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2" r:id="rId4"/>
  </p:sldMasterIdLst>
  <p:notesMasterIdLst>
    <p:notesMasterId r:id="rId9"/>
  </p:notesMasterIdLst>
  <p:sldIdLst>
    <p:sldId id="261" r:id="rId5"/>
    <p:sldId id="258" r:id="rId6"/>
    <p:sldId id="259" r:id="rId7"/>
    <p:sldId id="260"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3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p:scale>
          <a:sx n="110" d="100"/>
          <a:sy n="110" d="100"/>
        </p:scale>
        <p:origin x="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62CA-9421-4E9E-AF14-1FB663DBCBA3}"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AF444-FFD5-4F3B-8856-3CCA6BB0DF43}" type="slidenum">
              <a:rPr lang="en-US" smtClean="0"/>
              <a:t>‹#›</a:t>
            </a:fld>
            <a:endParaRPr lang="en-US"/>
          </a:p>
        </p:txBody>
      </p:sp>
    </p:spTree>
    <p:extLst>
      <p:ext uri="{BB962C8B-B14F-4D97-AF65-F5344CB8AC3E}">
        <p14:creationId xmlns:p14="http://schemas.microsoft.com/office/powerpoint/2010/main" val="37287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254" y="-99252"/>
            <a:ext cx="5310368" cy="1459214"/>
          </a:xfrm>
          <a:prstGeom prst="rect">
            <a:avLst/>
          </a:prstGeom>
        </p:spPr>
      </p:pic>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3"/>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4"/>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smtClean="0"/>
              <a:t>Idea Proposal Document</a:t>
            </a:r>
            <a:endParaRPr lang="en-US" dirty="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27699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aseline="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smtClean="0"/>
              <a:t>Team Name: </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2020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pic>
        <p:nvPicPr>
          <p:cNvPr id="10" name="Picture 9"/>
          <p:cNvPicPr>
            <a:picLocks noChangeAspect="1"/>
          </p:cNvPicPr>
          <p:nvPr userDrawn="1"/>
        </p:nvPicPr>
        <p:blipFill>
          <a:blip r:embed="rId5"/>
          <a:stretch>
            <a:fillRect/>
          </a:stretch>
        </p:blipFill>
        <p:spPr>
          <a:xfrm>
            <a:off x="6883836" y="384048"/>
            <a:ext cx="2035278" cy="434920"/>
          </a:xfrm>
          <a:prstGeom prst="rect">
            <a:avLst/>
          </a:prstGeom>
        </p:spPr>
      </p:pic>
    </p:spTree>
    <p:extLst>
      <p:ext uri="{BB962C8B-B14F-4D97-AF65-F5344CB8AC3E}">
        <p14:creationId xmlns:p14="http://schemas.microsoft.com/office/powerpoint/2010/main" val="1465420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BD1C906E-6D84-49A8-B96E-A829D4DE28E0}" type="datetime1">
              <a:rPr lang="en-US" smtClean="0"/>
              <a:t>7/30/2020</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7"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613366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BFCCF35F-57C6-4CCC-946E-E3F149F459B5}" type="datetime1">
              <a:rPr lang="en-US" smtClean="0"/>
              <a:t>7/30/2020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2636094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F794A826-E8C4-43EE-9CA0-19284DBB06F0}" type="datetime1">
              <a:rPr lang="en-US" smtClean="0"/>
              <a:t>7/30/2020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417328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D337C3C-9DA2-49B0-A370-6A08BB2BA912}" type="datetime1">
              <a:rPr lang="en-US" smtClean="0"/>
              <a:t>7/30/2020</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15013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D5DC6E7-52F0-4FD4-A651-6872318855D6}" type="datetime1">
              <a:rPr lang="en-US" smtClean="0"/>
              <a:t>7/30/2020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35047259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8003B419-CA47-4A84-A1AF-50450393324E}" type="datetime1">
              <a:rPr lang="en-US" smtClean="0"/>
              <a:t>7/30/2020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2629706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E3F5B46-45BE-47D1-B455-059858C7EEE5}" type="datetime1">
              <a:rPr lang="en-US" smtClean="0"/>
              <a:t>7/30/2020</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6761075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A8F72014-D489-44E1-9C35-BA35CC34A960}" type="datetime1">
              <a:rPr lang="en-US" smtClean="0"/>
              <a:t>7/30/2020</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9815344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E4EBCA7-97D6-4F27-BB90-286439FB49DC}" type="datetime1">
              <a:rPr lang="en-US" smtClean="0"/>
              <a:t>7/30/2020</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8367600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CE322747-FE2C-4D6E-A4B9-1D4767B09D0E}" type="datetime1">
              <a:rPr lang="en-US" smtClean="0"/>
              <a:t>7/30/2020</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04782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72D73842-FA30-446D-821F-2FE4A83A888F}" type="datetime1">
              <a:rPr lang="en-US" smtClean="0"/>
              <a:t>7/30/2020</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0"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569361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E91AF23A-C633-45E3-BD12-E6C24544BAB9}" type="datetime1">
              <a:rPr lang="en-US" smtClean="0"/>
              <a:t>7/30/2020</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158307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B25336F-B353-4DDF-970C-24BBF429F383}" type="datetime1">
              <a:rPr lang="en-US" smtClean="0"/>
              <a:t>7/30/2020</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1"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41293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6E013F4A-9F35-4873-9C10-CE42B9AF5919}" type="datetime1">
              <a:rPr lang="en-US" smtClean="0"/>
              <a:t>7/30/2020</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9638261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A579A070-8669-4357-A67C-F18E1673A99B}" type="datetime1">
              <a:rPr lang="en-US" smtClean="0"/>
              <a:t>7/30/2020</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091288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998596A8-9DE3-4553-AF5B-479F43AB0C93}" type="datetime1">
              <a:rPr lang="en-US" smtClean="0"/>
              <a:t>7/30/2020</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2"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7863217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34907" y="-95633"/>
            <a:ext cx="5405253" cy="1485287"/>
          </a:xfrm>
          <a:prstGeom prst="rect">
            <a:avLst/>
          </a:prstGeom>
        </p:spPr>
      </p:pic>
    </p:spTree>
    <p:extLst>
      <p:ext uri="{BB962C8B-B14F-4D97-AF65-F5344CB8AC3E}">
        <p14:creationId xmlns:p14="http://schemas.microsoft.com/office/powerpoint/2010/main" val="27635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4AA7F308-B0B5-406E-82CC-28C5701319F4}" type="datetime1">
              <a:rPr lang="en-US" smtClean="0"/>
              <a:t>7/30/2020</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9321197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695DC297-0159-4305-B60C-C47C29B6F7FC}" type="datetime1">
              <a:rPr lang="en-US" smtClean="0"/>
              <a:t>7/30/2020</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38178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353955BA-D784-419B-AD77-F70BE9FEBF9F}" type="datetime1">
              <a:rPr lang="en-US" smtClean="0"/>
              <a:t>7/30/2020</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197642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8D8F7D2A-8A5E-4CE5-980F-2EB8A6BB085E}" type="datetime1">
              <a:rPr lang="en-US" smtClean="0"/>
              <a:t>7/30/2020</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8268055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4D99BCAD-1FC8-4847-8333-777A287AD8B7}" type="datetime1">
              <a:rPr lang="en-US" smtClean="0"/>
              <a:t>7/30/2020</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22477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FA519618-0845-482B-BB66-C23092751FD9}" type="datetime1">
              <a:rPr lang="en-US" smtClean="0"/>
              <a:t>7/30/2020</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5"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37999088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015D4E5-D62A-4A07-A1F1-C7F7B6119226}" type="datetime1">
              <a:rPr lang="en-US" smtClean="0"/>
              <a:t>7/30/2020</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103194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8C312C0C-91B5-4221-B6FC-D7EE536A5597}" type="datetime1">
              <a:rPr lang="en-US" smtClean="0"/>
              <a:t>7/30/2020</a:t>
            </a:fld>
            <a:endParaRPr lang="en-US" dirty="0"/>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2020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
        <p:nvSpPr>
          <p:cNvPr id="4" name="Slide Number Placeholder 3"/>
          <p:cNvSpPr>
            <a:spLocks noGrp="1"/>
          </p:cNvSpPr>
          <p:nvPr>
            <p:ph type="sldNum" sz="quarter" idx="4"/>
          </p:nvPr>
        </p:nvSpPr>
        <p:spPr>
          <a:xfrm>
            <a:off x="202262" y="4747400"/>
            <a:ext cx="363571" cy="274637"/>
          </a:xfrm>
          <a:prstGeom prst="rect">
            <a:avLst/>
          </a:prstGeom>
        </p:spPr>
        <p:txBody>
          <a:bodyPr vert="horz" lIns="91440" tIns="45720" rIns="91440" bIns="45720" rtlCol="0" anchor="ctr"/>
          <a:lstStyle>
            <a:lvl1pPr algn="r">
              <a:defRPr lang="en-US" sz="750" kern="1200" smtClean="0">
                <a:solidFill>
                  <a:schemeClr val="tx1"/>
                </a:solidFill>
                <a:latin typeface="+mn-lt"/>
                <a:ea typeface="+mn-ea"/>
                <a:cs typeface="+mn-cs"/>
              </a:defRPr>
            </a:lvl1pPr>
          </a:lstStyle>
          <a:p>
            <a:fld id="{79EFC3EF-F740-4E8E-AA54-685BC1D97AAA}" type="slidenum">
              <a:rPr lang="en-US" smtClean="0"/>
              <a:pPr/>
              <a:t>‹#›</a:t>
            </a:fld>
            <a:endParaRPr lang="en-US" dirty="0"/>
          </a:p>
        </p:txBody>
      </p:sp>
    </p:spTree>
    <p:extLst>
      <p:ext uri="{BB962C8B-B14F-4D97-AF65-F5344CB8AC3E}">
        <p14:creationId xmlns:p14="http://schemas.microsoft.com/office/powerpoint/2010/main" val="253077216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165342"/>
            <a:ext cx="7664245" cy="1578894"/>
          </a:xfrm>
        </p:spPr>
        <p:txBody>
          <a:bodyPr/>
          <a:lstStyle/>
          <a:p>
            <a:r>
              <a:rPr lang="en-US" dirty="0" smtClean="0"/>
              <a:t>Chat-Bot Assisting Hospitalization And Pharmacy In Pandemic Situations</a:t>
            </a:r>
            <a:endParaRPr lang="en-US" dirty="0"/>
          </a:p>
        </p:txBody>
      </p:sp>
      <p:sp>
        <p:nvSpPr>
          <p:cNvPr id="3" name="Subtitle 2"/>
          <p:cNvSpPr>
            <a:spLocks noGrp="1"/>
          </p:cNvSpPr>
          <p:nvPr>
            <p:ph type="subTitle" idx="1"/>
          </p:nvPr>
        </p:nvSpPr>
        <p:spPr>
          <a:xfrm>
            <a:off x="457199" y="3118104"/>
            <a:ext cx="5029200" cy="276999"/>
          </a:xfrm>
        </p:spPr>
        <p:txBody>
          <a:bodyPr/>
          <a:lstStyle/>
          <a:p>
            <a:r>
              <a:rPr lang="en-US" dirty="0" smtClean="0"/>
              <a:t>Team Name: IELTS CLOUD STARS</a:t>
            </a:r>
            <a:endParaRPr lang="en-US" dirty="0"/>
          </a:p>
        </p:txBody>
      </p:sp>
    </p:spTree>
    <p:extLst>
      <p:ext uri="{BB962C8B-B14F-4D97-AF65-F5344CB8AC3E}">
        <p14:creationId xmlns:p14="http://schemas.microsoft.com/office/powerpoint/2010/main" val="1940653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7" y="191629"/>
            <a:ext cx="8385048" cy="397764"/>
          </a:xfrm>
        </p:spPr>
        <p:txBody>
          <a:bodyPr/>
          <a:lstStyle/>
          <a:p>
            <a:r>
              <a:rPr lang="en-US" dirty="0" smtClean="0"/>
              <a:t>Idea Description(Short)</a:t>
            </a:r>
            <a:endParaRPr lang="en-US" dirty="0"/>
          </a:p>
        </p:txBody>
      </p:sp>
      <p:sp>
        <p:nvSpPr>
          <p:cNvPr id="4" name="Slide Number Placeholder 3"/>
          <p:cNvSpPr>
            <a:spLocks noGrp="1"/>
          </p:cNvSpPr>
          <p:nvPr>
            <p:ph type="sldNum" sz="quarter" idx="4"/>
          </p:nvPr>
        </p:nvSpPr>
        <p:spPr/>
        <p:txBody>
          <a:bodyPr/>
          <a:lstStyle/>
          <a:p>
            <a:fld id="{79EFC3EF-F740-4E8E-AA54-685BC1D97AAA}"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6" name="Rectangle 5"/>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Id--3337</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COVID-19  </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IELTS CLOUD STARS</a:t>
            </a:r>
          </a:p>
        </p:txBody>
      </p:sp>
      <p:sp>
        <p:nvSpPr>
          <p:cNvPr id="7" name="Oval 16"/>
          <p:cNvSpPr>
            <a:spLocks/>
          </p:cNvSpPr>
          <p:nvPr/>
        </p:nvSpPr>
        <p:spPr bwMode="auto">
          <a:xfrm>
            <a:off x="353930" y="1797328"/>
            <a:ext cx="2792393"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Challenge/ Scenario</a:t>
            </a:r>
            <a:endParaRPr lang="en-US" sz="1200" b="1" kern="0" dirty="0">
              <a:solidFill>
                <a:schemeClr val="bg1"/>
              </a:solidFill>
              <a:cs typeface="Arial" pitchFamily="34" charset="0"/>
            </a:endParaRPr>
          </a:p>
        </p:txBody>
      </p:sp>
      <p:sp>
        <p:nvSpPr>
          <p:cNvPr id="8" name="Oval 16"/>
          <p:cNvSpPr>
            <a:spLocks/>
          </p:cNvSpPr>
          <p:nvPr/>
        </p:nvSpPr>
        <p:spPr bwMode="auto">
          <a:xfrm>
            <a:off x="353930" y="2337094"/>
            <a:ext cx="2792393"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050" i="1" kern="0" dirty="0" smtClean="0">
                <a:solidFill>
                  <a:sysClr val="windowText" lastClr="000000"/>
                </a:solidFill>
              </a:rPr>
              <a:t>Firstly, due to this Covid-19 Pandemic it has become difficult for normal person to find hospitals where beds are available. Even in news we have heard celebrities finding difficult to find hospitals where bed are available.</a:t>
            </a:r>
          </a:p>
          <a:p>
            <a:r>
              <a:rPr lang="en-US" sz="1050" i="1" kern="0" dirty="0" smtClean="0">
                <a:solidFill>
                  <a:sysClr val="windowText" lastClr="000000"/>
                </a:solidFill>
              </a:rPr>
              <a:t>Secondly, it has happened mostly in our life that we go to Pharmacy shops to buy prescribed medicine but due to empty stock we don’t get medicine and it becomes difficult to find shops where we can find those medicines. It becomes major problem in Pandemic or apart from pandemic situation.</a:t>
            </a:r>
            <a:endParaRPr lang="en-US" sz="1050" i="1" kern="0" dirty="0">
              <a:solidFill>
                <a:sysClr val="windowText" lastClr="000000"/>
              </a:solidFill>
            </a:endParaRPr>
          </a:p>
        </p:txBody>
      </p:sp>
      <p:sp>
        <p:nvSpPr>
          <p:cNvPr id="9" name="Oval 16"/>
          <p:cNvSpPr>
            <a:spLocks/>
          </p:cNvSpPr>
          <p:nvPr/>
        </p:nvSpPr>
        <p:spPr bwMode="auto">
          <a:xfrm>
            <a:off x="3479432" y="1797328"/>
            <a:ext cx="535976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a:solidFill>
                  <a:schemeClr val="bg1"/>
                </a:solidFill>
                <a:cs typeface="Arial" pitchFamily="34" charset="0"/>
              </a:rPr>
              <a:t>Solution </a:t>
            </a:r>
            <a:r>
              <a:rPr lang="en-US" sz="1200" b="1" kern="0" dirty="0" smtClean="0">
                <a:solidFill>
                  <a:schemeClr val="bg1"/>
                </a:solidFill>
                <a:cs typeface="Arial" pitchFamily="34" charset="0"/>
              </a:rPr>
              <a:t>Approach </a:t>
            </a:r>
            <a:endParaRPr lang="en-US" sz="1200" b="1" kern="0" dirty="0">
              <a:solidFill>
                <a:schemeClr val="bg1"/>
              </a:solidFill>
              <a:cs typeface="Arial" pitchFamily="34" charset="0"/>
            </a:endParaRPr>
          </a:p>
        </p:txBody>
      </p:sp>
      <p:sp>
        <p:nvSpPr>
          <p:cNvPr id="10" name="Oval 16"/>
          <p:cNvSpPr>
            <a:spLocks/>
          </p:cNvSpPr>
          <p:nvPr/>
        </p:nvSpPr>
        <p:spPr bwMode="auto">
          <a:xfrm>
            <a:off x="3479432" y="2337094"/>
            <a:ext cx="5428594"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100" i="1" kern="0" dirty="0" smtClean="0">
                <a:solidFill>
                  <a:sysClr val="windowText" lastClr="000000"/>
                </a:solidFill>
              </a:rPr>
              <a:t>We would have a site where different  hospitals and pharmacy shops can register and provide there details in respective modules. The chat bot would be able to communicate with end user to ask if they want to have information regarding hospitalization or Pharmacy shops. On  the basis of input from user </a:t>
            </a:r>
            <a:r>
              <a:rPr lang="en-US" sz="1100" i="1" kern="0" dirty="0" err="1" smtClean="0">
                <a:solidFill>
                  <a:sysClr val="windowText" lastClr="000000"/>
                </a:solidFill>
              </a:rPr>
              <a:t>chatbot</a:t>
            </a:r>
            <a:r>
              <a:rPr lang="en-US" sz="1100" i="1" kern="0" dirty="0" smtClean="0">
                <a:solidFill>
                  <a:sysClr val="windowText" lastClr="000000"/>
                </a:solidFill>
              </a:rPr>
              <a:t> will provide the relevant information. Like, if end user chooses hospitalization it will ask user to provide the name of hospital from the list of hospitals registered on </a:t>
            </a:r>
            <a:r>
              <a:rPr lang="en-US" sz="1100" i="1" kern="0" dirty="0">
                <a:solidFill>
                  <a:sysClr val="windowText" lastClr="000000"/>
                </a:solidFill>
              </a:rPr>
              <a:t>o</a:t>
            </a:r>
            <a:r>
              <a:rPr lang="en-US" sz="1100" i="1" kern="0" dirty="0" smtClean="0">
                <a:solidFill>
                  <a:sysClr val="windowText" lastClr="000000"/>
                </a:solidFill>
              </a:rPr>
              <a:t>ur site. Once the name is provided, it can tell if that covid-19 hospital has vacant beds or not and how many. If end user chooses Pharmacy as option, it will ask for the name of medicine, then bot will tell about the nearest shop where the medicine would be available. This would take the geographical location of user and shop to find the nearest shop.</a:t>
            </a:r>
            <a:endParaRPr lang="en-US" sz="1100" i="1" kern="0" dirty="0">
              <a:solidFill>
                <a:sysClr val="windowText" lastClr="000000"/>
              </a:solidFill>
            </a:endParaRPr>
          </a:p>
        </p:txBody>
      </p:sp>
      <p:pic>
        <p:nvPicPr>
          <p:cNvPr id="3" name="Picture 2"/>
          <p:cNvPicPr>
            <a:picLocks noChangeAspect="1"/>
          </p:cNvPicPr>
          <p:nvPr/>
        </p:nvPicPr>
        <p:blipFill>
          <a:blip r:embed="rId3"/>
          <a:stretch>
            <a:fillRect/>
          </a:stretch>
        </p:blipFill>
        <p:spPr>
          <a:xfrm>
            <a:off x="6357478" y="4747400"/>
            <a:ext cx="1020710" cy="370258"/>
          </a:xfrm>
          <a:prstGeom prst="rect">
            <a:avLst/>
          </a:prstGeom>
        </p:spPr>
      </p:pic>
      <p:pic>
        <p:nvPicPr>
          <p:cNvPr id="11" name="Picture 10"/>
          <p:cNvPicPr>
            <a:picLocks noChangeAspect="1"/>
          </p:cNvPicPr>
          <p:nvPr/>
        </p:nvPicPr>
        <p:blipFill>
          <a:blip r:embed="rId4"/>
          <a:stretch>
            <a:fillRect/>
          </a:stretch>
        </p:blipFill>
        <p:spPr>
          <a:xfrm>
            <a:off x="7000568" y="154473"/>
            <a:ext cx="2035278" cy="434920"/>
          </a:xfrm>
          <a:prstGeom prst="rect">
            <a:avLst/>
          </a:prstGeom>
        </p:spPr>
      </p:pic>
    </p:spTree>
    <p:extLst>
      <p:ext uri="{BB962C8B-B14F-4D97-AF65-F5344CB8AC3E}">
        <p14:creationId xmlns:p14="http://schemas.microsoft.com/office/powerpoint/2010/main" val="3830295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397764"/>
          </a:xfrm>
        </p:spPr>
        <p:txBody>
          <a:bodyPr/>
          <a:lstStyle/>
          <a:p>
            <a:r>
              <a:rPr lang="en-US" dirty="0"/>
              <a:t>Idea Description(Short)</a:t>
            </a:r>
          </a:p>
        </p:txBody>
      </p:sp>
      <p:sp>
        <p:nvSpPr>
          <p:cNvPr id="4" name="Slide Number Placeholder 3"/>
          <p:cNvSpPr>
            <a:spLocks noGrp="1"/>
          </p:cNvSpPr>
          <p:nvPr>
            <p:ph type="sldNum" sz="quarter" idx="4"/>
          </p:nvPr>
        </p:nvSpPr>
        <p:spPr/>
        <p:txBody>
          <a:bodyPr/>
          <a:lstStyle/>
          <a:p>
            <a:fld id="{79EFC3EF-F740-4E8E-AA54-685BC1D97AAA}"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84047" y="871410"/>
            <a:ext cx="736210" cy="694778"/>
          </a:xfrm>
          <a:prstGeom prst="rect">
            <a:avLst/>
          </a:prstGeom>
        </p:spPr>
      </p:pic>
      <p:sp>
        <p:nvSpPr>
          <p:cNvPr id="7" name="Oval 16"/>
          <p:cNvSpPr>
            <a:spLocks/>
          </p:cNvSpPr>
          <p:nvPr/>
        </p:nvSpPr>
        <p:spPr bwMode="auto">
          <a:xfrm>
            <a:off x="353930" y="1797328"/>
            <a:ext cx="3991928"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defRPr/>
            </a:pPr>
            <a:endParaRPr lang="en-US" sz="1200" b="1" kern="0" dirty="0" smtClean="0">
              <a:solidFill>
                <a:schemeClr val="bg1"/>
              </a:solidFill>
              <a:cs typeface="Arial" pitchFamily="34" charset="0"/>
            </a:endParaRPr>
          </a:p>
          <a:p>
            <a:pPr algn="ctr">
              <a:spcBef>
                <a:spcPts val="133"/>
              </a:spcBef>
              <a:spcAft>
                <a:spcPts val="133"/>
              </a:spcAft>
              <a:tabLst>
                <a:tab pos="241240" algn="l"/>
              </a:tabLst>
              <a:defRPr/>
            </a:pPr>
            <a:r>
              <a:rPr lang="en-US" sz="1200" b="1" kern="0" dirty="0" smtClean="0">
                <a:solidFill>
                  <a:schemeClr val="bg1"/>
                </a:solidFill>
                <a:cs typeface="Arial" pitchFamily="34" charset="0"/>
              </a:rPr>
              <a:t>Impact / Benefit of the idea</a:t>
            </a:r>
            <a:endParaRPr lang="en-US" sz="1200" b="1" kern="0" dirty="0">
              <a:solidFill>
                <a:schemeClr val="bg1"/>
              </a:solidFill>
              <a:cs typeface="Arial" pitchFamily="34" charset="0"/>
            </a:endParaRPr>
          </a:p>
        </p:txBody>
      </p:sp>
      <p:sp>
        <p:nvSpPr>
          <p:cNvPr id="8" name="Oval 16"/>
          <p:cNvSpPr>
            <a:spLocks/>
          </p:cNvSpPr>
          <p:nvPr/>
        </p:nvSpPr>
        <p:spPr bwMode="auto">
          <a:xfrm>
            <a:off x="353930" y="2337094"/>
            <a:ext cx="4080418"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100" i="1" kern="0" dirty="0" smtClean="0">
                <a:solidFill>
                  <a:sysClr val="windowText" lastClr="000000"/>
                </a:solidFill>
              </a:rPr>
              <a:t>This would have a large impact on urban and rural people, as they would be able save their time in finding the right hospital and shops to get there medicines. In some emergency cases, it would be helpful for people to have exact knowledge and it will avoid cases where people are on receiving end of not being on time for getting hospitalized or having the required medicines.</a:t>
            </a:r>
          </a:p>
          <a:p>
            <a:endParaRPr lang="en-US" sz="1100" i="1" kern="0" dirty="0">
              <a:solidFill>
                <a:sysClr val="windowText" lastClr="000000"/>
              </a:solidFill>
            </a:endParaRPr>
          </a:p>
          <a:p>
            <a:r>
              <a:rPr lang="en-US" sz="1100" i="1" kern="0" dirty="0" smtClean="0">
                <a:solidFill>
                  <a:sysClr val="windowText" lastClr="000000"/>
                </a:solidFill>
              </a:rPr>
              <a:t>Even we can add other hospitals which are not providing the covid-19 facilities and provide the solution at the state and the country level as well in future.</a:t>
            </a:r>
            <a:r>
              <a:rPr lang="en-US" sz="1100" i="1" kern="0" dirty="0">
                <a:solidFill>
                  <a:sysClr val="windowText" lastClr="000000"/>
                </a:solidFill>
              </a:rPr>
              <a:t> </a:t>
            </a:r>
            <a:r>
              <a:rPr lang="en-US" sz="1100" i="1" kern="0" dirty="0" smtClean="0">
                <a:solidFill>
                  <a:sysClr val="windowText" lastClr="000000"/>
                </a:solidFill>
              </a:rPr>
              <a:t>This can be easily done by extending our product to max hospitals and pharmacy shops and would need a database to maintain that nothing extra would be needed. </a:t>
            </a:r>
            <a:endParaRPr lang="en-US" sz="1100" i="1" kern="0" dirty="0">
              <a:solidFill>
                <a:sysClr val="windowText" lastClr="000000"/>
              </a:solidFill>
            </a:endParaRPr>
          </a:p>
        </p:txBody>
      </p:sp>
      <p:sp>
        <p:nvSpPr>
          <p:cNvPr id="9" name="Oval 16"/>
          <p:cNvSpPr>
            <a:spLocks/>
          </p:cNvSpPr>
          <p:nvPr/>
        </p:nvSpPr>
        <p:spPr bwMode="auto">
          <a:xfrm>
            <a:off x="5466735" y="1742715"/>
            <a:ext cx="3175819" cy="465362"/>
          </a:xfrm>
          <a:prstGeom prst="roundRect">
            <a:avLst>
              <a:gd name="adj" fmla="val 7409"/>
            </a:avLst>
          </a:prstGeom>
          <a:solidFill>
            <a:srgbClr val="002060"/>
          </a:solidFill>
          <a:ln>
            <a:noFill/>
          </a:ln>
          <a:effectLst>
            <a:outerShdw blurRad="50800" dist="38100" dir="2700000" algn="tl" rotWithShape="0">
              <a:prstClr val="black">
                <a:alpha val="40000"/>
              </a:prstClr>
            </a:outerShdw>
          </a:effectLst>
          <a:extLst/>
        </p:spPr>
        <p:txBody>
          <a:bodyPr lIns="0" tIns="0" rIns="0" bIns="0"/>
          <a:lstStyle/>
          <a:p>
            <a:pPr algn="ctr">
              <a:spcBef>
                <a:spcPts val="133"/>
              </a:spcBef>
              <a:spcAft>
                <a:spcPts val="133"/>
              </a:spcAft>
              <a:tabLst>
                <a:tab pos="241240" algn="l"/>
              </a:tabLst>
            </a:pPr>
            <a:endParaRPr lang="en-US" sz="1200" b="1" kern="0" dirty="0">
              <a:solidFill>
                <a:schemeClr val="bg1"/>
              </a:solidFill>
              <a:cs typeface="Arial" pitchFamily="34" charset="0"/>
            </a:endParaRPr>
          </a:p>
          <a:p>
            <a:pPr algn="ctr">
              <a:spcBef>
                <a:spcPts val="133"/>
              </a:spcBef>
              <a:spcAft>
                <a:spcPts val="133"/>
              </a:spcAft>
              <a:tabLst>
                <a:tab pos="241240" algn="l"/>
              </a:tabLst>
            </a:pPr>
            <a:r>
              <a:rPr lang="en-US" sz="1200" b="1" kern="0" dirty="0" smtClean="0">
                <a:solidFill>
                  <a:schemeClr val="bg1"/>
                </a:solidFill>
                <a:cs typeface="Arial" pitchFamily="34" charset="0"/>
              </a:rPr>
              <a:t>Target  Customers/ Industry</a:t>
            </a:r>
            <a:endParaRPr lang="en-US" sz="1200" b="1" kern="0" dirty="0">
              <a:solidFill>
                <a:schemeClr val="bg1"/>
              </a:solidFill>
              <a:cs typeface="Arial" pitchFamily="34" charset="0"/>
            </a:endParaRPr>
          </a:p>
        </p:txBody>
      </p:sp>
      <p:sp>
        <p:nvSpPr>
          <p:cNvPr id="10" name="Oval 16"/>
          <p:cNvSpPr>
            <a:spLocks/>
          </p:cNvSpPr>
          <p:nvPr/>
        </p:nvSpPr>
        <p:spPr bwMode="auto">
          <a:xfrm>
            <a:off x="5327805" y="2337094"/>
            <a:ext cx="3441291" cy="2205409"/>
          </a:xfrm>
          <a:prstGeom prst="roundRect">
            <a:avLst>
              <a:gd name="adj" fmla="val 7409"/>
            </a:avLst>
          </a:prstGeom>
          <a:solidFill>
            <a:schemeClr val="bg1">
              <a:lumMod val="95000"/>
            </a:schemeClr>
          </a:solidFill>
          <a:ln>
            <a:noFill/>
          </a:ln>
          <a:effectLst>
            <a:outerShdw blurRad="50800" dist="38100" dir="2700000" algn="tl" rotWithShape="0">
              <a:prstClr val="black">
                <a:alpha val="40000"/>
              </a:prstClr>
            </a:outerShdw>
          </a:effectLst>
          <a:extLst/>
        </p:spPr>
        <p:txBody>
          <a:bodyPr lIns="0" tIns="0" rIns="0" bIns="0"/>
          <a:lstStyle/>
          <a:p>
            <a:r>
              <a:rPr lang="en-US" sz="1100" i="1" kern="0" dirty="0" smtClean="0">
                <a:solidFill>
                  <a:sysClr val="windowText" lastClr="000000"/>
                </a:solidFill>
              </a:rPr>
              <a:t>Considering our product as whole, it will be intended for 2 categories of people. Firstly, it will be for hospitals and  pharmacy who would be sharing there information on our site to be used by actual end users. This would be virtually advertising for them and people would be aware about the details.</a:t>
            </a:r>
          </a:p>
          <a:p>
            <a:r>
              <a:rPr lang="en-US" sz="1100" i="1" kern="0" dirty="0" smtClean="0">
                <a:solidFill>
                  <a:sysClr val="windowText" lastClr="000000"/>
                </a:solidFill>
              </a:rPr>
              <a:t>Secondly, the end users (common people) who often get  on the wrong side of it in situations like covid-19 pandemic and even in normal cases. This would save a lot of time which gets wasted while hopping and finding the right hospital or pharmacy shop for there need. </a:t>
            </a:r>
            <a:endParaRPr lang="en-US" sz="1100" i="1" kern="0" dirty="0">
              <a:solidFill>
                <a:sysClr val="windowText" lastClr="000000"/>
              </a:solidFill>
            </a:endParaRPr>
          </a:p>
        </p:txBody>
      </p:sp>
      <p:pic>
        <p:nvPicPr>
          <p:cNvPr id="3" name="Picture 2"/>
          <p:cNvPicPr>
            <a:picLocks noChangeAspect="1"/>
          </p:cNvPicPr>
          <p:nvPr/>
        </p:nvPicPr>
        <p:blipFill>
          <a:blip r:embed="rId3"/>
          <a:stretch>
            <a:fillRect/>
          </a:stretch>
        </p:blipFill>
        <p:spPr>
          <a:xfrm>
            <a:off x="6906680" y="140629"/>
            <a:ext cx="2036240" cy="438950"/>
          </a:xfrm>
          <a:prstGeom prst="rect">
            <a:avLst/>
          </a:prstGeom>
        </p:spPr>
      </p:pic>
      <p:pic>
        <p:nvPicPr>
          <p:cNvPr id="11" name="Picture 10"/>
          <p:cNvPicPr>
            <a:picLocks noChangeAspect="1"/>
          </p:cNvPicPr>
          <p:nvPr/>
        </p:nvPicPr>
        <p:blipFill>
          <a:blip r:embed="rId4"/>
          <a:stretch>
            <a:fillRect/>
          </a:stretch>
        </p:blipFill>
        <p:spPr>
          <a:xfrm>
            <a:off x="6396325" y="4747400"/>
            <a:ext cx="1020710" cy="370258"/>
          </a:xfrm>
          <a:prstGeom prst="rect">
            <a:avLst/>
          </a:prstGeom>
        </p:spPr>
      </p:pic>
      <p:sp>
        <p:nvSpPr>
          <p:cNvPr id="12" name="Rectangle 11"/>
          <p:cNvSpPr/>
          <p:nvPr/>
        </p:nvSpPr>
        <p:spPr>
          <a:xfrm>
            <a:off x="1120257" y="802471"/>
            <a:ext cx="7826900" cy="789960"/>
          </a:xfrm>
          <a:prstGeom prst="rect">
            <a:avLst/>
          </a:prstGeom>
        </p:spPr>
        <p:txBody>
          <a:bodyPr wrap="square">
            <a:spAutoFit/>
          </a:bodyPr>
          <a:lstStyle/>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Idea Id: 3337</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Theme:  COVID-19   </a:t>
            </a:r>
          </a:p>
          <a:p>
            <a:pPr marL="74064" defTabSz="1216780" eaLnBrk="0" hangingPunct="0">
              <a:spcBef>
                <a:spcPts val="133"/>
              </a:spcBef>
              <a:spcAft>
                <a:spcPts val="133"/>
              </a:spcAft>
              <a:tabLst>
                <a:tab pos="241240" algn="l"/>
              </a:tabLst>
            </a:pPr>
            <a:r>
              <a:rPr lang="en-US" sz="1400" b="1" i="1" kern="0" dirty="0" smtClean="0">
                <a:solidFill>
                  <a:schemeClr val="tx2">
                    <a:lumMod val="65000"/>
                    <a:lumOff val="35000"/>
                  </a:schemeClr>
                </a:solidFill>
                <a:latin typeface="Bodoni MT" panose="02070603080606020203" pitchFamily="18" charset="0"/>
                <a:cs typeface="Arial" pitchFamily="34" charset="0"/>
              </a:rPr>
              <a:t>Team Name: IELTS CLOUD STARS</a:t>
            </a:r>
          </a:p>
        </p:txBody>
      </p:sp>
    </p:spTree>
    <p:extLst>
      <p:ext uri="{BB962C8B-B14F-4D97-AF65-F5344CB8AC3E}">
        <p14:creationId xmlns:p14="http://schemas.microsoft.com/office/powerpoint/2010/main" val="1435800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H="1">
            <a:off x="8769094" y="1347168"/>
            <a:ext cx="82297" cy="45719"/>
          </a:xfrm>
        </p:spPr>
        <p:txBody>
          <a:bodyPr>
            <a:normAutofit fontScale="25000" lnSpcReduction="20000"/>
          </a:bodyPr>
          <a:lstStyle/>
          <a:p>
            <a:endParaRPr lang="en-US" dirty="0"/>
          </a:p>
          <a:p>
            <a:endParaRPr lang="en-US" dirty="0" smtClean="0"/>
          </a:p>
        </p:txBody>
      </p:sp>
      <p:sp>
        <p:nvSpPr>
          <p:cNvPr id="4" name="Slide Number Placeholder 3"/>
          <p:cNvSpPr>
            <a:spLocks noGrp="1"/>
          </p:cNvSpPr>
          <p:nvPr>
            <p:ph type="sldNum" sz="quarter" idx="4"/>
          </p:nvPr>
        </p:nvSpPr>
        <p:spPr/>
        <p:txBody>
          <a:bodyPr/>
          <a:lstStyle/>
          <a:p>
            <a:fld id="{79EFC3EF-F740-4E8E-AA54-685BC1D97AAA}" type="slidenum">
              <a:rPr lang="en-US" smtClean="0"/>
              <a:pPr/>
              <a:t>4</a:t>
            </a:fld>
            <a:endParaRPr lang="en-US" dirty="0"/>
          </a:p>
        </p:txBody>
      </p:sp>
      <p:sp>
        <p:nvSpPr>
          <p:cNvPr id="5" name="Title 1"/>
          <p:cNvSpPr>
            <a:spLocks noGrp="1"/>
          </p:cNvSpPr>
          <p:nvPr>
            <p:ph type="title"/>
          </p:nvPr>
        </p:nvSpPr>
        <p:spPr>
          <a:xfrm>
            <a:off x="293306" y="181352"/>
            <a:ext cx="8385048" cy="795528"/>
          </a:xfrm>
        </p:spPr>
        <p:txBody>
          <a:bodyPr>
            <a:normAutofit/>
          </a:bodyPr>
          <a:lstStyle/>
          <a:p>
            <a:r>
              <a:rPr lang="en-US" dirty="0"/>
              <a:t>Idea Description(Short)</a:t>
            </a:r>
          </a:p>
        </p:txBody>
      </p:sp>
      <p:pic>
        <p:nvPicPr>
          <p:cNvPr id="6" name="Picture 5"/>
          <p:cNvPicPr>
            <a:picLocks noChangeAspect="1"/>
          </p:cNvPicPr>
          <p:nvPr/>
        </p:nvPicPr>
        <p:blipFill>
          <a:blip r:embed="rId2"/>
          <a:stretch>
            <a:fillRect/>
          </a:stretch>
        </p:blipFill>
        <p:spPr>
          <a:xfrm>
            <a:off x="7000568" y="154473"/>
            <a:ext cx="2035278" cy="434920"/>
          </a:xfrm>
          <a:prstGeom prst="rect">
            <a:avLst/>
          </a:prstGeom>
        </p:spPr>
      </p:pic>
      <p:pic>
        <p:nvPicPr>
          <p:cNvPr id="7" name="Picture 6"/>
          <p:cNvPicPr>
            <a:picLocks noChangeAspect="1"/>
          </p:cNvPicPr>
          <p:nvPr/>
        </p:nvPicPr>
        <p:blipFill>
          <a:blip r:embed="rId3"/>
          <a:stretch>
            <a:fillRect/>
          </a:stretch>
        </p:blipFill>
        <p:spPr>
          <a:xfrm>
            <a:off x="6327982" y="4747400"/>
            <a:ext cx="1020710" cy="370258"/>
          </a:xfrm>
          <a:prstGeom prst="rect">
            <a:avLst/>
          </a:prstGeom>
        </p:spPr>
      </p:pic>
      <p:pic>
        <p:nvPicPr>
          <p:cNvPr id="9" name="Picture 8"/>
          <p:cNvPicPr>
            <a:picLocks noChangeAspect="1"/>
          </p:cNvPicPr>
          <p:nvPr/>
        </p:nvPicPr>
        <p:blipFill>
          <a:blip r:embed="rId4"/>
          <a:stretch>
            <a:fillRect/>
          </a:stretch>
        </p:blipFill>
        <p:spPr>
          <a:xfrm>
            <a:off x="1701311" y="1392887"/>
            <a:ext cx="4826811" cy="2143179"/>
          </a:xfrm>
          <a:prstGeom prst="rect">
            <a:avLst/>
          </a:prstGeom>
        </p:spPr>
      </p:pic>
      <p:sp>
        <p:nvSpPr>
          <p:cNvPr id="10" name="Rectangle 9"/>
          <p:cNvSpPr/>
          <p:nvPr/>
        </p:nvSpPr>
        <p:spPr>
          <a:xfrm>
            <a:off x="384047" y="976880"/>
            <a:ext cx="2509624" cy="284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 :</a:t>
            </a:r>
            <a:endParaRPr lang="en-US" dirty="0"/>
          </a:p>
        </p:txBody>
      </p:sp>
    </p:spTree>
    <p:extLst>
      <p:ext uri="{BB962C8B-B14F-4D97-AF65-F5344CB8AC3E}">
        <p14:creationId xmlns:p14="http://schemas.microsoft.com/office/powerpoint/2010/main" val="2705683978"/>
      </p:ext>
    </p:extLst>
  </p:cSld>
  <p:clrMapOvr>
    <a:masterClrMapping/>
  </p:clrMapOvr>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87B40EF3A2ACC24FBC29E6689819F2550030FF8B6612B8F046B969926EF2E043B0" ma:contentTypeVersion="20" ma:contentTypeDescription="" ma:contentTypeScope="" ma:versionID="a2180d79b53e519452bb2e3507bcbbac">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b2f29b1614f885afe7a07bc88044f138"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jf6c112928f14c30a6627f64d536a738" minOccurs="0"/>
                <xsd:element ref="ns2:TaxCatchAll" minOccurs="0"/>
                <xsd:element ref="ns2:TaxCatchAllLabel" minOccurs="0"/>
                <xsd:element ref="ns2:a5dea8e4894849ecb670363feb574b5c" minOccurs="0"/>
                <xsd:element ref="ns2:oddac9f5954d4f2b8cc22882a67a0a55" minOccurs="0"/>
                <xsd:element ref="ns2:jb3c803b1b7d46f6b151d79f964b244d" minOccurs="0"/>
                <xsd:element ref="ns2:o17a2cac02b44a59945c74e986caaa1d" minOccurs="0"/>
                <xsd:element ref="ns3:ArchivalDate" minOccurs="0"/>
                <xsd:element ref="ns1:_dlc_Exempt" minOccurs="0"/>
                <xsd:element ref="ns1:_dlc_ExpireDateSaved" minOccurs="0"/>
                <xsd:element ref="ns1:_dlc_ExpireDate" minOccurs="0"/>
                <xsd:element ref="ns3:_x0075_g01"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48" nillable="true" ma:displayName="Exempt from Policy" ma:hidden="true" ma:internalName="_dlc_Exempt" ma:readOnly="true">
      <xsd:simpleType>
        <xsd:restriction base="dms:Unknown"/>
      </xsd:simpleType>
    </xsd:element>
    <xsd:element name="_dlc_ExpireDateSaved" ma:index="49" nillable="true" ma:displayName="Original Expiration Date" ma:hidden="true" ma:internalName="_dlc_ExpireDateSaved" ma:readOnly="true">
      <xsd:simpleType>
        <xsd:restriction base="dms:DateTime"/>
      </xsd:simpleType>
    </xsd:element>
    <xsd:element name="_dlc_ExpireDate" ma:index="5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2"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3"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4"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5"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6"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7"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8" nillable="true" ma:displayName="Approved Date" ma:format="DateTime" ma:internalName="Approved_x0020_Date">
      <xsd:simpleType>
        <xsd:restriction base="dms:DateTime"/>
      </xsd:simpleType>
    </xsd:element>
    <xsd:element name="Approvers" ma:index="19" nillable="true" ma:displayName="Approvers" ma:internalName="Approvers">
      <xsd:simpleType>
        <xsd:restriction base="dms:Text">
          <xsd:maxLength value="255"/>
        </xsd:restriction>
      </xsd:simpleType>
    </xsd:element>
    <xsd:element name="Average_x0020_Criticality_x0020_Score" ma:index="20" nillable="true" ma:displayName="Average Criticality Score" ma:decimals="2" ma:internalName="Average_x0020_Criticality_x0020_Score">
      <xsd:simpleType>
        <xsd:restriction base="dms:Number"/>
      </xsd:simpleType>
    </xsd:element>
    <xsd:element name="Champions" ma:index="21" nillable="true" ma:displayName="Champions" ma:internalName="Champions">
      <xsd:simpleType>
        <xsd:restriction base="dms:Text">
          <xsd:maxLength value="255"/>
        </xsd:restriction>
      </xsd:simpleType>
    </xsd:element>
    <xsd:element name="Contributors" ma:index="22" nillable="true" ma:displayName="Contributors" ma:internalName="Contributors">
      <xsd:simpleType>
        <xsd:restriction base="dms:Text">
          <xsd:maxLength value="255"/>
        </xsd:restriction>
      </xsd:simpleType>
    </xsd:element>
    <xsd:element name="Criticality" ma:index="23"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4" nillable="true" ma:displayName="Developers" ma:internalName="Developers">
      <xsd:simpleType>
        <xsd:restriction base="dms:Text">
          <xsd:maxLength value="255"/>
        </xsd:restriction>
      </xsd:simpleType>
    </xsd:element>
    <xsd:element name="Leadership" ma:index="25" nillable="true" ma:displayName="Leadership" ma:internalName="Leadership">
      <xsd:simpleType>
        <xsd:restriction base="dms:Text">
          <xsd:maxLength value="255"/>
        </xsd:restriction>
      </xsd:simpleType>
    </xsd:element>
    <xsd:element name="Users" ma:index="26" nillable="true" ma:displayName="Users" ma:internalName="Users">
      <xsd:simpleType>
        <xsd:restriction base="dms:Text">
          <xsd:maxLength value="255"/>
        </xsd:restriction>
      </xsd:simpleType>
    </xsd:element>
    <xsd:element name="Source_x0020_Name" ma:index="27" nillable="true" ma:displayName="Source Name" ma:internalName="Source_x0020_Name">
      <xsd:simpleType>
        <xsd:restriction base="dms:Text">
          <xsd:maxLength value="255"/>
        </xsd:restriction>
      </xsd:simpleType>
    </xsd:element>
    <xsd:element name="Last_x0020_Updated_x0020_By" ma:index="33"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4" nillable="true" ma:displayName="Rejected Date" ma:format="DateTime" ma:internalName="Rejected_x0020_Date">
      <xsd:simpleType>
        <xsd:restriction base="dms:DateTime"/>
      </xsd:simpleType>
    </xsd:element>
    <xsd:element name="jf6c112928f14c30a6627f64d536a738" ma:index="36"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37"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TaxCatchAllLabel" ma:index="38"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40" ma:taxonomy="true" ma:internalName="a5dea8e4894849ecb670363feb574b5c" ma:taxonomyFieldName="Initiative_x002F_Charter" ma:displayName="Initiative/Charter" ma:readOnly="false"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oddac9f5954d4f2b8cc22882a67a0a55" ma:index="42" nillable="true" ma:taxonomy="true" ma:internalName="oddac9f5954d4f2b8cc22882a67a0a55" ma:taxonomyFieldName="Track" ma:displayName="Track" ma:default="" ma:fieldId="{8ddac9f5-954d-4f2b-8cc2-2882a67a0a55}" ma:taxonomyMulti="true" ma:sspId="da2a8d6e-eaef-4067-bfde-2a78757b0a8e" ma:termSetId="270ae99c-98b3-420a-8762-b043229c3bc7" ma:anchorId="00000000-0000-0000-0000-000000000000" ma:open="false" ma:isKeyword="false">
      <xsd:complexType>
        <xsd:sequence>
          <xsd:element ref="pc:Terms" minOccurs="0" maxOccurs="1"/>
        </xsd:sequence>
      </xsd:complexType>
    </xsd:element>
    <xsd:element name="jb3c803b1b7d46f6b151d79f964b244d" ma:index="44"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o17a2cac02b44a59945c74e986caaa1d" ma:index="46" nillable="true" ma:taxonomy="true" ma:internalName="o17a2cac02b44a59945c74e986caaa1d" ma:taxonomyFieldName="Template_x0020_Type" ma:displayName="Template Type" ma:default="" ma:fieldId="{817a2cac-02b4-4a59-945c-74e986caaa1d}" ma:taxonomyMulti="true" ma:sspId="da2a8d6e-eaef-4067-bfde-2a78757b0a8e" ma:termSetId="3d9c851c-2c54-4358-8a86-e795e7497a33" ma:anchorId="00000000-0000-0000-0000-000000000000" ma:open="false" ma:isKeyword="false">
      <xsd:complexType>
        <xsd:sequence>
          <xsd:element ref="pc:Terms" minOccurs="0" maxOccurs="1"/>
        </xsd:sequence>
      </xsd:complexType>
    </xsd:element>
    <xsd:element name="LessonsLearntlinkUrl" ma:index="53"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7" nillable="true" ma:displayName="ArchivalDate" ma:format="DateOnly" ma:hidden="true" ma:internalName="ArchivalDate" ma:readOnly="false">
      <xsd:simpleType>
        <xsd:restriction base="dms:DateTime"/>
      </xsd:simpleType>
    </xsd:element>
    <xsd:element name="_x0075_g01" ma:index="52" nillable="true" ma:displayName="Text" ma:internalName="_x0075_g01">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1"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41</Value>
      <Value>14</Value>
    </TaxCatchAll>
    <oddac9f5954d4f2b8cc22882a67a0a55 xmlns="3a98b63c-e4b6-4949-b066-c7278696d2a3">
      <Terms xmlns="http://schemas.microsoft.com/office/infopath/2007/PartnerControls"/>
    </oddac9f5954d4f2b8cc22882a67a0a55>
    <IsCertified xmlns="3a98b63c-e4b6-4949-b066-c7278696d2a3">No</IsCertified>
    <Approved_x0020_Date xmlns="3a98b63c-e4b6-4949-b066-c7278696d2a3">2020-01-02T09:02:21+00:00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Mohan, Vijay (Cognizant)</DisplayName>
        <AccountId>276</AccountId>
        <AccountType/>
      </UserInfo>
    </Last_x0020_Updated_x0020_By>
    <Description_x0020_Of_x0020_The_x0020_Asset xmlns="3a98b63c-e4b6-4949-b066-c7278696d2a3">DE 2020 Presentation template.</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Pursuit</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TermInfo xmlns="http://schemas.microsoft.com/office/infopath/2007/PartnerControls">
          <TermName xmlns="http://schemas.microsoft.com/office/infopath/2007/PartnerControls">Delivery Excellence</TermName>
          <TermId xmlns="http://schemas.microsoft.com/office/infopath/2007/PartnerControls">415f9a5a-8ea2-40e5-be30-6a9427a66a59</TermId>
        </TermInfo>
      </Terms>
    </a5dea8e4894849ecb670363feb574b5c>
    <Asset_x0020_Owner xmlns="3a98b63c-e4b6-4949-b066-c7278696d2a3">
      <UserInfo>
        <DisplayName>i:0#.w|cts\189541</DisplayName>
        <AccountId>276</AccountId>
        <AccountType/>
      </UserInfo>
    </Asset_x0020_Owner>
    <Champions xmlns="3a98b63c-e4b6-4949-b066-c7278696d2a3">DE_Champions</Champions>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Available for Distribution</Confidentiality>
    <LessonsLearntlinkUrl xmlns="3a98b63c-e4b6-4949-b066-c7278696d2a3" xsi:nil="true"/>
    <o17a2cac02b44a59945c74e986caaa1d xmlns="3a98b63c-e4b6-4949-b066-c7278696d2a3">
      <Terms xmlns="http://schemas.microsoft.com/office/infopath/2007/PartnerControls"/>
    </o17a2cac02b44a59945c74e986caaa1d>
    <_x0075_g01 xmlns="8eee6e3a-f15c-45a4-a98e-64b2de71ed30" xsi:nil="true"/>
    <jb3c803b1b7d46f6b151d79f964b244d xmlns="3a98b63c-e4b6-4949-b066-c7278696d2a3">
      <Terms xmlns="http://schemas.microsoft.com/office/infopath/2007/PartnerControls"/>
    </jb3c803b1b7d46f6b151d79f964b244d>
  </documentManagement>
</p:properties>
</file>

<file path=customXml/itemProps1.xml><?xml version="1.0" encoding="utf-8"?>
<ds:datastoreItem xmlns:ds="http://schemas.openxmlformats.org/officeDocument/2006/customXml" ds:itemID="{E9A8D265-C2FD-419C-AE0E-12077F9E5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3C16D-F868-43FF-9A83-5B254BF351FB}">
  <ds:schemaRefs>
    <ds:schemaRef ds:uri="http://schemas.microsoft.com/sharepoint/v3/contenttype/forms"/>
  </ds:schemaRefs>
</ds:datastoreItem>
</file>

<file path=customXml/itemProps3.xml><?xml version="1.0" encoding="utf-8"?>
<ds:datastoreItem xmlns:ds="http://schemas.openxmlformats.org/officeDocument/2006/customXml" ds:itemID="{41BA4A43-4DEB-41B1-8214-1B44DCEFF617}">
  <ds:schemaRefs>
    <ds:schemaRef ds:uri="http://purl.org/dc/dcmityp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3a98b63c-e4b6-4949-b066-c7278696d2a3"/>
    <ds:schemaRef ds:uri="8eee6e3a-f15c-45a4-a98e-64b2de71ed30"/>
    <ds:schemaRef ds:uri="http://schemas.microsoft.com/sharepoint/v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CognizantTemplateWhiteGraphic</Template>
  <TotalTime>1206</TotalTime>
  <Words>560</Words>
  <Application>Microsoft Office PowerPoint</Application>
  <PresentationFormat>On-screen Show (16:9)</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Bodoni MT</vt:lpstr>
      <vt:lpstr>Calibri</vt:lpstr>
      <vt:lpstr>Courier New</vt:lpstr>
      <vt:lpstr>2018 White Graphic</vt:lpstr>
      <vt:lpstr>Chat-Bot Assisting Hospitalization And Pharmacy In Pandemic Situations</vt:lpstr>
      <vt:lpstr>Idea Description(Short)</vt:lpstr>
      <vt:lpstr>Idea Description(Short)</vt:lpstr>
      <vt:lpstr>Idea Description(Short)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White</dc:title>
  <dc:creator>Mohan, Vijay (Cognizant)</dc:creator>
  <cp:lastModifiedBy>Singh, Dharmendra (Cognizant)</cp:lastModifiedBy>
  <cp:revision>66</cp:revision>
  <dcterms:created xsi:type="dcterms:W3CDTF">2018-12-11T06:40:21Z</dcterms:created>
  <dcterms:modified xsi:type="dcterms:W3CDTF">2020-07-30T12:56:52Z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0x01010087B40EF3A2ACC24FBC29E6689819F2550030FF8B6612B8F046B969926EF2E043B0</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Initiative/Charter">
    <vt:lpwstr>41;#Delivery Excellence|415f9a5a-8ea2-40e5-be30-6a9427a66a59</vt:lpwstr>
  </property>
  <property fmtid="{D5CDD505-2E9C-101B-9397-08002B2CF9AE}" pid="6" name="Tower">
    <vt:lpwstr>14;#DE|fe4b05a8-bea3-4973-a9cb-254853996c0a</vt:lpwstr>
  </property>
  <property fmtid="{D5CDD505-2E9C-101B-9397-08002B2CF9AE}" pid="7" name="Service Line / Area">
    <vt:lpwstr/>
  </property>
  <property fmtid="{D5CDD505-2E9C-101B-9397-08002B2CF9AE}" pid="8" name="Track">
    <vt:lpwstr/>
  </property>
  <property fmtid="{D5CDD505-2E9C-101B-9397-08002B2CF9AE}" pid="9" name="Template Type">
    <vt:lpwstr/>
  </property>
  <property fmtid="{D5CDD505-2E9C-101B-9397-08002B2CF9AE}" pid="10" name="BU or Practice">
    <vt:lpwstr/>
  </property>
  <property fmtid="{D5CDD505-2E9C-101B-9397-08002B2CF9AE}" pid="11" name="WorkflowChangePath">
    <vt:lpwstr>3b643a02-9de9-4de3-8a28-9e3996ed85b1,4;3b643a02-9de9-4de3-8a28-9e3996ed85b1,4;3b643a02-9de9-4de3-8a28-9e3996ed85b1,4;3b643a02-9de9-4de3-8a28-9e3996ed85b1,5;3b643a02-9de9-4de3-8a28-9e3996ed85b1,5;3b643a02-9de9-4de3-8a28-9e3996ed85b1,6;</vt:lpwstr>
  </property>
  <property fmtid="{D5CDD505-2E9C-101B-9397-08002B2CF9AE}" pid="12" name="n44e5a2e38f14557bc4d3eaf59f3a6f9">
    <vt:lpwstr/>
  </property>
</Properties>
</file>