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72" r:id="rId10"/>
    <p:sldId id="271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A910E-92EA-D6D3-9C77-A2BEC7BBBB60}" v="122" dt="2020-10-10T04:43:37.673"/>
    <p1510:client id="{2F7E389A-A057-40E5-852C-45E949329E22}" v="351" dt="2020-09-30T21:07:44.725"/>
    <p1510:client id="{C48BEB22-FFEC-3351-FD86-786F65716002}" v="17" dt="2020-10-10T04:46:37.992"/>
    <p1510:client id="{C9A69ABF-84C5-DA94-F25E-E7871C568766}" v="1092" dt="2020-10-09T21:05:49.154"/>
    <p1510:client id="{FCC9D585-1C85-689C-4F13-9BA253CD8636}" v="1676" dt="2020-10-09T16:38:3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87FEE-AE9C-48AF-82DA-4E21CDBF3E6D}" type="datetimeFigureOut">
              <a:rPr lang="en-US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8113-AB15-415A-BEA1-B5285F5B87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113-AB15-415A-BEA1-B5285F5B871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What do you think the goals of </a:t>
            </a:r>
            <a:r>
              <a:rPr lang="en-US" err="1">
                <a:cs typeface="Calibri"/>
              </a:rPr>
              <a:t>AnyMechanism</a:t>
            </a:r>
            <a:r>
              <a:rPr lang="en-US">
                <a:cs typeface="Calibri"/>
              </a:rPr>
              <a:t> is?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These are the ultimate goals and quality factors of Mechanism (contain all the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D8113-AB15-415A-BEA1-B5285F5B871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0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43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urav.kuppa@sjsu.edu" TargetMode="External"/><Relationship Id="rId2" Type="http://schemas.openxmlformats.org/officeDocument/2006/relationships/hyperlink" Target="mailto:m.fayad@aeehit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Stable Machine Learning Knowledge Map Domain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Mohamed E. Fayad and Gaurav Kuppa</a:t>
            </a:r>
            <a:br>
              <a:rPr lang="en-US" dirty="0">
                <a:solidFill>
                  <a:schemeClr val="tx1"/>
                </a:solidFill>
                <a:cs typeface="Calibri"/>
              </a:rPr>
            </a:br>
            <a:r>
              <a:rPr lang="en-US" dirty="0">
                <a:solidFill>
                  <a:schemeClr val="tx1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m.fayad@aeehitg.com</a:t>
            </a:r>
            <a:r>
              <a:rPr lang="en-US">
                <a:solidFill>
                  <a:schemeClr val="tx1"/>
                </a:solidFill>
                <a:cs typeface="Calibri"/>
              </a:rPr>
              <a:t> and </a:t>
            </a:r>
            <a:r>
              <a:rPr lang="en-US" dirty="0">
                <a:solidFill>
                  <a:schemeClr val="tx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gaurav.kuppa@sjsu.edu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C275-E2A3-4947-87AA-BBEDBDA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Architectural Patterns – Data Analysis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EB44CEE-D4AA-4E1B-8D3D-31B2590C4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45" y="1691837"/>
            <a:ext cx="7079773" cy="4795092"/>
          </a:xfrm>
        </p:spPr>
      </p:pic>
    </p:spTree>
    <p:extLst>
      <p:ext uri="{BB962C8B-B14F-4D97-AF65-F5344CB8AC3E}">
        <p14:creationId xmlns:p14="http://schemas.microsoft.com/office/powerpoint/2010/main" val="85546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A751-2FCC-4573-8D45-B48C82C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817B-59ED-4AF5-95DF-0178FD45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  <a:cs typeface="Calibri"/>
              </a:rPr>
              <a:t>Each EBT and BO has a set of non-functional and functional requirements.</a:t>
            </a:r>
          </a:p>
          <a:p>
            <a:pPr lvl="1"/>
            <a:r>
              <a:rPr lang="en-US">
                <a:ea typeface="+mn-lt"/>
                <a:cs typeface="+mn-lt"/>
              </a:rPr>
              <a:t>Positive, enduring, describe the system, assessment/metrics of system, branding.</a:t>
            </a:r>
            <a:endParaRPr lang="en-US">
              <a:latin typeface="Century Schoolbook"/>
              <a:cs typeface="Calibri"/>
            </a:endParaRPr>
          </a:p>
          <a:p>
            <a:r>
              <a:rPr lang="en-US">
                <a:latin typeface="Century Schoolbook"/>
                <a:cs typeface="Calibri"/>
              </a:rPr>
              <a:t>Specifically, we will analyze the non-functional requirements of the following EBT, Intelligence.</a:t>
            </a:r>
          </a:p>
          <a:p>
            <a:pPr lvl="1"/>
            <a:r>
              <a:rPr lang="en-US">
                <a:latin typeface="Century Schoolbook"/>
                <a:cs typeface="Calibri"/>
              </a:rPr>
              <a:t>Brightness</a:t>
            </a:r>
          </a:p>
          <a:p>
            <a:pPr lvl="1"/>
            <a:r>
              <a:rPr lang="en-US">
                <a:latin typeface="Century Schoolbook"/>
                <a:cs typeface="Calibri"/>
              </a:rPr>
              <a:t>Understanding</a:t>
            </a:r>
          </a:p>
          <a:p>
            <a:pPr lvl="1"/>
            <a:r>
              <a:rPr lang="en-US">
                <a:latin typeface="Century Schoolbook"/>
                <a:cs typeface="Calibri"/>
              </a:rPr>
              <a:t>Creativity</a:t>
            </a:r>
          </a:p>
          <a:p>
            <a:pPr lvl="1"/>
            <a:r>
              <a:rPr lang="en-US">
                <a:latin typeface="Century Schoolbook"/>
                <a:cs typeface="Calibri"/>
              </a:rPr>
              <a:t>Learning</a:t>
            </a:r>
          </a:p>
          <a:p>
            <a:pPr lvl="1"/>
            <a:r>
              <a:rPr lang="en-US">
                <a:latin typeface="Century Schoolbook"/>
                <a:cs typeface="Calibri"/>
              </a:rPr>
              <a:t>And Many More...</a:t>
            </a:r>
          </a:p>
        </p:txBody>
      </p:sp>
    </p:spTree>
    <p:extLst>
      <p:ext uri="{BB962C8B-B14F-4D97-AF65-F5344CB8AC3E}">
        <p14:creationId xmlns:p14="http://schemas.microsoft.com/office/powerpoint/2010/main" val="88626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8B6F-21CC-4A70-BEE1-4E1FEEA0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EE92-F484-4F77-AB27-10ADB1B4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Schoolbook"/>
                <a:ea typeface="+mn-lt"/>
                <a:cs typeface="+mn-lt"/>
              </a:rPr>
              <a:t>We have identified different EBTs and Business Objects (BOs) for machine learning and presented knowledge map for the same. </a:t>
            </a:r>
            <a:endParaRPr lang="en-US">
              <a:latin typeface="Century Schoolbook"/>
              <a:ea typeface="+mn-lt"/>
              <a:cs typeface="Calibri Light"/>
            </a:endParaRPr>
          </a:p>
          <a:p>
            <a:pPr lvl="1"/>
            <a:r>
              <a:rPr lang="en-US" dirty="0">
                <a:latin typeface="Century Schoolbook"/>
                <a:ea typeface="+mn-lt"/>
                <a:cs typeface="+mn-lt"/>
              </a:rPr>
              <a:t>This speeds up application development time and increases stability.</a:t>
            </a:r>
          </a:p>
          <a:p>
            <a:r>
              <a:rPr lang="en-US" dirty="0">
                <a:ea typeface="+mn-lt"/>
                <a:cs typeface="+mn-lt"/>
              </a:rPr>
              <a:t>Ultimate Design</a:t>
            </a:r>
            <a:endParaRPr lang="en-US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Machine independent, does not reinvent the wheels</a:t>
            </a:r>
            <a:endParaRPr lang="en-US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Applicable, extensible for benchmarking and comparisons</a:t>
            </a:r>
            <a:endParaRPr lang="en-US">
              <a:latin typeface="Century Schoolbook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Build a stable standard</a:t>
            </a:r>
          </a:p>
          <a:p>
            <a:pPr lvl="1"/>
            <a:r>
              <a:rPr lang="en-US" dirty="0">
                <a:cs typeface="Calibri"/>
              </a:rPr>
              <a:t>Top companies like Google, Facebook have internal standards</a:t>
            </a:r>
          </a:p>
          <a:p>
            <a:pPr lvl="1"/>
            <a:r>
              <a:rPr lang="en-US" dirty="0">
                <a:cs typeface="Calibri"/>
              </a:rPr>
              <a:t>Machine learning has a dire need for a common, effective and stable standards</a:t>
            </a:r>
          </a:p>
        </p:txBody>
      </p:sp>
    </p:spTree>
    <p:extLst>
      <p:ext uri="{BB962C8B-B14F-4D97-AF65-F5344CB8AC3E}">
        <p14:creationId xmlns:p14="http://schemas.microsoft.com/office/powerpoint/2010/main" val="31412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703-02D5-42D0-B273-6428D597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E29C-1DA5-4B93-87D2-290449E3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Schoolbook"/>
                <a:ea typeface="+mn-lt"/>
                <a:cs typeface="+mn-lt"/>
              </a:rPr>
              <a:t>Establish stable machine learning knowledge through detailed domain analysis</a:t>
            </a:r>
          </a:p>
          <a:p>
            <a:pPr lvl="1"/>
            <a:r>
              <a:rPr lang="en-US" dirty="0">
                <a:latin typeface="Century Schoolbook"/>
                <a:ea typeface="+mn-lt"/>
                <a:cs typeface="+mn-lt"/>
              </a:rPr>
              <a:t>Methodology to conduct domain analysis for core knowledge</a:t>
            </a:r>
          </a:p>
          <a:p>
            <a:pPr lvl="1"/>
            <a:r>
              <a:rPr lang="en-US" dirty="0">
                <a:latin typeface="Century Schoolbook"/>
                <a:ea typeface="+mn-lt"/>
                <a:cs typeface="+mn-lt"/>
              </a:rPr>
              <a:t>An overview of machine learning knowledge map</a:t>
            </a:r>
            <a:endParaRPr lang="en-US" dirty="0">
              <a:latin typeface="Century Schoolbook"/>
              <a:cs typeface="Calibri"/>
            </a:endParaRPr>
          </a:p>
          <a:p>
            <a:pPr lvl="1"/>
            <a:r>
              <a:rPr lang="en-US" dirty="0">
                <a:latin typeface="Century Schoolbook"/>
                <a:ea typeface="+mn-lt"/>
                <a:cs typeface="+mn-lt"/>
              </a:rPr>
              <a:t>Example architecture of a few patterns of the knowledge map represented</a:t>
            </a:r>
            <a:endParaRPr lang="en-US" dirty="0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82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0A43-D848-4496-B3CD-9A6F6736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32C5-AB2F-45B0-8722-A8658A09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  <a:cs typeface="Calibri"/>
              </a:rPr>
              <a:t>Lack of Cohesion within Machine Learning </a:t>
            </a:r>
            <a:endParaRPr lang="en-US">
              <a:latin typeface="Century Schoolbook"/>
              <a:cs typeface="Calibri Light"/>
            </a:endParaRPr>
          </a:p>
          <a:p>
            <a:pPr lvl="1"/>
            <a:r>
              <a:rPr lang="en-US">
                <a:ea typeface="+mn-lt"/>
                <a:cs typeface="+mn-lt"/>
              </a:rPr>
              <a:t>Do we have a unified paradigm for ML?</a:t>
            </a:r>
            <a:endParaRPr lang="en-US">
              <a:latin typeface="Century Schoolbook"/>
              <a:cs typeface="Calibri" panose="020F0502020204030204"/>
            </a:endParaRPr>
          </a:p>
          <a:p>
            <a:r>
              <a:rPr lang="en-US">
                <a:latin typeface="Century Schoolbook"/>
                <a:cs typeface="Calibri" panose="020F0502020204030204"/>
              </a:rPr>
              <a:t>Domain Analysis Based on Tangibility</a:t>
            </a:r>
          </a:p>
          <a:p>
            <a:pPr lvl="1"/>
            <a:r>
              <a:rPr lang="en-US">
                <a:ea typeface="+mn-lt"/>
                <a:cs typeface="+mn-lt"/>
              </a:rPr>
              <a:t>Is there a domain analysis done for ML?</a:t>
            </a:r>
            <a:endParaRPr lang="en-US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092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4E02-EBF0-45D0-9CEA-C0E84138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Knowledge Map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2468-E3A2-4490-998E-EDED1042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728" y="1825625"/>
            <a:ext cx="45058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  <a:ea typeface="+mn-lt"/>
                <a:cs typeface="+mn-lt"/>
              </a:rPr>
              <a:t>A knowledge map</a:t>
            </a:r>
            <a:endParaRPr lang="en-US">
              <a:latin typeface="Century Schoolbook"/>
            </a:endParaRP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consists of a set of core knowledge sets and stable patterns that represents the functionality of any particular domain i.e. machine learning </a:t>
            </a:r>
          </a:p>
          <a:p>
            <a:pPr lvl="1"/>
            <a:r>
              <a:rPr lang="en-US">
                <a:latin typeface="Century Schoolbook"/>
                <a:ea typeface="+mn-lt"/>
                <a:cs typeface="Calibri Light"/>
              </a:rPr>
              <a:t>this knowledge map will create a comprehensive understanding of the context and the domain of machine learning </a:t>
            </a:r>
            <a:endParaRPr lang="en-US">
              <a:latin typeface="Century Schoolbook"/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EF66F9-ACF5-4F71-9F42-2B893B52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06" y="1858298"/>
            <a:ext cx="5505449" cy="44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DC27-942A-4DB5-8113-5711E90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Knowledge Map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77A9-A152-45A0-84D4-AF3A260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Century Schoolbook"/>
                <a:cs typeface="Calibri Light"/>
              </a:rPr>
              <a:t>Enduring Business Themes (EBTs) </a:t>
            </a:r>
            <a:endParaRPr lang="en-US" sz="1600">
              <a:latin typeface="Century Schoolbook"/>
              <a:cs typeface="Calibri" panose="020F0502020204030204"/>
            </a:endParaRPr>
          </a:p>
          <a:p>
            <a:r>
              <a:rPr lang="en-US" sz="1600">
                <a:latin typeface="Century Schoolbook"/>
                <a:cs typeface="Calibri Light"/>
              </a:rPr>
              <a:t>Business Objects (BOs)</a:t>
            </a:r>
            <a:endParaRPr lang="en-US" sz="1600">
              <a:latin typeface="Century Schoolbook"/>
              <a:cs typeface="Calibri"/>
            </a:endParaRPr>
          </a:p>
          <a:p>
            <a:r>
              <a:rPr lang="en-US" sz="1600">
                <a:latin typeface="Century Schoolbook"/>
                <a:cs typeface="Calibri Light"/>
              </a:rPr>
              <a:t>Industrial Objects (IOs)</a:t>
            </a:r>
            <a:endParaRPr lang="en-US" sz="1600">
              <a:latin typeface="Century Schoolbook"/>
              <a:cs typeface="Calibri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CFD5C13-9E66-4E2F-A7E2-FB77E535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92" y="1926819"/>
            <a:ext cx="5253892" cy="29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B353-E969-4760-B14F-BAC9D6C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EBTs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2C0-23F7-43B4-BD17-41D3BABC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Embodies enduring, stable and core knowledge of the concept</a:t>
            </a:r>
          </a:p>
          <a:p>
            <a:r>
              <a:rPr lang="en-US">
                <a:latin typeface="Century Schoolbook"/>
                <a:ea typeface="+mn-lt"/>
                <a:cs typeface="+mn-lt"/>
              </a:rPr>
              <a:t>Enduring Knowledge of Machine Learning</a:t>
            </a: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Intelligence</a:t>
            </a: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Automation</a:t>
            </a: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Computation</a:t>
            </a: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Understanding</a:t>
            </a:r>
          </a:p>
          <a:p>
            <a:pPr lvl="1"/>
            <a:r>
              <a:rPr lang="en-US">
                <a:latin typeface="Century Schoolbook"/>
                <a:ea typeface="+mn-lt"/>
                <a:cs typeface="+mn-lt"/>
              </a:rPr>
              <a:t>And Many More...</a:t>
            </a:r>
            <a:endParaRPr lang="en-US">
              <a:latin typeface="Century Schoolbook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277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B353-E969-4760-B14F-BAC9D6C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EBTs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42C0-23F7-43B4-BD17-41D3BABC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 Light"/>
              <a:cs typeface="Calibri"/>
            </a:endParaRPr>
          </a:p>
          <a:p>
            <a:pPr lvl="1"/>
            <a:endParaRPr lang="en-US">
              <a:latin typeface="Calibri Light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014D6D5-1EF7-47FB-957E-390E7FB2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0" y="1691878"/>
            <a:ext cx="6650064" cy="48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EE0B-A6B1-416B-8225-FB9EF88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9A23-C931-4DB1-AF4B-0E90B77D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Mapping from enduring knowledge to flexible objects</a:t>
            </a:r>
          </a:p>
          <a:p>
            <a:r>
              <a:rPr lang="en-US">
                <a:ea typeface="+mn-lt"/>
                <a:cs typeface="+mn-lt"/>
              </a:rPr>
              <a:t>Stable extension of core knowledge to demonstrate capabilities of the system</a:t>
            </a:r>
            <a:endParaRPr lang="en-US"/>
          </a:p>
          <a:p>
            <a:r>
              <a:rPr lang="en-US">
                <a:latin typeface="Century Schoolbook"/>
                <a:cs typeface="Calibri"/>
              </a:rPr>
              <a:t>Capabilities of Machine Learning</a:t>
            </a:r>
            <a:endParaRPr lang="en-US">
              <a:latin typeface="Century Schoolbook"/>
            </a:endParaRPr>
          </a:p>
          <a:p>
            <a:pPr lvl="1"/>
            <a:r>
              <a:rPr lang="en-US">
                <a:solidFill>
                  <a:schemeClr val="tx1"/>
                </a:solidFill>
                <a:latin typeface="Century Schoolbook"/>
                <a:cs typeface="Calibri"/>
              </a:rPr>
              <a:t>Model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latin typeface="Century Schoolbook"/>
                <a:cs typeface="Calibri"/>
              </a:rPr>
              <a:t>Optimizer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latin typeface="Century Schoolbook"/>
                <a:cs typeface="Calibri"/>
              </a:rPr>
              <a:t>Mechanism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latin typeface="Century Schoolbook"/>
                <a:cs typeface="Calibri"/>
              </a:rPr>
              <a:t>And Many More...</a:t>
            </a:r>
            <a:endParaRPr lang="en-US">
              <a:solidFill>
                <a:schemeClr val="tx1"/>
              </a:solidFill>
              <a:latin typeface="Century Schoolbook"/>
              <a:ea typeface="+mn-lt"/>
              <a:cs typeface="+mn-lt"/>
            </a:endParaRPr>
          </a:p>
          <a:p>
            <a:pPr lvl="1"/>
            <a:endParaRPr lang="en-US" dirty="0">
              <a:solidFill>
                <a:schemeClr val="tx1"/>
              </a:solidFill>
              <a:latin typeface="Century Schoolbook"/>
              <a:cs typeface="Calibri"/>
            </a:endParaRPr>
          </a:p>
          <a:p>
            <a:pPr lvl="1"/>
            <a:endParaRPr lang="en-US" dirty="0">
              <a:solidFill>
                <a:schemeClr val="tx1"/>
              </a:solidFill>
              <a:latin typeface="Century Schoolbook"/>
              <a:cs typeface="Calibri"/>
            </a:endParaRPr>
          </a:p>
          <a:p>
            <a:pPr lvl="1"/>
            <a:endParaRPr lang="en-US" dirty="0">
              <a:solidFill>
                <a:schemeClr val="tx1"/>
              </a:solidFill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61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8359-98FF-4075-97EA-8BE8CE6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BOs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4FB4EFF-40DF-4408-8EB8-1F76FD844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976" y="1696638"/>
            <a:ext cx="6564670" cy="4745915"/>
          </a:xfrm>
        </p:spPr>
      </p:pic>
    </p:spTree>
    <p:extLst>
      <p:ext uri="{BB962C8B-B14F-4D97-AF65-F5344CB8AC3E}">
        <p14:creationId xmlns:p14="http://schemas.microsoft.com/office/powerpoint/2010/main" val="15009486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Stable Machine Learning Knowledge Map Domain Analysis</vt:lpstr>
      <vt:lpstr>Objectives</vt:lpstr>
      <vt:lpstr>Motivations</vt:lpstr>
      <vt:lpstr>Knowledge Map Structure</vt:lpstr>
      <vt:lpstr>Knowledge Map Properties</vt:lpstr>
      <vt:lpstr>EBTs</vt:lpstr>
      <vt:lpstr>EBTs</vt:lpstr>
      <vt:lpstr>BOs</vt:lpstr>
      <vt:lpstr>BOs</vt:lpstr>
      <vt:lpstr>Architectural Patterns – Data Analysis</vt:lpstr>
      <vt:lpstr>Non-functional 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2020-09-30T17:30:52Z</dcterms:created>
  <dcterms:modified xsi:type="dcterms:W3CDTF">2020-10-10T04:50:10Z</dcterms:modified>
</cp:coreProperties>
</file>