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3"/>
  </p:notesMasterIdLst>
  <p:handoutMasterIdLst>
    <p:handoutMasterId r:id="rId34"/>
  </p:handoutMasterIdLst>
  <p:sldIdLst>
    <p:sldId id="448" r:id="rId5"/>
    <p:sldId id="451" r:id="rId6"/>
    <p:sldId id="495" r:id="rId7"/>
    <p:sldId id="496" r:id="rId8"/>
    <p:sldId id="271" r:id="rId9"/>
    <p:sldId id="494" r:id="rId10"/>
    <p:sldId id="457" r:id="rId11"/>
    <p:sldId id="486" r:id="rId12"/>
    <p:sldId id="487" r:id="rId13"/>
    <p:sldId id="469" r:id="rId14"/>
    <p:sldId id="471" r:id="rId15"/>
    <p:sldId id="488" r:id="rId16"/>
    <p:sldId id="472" r:id="rId17"/>
    <p:sldId id="473" r:id="rId18"/>
    <p:sldId id="475" r:id="rId19"/>
    <p:sldId id="476" r:id="rId20"/>
    <p:sldId id="483" r:id="rId21"/>
    <p:sldId id="468" r:id="rId22"/>
    <p:sldId id="479" r:id="rId23"/>
    <p:sldId id="489" r:id="rId24"/>
    <p:sldId id="477" r:id="rId25"/>
    <p:sldId id="480" r:id="rId26"/>
    <p:sldId id="491" r:id="rId27"/>
    <p:sldId id="490" r:id="rId28"/>
    <p:sldId id="485" r:id="rId29"/>
    <p:sldId id="492" r:id="rId30"/>
    <p:sldId id="484" r:id="rId31"/>
    <p:sldId id="493" r:id="rId32"/>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746"/>
    <a:srgbClr val="666666"/>
    <a:srgbClr val="464547"/>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7" autoAdjust="0"/>
    <p:restoredTop sz="96388" autoAdjust="0"/>
  </p:normalViewPr>
  <p:slideViewPr>
    <p:cSldViewPr snapToGrid="0">
      <p:cViewPr varScale="1">
        <p:scale>
          <a:sx n="90" d="100"/>
          <a:sy n="90" d="100"/>
        </p:scale>
        <p:origin x="744" y="84"/>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814574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339696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2813833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14579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4175377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816599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1979217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231688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5341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4103383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3305114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376989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21868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14829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41807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48EFCC-F9EE-8542-BC56-C2A4F5708E14}" type="datetimeFigureOut">
              <a:rPr lang="en-US" smtClean="0"/>
              <a:pPr/>
              <a:t>1/9/2017</a:t>
            </a:fld>
            <a:endParaRPr lang="en-US"/>
          </a:p>
        </p:txBody>
      </p:sp>
      <p:sp>
        <p:nvSpPr>
          <p:cNvPr id="5" name="Footer Placeholder 4"/>
          <p:cNvSpPr>
            <a:spLocks noGrp="1"/>
          </p:cNvSpPr>
          <p:nvPr>
            <p:ph type="ftr" sz="quarter" idx="11"/>
          </p:nvPr>
        </p:nvSpPr>
        <p:spPr/>
        <p:txBody>
          <a:bodyPr/>
          <a:lstStyle/>
          <a:p>
            <a:endParaRPr lang="en-US"/>
          </a:p>
        </p:txBody>
      </p:sp>
      <p:sp>
        <p:nvSpPr>
          <p:cNvPr id="8" name="Title 7"/>
          <p:cNvSpPr>
            <a:spLocks noGrp="1"/>
          </p:cNvSpPr>
          <p:nvPr>
            <p:ph type="title"/>
          </p:nvPr>
        </p:nvSpPr>
        <p:spPr>
          <a:xfrm>
            <a:off x="457200" y="228600"/>
            <a:ext cx="8229600" cy="422672"/>
          </a:xfrm>
        </p:spPr>
        <p:txBody>
          <a:bodyPr>
            <a:normAutofit/>
          </a:bodyPr>
          <a:lstStyle>
            <a:lvl1pPr algn="l">
              <a:defRPr sz="2100" b="1" i="0">
                <a:solidFill>
                  <a:srgbClr val="0A2168"/>
                </a:solidFill>
                <a:latin typeface=""/>
              </a:defRPr>
            </a:lvl1pPr>
          </a:lstStyle>
          <a:p>
            <a:r>
              <a:rPr lang="en-US" dirty="0"/>
              <a:t>Click to edit Master title style</a:t>
            </a:r>
          </a:p>
        </p:txBody>
      </p:sp>
      <p:sp>
        <p:nvSpPr>
          <p:cNvPr id="12" name="Content Placeholder 11"/>
          <p:cNvSpPr>
            <a:spLocks noGrp="1"/>
          </p:cNvSpPr>
          <p:nvPr>
            <p:ph sz="quarter" idx="13"/>
          </p:nvPr>
        </p:nvSpPr>
        <p:spPr>
          <a:xfrm>
            <a:off x="457200" y="800100"/>
            <a:ext cx="8229600" cy="3714750"/>
          </a:xfrm>
        </p:spPr>
        <p:txBody>
          <a:bodyPr>
            <a:normAutofit/>
          </a:bodyPr>
          <a:lstStyle>
            <a:lvl1pPr marL="0" indent="0">
              <a:spcBef>
                <a:spcPts val="0"/>
              </a:spcBef>
              <a:buFontTx/>
              <a:buNone/>
              <a:defRPr sz="1350" baseline="0">
                <a:latin typeface=""/>
              </a:defRPr>
            </a:lvl1pPr>
            <a:lvl2pPr>
              <a:buNone/>
              <a:defRPr/>
            </a:lvl2pPr>
          </a:lstStyle>
          <a:p>
            <a:pPr lvl="0"/>
            <a:r>
              <a:rPr lang="en-US" dirty="0"/>
              <a:t>Click to edit Master text styles</a:t>
            </a:r>
          </a:p>
        </p:txBody>
      </p:sp>
    </p:spTree>
    <p:extLst>
      <p:ext uri="{BB962C8B-B14F-4D97-AF65-F5344CB8AC3E}">
        <p14:creationId xmlns:p14="http://schemas.microsoft.com/office/powerpoint/2010/main" val="32452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802481"/>
          </a:xfrm>
        </p:spPr>
        <p:txBody>
          <a:bodyPr>
            <a:normAutofit/>
          </a:bodyPr>
          <a:lstStyle>
            <a:lvl1pPr algn="l">
              <a:defRPr sz="1800" b="1" i="0" cap="all">
                <a:solidFill>
                  <a:srgbClr val="0A2168"/>
                </a:solidFill>
                <a:latin typeface=""/>
              </a:defRPr>
            </a:lvl1pPr>
          </a:lstStyle>
          <a:p>
            <a:r>
              <a:rPr lang="en-US" dirty="0"/>
              <a:t>Click to edit Master title style</a:t>
            </a:r>
          </a:p>
        </p:txBody>
      </p:sp>
    </p:spTree>
    <p:extLst>
      <p:ext uri="{BB962C8B-B14F-4D97-AF65-F5344CB8AC3E}">
        <p14:creationId xmlns:p14="http://schemas.microsoft.com/office/powerpoint/2010/main" val="328422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11" r:id="rId6"/>
    <p:sldLayoutId id="2147483749" r:id="rId7"/>
    <p:sldLayoutId id="2147483767" r:id="rId8"/>
    <p:sldLayoutId id="2147483768" r:id="rId9"/>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163473" y="1615607"/>
            <a:ext cx="8921053" cy="586314"/>
          </a:xfrm>
        </p:spPr>
        <p:txBody>
          <a:bodyPr/>
          <a:lstStyle/>
          <a:p>
            <a:pPr algn="ctr"/>
            <a:r>
              <a:rPr lang="en-US" dirty="0"/>
              <a:t>Lambda Expression</a:t>
            </a:r>
          </a:p>
        </p:txBody>
      </p:sp>
      <p:sp>
        <p:nvSpPr>
          <p:cNvPr id="4" name="Text Placeholder 3"/>
          <p:cNvSpPr>
            <a:spLocks noGrp="1"/>
          </p:cNvSpPr>
          <p:nvPr>
            <p:ph type="body" sz="quarter" idx="16"/>
          </p:nvPr>
        </p:nvSpPr>
        <p:spPr/>
        <p:txBody>
          <a:bodyPr/>
          <a:lstStyle/>
          <a:p>
            <a:r>
              <a:rPr lang="en-US" dirty="0"/>
              <a:t>Gaurav Mahajan</a:t>
            </a:r>
          </a:p>
        </p:txBody>
      </p:sp>
      <p:sp>
        <p:nvSpPr>
          <p:cNvPr id="5" name="Text Placeholder 4"/>
          <p:cNvSpPr>
            <a:spLocks noGrp="1"/>
          </p:cNvSpPr>
          <p:nvPr>
            <p:ph type="body" sz="quarter" idx="17"/>
          </p:nvPr>
        </p:nvSpPr>
        <p:spPr/>
        <p:txBody>
          <a:bodyPr>
            <a:normAutofit lnSpcReduction="10000"/>
          </a:bodyPr>
          <a:lstStyle/>
          <a:p>
            <a:r>
              <a:rPr lang="en-US" dirty="0">
                <a:latin typeface="Trebuchet MS"/>
                <a:cs typeface="Trebuchet MS"/>
              </a:rPr>
              <a:t>JANUARY 1, 2017</a:t>
            </a: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Inline Values</a:t>
            </a:r>
          </a:p>
        </p:txBody>
      </p:sp>
      <p:sp>
        <p:nvSpPr>
          <p:cNvPr id="8" name="Content Placeholder 7"/>
          <p:cNvSpPr>
            <a:spLocks noGrp="1"/>
          </p:cNvSpPr>
          <p:nvPr>
            <p:ph idx="1"/>
          </p:nvPr>
        </p:nvSpPr>
        <p:spPr/>
        <p:txBody>
          <a:bodyPr>
            <a:normAutofit/>
          </a:bodyPr>
          <a:lstStyle/>
          <a:p>
            <a:pPr marL="285750" indent="-285750">
              <a:buFont typeface="Arial" panose="020B0604020202020204" pitchFamily="34" charset="0"/>
              <a:buChar char="•"/>
            </a:pPr>
            <a:r>
              <a:rPr lang="en-US" dirty="0">
                <a:latin typeface="Trebuchet MS"/>
                <a:cs typeface="Trebuchet MS"/>
              </a:rPr>
              <a:t>So we know that in java data acts as value in java.</a:t>
            </a:r>
          </a:p>
          <a:p>
            <a:pPr marL="285750" indent="-285750">
              <a:buFont typeface="Arial" panose="020B0604020202020204" pitchFamily="34" charset="0"/>
              <a:buChar char="•"/>
            </a:pPr>
            <a:r>
              <a:rPr lang="en-US" dirty="0">
                <a:latin typeface="Trebuchet MS"/>
                <a:cs typeface="Trebuchet MS"/>
              </a:rPr>
              <a:t>Data can be assigned to a variable and that variable can be referred at other places to get the needed data as value.</a:t>
            </a:r>
          </a:p>
          <a:p>
            <a:endParaRPr lang="en-US" dirty="0">
              <a:latin typeface="Trebuchet MS"/>
              <a:cs typeface="Trebuchet MS"/>
            </a:endParaRPr>
          </a:p>
          <a:p>
            <a:r>
              <a:rPr lang="en-US" dirty="0">
                <a:latin typeface="Trebuchet MS"/>
                <a:cs typeface="Trebuchet MS"/>
              </a:rPr>
              <a:t>For e.g.</a:t>
            </a:r>
          </a:p>
          <a:p>
            <a:r>
              <a:rPr lang="en-US" dirty="0">
                <a:latin typeface="Trebuchet MS"/>
                <a:cs typeface="Trebuchet MS"/>
              </a:rPr>
              <a:t>String name = “Welcome to Lambda”;</a:t>
            </a:r>
          </a:p>
          <a:p>
            <a:r>
              <a:rPr lang="en-US" dirty="0" err="1">
                <a:latin typeface="Trebuchet MS"/>
                <a:cs typeface="Trebuchet MS"/>
              </a:rPr>
              <a:t>int</a:t>
            </a:r>
            <a:r>
              <a:rPr lang="en-US" dirty="0">
                <a:latin typeface="Trebuchet MS"/>
                <a:cs typeface="Trebuchet MS"/>
              </a:rPr>
              <a:t> </a:t>
            </a:r>
            <a:r>
              <a:rPr lang="en-US" dirty="0" err="1">
                <a:latin typeface="Trebuchet MS"/>
                <a:cs typeface="Trebuchet MS"/>
              </a:rPr>
              <a:t>javaVersion</a:t>
            </a:r>
            <a:r>
              <a:rPr lang="en-US" dirty="0">
                <a:latin typeface="Trebuchet MS"/>
                <a:cs typeface="Trebuchet MS"/>
              </a:rPr>
              <a:t> = 8;</a:t>
            </a:r>
          </a:p>
          <a:p>
            <a:endParaRPr lang="en-US" dirty="0">
              <a:latin typeface="Trebuchet MS"/>
              <a:cs typeface="Trebuchet MS"/>
            </a:endParaRPr>
          </a:p>
          <a:p>
            <a:r>
              <a:rPr lang="en-US" dirty="0">
                <a:latin typeface="Trebuchet MS"/>
                <a:cs typeface="Trebuchet MS"/>
              </a:rPr>
              <a:t>Employee </a:t>
            </a:r>
            <a:r>
              <a:rPr lang="en-US" dirty="0" err="1">
                <a:latin typeface="Trebuchet MS"/>
                <a:cs typeface="Trebuchet MS"/>
              </a:rPr>
              <a:t>employee</a:t>
            </a:r>
            <a:r>
              <a:rPr lang="en-US" dirty="0">
                <a:latin typeface="Trebuchet MS"/>
                <a:cs typeface="Trebuchet MS"/>
              </a:rPr>
              <a:t> = new Employee() ; /* Objects as values*/</a:t>
            </a: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63001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Function as Value</a:t>
            </a:r>
          </a:p>
        </p:txBody>
      </p:sp>
      <p:sp>
        <p:nvSpPr>
          <p:cNvPr id="8" name="Content Placeholder 7"/>
          <p:cNvSpPr>
            <a:spLocks noGrp="1"/>
          </p:cNvSpPr>
          <p:nvPr>
            <p:ph idx="1"/>
          </p:nvPr>
        </p:nvSpPr>
        <p:spPr/>
        <p:txBody>
          <a:bodyPr>
            <a:normAutofit/>
          </a:bodyPr>
          <a:lstStyle/>
          <a:p>
            <a:r>
              <a:rPr lang="en-US" dirty="0">
                <a:cs typeface="Trebuchet MS"/>
              </a:rPr>
              <a:t>Can we have something like  shown below ? </a:t>
            </a:r>
          </a:p>
          <a:p>
            <a:endParaRPr lang="en-US" dirty="0">
              <a:cs typeface="Trebuchet MS"/>
            </a:endParaRPr>
          </a:p>
          <a:p>
            <a:r>
              <a:rPr lang="en-US" dirty="0">
                <a:cs typeface="Trebuchet MS"/>
              </a:rPr>
              <a:t>&lt;</a:t>
            </a:r>
            <a:r>
              <a:rPr lang="en-US" dirty="0" err="1">
                <a:cs typeface="Trebuchet MS"/>
              </a:rPr>
              <a:t>variableName</a:t>
            </a:r>
            <a:r>
              <a:rPr lang="en-US" dirty="0">
                <a:cs typeface="Trebuchet MS"/>
              </a:rPr>
              <a:t>&gt; = {</a:t>
            </a:r>
          </a:p>
          <a:p>
            <a:r>
              <a:rPr lang="en-US" dirty="0">
                <a:cs typeface="Trebuchet MS"/>
              </a:rPr>
              <a:t>					….</a:t>
            </a:r>
          </a:p>
          <a:p>
            <a:r>
              <a:rPr lang="en-US" dirty="0">
                <a:cs typeface="Trebuchet MS"/>
              </a:rPr>
              <a:t>				 }</a:t>
            </a:r>
          </a:p>
          <a:p>
            <a:r>
              <a:rPr lang="en-US" b="1" dirty="0">
                <a:latin typeface="Consolas" panose="020B0609020204030204" pitchFamily="49" charset="0"/>
              </a:rPr>
              <a:t>draw</a:t>
            </a:r>
            <a:r>
              <a:rPr lang="en-US" b="1" dirty="0">
                <a:solidFill>
                  <a:srgbClr val="7F0055"/>
                </a:solidFill>
                <a:latin typeface="Consolas" panose="020B0609020204030204" pitchFamily="49" charset="0"/>
              </a:rPr>
              <a:t> = </a:t>
            </a:r>
            <a:r>
              <a:rPr lang="en-US" b="1" dirty="0">
                <a:solidFill>
                  <a:srgbClr val="7F0055"/>
                </a:solidFill>
                <a:highlight>
                  <a:srgbClr val="FFFF00"/>
                </a:highlight>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highlight>
                  <a:srgbClr val="00FFFF"/>
                </a:highlight>
                <a:latin typeface="Consolas" panose="020B0609020204030204" pitchFamily="49" charset="0"/>
              </a:rPr>
              <a:t>void</a:t>
            </a:r>
            <a:r>
              <a:rPr lang="en-US" b="1" dirty="0">
                <a:solidFill>
                  <a:srgbClr val="000000"/>
                </a:solidFill>
                <a:latin typeface="Consolas" panose="020B0609020204030204" pitchFamily="49" charset="0"/>
              </a:rPr>
              <a:t> </a:t>
            </a:r>
            <a:r>
              <a:rPr lang="en-US" b="1" dirty="0">
                <a:solidFill>
                  <a:srgbClr val="000000"/>
                </a:solidFill>
                <a:highlight>
                  <a:srgbClr val="00FF00"/>
                </a:highlight>
                <a:latin typeface="Consolas" panose="020B0609020204030204" pitchFamily="49" charset="0"/>
              </a:rPr>
              <a:t>draw</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"Drawing Circle"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cs typeface="Trebuchet MS"/>
            </a:endParaRPr>
          </a:p>
          <a:p>
            <a:r>
              <a:rPr lang="en-US" dirty="0">
                <a:solidFill>
                  <a:srgbClr val="000000"/>
                </a:solidFill>
                <a:latin typeface="Consolas" panose="020B0609020204030204" pitchFamily="49" charset="0"/>
                <a:cs typeface="Trebuchet MS"/>
              </a:rPr>
              <a:t>draw = () {</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"Drawing Circle"</a:t>
            </a:r>
            <a:r>
              <a:rPr lang="en-US" b="1" i="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70202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Lambda Expression</a:t>
            </a:r>
          </a:p>
        </p:txBody>
      </p:sp>
      <p:sp>
        <p:nvSpPr>
          <p:cNvPr id="4" name="Text Placeholder 3"/>
          <p:cNvSpPr>
            <a:spLocks noGrp="1"/>
          </p:cNvSpPr>
          <p:nvPr>
            <p:ph type="body" sz="quarter" idx="11"/>
          </p:nvPr>
        </p:nvSpPr>
        <p:spPr>
          <a:xfrm>
            <a:off x="658067" y="2879524"/>
            <a:ext cx="2678297" cy="277768"/>
          </a:xfrm>
        </p:spPr>
        <p:txBody>
          <a:bodyPr/>
          <a:lstStyle/>
          <a:p>
            <a:r>
              <a:rPr lang="en-US" dirty="0"/>
              <a:t>Definition and Syntax</a:t>
            </a:r>
          </a:p>
        </p:txBody>
      </p:sp>
      <p:sp>
        <p:nvSpPr>
          <p:cNvPr id="5" name="Text Placeholder 4"/>
          <p:cNvSpPr>
            <a:spLocks noGrp="1"/>
          </p:cNvSpPr>
          <p:nvPr>
            <p:ph type="body" sz="quarter" idx="17"/>
          </p:nvPr>
        </p:nvSpPr>
        <p:spPr/>
        <p:txBody>
          <a:bodyPr>
            <a:normAutofit lnSpcReduction="10000"/>
          </a:bodyPr>
          <a:lstStyle/>
          <a:p>
            <a:r>
              <a:rPr lang="en-US" dirty="0"/>
              <a:t>January 1, 2016</a:t>
            </a:r>
          </a:p>
        </p:txBody>
      </p:sp>
      <p:sp>
        <p:nvSpPr>
          <p:cNvPr id="6" name="Picture Placeholder 5"/>
          <p:cNvSpPr>
            <a:spLocks noGrp="1"/>
          </p:cNvSpPr>
          <p:nvPr>
            <p:ph type="pic" sz="quarter" idx="18"/>
          </p:nvPr>
        </p:nvSpPr>
        <p:spPr/>
      </p:sp>
      <p:sp>
        <p:nvSpPr>
          <p:cNvPr id="7" name="Picture Placeholder 6"/>
          <p:cNvSpPr>
            <a:spLocks noGrp="1"/>
          </p:cNvSpPr>
          <p:nvPr>
            <p:ph type="pic" sz="quarter" idx="19"/>
          </p:nvPr>
        </p:nvSpPr>
        <p:spPr/>
      </p:sp>
    </p:spTree>
    <p:extLst>
      <p:ext uri="{BB962C8B-B14F-4D97-AF65-F5344CB8AC3E}">
        <p14:creationId xmlns:p14="http://schemas.microsoft.com/office/powerpoint/2010/main" val="343759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Introducing Lambda</a:t>
            </a:r>
          </a:p>
        </p:txBody>
      </p:sp>
      <p:sp>
        <p:nvSpPr>
          <p:cNvPr id="8" name="Content Placeholder 7"/>
          <p:cNvSpPr>
            <a:spLocks noGrp="1"/>
          </p:cNvSpPr>
          <p:nvPr>
            <p:ph idx="1"/>
          </p:nvPr>
        </p:nvSpPr>
        <p:spPr/>
        <p:txBody>
          <a:bodyPr>
            <a:normAutofit/>
          </a:bodyPr>
          <a:lstStyle/>
          <a:p>
            <a:r>
              <a:rPr lang="en-US" b="1" dirty="0">
                <a:latin typeface="Consolas" panose="020B0609020204030204" pitchFamily="49" charset="0"/>
              </a:rPr>
              <a:t>draw</a:t>
            </a:r>
            <a:r>
              <a:rPr lang="en-US" b="1" dirty="0">
                <a:solidFill>
                  <a:srgbClr val="7F0055"/>
                </a:solidFill>
                <a:latin typeface="Consolas" panose="020B0609020204030204" pitchFamily="49" charset="0"/>
              </a:rPr>
              <a:t> = </a:t>
            </a:r>
            <a:r>
              <a:rPr lang="en-US" b="1" dirty="0">
                <a:solidFill>
                  <a:srgbClr val="7F0055"/>
                </a:solidFill>
                <a:highlight>
                  <a:srgbClr val="00FFFF"/>
                </a:highlight>
                <a:latin typeface="Consolas" panose="020B0609020204030204" pitchFamily="49" charset="0"/>
              </a:rPr>
              <a:t>void</a:t>
            </a:r>
            <a:r>
              <a:rPr lang="en-US" b="1" dirty="0">
                <a:solidFill>
                  <a:srgbClr val="000000"/>
                </a:solidFill>
                <a:latin typeface="Consolas" panose="020B0609020204030204" pitchFamily="49" charset="0"/>
              </a:rPr>
              <a:t> </a:t>
            </a:r>
            <a:r>
              <a:rPr lang="en-US" b="1" dirty="0">
                <a:solidFill>
                  <a:srgbClr val="000000"/>
                </a:solidFill>
                <a:highlight>
                  <a:srgbClr val="00FF00"/>
                </a:highlight>
                <a:latin typeface="Consolas" panose="020B0609020204030204" pitchFamily="49" charset="0"/>
              </a:rPr>
              <a:t>draw</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"Drawing Circle"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cs typeface="Trebuchet MS"/>
            </a:endParaRPr>
          </a:p>
          <a:p>
            <a:r>
              <a:rPr lang="en-US" dirty="0">
                <a:solidFill>
                  <a:srgbClr val="000000"/>
                </a:solidFill>
                <a:latin typeface="Consolas" panose="020B0609020204030204" pitchFamily="49" charset="0"/>
                <a:cs typeface="Trebuchet MS"/>
              </a:rPr>
              <a:t>draw = () -&gt; {</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"Drawing Circle using Lambda"</a:t>
            </a:r>
            <a:r>
              <a:rPr lang="en-US" b="1" i="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cs typeface="Trebuchet MS"/>
            </a:endParaRPr>
          </a:p>
          <a:p>
            <a:r>
              <a:rPr lang="en-US" dirty="0">
                <a:solidFill>
                  <a:srgbClr val="000000"/>
                </a:solidFill>
                <a:latin typeface="Consolas" panose="020B0609020204030204" pitchFamily="49" charset="0"/>
                <a:cs typeface="Trebuchet MS"/>
              </a:rPr>
              <a:t>draw = </a:t>
            </a:r>
            <a:r>
              <a:rPr lang="en-US" dirty="0">
                <a:solidFill>
                  <a:srgbClr val="000000"/>
                </a:solidFill>
                <a:highlight>
                  <a:srgbClr val="E8F2FE"/>
                </a:highlight>
                <a:latin typeface="Consolas" panose="020B0609020204030204" pitchFamily="49" charset="0"/>
              </a:rPr>
              <a:t>() -&gt; </a:t>
            </a:r>
            <a:r>
              <a:rPr lang="en-US" dirty="0" err="1">
                <a:solidFill>
                  <a:srgbClr val="000000"/>
                </a:solidFill>
                <a:highlight>
                  <a:srgbClr val="E8F2FE"/>
                </a:highlight>
                <a:latin typeface="Consolas" panose="020B0609020204030204" pitchFamily="49" charset="0"/>
              </a:rPr>
              <a:t>System.</a:t>
            </a:r>
            <a:r>
              <a:rPr lang="en-US" b="1" i="1" dirty="0" err="1">
                <a:solidFill>
                  <a:srgbClr val="0000C0"/>
                </a:solidFill>
                <a:highlight>
                  <a:srgbClr val="E8F2FE"/>
                </a:highlight>
                <a:latin typeface="Consolas" panose="020B0609020204030204" pitchFamily="49" charset="0"/>
              </a:rPr>
              <a:t>out</a:t>
            </a:r>
            <a:r>
              <a:rPr lang="en-US" b="1" i="1" dirty="0" err="1">
                <a:solidFill>
                  <a:srgbClr val="000000"/>
                </a:solidFill>
                <a:highlight>
                  <a:srgbClr val="E8F2FE"/>
                </a:highlight>
                <a:latin typeface="Consolas" panose="020B0609020204030204" pitchFamily="49" charset="0"/>
              </a:rPr>
              <a:t>.println</a:t>
            </a:r>
            <a:r>
              <a:rPr lang="en-US" b="1" i="1" dirty="0">
                <a:solidFill>
                  <a:srgbClr val="000000"/>
                </a:solidFill>
                <a:highlight>
                  <a:srgbClr val="E8F2FE"/>
                </a:highlight>
                <a:latin typeface="Consolas" panose="020B0609020204030204" pitchFamily="49" charset="0"/>
              </a:rPr>
              <a:t>(</a:t>
            </a:r>
            <a:r>
              <a:rPr lang="en-US" b="1" i="1" dirty="0">
                <a:solidFill>
                  <a:srgbClr val="2A00FF"/>
                </a:solidFill>
                <a:highlight>
                  <a:srgbClr val="E8F2FE"/>
                </a:highlight>
                <a:latin typeface="Consolas" panose="020B0609020204030204" pitchFamily="49" charset="0"/>
              </a:rPr>
              <a:t>"Drawing Circle using Lambda"</a:t>
            </a:r>
            <a:r>
              <a:rPr lang="en-US" b="1" i="1" dirty="0">
                <a:solidFill>
                  <a:srgbClr val="000000"/>
                </a:solidFill>
                <a:highlight>
                  <a:srgbClr val="E8F2FE"/>
                </a:highlight>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59613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Lambda Expression  (Definition)</a:t>
            </a:r>
          </a:p>
        </p:txBody>
      </p:sp>
      <p:sp>
        <p:nvSpPr>
          <p:cNvPr id="8" name="Content Placeholder 7"/>
          <p:cNvSpPr>
            <a:spLocks noGrp="1"/>
          </p:cNvSpPr>
          <p:nvPr>
            <p:ph idx="1"/>
          </p:nvPr>
        </p:nvSpPr>
        <p:spPr/>
        <p:txBody>
          <a:bodyPr>
            <a:normAutofit/>
          </a:bodyPr>
          <a:lstStyle/>
          <a:p>
            <a:r>
              <a:rPr lang="en-US" dirty="0"/>
              <a:t>In Java, A </a:t>
            </a:r>
            <a:r>
              <a:rPr lang="en-US" i="1" dirty="0"/>
              <a:t>lambda expression can be understood as a concise representation of an anonymous function </a:t>
            </a:r>
            <a:r>
              <a:rPr lang="en-US" dirty="0"/>
              <a:t>that can be passed around: it doesn’t have a name, but it has a list of parameters, a body, a return type, and also possibly a list of exceptions that can be thrown. </a:t>
            </a:r>
          </a:p>
          <a:p>
            <a:endParaRPr lang="en-US" dirty="0"/>
          </a:p>
          <a:p>
            <a:pPr>
              <a:buFont typeface="Arial" pitchFamily="34" charset="0"/>
              <a:buChar char="•"/>
            </a:pPr>
            <a:r>
              <a:rPr lang="en-US" dirty="0"/>
              <a:t> Anonymous</a:t>
            </a:r>
          </a:p>
          <a:p>
            <a:pPr>
              <a:buFont typeface="Arial" pitchFamily="34" charset="0"/>
              <a:buChar char="•"/>
            </a:pPr>
            <a:r>
              <a:rPr lang="en-US" dirty="0"/>
              <a:t> Function</a:t>
            </a:r>
          </a:p>
          <a:p>
            <a:pPr>
              <a:buFont typeface="Arial" pitchFamily="34" charset="0"/>
              <a:buChar char="•"/>
            </a:pPr>
            <a:r>
              <a:rPr lang="en-US" dirty="0"/>
              <a:t> Passed Around</a:t>
            </a:r>
          </a:p>
          <a:p>
            <a:pPr>
              <a:buFont typeface="Arial" pitchFamily="34" charset="0"/>
              <a:buChar char="•"/>
            </a:pPr>
            <a:r>
              <a:rPr lang="en-US" dirty="0"/>
              <a:t> Concise</a:t>
            </a:r>
            <a:endParaRPr lang="en-US" dirty="0">
              <a:solidFill>
                <a:srgbClr val="000000"/>
              </a:solidFill>
              <a:latin typeface="Consolas" panose="020B0609020204030204" pitchFamily="49" charset="0"/>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84660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 (Syntax)</a:t>
            </a:r>
          </a:p>
        </p:txBody>
      </p:sp>
      <p:sp>
        <p:nvSpPr>
          <p:cNvPr id="7" name="Content Placeholder 6"/>
          <p:cNvSpPr>
            <a:spLocks noGrp="1"/>
          </p:cNvSpPr>
          <p:nvPr>
            <p:ph sz="quarter" idx="13"/>
          </p:nvPr>
        </p:nvSpPr>
        <p:spPr/>
        <p:txBody>
          <a:bodyPr>
            <a:normAutofit/>
          </a:bodyPr>
          <a:lstStyle/>
          <a:p>
            <a:r>
              <a:rPr lang="en-US" dirty="0"/>
              <a:t>The basic syntax of a lambda is </a:t>
            </a:r>
          </a:p>
          <a:p>
            <a:pPr algn="ctr"/>
            <a:r>
              <a:rPr lang="en-US" dirty="0"/>
              <a:t>Either (</a:t>
            </a:r>
            <a:r>
              <a:rPr lang="en-US" i="1" dirty="0"/>
              <a:t>parameters</a:t>
            </a:r>
            <a:r>
              <a:rPr lang="en-US" dirty="0"/>
              <a:t>) -&gt; </a:t>
            </a:r>
            <a:r>
              <a:rPr lang="en-US" i="1" dirty="0"/>
              <a:t>expression</a:t>
            </a:r>
            <a:r>
              <a:rPr lang="en-US" dirty="0"/>
              <a:t> </a:t>
            </a:r>
          </a:p>
          <a:p>
            <a:pPr algn="ctr"/>
            <a:r>
              <a:rPr lang="en-US" dirty="0"/>
              <a:t>Or (</a:t>
            </a:r>
            <a:r>
              <a:rPr lang="en-US" i="1" dirty="0"/>
              <a:t>parameters</a:t>
            </a:r>
            <a:r>
              <a:rPr lang="en-US" dirty="0"/>
              <a:t>) -&gt; { </a:t>
            </a:r>
            <a:r>
              <a:rPr lang="en-US" i="1" dirty="0"/>
              <a:t>statements;</a:t>
            </a:r>
            <a:r>
              <a:rPr lang="en-US" dirty="0"/>
              <a:t> }</a:t>
            </a:r>
          </a:p>
          <a:p>
            <a:endParaRPr lang="en-US" dirty="0"/>
          </a:p>
          <a:p>
            <a:r>
              <a:rPr lang="en-US" b="1" dirty="0"/>
              <a:t>Examples:</a:t>
            </a:r>
          </a:p>
          <a:p>
            <a:pPr>
              <a:buFont typeface="Arial" pitchFamily="34" charset="0"/>
              <a:buChar char="•"/>
            </a:pPr>
            <a:endParaRPr lang="en-US" b="1" dirty="0"/>
          </a:p>
          <a:p>
            <a:pPr>
              <a:buFont typeface="Arial" pitchFamily="34" charset="0"/>
              <a:buChar char="•"/>
            </a:pPr>
            <a:r>
              <a:rPr lang="en-US" dirty="0"/>
              <a:t> </a:t>
            </a:r>
            <a:r>
              <a:rPr lang="en-US" dirty="0">
                <a:solidFill>
                  <a:srgbClr val="0070C0"/>
                </a:solidFill>
              </a:rPr>
              <a:t>(</a:t>
            </a:r>
            <a:r>
              <a:rPr lang="en-US" dirty="0" err="1">
                <a:solidFill>
                  <a:srgbClr val="0070C0"/>
                </a:solidFill>
              </a:rPr>
              <a:t>int</a:t>
            </a:r>
            <a:r>
              <a:rPr lang="en-US" dirty="0">
                <a:solidFill>
                  <a:srgbClr val="0070C0"/>
                </a:solidFill>
              </a:rPr>
              <a:t> x, </a:t>
            </a:r>
            <a:r>
              <a:rPr lang="en-US" dirty="0" err="1">
                <a:solidFill>
                  <a:srgbClr val="0070C0"/>
                </a:solidFill>
              </a:rPr>
              <a:t>int</a:t>
            </a:r>
            <a:r>
              <a:rPr lang="en-US" dirty="0">
                <a:solidFill>
                  <a:srgbClr val="0070C0"/>
                </a:solidFill>
              </a:rPr>
              <a:t> y) -&gt; x + y</a:t>
            </a:r>
            <a:r>
              <a:rPr lang="en-US" dirty="0"/>
              <a:t> // takes two integers and returns their sum </a:t>
            </a:r>
          </a:p>
          <a:p>
            <a:endParaRPr lang="en-US" dirty="0"/>
          </a:p>
          <a:p>
            <a:pPr>
              <a:buFont typeface="Arial" pitchFamily="34" charset="0"/>
              <a:buChar char="•"/>
            </a:pPr>
            <a:r>
              <a:rPr lang="en-US" dirty="0"/>
              <a:t> </a:t>
            </a:r>
            <a:r>
              <a:rPr lang="en-US" dirty="0">
                <a:solidFill>
                  <a:srgbClr val="0070C0"/>
                </a:solidFill>
              </a:rPr>
              <a:t>(x, y) -&gt; x - y</a:t>
            </a:r>
            <a:r>
              <a:rPr lang="en-US" dirty="0"/>
              <a:t> // takes two numbers and returns their difference </a:t>
            </a:r>
          </a:p>
          <a:p>
            <a:endParaRPr lang="en-US" dirty="0"/>
          </a:p>
          <a:p>
            <a:pPr>
              <a:buFont typeface="Arial" pitchFamily="34" charset="0"/>
              <a:buChar char="•"/>
            </a:pPr>
            <a:r>
              <a:rPr lang="en-US" dirty="0"/>
              <a:t> </a:t>
            </a:r>
            <a:r>
              <a:rPr lang="en-US" dirty="0">
                <a:solidFill>
                  <a:srgbClr val="0070C0"/>
                </a:solidFill>
              </a:rPr>
              <a:t>() -&gt; 42</a:t>
            </a:r>
            <a:r>
              <a:rPr lang="en-US" dirty="0"/>
              <a:t> // takes no values and returns 42  </a:t>
            </a:r>
          </a:p>
          <a:p>
            <a:endParaRPr lang="en-US" dirty="0"/>
          </a:p>
          <a:p>
            <a:pPr>
              <a:buFont typeface="Arial" pitchFamily="34" charset="0"/>
              <a:buChar char="•"/>
            </a:pPr>
            <a:r>
              <a:rPr lang="en-US" dirty="0"/>
              <a:t> </a:t>
            </a:r>
            <a:r>
              <a:rPr lang="en-US" dirty="0">
                <a:solidFill>
                  <a:srgbClr val="0070C0"/>
                </a:solidFill>
              </a:rPr>
              <a:t>(String s) -&gt; </a:t>
            </a:r>
            <a:r>
              <a:rPr lang="en-US" dirty="0" err="1">
                <a:solidFill>
                  <a:srgbClr val="0070C0"/>
                </a:solidFill>
              </a:rPr>
              <a:t>System.out.println</a:t>
            </a:r>
            <a:r>
              <a:rPr lang="en-US" dirty="0">
                <a:solidFill>
                  <a:srgbClr val="0070C0"/>
                </a:solidFill>
              </a:rPr>
              <a:t>(s)</a:t>
            </a:r>
            <a:r>
              <a:rPr lang="en-US" dirty="0"/>
              <a:t> // takes a string, prints its value to the console, and returns nothing </a:t>
            </a:r>
          </a:p>
          <a:p>
            <a:endParaRPr lang="en-US" dirty="0"/>
          </a:p>
          <a:p>
            <a:pPr>
              <a:buFont typeface="Arial" pitchFamily="34" charset="0"/>
              <a:buChar char="•"/>
            </a:pPr>
            <a:r>
              <a:rPr lang="en-US" dirty="0"/>
              <a:t> </a:t>
            </a:r>
            <a:r>
              <a:rPr lang="en-US" dirty="0">
                <a:solidFill>
                  <a:srgbClr val="0070C0"/>
                </a:solidFill>
              </a:rPr>
              <a:t>c -&gt; { </a:t>
            </a:r>
            <a:r>
              <a:rPr lang="en-US" dirty="0" err="1">
                <a:solidFill>
                  <a:srgbClr val="0070C0"/>
                </a:solidFill>
              </a:rPr>
              <a:t>int</a:t>
            </a:r>
            <a:r>
              <a:rPr lang="en-US" dirty="0">
                <a:solidFill>
                  <a:srgbClr val="0070C0"/>
                </a:solidFill>
              </a:rPr>
              <a:t> s = </a:t>
            </a:r>
            <a:r>
              <a:rPr lang="en-US" dirty="0" err="1">
                <a:solidFill>
                  <a:srgbClr val="0070C0"/>
                </a:solidFill>
              </a:rPr>
              <a:t>c.size</a:t>
            </a:r>
            <a:r>
              <a:rPr lang="en-US" dirty="0">
                <a:solidFill>
                  <a:srgbClr val="0070C0"/>
                </a:solidFill>
              </a:rPr>
              <a:t>(); </a:t>
            </a:r>
            <a:r>
              <a:rPr lang="en-US" dirty="0" err="1">
                <a:solidFill>
                  <a:srgbClr val="0070C0"/>
                </a:solidFill>
              </a:rPr>
              <a:t>c.clear</a:t>
            </a:r>
            <a:r>
              <a:rPr lang="en-US" dirty="0">
                <a:solidFill>
                  <a:srgbClr val="0070C0"/>
                </a:solidFill>
              </a:rPr>
              <a:t>(); return s; }</a:t>
            </a:r>
            <a:r>
              <a:rPr lang="en-US" dirty="0"/>
              <a:t> // takes a collection, clears it, and returns its previous size</a:t>
            </a:r>
          </a:p>
        </p:txBody>
      </p:sp>
    </p:spTree>
    <p:extLst>
      <p:ext uri="{BB962C8B-B14F-4D97-AF65-F5344CB8AC3E}">
        <p14:creationId xmlns:p14="http://schemas.microsoft.com/office/powerpoint/2010/main" val="361845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Quick Recap</a:t>
            </a:r>
          </a:p>
        </p:txBody>
      </p:sp>
      <p:sp>
        <p:nvSpPr>
          <p:cNvPr id="7" name="Content Placeholder 6"/>
          <p:cNvSpPr>
            <a:spLocks noGrp="1"/>
          </p:cNvSpPr>
          <p:nvPr>
            <p:ph sz="quarter" idx="13"/>
          </p:nvPr>
        </p:nvSpPr>
        <p:spPr/>
        <p:txBody>
          <a:bodyPr>
            <a:normAutofit/>
          </a:bodyPr>
          <a:lstStyle/>
          <a:p>
            <a:pPr marL="285750" indent="-285750">
              <a:buFont typeface="Arial" panose="020B0604020202020204" pitchFamily="34" charset="0"/>
              <a:buChar char="•"/>
            </a:pPr>
            <a:r>
              <a:rPr lang="en-US" dirty="0"/>
              <a:t>What is Functional Interface in java8 ?</a:t>
            </a:r>
          </a:p>
          <a:p>
            <a:endParaRPr lang="en-US" dirty="0"/>
          </a:p>
        </p:txBody>
      </p:sp>
    </p:spTree>
    <p:extLst>
      <p:ext uri="{BB962C8B-B14F-4D97-AF65-F5344CB8AC3E}">
        <p14:creationId xmlns:p14="http://schemas.microsoft.com/office/powerpoint/2010/main" val="65530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Lambda Expression</a:t>
            </a:r>
          </a:p>
        </p:txBody>
      </p:sp>
      <p:sp>
        <p:nvSpPr>
          <p:cNvPr id="4" name="Text Placeholder 3"/>
          <p:cNvSpPr>
            <a:spLocks noGrp="1"/>
          </p:cNvSpPr>
          <p:nvPr>
            <p:ph type="body" sz="quarter" idx="11"/>
          </p:nvPr>
        </p:nvSpPr>
        <p:spPr>
          <a:xfrm>
            <a:off x="658067" y="2879524"/>
            <a:ext cx="6240170" cy="277768"/>
          </a:xfrm>
        </p:spPr>
        <p:txBody>
          <a:bodyPr/>
          <a:lstStyle/>
          <a:p>
            <a:r>
              <a:rPr lang="en-US" dirty="0"/>
              <a:t>Type Checking, Type Inference and Variable Capture</a:t>
            </a:r>
          </a:p>
        </p:txBody>
      </p:sp>
      <p:sp>
        <p:nvSpPr>
          <p:cNvPr id="5" name="Text Placeholder 4"/>
          <p:cNvSpPr>
            <a:spLocks noGrp="1"/>
          </p:cNvSpPr>
          <p:nvPr>
            <p:ph type="body" sz="quarter" idx="17"/>
          </p:nvPr>
        </p:nvSpPr>
        <p:spPr/>
        <p:txBody>
          <a:bodyPr>
            <a:normAutofit lnSpcReduction="10000"/>
          </a:bodyPr>
          <a:lstStyle/>
          <a:p>
            <a:r>
              <a:rPr lang="en-US" dirty="0"/>
              <a:t>January 1, 2016</a:t>
            </a:r>
          </a:p>
        </p:txBody>
      </p:sp>
      <p:sp>
        <p:nvSpPr>
          <p:cNvPr id="6" name="Picture Placeholder 5"/>
          <p:cNvSpPr>
            <a:spLocks noGrp="1"/>
          </p:cNvSpPr>
          <p:nvPr>
            <p:ph type="pic" sz="quarter" idx="18"/>
          </p:nvPr>
        </p:nvSpPr>
        <p:spPr/>
      </p:sp>
      <p:sp>
        <p:nvSpPr>
          <p:cNvPr id="7" name="Picture Placeholder 6"/>
          <p:cNvSpPr>
            <a:spLocks noGrp="1"/>
          </p:cNvSpPr>
          <p:nvPr>
            <p:ph type="pic" sz="quarter" idx="19"/>
          </p:nvPr>
        </p:nvSpPr>
        <p:spPr/>
      </p:sp>
    </p:spTree>
    <p:extLst>
      <p:ext uri="{BB962C8B-B14F-4D97-AF65-F5344CB8AC3E}">
        <p14:creationId xmlns:p14="http://schemas.microsoft.com/office/powerpoint/2010/main" val="155354711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Lambda as Interface Types</a:t>
            </a:r>
          </a:p>
        </p:txBody>
      </p:sp>
      <p:sp>
        <p:nvSpPr>
          <p:cNvPr id="8" name="Content Placeholder 7"/>
          <p:cNvSpPr>
            <a:spLocks noGrp="1"/>
          </p:cNvSpPr>
          <p:nvPr>
            <p:ph idx="1"/>
          </p:nvPr>
        </p:nvSpPr>
        <p:spPr>
          <a:xfrm>
            <a:off x="352473" y="1078992"/>
            <a:ext cx="8339328" cy="1076856"/>
          </a:xfrm>
          <a:noFill/>
          <a:ln>
            <a:noFill/>
          </a:ln>
        </p:spPr>
        <p:txBody>
          <a:bodyPr>
            <a:normAutofit lnSpcReduction="10000"/>
          </a:bodyPr>
          <a:lstStyle/>
          <a:p>
            <a:pPr marL="285750" indent="-285750">
              <a:buFont typeface="Arial" panose="020B0604020202020204" pitchFamily="34" charset="0"/>
              <a:buChar char="•"/>
            </a:pPr>
            <a:r>
              <a:rPr lang="en-US" dirty="0"/>
              <a:t>The type of a lambda is deduced from the context in which the lambda is used. The type expected for the lambda expression inside the context (for example, a method parameter that it’s passed to or a local variable that it’s assigned to) is called the </a:t>
            </a:r>
            <a:r>
              <a:rPr lang="en-US" i="1" dirty="0"/>
              <a:t>target type.</a:t>
            </a:r>
          </a:p>
          <a:p>
            <a:pPr marL="285750" indent="-285750">
              <a:buFont typeface="Arial" panose="020B0604020202020204" pitchFamily="34" charset="0"/>
              <a:buChar char="•"/>
            </a:pPr>
            <a:r>
              <a:rPr lang="en-US" dirty="0">
                <a:latin typeface="Trebuchet MS"/>
                <a:cs typeface="Trebuchet MS"/>
              </a:rPr>
              <a:t>Demonstrate GE App implementation using lambda.</a:t>
            </a:r>
          </a:p>
          <a:p>
            <a:pPr marL="285750" indent="-285750">
              <a:buFont typeface="Arial" panose="020B0604020202020204" pitchFamily="34" charset="0"/>
              <a:buChar char="•"/>
            </a:pPr>
            <a:endParaRPr lang="en-US" dirty="0">
              <a:latin typeface="Trebuchet MS"/>
              <a:cs typeface="Trebuchet MS"/>
            </a:endParaRPr>
          </a:p>
          <a:p>
            <a:endParaRPr lang="en-US" dirty="0">
              <a:solidFill>
                <a:srgbClr val="000000"/>
              </a:solidFill>
              <a:highlight>
                <a:srgbClr val="D4D4D4"/>
              </a:highlight>
              <a:latin typeface="Consolas" panose="020B0609020204030204" pitchFamily="49" charset="0"/>
              <a:cs typeface="Trebuchet MS"/>
            </a:endParaRPr>
          </a:p>
          <a:p>
            <a:endParaRPr lang="en-US" dirty="0">
              <a:solidFill>
                <a:srgbClr val="000000"/>
              </a:solidFill>
              <a:highlight>
                <a:srgbClr val="D4D4D4"/>
              </a:highlight>
              <a:latin typeface="Consolas" panose="020B0609020204030204" pitchFamily="49" charset="0"/>
              <a:cs typeface="Trebuchet MS"/>
            </a:endParaRP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Content Placeholder 7"/>
          <p:cNvSpPr txBox="1">
            <a:spLocks/>
          </p:cNvSpPr>
          <p:nvPr/>
        </p:nvSpPr>
        <p:spPr>
          <a:xfrm>
            <a:off x="352473" y="2305978"/>
            <a:ext cx="8339328" cy="2379487"/>
          </a:xfrm>
          <a:prstGeom prst="rect">
            <a:avLst/>
          </a:prstGeom>
          <a:noFill/>
          <a:ln>
            <a:noFill/>
          </a:ln>
        </p:spPr>
        <p:txBody>
          <a:bodyPr vert="horz" lIns="68580" tIns="34290" rIns="68580" bIns="34290" rtlCol="0">
            <a:normAutofit fontScale="62500" lnSpcReduction="200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GraphicEditor</a:t>
            </a:r>
            <a:r>
              <a:rPr lang="en-US" b="1" dirty="0">
                <a:solidFill>
                  <a:srgbClr val="000000"/>
                </a:solidFill>
                <a:latin typeface="Courier New" panose="02070309020205020404" pitchFamily="49" charset="0"/>
              </a:rPr>
              <a:t>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drawingShape</a:t>
            </a:r>
            <a:r>
              <a:rPr lang="en-US" b="1" dirty="0">
                <a:solidFill>
                  <a:srgbClr val="000000"/>
                </a:solidFill>
                <a:latin typeface="Courier New" panose="02070309020205020404" pitchFamily="49" charset="0"/>
              </a:rPr>
              <a:t>(Shape </a:t>
            </a:r>
            <a:r>
              <a:rPr lang="en-US" b="1" dirty="0">
                <a:solidFill>
                  <a:srgbClr val="6A3E3E"/>
                </a:solidFill>
                <a:latin typeface="Courier New" panose="02070309020205020404" pitchFamily="49" charset="0"/>
              </a:rPr>
              <a:t>shape</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shape</a:t>
            </a:r>
            <a:r>
              <a:rPr lang="en-US" dirty="0" err="1">
                <a:solidFill>
                  <a:srgbClr val="000000"/>
                </a:solidFill>
                <a:latin typeface="Courier New" panose="02070309020205020404" pitchFamily="49" charset="0"/>
              </a:rPr>
              <a:t>.draw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final</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GraphicEditor</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editor</a:t>
            </a:r>
            <a:r>
              <a:rPr lang="en-US" b="1"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GraphicEditor</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final</a:t>
            </a:r>
            <a:r>
              <a:rPr lang="en-US" b="1" dirty="0">
                <a:solidFill>
                  <a:srgbClr val="000000"/>
                </a:solidFill>
                <a:latin typeface="Courier New" panose="02070309020205020404" pitchFamily="49" charset="0"/>
              </a:rPr>
              <a:t> Shape </a:t>
            </a:r>
            <a:r>
              <a:rPr lang="en-US" b="1" dirty="0">
                <a:solidFill>
                  <a:srgbClr val="FF0000"/>
                </a:solidFill>
                <a:latin typeface="Courier New" panose="02070309020205020404" pitchFamily="49" charset="0"/>
              </a:rPr>
              <a:t>circle</a:t>
            </a:r>
            <a:r>
              <a:rPr lang="en-US" b="1" dirty="0">
                <a:solidFill>
                  <a:srgbClr val="000000"/>
                </a:solidFill>
                <a:latin typeface="Courier New" panose="02070309020205020404" pitchFamily="49" charset="0"/>
              </a:rPr>
              <a:t> = () -&gt; </a:t>
            </a:r>
            <a:r>
              <a:rPr lang="en-US" b="1"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"Drawing Circle using Lambda"</a:t>
            </a:r>
            <a:r>
              <a:rPr lang="en-US" b="1" i="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editor</a:t>
            </a:r>
            <a:r>
              <a:rPr lang="en-US" dirty="0" err="1">
                <a:solidFill>
                  <a:srgbClr val="000000"/>
                </a:solidFill>
                <a:latin typeface="Courier New" panose="02070309020205020404" pitchFamily="49" charset="0"/>
              </a:rPr>
              <a:t>.drawingShape</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circle</a:t>
            </a:r>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err="1">
                <a:solidFill>
                  <a:srgbClr val="6A3E3E"/>
                </a:solidFill>
                <a:latin typeface="Courier New" panose="02070309020205020404" pitchFamily="49" charset="0"/>
              </a:rPr>
              <a:t>editor</a:t>
            </a:r>
            <a:r>
              <a:rPr lang="en-US" dirty="0" err="1">
                <a:solidFill>
                  <a:srgbClr val="000000"/>
                </a:solidFill>
                <a:latin typeface="Courier New" panose="02070309020205020404" pitchFamily="49" charset="0"/>
              </a:rPr>
              <a:t>.drawingShape</a:t>
            </a:r>
            <a:r>
              <a:rPr lang="en-US" dirty="0">
                <a:solidFill>
                  <a:srgbClr val="FF0000"/>
                </a:solidFill>
                <a:latin typeface="Courier New" panose="02070309020205020404" pitchFamily="49" charset="0"/>
              </a:rPr>
              <a:t>(() -&gt; </a:t>
            </a:r>
            <a:r>
              <a:rPr lang="en-US" dirty="0" err="1">
                <a:solidFill>
                  <a:srgbClr val="FF0000"/>
                </a:solidFill>
                <a:latin typeface="Courier New" panose="02070309020205020404" pitchFamily="49" charset="0"/>
              </a:rPr>
              <a:t>System.</a:t>
            </a:r>
            <a:r>
              <a:rPr lang="en-US" b="1" i="1" dirty="0" err="1">
                <a:solidFill>
                  <a:srgbClr val="FF0000"/>
                </a:solidFill>
                <a:latin typeface="Courier New" panose="02070309020205020404" pitchFamily="49" charset="0"/>
              </a:rPr>
              <a:t>out.println</a:t>
            </a:r>
            <a:r>
              <a:rPr lang="en-US" b="1" i="1" dirty="0">
                <a:solidFill>
                  <a:srgbClr val="FF0000"/>
                </a:solidFill>
                <a:latin typeface="Courier New" panose="02070309020205020404" pitchFamily="49" charset="0"/>
              </a:rPr>
              <a:t>("Drawing Triangle using Lambda")</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79035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Type Checking</a:t>
            </a:r>
          </a:p>
        </p:txBody>
      </p:sp>
      <p:sp>
        <p:nvSpPr>
          <p:cNvPr id="8" name="Content Placeholder 7"/>
          <p:cNvSpPr>
            <a:spLocks noGrp="1"/>
          </p:cNvSpPr>
          <p:nvPr>
            <p:ph idx="1"/>
          </p:nvPr>
        </p:nvSpPr>
        <p:spPr>
          <a:xfrm>
            <a:off x="352473" y="1078992"/>
            <a:ext cx="8339328" cy="1390555"/>
          </a:xfrm>
          <a:noFill/>
          <a:ln>
            <a:noFill/>
          </a:ln>
        </p:spPr>
        <p:txBody>
          <a:bodyPr>
            <a:normAutofit/>
          </a:bodyPr>
          <a:lstStyle/>
          <a:p>
            <a:pPr marL="285750" indent="-285750">
              <a:buFont typeface="Arial" panose="020B0604020202020204" pitchFamily="34" charset="0"/>
              <a:buChar char="•"/>
            </a:pPr>
            <a:r>
              <a:rPr lang="en-US" dirty="0">
                <a:latin typeface="Trebuchet MS"/>
                <a:cs typeface="Trebuchet MS"/>
              </a:rPr>
              <a:t>The method generated from java8 lambda expression has the same signature as the method in functional interface.</a:t>
            </a:r>
          </a:p>
          <a:p>
            <a:pPr marL="285750" indent="-285750">
              <a:buFont typeface="Arial" panose="020B0604020202020204" pitchFamily="34" charset="0"/>
              <a:buChar char="•"/>
            </a:pPr>
            <a:r>
              <a:rPr lang="en-US" dirty="0">
                <a:latin typeface="Trebuchet MS"/>
                <a:cs typeface="Trebuchet MS"/>
              </a:rPr>
              <a:t>The type is same as that of the functional interface to which the lambda expression is assigned.</a:t>
            </a:r>
          </a:p>
          <a:p>
            <a:pPr marL="285750" indent="-285750">
              <a:buFont typeface="Arial" panose="020B0604020202020204" pitchFamily="34" charset="0"/>
              <a:buChar char="•"/>
            </a:pPr>
            <a:r>
              <a:rPr lang="en-US" dirty="0">
                <a:latin typeface="Trebuchet MS"/>
                <a:cs typeface="Trebuchet MS"/>
              </a:rPr>
              <a:t>The lambda expression becomes the body of the expression.</a:t>
            </a:r>
          </a:p>
          <a:p>
            <a:pPr marL="842963" lvl="1" indent="-285750">
              <a:buFont typeface="Arial" panose="020B0604020202020204" pitchFamily="34" charset="0"/>
              <a:buChar char="•"/>
            </a:pPr>
            <a:r>
              <a:rPr lang="en-US" dirty="0">
                <a:latin typeface="Trebuchet MS"/>
                <a:cs typeface="Trebuchet MS"/>
              </a:rPr>
              <a:t>For </a:t>
            </a:r>
            <a:r>
              <a:rPr lang="en-US" dirty="0" err="1">
                <a:latin typeface="Trebuchet MS"/>
                <a:cs typeface="Trebuchet MS"/>
              </a:rPr>
              <a:t>e.g</a:t>
            </a:r>
            <a:r>
              <a:rPr lang="en-US" dirty="0">
                <a:latin typeface="Trebuchet MS"/>
                <a:cs typeface="Trebuchet MS"/>
              </a:rPr>
              <a:t> in GE App :- </a:t>
            </a:r>
          </a:p>
          <a:p>
            <a:pPr lvl="1" indent="0">
              <a:buNone/>
            </a:pPr>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77986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Autofit/>
          </a:bodyPr>
          <a:lstStyle/>
          <a:p>
            <a:r>
              <a:rPr lang="en-US" dirty="0"/>
              <a:t>Lambda Expression</a:t>
            </a:r>
          </a:p>
        </p:txBody>
      </p:sp>
      <p:sp>
        <p:nvSpPr>
          <p:cNvPr id="14" name="Text Placeholder 13"/>
          <p:cNvSpPr>
            <a:spLocks noGrp="1"/>
          </p:cNvSpPr>
          <p:nvPr>
            <p:ph type="body" sz="quarter" idx="11"/>
          </p:nvPr>
        </p:nvSpPr>
        <p:spPr>
          <a:xfrm>
            <a:off x="658067" y="2879524"/>
            <a:ext cx="4972259" cy="277768"/>
          </a:xfrm>
        </p:spPr>
        <p:txBody>
          <a:bodyPr/>
          <a:lstStyle/>
          <a:p>
            <a:r>
              <a:rPr lang="en-US" dirty="0"/>
              <a:t>Quick introduction to FP and Why Lambda</a:t>
            </a:r>
          </a:p>
        </p:txBody>
      </p:sp>
      <p:sp>
        <p:nvSpPr>
          <p:cNvPr id="15" name="Text Placeholder 14"/>
          <p:cNvSpPr>
            <a:spLocks noGrp="1"/>
          </p:cNvSpPr>
          <p:nvPr>
            <p:ph type="body" sz="quarter" idx="17"/>
          </p:nvPr>
        </p:nvSpPr>
        <p:spPr/>
        <p:txBody>
          <a:bodyPr>
            <a:normAutofit lnSpcReduction="10000"/>
          </a:bodyPr>
          <a:lstStyle/>
          <a:p>
            <a:r>
              <a:rPr lang="en-US" dirty="0"/>
              <a:t>JANUARY 1, 2015</a:t>
            </a:r>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427483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Type Checking</a:t>
            </a:r>
          </a:p>
        </p:txBody>
      </p:sp>
      <p:sp>
        <p:nvSpPr>
          <p:cNvPr id="8" name="Content Placeholder 7"/>
          <p:cNvSpPr>
            <a:spLocks noGrp="1"/>
          </p:cNvSpPr>
          <p:nvPr>
            <p:ph idx="1"/>
          </p:nvPr>
        </p:nvSpPr>
        <p:spPr>
          <a:xfrm>
            <a:off x="272380" y="898782"/>
            <a:ext cx="8339328" cy="1390555"/>
          </a:xfrm>
          <a:noFill/>
          <a:ln>
            <a:noFill/>
          </a:ln>
        </p:spPr>
        <p:txBody>
          <a:bodyPr>
            <a:normAutofit/>
          </a:bodyPr>
          <a:lstStyle/>
          <a:p>
            <a:pPr marL="285750" indent="-285750">
              <a:buFont typeface="Arial" panose="020B0604020202020204" pitchFamily="34" charset="0"/>
              <a:buChar char="•"/>
            </a:pPr>
            <a:r>
              <a:rPr lang="en-US" dirty="0">
                <a:latin typeface="Trebuchet MS"/>
                <a:cs typeface="Trebuchet MS"/>
              </a:rPr>
              <a:t>The method generated from java8 lambda expression has the same signature as the method in functional interface.</a:t>
            </a:r>
          </a:p>
          <a:p>
            <a:pPr marL="285750" indent="-285750">
              <a:buFont typeface="Arial" panose="020B0604020202020204" pitchFamily="34" charset="0"/>
              <a:buChar char="•"/>
            </a:pPr>
            <a:r>
              <a:rPr lang="en-US" dirty="0">
                <a:latin typeface="Trebuchet MS"/>
                <a:cs typeface="Trebuchet MS"/>
              </a:rPr>
              <a:t>The type is same as that of the functional interface to which the lambda expression is assigned.</a:t>
            </a:r>
          </a:p>
          <a:p>
            <a:pPr marL="285750" indent="-285750">
              <a:buFont typeface="Arial" panose="020B0604020202020204" pitchFamily="34" charset="0"/>
              <a:buChar char="•"/>
            </a:pPr>
            <a:r>
              <a:rPr lang="en-US" dirty="0">
                <a:latin typeface="Trebuchet MS"/>
                <a:cs typeface="Trebuchet MS"/>
              </a:rPr>
              <a:t>The lambda expression becomes the body of the expression.</a:t>
            </a:r>
          </a:p>
          <a:p>
            <a:pPr marL="842963" lvl="1" indent="-285750">
              <a:buFont typeface="Arial" panose="020B0604020202020204" pitchFamily="34" charset="0"/>
              <a:buChar char="•"/>
            </a:pPr>
            <a:r>
              <a:rPr lang="en-US" dirty="0">
                <a:latin typeface="Trebuchet MS"/>
                <a:cs typeface="Trebuchet MS"/>
              </a:rPr>
              <a:t>For </a:t>
            </a:r>
            <a:r>
              <a:rPr lang="en-US" dirty="0" err="1">
                <a:latin typeface="Trebuchet MS"/>
                <a:cs typeface="Trebuchet MS"/>
              </a:rPr>
              <a:t>e.g</a:t>
            </a:r>
            <a:r>
              <a:rPr lang="en-US" dirty="0">
                <a:latin typeface="Trebuchet MS"/>
                <a:cs typeface="Trebuchet MS"/>
              </a:rPr>
              <a:t> in GE App :- </a:t>
            </a:r>
          </a:p>
          <a:p>
            <a:pPr lvl="1" indent="0">
              <a:buNone/>
            </a:pPr>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Rectangle 2"/>
          <p:cNvSpPr/>
          <p:nvPr/>
        </p:nvSpPr>
        <p:spPr>
          <a:xfrm>
            <a:off x="701013" y="2289337"/>
            <a:ext cx="7482062" cy="2123658"/>
          </a:xfrm>
          <a:prstGeom prst="rect">
            <a:avLst/>
          </a:prstGeom>
        </p:spPr>
        <p:txBody>
          <a:bodyPr wrap="square">
            <a:spAutoFit/>
          </a:bodyPr>
          <a:lstStyle/>
          <a:p>
            <a:pPr marL="1143000" lvl="2" indent="-285750">
              <a:buFont typeface="Arial" panose="020B0604020202020204" pitchFamily="34" charset="0"/>
              <a:buChar char="•"/>
            </a:pPr>
            <a:r>
              <a:rPr lang="en-US" sz="1000" dirty="0" err="1">
                <a:solidFill>
                  <a:srgbClr val="FF0000"/>
                </a:solidFill>
                <a:highlight>
                  <a:srgbClr val="E8F2FE"/>
                </a:highlight>
                <a:latin typeface="Consolas" panose="020B0609020204030204" pitchFamily="49" charset="0"/>
              </a:rPr>
              <a:t>editor.drawingShape</a:t>
            </a:r>
            <a:r>
              <a:rPr lang="en-US" sz="1000" dirty="0">
                <a:solidFill>
                  <a:srgbClr val="FF0000"/>
                </a:solidFill>
                <a:highlight>
                  <a:srgbClr val="E8F2FE"/>
                </a:highlight>
                <a:latin typeface="Consolas" panose="020B0609020204030204" pitchFamily="49" charset="0"/>
              </a:rPr>
              <a:t>(() -&gt; </a:t>
            </a:r>
            <a:r>
              <a:rPr lang="en-US" sz="1000" dirty="0" err="1">
                <a:solidFill>
                  <a:srgbClr val="FF0000"/>
                </a:solidFill>
                <a:highlight>
                  <a:srgbClr val="E8F2FE"/>
                </a:highlight>
                <a:latin typeface="Consolas" panose="020B0609020204030204" pitchFamily="49" charset="0"/>
              </a:rPr>
              <a:t>System.out.println</a:t>
            </a:r>
            <a:r>
              <a:rPr lang="en-US" sz="1000" b="1" i="1" dirty="0">
                <a:solidFill>
                  <a:srgbClr val="FF0000"/>
                </a:solidFill>
                <a:highlight>
                  <a:srgbClr val="E8F2FE"/>
                </a:highlight>
                <a:latin typeface="Consolas" panose="020B0609020204030204" pitchFamily="49" charset="0"/>
              </a:rPr>
              <a:t>(</a:t>
            </a:r>
            <a:r>
              <a:rPr lang="en-US" sz="1000" dirty="0">
                <a:solidFill>
                  <a:srgbClr val="FF0000"/>
                </a:solidFill>
                <a:highlight>
                  <a:srgbClr val="E8F2FE"/>
                </a:highlight>
                <a:latin typeface="Consolas" panose="020B0609020204030204" pitchFamily="49" charset="0"/>
              </a:rPr>
              <a:t>"Drawing Triangle using Lambda"))</a:t>
            </a:r>
          </a:p>
          <a:p>
            <a:pPr marL="1143000" lvl="2" indent="-285750">
              <a:buFont typeface="Arial" panose="020B0604020202020204" pitchFamily="34" charset="0"/>
              <a:buChar char="•"/>
            </a:pPr>
            <a:endParaRPr lang="en-US" sz="1200" b="1" i="1" dirty="0">
              <a:solidFill>
                <a:srgbClr val="000000"/>
              </a:solidFill>
              <a:highlight>
                <a:srgbClr val="E8F2FE"/>
              </a:highlight>
              <a:latin typeface="Consolas" panose="020B0609020204030204" pitchFamily="49" charset="0"/>
              <a:cs typeface="Trebuchet MS"/>
            </a:endParaRPr>
          </a:p>
          <a:p>
            <a:pPr marL="1143000" lvl="2" indent="-285750">
              <a:buFont typeface="Arial" panose="020B0604020202020204" pitchFamily="34" charset="0"/>
              <a:buChar char="•"/>
            </a:pPr>
            <a:r>
              <a:rPr lang="en-US" sz="1200" i="1" dirty="0">
                <a:solidFill>
                  <a:srgbClr val="000000"/>
                </a:solidFill>
                <a:highlight>
                  <a:srgbClr val="E8F2FE"/>
                </a:highlight>
                <a:latin typeface="Consolas" panose="020B0609020204030204" pitchFamily="49" charset="0"/>
                <a:cs typeface="Trebuchet MS"/>
              </a:rPr>
              <a:t>What is the abstract method in </a:t>
            </a:r>
            <a:r>
              <a:rPr lang="en-US" sz="1200" i="1" dirty="0">
                <a:solidFill>
                  <a:srgbClr val="FF0000"/>
                </a:solidFill>
                <a:highlight>
                  <a:srgbClr val="E8F2FE"/>
                </a:highlight>
                <a:latin typeface="Consolas" panose="020B0609020204030204" pitchFamily="49" charset="0"/>
                <a:cs typeface="Trebuchet MS"/>
              </a:rPr>
              <a:t>Shape</a:t>
            </a:r>
            <a:r>
              <a:rPr lang="en-US" sz="1200" i="1" dirty="0">
                <a:solidFill>
                  <a:srgbClr val="000000"/>
                </a:solidFill>
                <a:highlight>
                  <a:srgbClr val="E8F2FE"/>
                </a:highlight>
                <a:latin typeface="Consolas" panose="020B0609020204030204" pitchFamily="49" charset="0"/>
                <a:cs typeface="Trebuchet MS"/>
              </a:rPr>
              <a:t> Interface? Target Type -</a:t>
            </a:r>
          </a:p>
          <a:p>
            <a:pPr marL="1200150" lvl="3"/>
            <a:r>
              <a:rPr lang="en-US" sz="1200" dirty="0">
                <a:solidFill>
                  <a:srgbClr val="FF0000"/>
                </a:solidFill>
                <a:highlight>
                  <a:srgbClr val="E8F2FE"/>
                </a:highlight>
                <a:latin typeface="Consolas" panose="020B0609020204030204" pitchFamily="49" charset="0"/>
              </a:rPr>
              <a:t>	void draw();</a:t>
            </a:r>
          </a:p>
          <a:p>
            <a:pPr marL="1485900" lvl="3" indent="-285750">
              <a:buFont typeface="+mj-lt"/>
              <a:buAutoNum type="alphaLcPeriod"/>
            </a:pPr>
            <a:endParaRPr lang="en-US" sz="1200" dirty="0">
              <a:solidFill>
                <a:srgbClr val="000000"/>
              </a:solidFill>
              <a:highlight>
                <a:srgbClr val="E8F2FE"/>
              </a:highlight>
              <a:latin typeface="Consolas" panose="020B0609020204030204" pitchFamily="49" charset="0"/>
              <a:cs typeface="Trebuchet MS"/>
            </a:endParaRPr>
          </a:p>
          <a:p>
            <a:pPr marL="1143000" lvl="2" indent="-285750">
              <a:buFont typeface="Arial" panose="020B0604020202020204" pitchFamily="34" charset="0"/>
              <a:buChar char="•"/>
            </a:pPr>
            <a:r>
              <a:rPr lang="en-US" sz="1200" dirty="0">
                <a:solidFill>
                  <a:srgbClr val="000000"/>
                </a:solidFill>
                <a:highlight>
                  <a:srgbClr val="E8F2FE"/>
                </a:highlight>
                <a:latin typeface="Consolas" panose="020B0609020204030204" pitchFamily="49" charset="0"/>
                <a:cs typeface="Trebuchet MS"/>
              </a:rPr>
              <a:t>So, it is a method which takes nothing and return nothing.</a:t>
            </a:r>
          </a:p>
          <a:p>
            <a:pPr marL="1200150" lvl="3"/>
            <a:r>
              <a:rPr lang="en-US" sz="1200" dirty="0">
                <a:solidFill>
                  <a:srgbClr val="FF0000"/>
                </a:solidFill>
                <a:highlight>
                  <a:srgbClr val="E8F2FE"/>
                </a:highlight>
                <a:latin typeface="Consolas" panose="020B0609020204030204" pitchFamily="49" charset="0"/>
                <a:cs typeface="Trebuchet MS"/>
              </a:rPr>
              <a:t>	()-&gt; void</a:t>
            </a:r>
          </a:p>
          <a:p>
            <a:pPr marL="1200150" lvl="3"/>
            <a:endParaRPr lang="en-US" sz="1200" dirty="0">
              <a:solidFill>
                <a:srgbClr val="000000"/>
              </a:solidFill>
              <a:highlight>
                <a:srgbClr val="E8F2FE"/>
              </a:highlight>
              <a:latin typeface="Consolas" panose="020B0609020204030204" pitchFamily="49" charset="0"/>
              <a:cs typeface="Trebuchet MS"/>
            </a:endParaRPr>
          </a:p>
          <a:p>
            <a:pPr marL="1143000" lvl="2" indent="-285750">
              <a:buFont typeface="Arial" panose="020B0604020202020204" pitchFamily="34" charset="0"/>
              <a:buChar char="•"/>
            </a:pPr>
            <a:r>
              <a:rPr lang="en-US" sz="1200" dirty="0">
                <a:solidFill>
                  <a:srgbClr val="000000"/>
                </a:solidFill>
                <a:highlight>
                  <a:srgbClr val="E8F2FE"/>
                </a:highlight>
                <a:latin typeface="Consolas" panose="020B0609020204030204" pitchFamily="49" charset="0"/>
                <a:cs typeface="Trebuchet MS"/>
              </a:rPr>
              <a:t>Function Descriptor </a:t>
            </a:r>
            <a:r>
              <a:rPr lang="en-US" sz="1200" dirty="0">
                <a:solidFill>
                  <a:srgbClr val="FF0000"/>
                </a:solidFill>
                <a:highlight>
                  <a:srgbClr val="E8F2FE"/>
                </a:highlight>
                <a:latin typeface="Consolas" panose="020B0609020204030204" pitchFamily="49" charset="0"/>
                <a:cs typeface="Trebuchet MS"/>
              </a:rPr>
              <a:t>() -&gt; void</a:t>
            </a:r>
            <a:r>
              <a:rPr lang="en-US" sz="1200" dirty="0">
                <a:solidFill>
                  <a:srgbClr val="000000"/>
                </a:solidFill>
                <a:highlight>
                  <a:srgbClr val="E8F2FE"/>
                </a:highlight>
                <a:latin typeface="Consolas" panose="020B0609020204030204" pitchFamily="49" charset="0"/>
                <a:cs typeface="Trebuchet MS"/>
              </a:rPr>
              <a:t> matches the signature of lambda, it takes nothing and return void so the lambda expression is replaced as function body.</a:t>
            </a:r>
            <a:endParaRPr lang="en-US" sz="1200" dirty="0">
              <a:cs typeface="Trebuchet MS"/>
            </a:endParaRPr>
          </a:p>
        </p:txBody>
      </p:sp>
    </p:spTree>
    <p:extLst>
      <p:ext uri="{BB962C8B-B14F-4D97-AF65-F5344CB8AC3E}">
        <p14:creationId xmlns:p14="http://schemas.microsoft.com/office/powerpoint/2010/main" val="4277725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Type Checking - 2</a:t>
            </a:r>
          </a:p>
        </p:txBody>
      </p:sp>
      <p:sp>
        <p:nvSpPr>
          <p:cNvPr id="8" name="Content Placeholder 7"/>
          <p:cNvSpPr>
            <a:spLocks noGrp="1"/>
          </p:cNvSpPr>
          <p:nvPr>
            <p:ph idx="1"/>
          </p:nvPr>
        </p:nvSpPr>
        <p:spPr>
          <a:noFill/>
          <a:ln>
            <a:noFill/>
          </a:ln>
        </p:spPr>
        <p:txBody>
          <a:bodyPr>
            <a:normAutofit/>
          </a:bodyPr>
          <a:lstStyle/>
          <a:p>
            <a:r>
              <a:rPr lang="en-US" dirty="0">
                <a:latin typeface="Trebuchet MS"/>
                <a:cs typeface="Trebuchet MS"/>
              </a:rPr>
              <a:t>Demonstrate Type checking for the function which takes two integer and return their sum. </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764749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Type Inference</a:t>
            </a:r>
          </a:p>
        </p:txBody>
      </p:sp>
      <p:sp>
        <p:nvSpPr>
          <p:cNvPr id="8" name="Content Placeholder 7"/>
          <p:cNvSpPr>
            <a:spLocks noGrp="1"/>
          </p:cNvSpPr>
          <p:nvPr>
            <p:ph idx="1"/>
          </p:nvPr>
        </p:nvSpPr>
        <p:spPr>
          <a:noFill/>
          <a:ln>
            <a:noFill/>
          </a:ln>
        </p:spPr>
        <p:txBody>
          <a:bodyPr>
            <a:normAutofit/>
          </a:bodyPr>
          <a:lstStyle/>
          <a:p>
            <a:pPr marL="285750" indent="-285750">
              <a:buFont typeface="Arial" panose="020B0604020202020204" pitchFamily="34" charset="0"/>
              <a:buChar char="•"/>
            </a:pPr>
            <a:r>
              <a:rPr lang="en-US" dirty="0"/>
              <a:t>Without Type Inference</a:t>
            </a:r>
          </a:p>
          <a:p>
            <a:r>
              <a:rPr lang="en-US" dirty="0" err="1">
                <a:solidFill>
                  <a:srgbClr val="00B0F0"/>
                </a:solidFill>
                <a:latin typeface="Consolas" panose="020B0609020204030204" pitchFamily="49" charset="0"/>
              </a:rPr>
              <a:t>appleList.sort</a:t>
            </a:r>
            <a:r>
              <a:rPr lang="en-US" dirty="0">
                <a:solidFill>
                  <a:srgbClr val="00B0F0"/>
                </a:solidFill>
                <a:latin typeface="Consolas" panose="020B0609020204030204" pitchFamily="49" charset="0"/>
              </a:rPr>
              <a:t>((Apple a1, Apple a2) -&gt; a1.getWeight().</a:t>
            </a:r>
            <a:r>
              <a:rPr lang="en-US" dirty="0" err="1">
                <a:solidFill>
                  <a:srgbClr val="00B0F0"/>
                </a:solidFill>
                <a:latin typeface="Consolas" panose="020B0609020204030204" pitchFamily="49" charset="0"/>
              </a:rPr>
              <a:t>compareTo</a:t>
            </a:r>
            <a:r>
              <a:rPr lang="en-US" dirty="0">
                <a:solidFill>
                  <a:srgbClr val="00B0F0"/>
                </a:solidFill>
                <a:latin typeface="Consolas" panose="020B0609020204030204" pitchFamily="49" charset="0"/>
              </a:rPr>
              <a:t>(a2.getWeight()));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Type Inference</a:t>
            </a:r>
          </a:p>
          <a:p>
            <a:r>
              <a:rPr lang="en-US" dirty="0" err="1">
                <a:solidFill>
                  <a:srgbClr val="00B0F0"/>
                </a:solidFill>
                <a:latin typeface="Consolas" panose="020B0609020204030204" pitchFamily="49" charset="0"/>
              </a:rPr>
              <a:t>appleList.sort</a:t>
            </a:r>
            <a:r>
              <a:rPr lang="en-US" dirty="0">
                <a:solidFill>
                  <a:srgbClr val="00B0F0"/>
                </a:solidFill>
                <a:latin typeface="Consolas" panose="020B0609020204030204" pitchFamily="49" charset="0"/>
              </a:rPr>
              <a:t>((a1, a2) -&gt; a1.getWeight().</a:t>
            </a:r>
            <a:r>
              <a:rPr lang="en-US" dirty="0" err="1">
                <a:solidFill>
                  <a:srgbClr val="00B0F0"/>
                </a:solidFill>
                <a:latin typeface="Consolas" panose="020B0609020204030204" pitchFamily="49" charset="0"/>
              </a:rPr>
              <a:t>compareTo</a:t>
            </a:r>
            <a:r>
              <a:rPr lang="en-US" dirty="0">
                <a:solidFill>
                  <a:srgbClr val="00B0F0"/>
                </a:solidFill>
                <a:latin typeface="Consolas" panose="020B0609020204030204" pitchFamily="49" charset="0"/>
              </a:rPr>
              <a:t>(a2.getWeight()));</a:t>
            </a:r>
          </a:p>
          <a:p>
            <a:endParaRPr lang="en-US" dirty="0">
              <a:solidFill>
                <a:srgbClr val="000000"/>
              </a:solidFill>
              <a:latin typeface="Consolas" panose="020B0609020204030204" pitchFamily="49" charset="0"/>
            </a:endParaRPr>
          </a:p>
          <a:p>
            <a:r>
              <a:rPr lang="en-US" dirty="0">
                <a:solidFill>
                  <a:srgbClr val="B22746"/>
                </a:solidFill>
                <a:latin typeface="Consolas" panose="020B0609020204030204" pitchFamily="49" charset="0"/>
              </a:rPr>
              <a:t>Assignment:- Demonstrate the type Inference using lambda takes String and return its length.</a:t>
            </a:r>
            <a:endParaRPr lang="en-US" dirty="0">
              <a:solidFill>
                <a:srgbClr val="B22746"/>
              </a:solidFill>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279497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Lambda expression – Variable Capture</a:t>
            </a:r>
          </a:p>
        </p:txBody>
      </p:sp>
      <p:sp>
        <p:nvSpPr>
          <p:cNvPr id="3" name="Content Placeholder 2"/>
          <p:cNvSpPr>
            <a:spLocks noGrp="1"/>
          </p:cNvSpPr>
          <p:nvPr>
            <p:ph idx="1"/>
          </p:nvPr>
        </p:nvSpPr>
        <p:spPr/>
        <p:txBody>
          <a:bodyPr/>
          <a:lstStyle/>
          <a:p>
            <a:r>
              <a:rPr lang="en-US" dirty="0"/>
              <a:t>lambda expressions are also allowed to use </a:t>
            </a:r>
            <a:r>
              <a:rPr lang="en-US" i="1" dirty="0"/>
              <a:t>free variables (variables that aren’t the parameters </a:t>
            </a:r>
            <a:r>
              <a:rPr lang="en-US" dirty="0"/>
              <a:t>and defined in an outer scope) just like anonymous classes can. They’re called </a:t>
            </a:r>
            <a:r>
              <a:rPr lang="en-US" i="1" dirty="0"/>
              <a:t>capturing lambdas. For example, the following lambda captures the variable </a:t>
            </a:r>
            <a:r>
              <a:rPr lang="en-US" i="1" dirty="0" err="1"/>
              <a:t>portNumber</a:t>
            </a:r>
            <a:r>
              <a:rPr lang="en-US" i="1" dirty="0"/>
              <a:t>: </a:t>
            </a:r>
          </a:p>
          <a:p>
            <a:endParaRPr lang="en-US" i="1" dirty="0"/>
          </a:p>
          <a:p>
            <a:r>
              <a:rPr lang="en-IN" b="1" dirty="0" err="1">
                <a:solidFill>
                  <a:srgbClr val="7F0055"/>
                </a:solidFill>
                <a:latin typeface="Consolas" panose="020B0609020204030204" pitchFamily="49" charset="0"/>
              </a:rPr>
              <a:t>int</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portNumber</a:t>
            </a:r>
            <a:r>
              <a:rPr lang="en-IN" b="1" dirty="0">
                <a:solidFill>
                  <a:srgbClr val="000000"/>
                </a:solidFill>
                <a:latin typeface="Consolas" panose="020B0609020204030204" pitchFamily="49" charset="0"/>
              </a:rPr>
              <a:t> = 1337;</a:t>
            </a:r>
          </a:p>
          <a:p>
            <a:r>
              <a:rPr lang="en-IN" dirty="0">
                <a:solidFill>
                  <a:srgbClr val="000000"/>
                </a:solidFill>
                <a:latin typeface="Consolas" panose="020B0609020204030204" pitchFamily="49" charset="0"/>
              </a:rPr>
              <a:t>Runnable </a:t>
            </a:r>
            <a:r>
              <a:rPr lang="en-IN" dirty="0">
                <a:solidFill>
                  <a:srgbClr val="6A3E3E"/>
                </a:solidFill>
                <a:latin typeface="Consolas" panose="020B0609020204030204" pitchFamily="49" charset="0"/>
              </a:rPr>
              <a:t>r</a:t>
            </a:r>
            <a:r>
              <a:rPr lang="en-IN" dirty="0">
                <a:solidFill>
                  <a:srgbClr val="000000"/>
                </a:solidFill>
                <a:latin typeface="Consolas" panose="020B0609020204030204" pitchFamily="49" charset="0"/>
              </a:rPr>
              <a:t> = () -&gt; </a:t>
            </a:r>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err="1">
                <a:solidFill>
                  <a:srgbClr val="6A3E3E"/>
                </a:solidFill>
                <a:latin typeface="Consolas" panose="020B0609020204030204" pitchFamily="49" charset="0"/>
              </a:rPr>
              <a:t>portNumber</a:t>
            </a:r>
            <a:r>
              <a:rPr lang="en-IN" b="1" i="1" dirty="0">
                <a:solidFill>
                  <a:srgbClr val="000000"/>
                </a:solidFill>
                <a:latin typeface="Consolas" panose="020B0609020204030204" pitchFamily="49" charset="0"/>
              </a:rPr>
              <a:t>);</a:t>
            </a:r>
          </a:p>
          <a:p>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545335" y="3079214"/>
            <a:ext cx="5600700" cy="419100"/>
          </a:xfrm>
          <a:prstGeom prst="rect">
            <a:avLst/>
          </a:prstGeom>
          <a:noFill/>
          <a:ln w="9525">
            <a:noFill/>
            <a:miter lim="800000"/>
            <a:headEnd/>
            <a:tailEnd/>
          </a:ln>
        </p:spPr>
      </p:pic>
    </p:spTree>
    <p:extLst>
      <p:ext uri="{BB962C8B-B14F-4D97-AF65-F5344CB8AC3E}">
        <p14:creationId xmlns:p14="http://schemas.microsoft.com/office/powerpoint/2010/main" val="3071887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Lambda Expression</a:t>
            </a:r>
          </a:p>
        </p:txBody>
      </p:sp>
      <p:sp>
        <p:nvSpPr>
          <p:cNvPr id="4" name="Text Placeholder 3"/>
          <p:cNvSpPr>
            <a:spLocks noGrp="1"/>
          </p:cNvSpPr>
          <p:nvPr>
            <p:ph type="body" sz="quarter" idx="11"/>
          </p:nvPr>
        </p:nvSpPr>
        <p:spPr>
          <a:xfrm>
            <a:off x="658067" y="2879524"/>
            <a:ext cx="4106252" cy="277768"/>
          </a:xfrm>
        </p:spPr>
        <p:txBody>
          <a:bodyPr/>
          <a:lstStyle/>
          <a:p>
            <a:r>
              <a:rPr lang="en-US" dirty="0"/>
              <a:t>Lambda vs Anonymous Inner Class</a:t>
            </a:r>
          </a:p>
        </p:txBody>
      </p:sp>
      <p:sp>
        <p:nvSpPr>
          <p:cNvPr id="5" name="Text Placeholder 4"/>
          <p:cNvSpPr>
            <a:spLocks noGrp="1"/>
          </p:cNvSpPr>
          <p:nvPr>
            <p:ph type="body" sz="quarter" idx="17"/>
          </p:nvPr>
        </p:nvSpPr>
        <p:spPr/>
        <p:txBody>
          <a:bodyPr>
            <a:normAutofit lnSpcReduction="10000"/>
          </a:bodyPr>
          <a:lstStyle/>
          <a:p>
            <a:r>
              <a:rPr lang="en-US" dirty="0"/>
              <a:t>January 1, 2016</a:t>
            </a:r>
          </a:p>
        </p:txBody>
      </p:sp>
      <p:sp>
        <p:nvSpPr>
          <p:cNvPr id="6" name="Picture Placeholder 5"/>
          <p:cNvSpPr>
            <a:spLocks noGrp="1"/>
          </p:cNvSpPr>
          <p:nvPr>
            <p:ph type="pic" sz="quarter" idx="18"/>
          </p:nvPr>
        </p:nvSpPr>
        <p:spPr/>
      </p:sp>
      <p:sp>
        <p:nvSpPr>
          <p:cNvPr id="7" name="Picture Placeholder 6"/>
          <p:cNvSpPr>
            <a:spLocks noGrp="1"/>
          </p:cNvSpPr>
          <p:nvPr>
            <p:ph type="pic" sz="quarter" idx="19"/>
          </p:nvPr>
        </p:nvSpPr>
        <p:spPr/>
      </p:sp>
    </p:spTree>
    <p:extLst>
      <p:ext uri="{BB962C8B-B14F-4D97-AF65-F5344CB8AC3E}">
        <p14:creationId xmlns:p14="http://schemas.microsoft.com/office/powerpoint/2010/main" val="1102680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Lambda  vs Anonymous Inner Class</a:t>
            </a:r>
          </a:p>
        </p:txBody>
      </p:sp>
      <p:sp>
        <p:nvSpPr>
          <p:cNvPr id="3" name="Content Placeholder 2"/>
          <p:cNvSpPr>
            <a:spLocks noGrp="1"/>
          </p:cNvSpPr>
          <p:nvPr>
            <p:ph idx="1"/>
          </p:nvPr>
        </p:nvSpPr>
        <p:spPr>
          <a:xfrm>
            <a:off x="337021" y="863454"/>
            <a:ext cx="3483864" cy="1827493"/>
          </a:xfrm>
        </p:spPr>
        <p:txBody>
          <a:bodyPr>
            <a:noAutofit/>
          </a:bodyPr>
          <a:lstStyle/>
          <a:p>
            <a:r>
              <a:rPr lang="en-US" sz="800" b="1" dirty="0">
                <a:solidFill>
                  <a:srgbClr val="7F0055"/>
                </a:solidFill>
                <a:latin typeface="Courier New" panose="02070309020205020404" pitchFamily="49" charset="0"/>
              </a:rPr>
              <a:t>public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class</a:t>
            </a:r>
            <a:r>
              <a:rPr lang="en-US" sz="800" b="1" dirty="0">
                <a:solidFill>
                  <a:srgbClr val="000000"/>
                </a:solidFill>
                <a:latin typeface="Courier New" panose="02070309020205020404" pitchFamily="49" charset="0"/>
              </a:rPr>
              <a:t> </a:t>
            </a:r>
            <a:r>
              <a:rPr lang="en-US" sz="800" dirty="0" err="1">
                <a:solidFill>
                  <a:srgbClr val="000000"/>
                </a:solidFill>
                <a:highlight>
                  <a:srgbClr val="D4D4D4"/>
                </a:highlight>
                <a:latin typeface="Courier New" panose="02070309020205020404" pitchFamily="49" charset="0"/>
              </a:rPr>
              <a:t>LambdaRunnableExample</a:t>
            </a:r>
            <a:r>
              <a:rPr lang="en-US" sz="800" b="1" dirty="0">
                <a:solidFill>
                  <a:srgbClr val="000000"/>
                </a:solidFill>
                <a:latin typeface="Courier New" panose="02070309020205020404" pitchFamily="49" charset="0"/>
              </a:rPr>
              <a:t> {</a:t>
            </a:r>
          </a:p>
          <a:p>
            <a:endParaRPr lang="en-US" sz="800" dirty="0">
              <a:latin typeface="Courier New" panose="02070309020205020404" pitchFamily="49" charset="0"/>
            </a:endParaRPr>
          </a:p>
          <a:p>
            <a:r>
              <a:rPr lang="en-US" sz="800" b="1" dirty="0">
                <a:solidFill>
                  <a:srgbClr val="7F0055"/>
                </a:solidFill>
                <a:latin typeface="Courier New" panose="02070309020205020404" pitchFamily="49" charset="0"/>
              </a:rPr>
              <a:t>public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static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void</a:t>
            </a:r>
            <a:r>
              <a:rPr lang="en-US" sz="800" b="1" dirty="0">
                <a:solidFill>
                  <a:srgbClr val="000000"/>
                </a:solidFill>
                <a:latin typeface="Courier New" panose="02070309020205020404" pitchFamily="49" charset="0"/>
              </a:rPr>
              <a:t> main(String[] </a:t>
            </a:r>
            <a:r>
              <a:rPr lang="en-US" sz="800" b="1" dirty="0" err="1">
                <a:solidFill>
                  <a:srgbClr val="6A3E3E"/>
                </a:solidFill>
                <a:latin typeface="Courier New" panose="02070309020205020404" pitchFamily="49" charset="0"/>
              </a:rPr>
              <a:t>args</a:t>
            </a:r>
            <a:r>
              <a:rPr lang="en-US" sz="800" b="1" dirty="0">
                <a:solidFill>
                  <a:srgbClr val="000000"/>
                </a:solidFill>
                <a:latin typeface="Courier New" panose="02070309020205020404" pitchFamily="49" charset="0"/>
              </a:rPr>
              <a:t>) {</a:t>
            </a:r>
          </a:p>
          <a:p>
            <a:endParaRPr lang="en-US" sz="800" b="1" dirty="0">
              <a:solidFill>
                <a:srgbClr val="7F0055"/>
              </a:solidFill>
              <a:latin typeface="Courier New" panose="02070309020205020404" pitchFamily="49" charset="0"/>
            </a:endParaRPr>
          </a:p>
          <a:p>
            <a:r>
              <a:rPr lang="en-US" sz="800" b="1" dirty="0">
                <a:solidFill>
                  <a:srgbClr val="7F0055"/>
                </a:solidFill>
                <a:latin typeface="Courier New" panose="02070309020205020404" pitchFamily="49" charset="0"/>
              </a:rPr>
              <a:t>final</a:t>
            </a:r>
            <a:r>
              <a:rPr lang="en-US" sz="800" b="1" dirty="0">
                <a:solidFill>
                  <a:srgbClr val="000000"/>
                </a:solidFill>
                <a:latin typeface="Courier New" panose="02070309020205020404" pitchFamily="49" charset="0"/>
              </a:rPr>
              <a:t> Runnable </a:t>
            </a:r>
            <a:r>
              <a:rPr lang="en-US" sz="800" b="1" dirty="0" err="1">
                <a:solidFill>
                  <a:srgbClr val="6A3E3E"/>
                </a:solidFill>
                <a:latin typeface="Courier New" panose="02070309020205020404" pitchFamily="49" charset="0"/>
              </a:rPr>
              <a:t>lambdaRunnable</a:t>
            </a:r>
            <a:r>
              <a:rPr lang="en-US" sz="800" b="1" dirty="0">
                <a:solidFill>
                  <a:srgbClr val="000000"/>
                </a:solidFill>
                <a:latin typeface="Courier New" panose="02070309020205020404" pitchFamily="49" charset="0"/>
              </a:rPr>
              <a:t> = () -&gt; {</a:t>
            </a:r>
            <a:r>
              <a:rPr lang="en-US" sz="800" b="1" dirty="0" err="1">
                <a:solidFill>
                  <a:srgbClr val="000000"/>
                </a:solidFill>
                <a:latin typeface="Courier New" panose="02070309020205020404" pitchFamily="49" charset="0"/>
              </a:rPr>
              <a:t>System.</a:t>
            </a:r>
            <a:r>
              <a:rPr lang="en-US" sz="800" b="1" i="1" dirty="0" err="1">
                <a:solidFill>
                  <a:srgbClr val="0000C0"/>
                </a:solidFill>
                <a:latin typeface="Courier New" panose="02070309020205020404" pitchFamily="49" charset="0"/>
              </a:rPr>
              <a:t>out</a:t>
            </a:r>
            <a:r>
              <a:rPr lang="en-US" sz="800" b="1" i="1" dirty="0" err="1">
                <a:solidFill>
                  <a:srgbClr val="000000"/>
                </a:solidFill>
                <a:latin typeface="Courier New" panose="02070309020205020404" pitchFamily="49" charset="0"/>
              </a:rPr>
              <a:t>.println</a:t>
            </a:r>
            <a:r>
              <a:rPr lang="en-US" sz="800" b="1" i="1" dirty="0">
                <a:solidFill>
                  <a:srgbClr val="000000"/>
                </a:solidFill>
                <a:latin typeface="Courier New" panose="02070309020205020404" pitchFamily="49" charset="0"/>
              </a:rPr>
              <a:t>(</a:t>
            </a:r>
            <a:r>
              <a:rPr lang="en-US" sz="800" b="1" i="1" dirty="0">
                <a:solidFill>
                  <a:srgbClr val="2A00FF"/>
                </a:solidFill>
                <a:latin typeface="Courier New" panose="02070309020205020404" pitchFamily="49" charset="0"/>
              </a:rPr>
              <a:t>"Thread with Lambda"</a:t>
            </a:r>
            <a:r>
              <a:rPr lang="en-US" sz="800" b="1" i="1" dirty="0">
                <a:solidFill>
                  <a:srgbClr val="000000"/>
                </a:solidFill>
                <a:latin typeface="Courier New" panose="02070309020205020404" pitchFamily="49" charset="0"/>
              </a:rPr>
              <a:t>);};</a:t>
            </a:r>
          </a:p>
          <a:p>
            <a:endParaRPr lang="en-US" sz="800" b="1" dirty="0">
              <a:solidFill>
                <a:srgbClr val="7F0055"/>
              </a:solidFill>
              <a:latin typeface="Courier New" panose="02070309020205020404" pitchFamily="49" charset="0"/>
            </a:endParaRPr>
          </a:p>
          <a:p>
            <a:r>
              <a:rPr lang="en-US" sz="800" b="1" dirty="0">
                <a:solidFill>
                  <a:srgbClr val="7F0055"/>
                </a:solidFill>
                <a:latin typeface="Courier New" panose="02070309020205020404" pitchFamily="49" charset="0"/>
              </a:rPr>
              <a:t>final</a:t>
            </a:r>
            <a:r>
              <a:rPr lang="en-US" sz="800" b="1" dirty="0">
                <a:solidFill>
                  <a:srgbClr val="000000"/>
                </a:solidFill>
                <a:latin typeface="Courier New" panose="02070309020205020404" pitchFamily="49" charset="0"/>
              </a:rPr>
              <a:t> </a:t>
            </a:r>
            <a:r>
              <a:rPr lang="en-US" sz="800" b="1" dirty="0">
                <a:solidFill>
                  <a:srgbClr val="000000"/>
                </a:solidFill>
                <a:highlight>
                  <a:srgbClr val="D4D4D4"/>
                </a:highlight>
                <a:latin typeface="Courier New" panose="02070309020205020404" pitchFamily="49" charset="0"/>
              </a:rPr>
              <a:t>Thread </a:t>
            </a:r>
            <a:r>
              <a:rPr lang="en-US" sz="800" b="1" dirty="0" err="1">
                <a:solidFill>
                  <a:srgbClr val="6A3E3E"/>
                </a:solidFill>
                <a:highlight>
                  <a:srgbClr val="D4D4D4"/>
                </a:highlight>
                <a:latin typeface="Courier New" panose="02070309020205020404" pitchFamily="49" charset="0"/>
              </a:rPr>
              <a:t>lambdaThread</a:t>
            </a:r>
            <a:r>
              <a:rPr lang="en-US" sz="800" b="1" dirty="0">
                <a:solidFill>
                  <a:srgbClr val="000000"/>
                </a:solidFill>
                <a:highlight>
                  <a:srgbClr val="D4D4D4"/>
                </a:highlight>
                <a:latin typeface="Courier New" panose="02070309020205020404" pitchFamily="49" charset="0"/>
              </a:rPr>
              <a:t> = </a:t>
            </a:r>
            <a:r>
              <a:rPr lang="en-US" sz="800" b="1" dirty="0">
                <a:solidFill>
                  <a:srgbClr val="7F0055"/>
                </a:solidFill>
                <a:highlight>
                  <a:srgbClr val="D4D4D4"/>
                </a:highlight>
                <a:latin typeface="Courier New" panose="02070309020205020404" pitchFamily="49" charset="0"/>
              </a:rPr>
              <a:t>new</a:t>
            </a:r>
            <a:r>
              <a:rPr lang="en-US" sz="800" b="1" dirty="0">
                <a:solidFill>
                  <a:srgbClr val="000000"/>
                </a:solidFill>
                <a:highlight>
                  <a:srgbClr val="D4D4D4"/>
                </a:highlight>
                <a:latin typeface="Courier New" panose="02070309020205020404" pitchFamily="49" charset="0"/>
              </a:rPr>
              <a:t> Thread(</a:t>
            </a:r>
            <a:r>
              <a:rPr lang="en-US" sz="800" b="1" dirty="0" err="1">
                <a:solidFill>
                  <a:srgbClr val="6A3E3E"/>
                </a:solidFill>
                <a:highlight>
                  <a:srgbClr val="D4D4D4"/>
                </a:highlight>
                <a:latin typeface="Courier New" panose="02070309020205020404" pitchFamily="49" charset="0"/>
              </a:rPr>
              <a:t>lambdaRunnable</a:t>
            </a:r>
            <a:r>
              <a:rPr lang="en-US" sz="800" b="1" dirty="0">
                <a:solidFill>
                  <a:srgbClr val="000000"/>
                </a:solidFill>
                <a:highlight>
                  <a:srgbClr val="D4D4D4"/>
                </a:highlight>
                <a:latin typeface="Courier New" panose="02070309020205020404" pitchFamily="49" charset="0"/>
              </a:rPr>
              <a:t>);</a:t>
            </a:r>
          </a:p>
          <a:p>
            <a:endParaRPr lang="en-US" sz="800" dirty="0">
              <a:solidFill>
                <a:srgbClr val="6A3E3E"/>
              </a:solidFill>
              <a:latin typeface="Courier New" panose="02070309020205020404" pitchFamily="49" charset="0"/>
            </a:endParaRPr>
          </a:p>
          <a:p>
            <a:r>
              <a:rPr lang="en-US" sz="800" dirty="0" err="1">
                <a:solidFill>
                  <a:srgbClr val="6A3E3E"/>
                </a:solidFill>
                <a:latin typeface="Courier New" panose="02070309020205020404" pitchFamily="49" charset="0"/>
              </a:rPr>
              <a:t>lambdaThread</a:t>
            </a:r>
            <a:r>
              <a:rPr lang="en-US" sz="800" dirty="0" err="1">
                <a:solidFill>
                  <a:srgbClr val="000000"/>
                </a:solidFill>
                <a:latin typeface="Courier New" panose="02070309020205020404" pitchFamily="49" charset="0"/>
              </a:rPr>
              <a:t>.start</a:t>
            </a:r>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a:t>
            </a:r>
          </a:p>
        </p:txBody>
      </p:sp>
      <p:sp>
        <p:nvSpPr>
          <p:cNvPr id="4" name="Content Placeholder 2"/>
          <p:cNvSpPr txBox="1">
            <a:spLocks/>
          </p:cNvSpPr>
          <p:nvPr/>
        </p:nvSpPr>
        <p:spPr>
          <a:xfrm>
            <a:off x="5336176" y="772013"/>
            <a:ext cx="3598818" cy="2010373"/>
          </a:xfrm>
          <a:prstGeom prst="rect">
            <a:avLst/>
          </a:prstGeom>
        </p:spPr>
        <p:txBody>
          <a:bodyPr vert="horz" lIns="68580" tIns="34290" rIns="68580" bIns="34290" rtlCol="0">
            <a:no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sz="800" b="1" dirty="0">
                <a:solidFill>
                  <a:srgbClr val="7F0055"/>
                </a:solidFill>
                <a:latin typeface="Courier New" panose="02070309020205020404" pitchFamily="49" charset="0"/>
              </a:rPr>
              <a:t>public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class</a:t>
            </a:r>
            <a:r>
              <a:rPr lang="en-US" sz="800" b="1" dirty="0">
                <a:solidFill>
                  <a:srgbClr val="000000"/>
                </a:solidFill>
                <a:latin typeface="Courier New" panose="02070309020205020404" pitchFamily="49" charset="0"/>
              </a:rPr>
              <a:t> </a:t>
            </a:r>
            <a:r>
              <a:rPr lang="en-US" sz="800" b="1" dirty="0" err="1">
                <a:solidFill>
                  <a:srgbClr val="000000"/>
                </a:solidFill>
                <a:latin typeface="Courier New" panose="02070309020205020404" pitchFamily="49" charset="0"/>
              </a:rPr>
              <a:t>AnonymousClassRunnable</a:t>
            </a:r>
            <a:r>
              <a:rPr lang="en-US" sz="800" b="1" dirty="0">
                <a:solidFill>
                  <a:srgbClr val="000000"/>
                </a:solidFill>
                <a:latin typeface="Courier New" panose="02070309020205020404" pitchFamily="49" charset="0"/>
              </a:rPr>
              <a:t> {</a:t>
            </a:r>
          </a:p>
          <a:p>
            <a:endParaRPr lang="en-US" sz="800" dirty="0">
              <a:latin typeface="Courier New" panose="02070309020205020404" pitchFamily="49" charset="0"/>
            </a:endParaRPr>
          </a:p>
          <a:p>
            <a:r>
              <a:rPr lang="en-US" sz="800" b="1" dirty="0">
                <a:solidFill>
                  <a:srgbClr val="7F0055"/>
                </a:solidFill>
                <a:latin typeface="Courier New" panose="02070309020205020404" pitchFamily="49" charset="0"/>
              </a:rPr>
              <a:t>public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static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void</a:t>
            </a:r>
            <a:r>
              <a:rPr lang="en-US" sz="800" b="1" dirty="0">
                <a:solidFill>
                  <a:srgbClr val="000000"/>
                </a:solidFill>
                <a:latin typeface="Courier New" panose="02070309020205020404" pitchFamily="49" charset="0"/>
              </a:rPr>
              <a:t> main(String[] </a:t>
            </a:r>
            <a:r>
              <a:rPr lang="en-US" sz="800" b="1" dirty="0" err="1">
                <a:solidFill>
                  <a:srgbClr val="6A3E3E"/>
                </a:solidFill>
                <a:latin typeface="Courier New" panose="02070309020205020404" pitchFamily="49" charset="0"/>
              </a:rPr>
              <a:t>args</a:t>
            </a:r>
            <a:r>
              <a:rPr lang="en-US" sz="800" b="1" dirty="0">
                <a:solidFill>
                  <a:srgbClr val="000000"/>
                </a:solidFill>
                <a:latin typeface="Courier New" panose="02070309020205020404" pitchFamily="49" charset="0"/>
              </a:rPr>
              <a:t>) {</a:t>
            </a:r>
          </a:p>
          <a:p>
            <a:r>
              <a:rPr lang="en-US" sz="800" dirty="0">
                <a:solidFill>
                  <a:srgbClr val="000000"/>
                </a:solidFill>
                <a:latin typeface="Courier New" panose="02070309020205020404" pitchFamily="49" charset="0"/>
              </a:rPr>
              <a:t>Runnable </a:t>
            </a:r>
            <a:r>
              <a:rPr lang="en-US" sz="800" dirty="0" err="1">
                <a:solidFill>
                  <a:srgbClr val="6A3E3E"/>
                </a:solidFill>
                <a:latin typeface="Courier New" panose="02070309020205020404" pitchFamily="49" charset="0"/>
              </a:rPr>
              <a:t>testRunnable</a:t>
            </a:r>
            <a:r>
              <a:rPr lang="en-US" sz="800" dirty="0">
                <a:solidFill>
                  <a:srgbClr val="000000"/>
                </a:solidFill>
                <a:latin typeface="Courier New" panose="02070309020205020404" pitchFamily="49" charset="0"/>
              </a:rPr>
              <a:t> = </a:t>
            </a:r>
            <a:r>
              <a:rPr lang="en-US" sz="800" b="1" dirty="0">
                <a:solidFill>
                  <a:srgbClr val="7F0055"/>
                </a:solidFill>
                <a:latin typeface="Courier New" panose="02070309020205020404" pitchFamily="49" charset="0"/>
              </a:rPr>
              <a:t>new</a:t>
            </a:r>
            <a:r>
              <a:rPr lang="en-US" sz="800" b="1" dirty="0">
                <a:solidFill>
                  <a:srgbClr val="000000"/>
                </a:solidFill>
                <a:latin typeface="Courier New" panose="02070309020205020404" pitchFamily="49" charset="0"/>
              </a:rPr>
              <a:t> Runnable() {</a:t>
            </a:r>
          </a:p>
          <a:p>
            <a:r>
              <a:rPr lang="en-US" sz="800" dirty="0">
                <a:solidFill>
                  <a:srgbClr val="646464"/>
                </a:solidFill>
                <a:latin typeface="Courier New" panose="02070309020205020404" pitchFamily="49" charset="0"/>
              </a:rPr>
              <a:t>@Override</a:t>
            </a:r>
          </a:p>
          <a:p>
            <a:r>
              <a:rPr lang="en-US" sz="800" b="1" dirty="0">
                <a:solidFill>
                  <a:srgbClr val="7F0055"/>
                </a:solidFill>
                <a:latin typeface="Courier New" panose="02070309020205020404" pitchFamily="49" charset="0"/>
              </a:rPr>
              <a:t>public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void</a:t>
            </a:r>
            <a:r>
              <a:rPr lang="en-US" sz="800" b="1" dirty="0">
                <a:solidFill>
                  <a:srgbClr val="000000"/>
                </a:solidFill>
                <a:latin typeface="Courier New" panose="02070309020205020404" pitchFamily="49" charset="0"/>
              </a:rPr>
              <a:t> run() {</a:t>
            </a:r>
          </a:p>
          <a:p>
            <a:r>
              <a:rPr lang="en-US" sz="800" dirty="0" err="1">
                <a:solidFill>
                  <a:srgbClr val="000000"/>
                </a:solidFill>
                <a:latin typeface="Courier New" panose="02070309020205020404" pitchFamily="49" charset="0"/>
              </a:rPr>
              <a:t>System.</a:t>
            </a:r>
            <a:r>
              <a:rPr lang="en-US" sz="800" b="1" i="1" dirty="0" err="1">
                <a:solidFill>
                  <a:srgbClr val="0000C0"/>
                </a:solidFill>
                <a:latin typeface="Courier New" panose="02070309020205020404" pitchFamily="49" charset="0"/>
              </a:rPr>
              <a:t>out</a:t>
            </a:r>
            <a:r>
              <a:rPr lang="en-US" sz="800" b="1" i="1" dirty="0" err="1">
                <a:solidFill>
                  <a:srgbClr val="000000"/>
                </a:solidFill>
                <a:latin typeface="Courier New" panose="02070309020205020404" pitchFamily="49" charset="0"/>
              </a:rPr>
              <a:t>.println</a:t>
            </a:r>
            <a:r>
              <a:rPr lang="en-US" sz="800" b="1" i="1" dirty="0">
                <a:solidFill>
                  <a:srgbClr val="000000"/>
                </a:solidFill>
                <a:latin typeface="Courier New" panose="02070309020205020404" pitchFamily="49" charset="0"/>
              </a:rPr>
              <a:t>(</a:t>
            </a:r>
            <a:r>
              <a:rPr lang="en-US" sz="800" b="1" i="1" dirty="0">
                <a:solidFill>
                  <a:srgbClr val="2A00FF"/>
                </a:solidFill>
                <a:latin typeface="Courier New" panose="02070309020205020404" pitchFamily="49" charset="0"/>
              </a:rPr>
              <a:t>"Runnable with Inner Class"</a:t>
            </a:r>
            <a:r>
              <a:rPr lang="en-US" sz="800" b="1" i="1"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Thread </a:t>
            </a:r>
            <a:r>
              <a:rPr lang="en-US" sz="800" dirty="0" err="1">
                <a:solidFill>
                  <a:srgbClr val="6A3E3E"/>
                </a:solidFill>
                <a:latin typeface="Courier New" panose="02070309020205020404" pitchFamily="49" charset="0"/>
              </a:rPr>
              <a:t>testThread</a:t>
            </a:r>
            <a:r>
              <a:rPr lang="en-US" sz="800" dirty="0">
                <a:solidFill>
                  <a:srgbClr val="000000"/>
                </a:solidFill>
                <a:latin typeface="Courier New" panose="02070309020205020404" pitchFamily="49" charset="0"/>
              </a:rPr>
              <a:t> = </a:t>
            </a:r>
            <a:r>
              <a:rPr lang="en-US" sz="800" b="1" dirty="0">
                <a:solidFill>
                  <a:srgbClr val="7F0055"/>
                </a:solidFill>
                <a:latin typeface="Courier New" panose="02070309020205020404" pitchFamily="49" charset="0"/>
              </a:rPr>
              <a:t>new</a:t>
            </a:r>
            <a:r>
              <a:rPr lang="en-US" sz="800" b="1" dirty="0">
                <a:solidFill>
                  <a:srgbClr val="000000"/>
                </a:solidFill>
                <a:latin typeface="Courier New" panose="02070309020205020404" pitchFamily="49" charset="0"/>
              </a:rPr>
              <a:t> Thread(</a:t>
            </a:r>
            <a:r>
              <a:rPr lang="en-US" sz="800" b="1" dirty="0" err="1">
                <a:solidFill>
                  <a:srgbClr val="6A3E3E"/>
                </a:solidFill>
                <a:latin typeface="Courier New" panose="02070309020205020404" pitchFamily="49" charset="0"/>
              </a:rPr>
              <a:t>testRunnable</a:t>
            </a:r>
            <a:r>
              <a:rPr lang="en-US" sz="800" b="1" dirty="0">
                <a:solidFill>
                  <a:srgbClr val="000000"/>
                </a:solidFill>
                <a:latin typeface="Courier New" panose="02070309020205020404" pitchFamily="49" charset="0"/>
              </a:rPr>
              <a:t>);</a:t>
            </a:r>
          </a:p>
          <a:p>
            <a:r>
              <a:rPr lang="en-US" sz="800" dirty="0" err="1">
                <a:solidFill>
                  <a:srgbClr val="6A3E3E"/>
                </a:solidFill>
                <a:latin typeface="Courier New" panose="02070309020205020404" pitchFamily="49" charset="0"/>
              </a:rPr>
              <a:t>testThread</a:t>
            </a:r>
            <a:r>
              <a:rPr lang="en-US" sz="800" dirty="0" err="1">
                <a:solidFill>
                  <a:srgbClr val="000000"/>
                </a:solidFill>
                <a:latin typeface="Courier New" panose="02070309020205020404" pitchFamily="49" charset="0"/>
              </a:rPr>
              <a:t>.start</a:t>
            </a:r>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a:t>
            </a:r>
          </a:p>
        </p:txBody>
      </p:sp>
      <p:sp>
        <p:nvSpPr>
          <p:cNvPr id="5" name="Content Placeholder 2"/>
          <p:cNvSpPr txBox="1">
            <a:spLocks/>
          </p:cNvSpPr>
          <p:nvPr/>
        </p:nvSpPr>
        <p:spPr>
          <a:xfrm>
            <a:off x="456763" y="2782386"/>
            <a:ext cx="8105939" cy="1827493"/>
          </a:xfrm>
          <a:prstGeom prst="rect">
            <a:avLst/>
          </a:prstGeom>
        </p:spPr>
        <p:txBody>
          <a:bodyPr vert="horz" lIns="68580" tIns="34290" rIns="68580" bIns="34290" rtlCol="0">
            <a:no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1450" indent="-171450">
              <a:buFont typeface="Arial" panose="020B0604020202020204" pitchFamily="34" charset="0"/>
              <a:buChar char="•"/>
            </a:pPr>
            <a:r>
              <a:rPr lang="en-US" sz="1000" dirty="0"/>
              <a:t>The key difference between Anonymous class and Lambda expression is the usage of 'this' keyword. In the anonymous classes, ‘this’ keyword resolves to anonymous class itself, whereas for lambda expression ‘this’ keyword resolves to enclosing class where lambda expression is written.</a:t>
            </a:r>
          </a:p>
          <a:p>
            <a:endParaRPr lang="en-US" sz="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393482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Lambda Expression</a:t>
            </a:r>
          </a:p>
        </p:txBody>
      </p:sp>
      <p:sp>
        <p:nvSpPr>
          <p:cNvPr id="4" name="Text Placeholder 3"/>
          <p:cNvSpPr>
            <a:spLocks noGrp="1"/>
          </p:cNvSpPr>
          <p:nvPr>
            <p:ph type="body" sz="quarter" idx="11"/>
          </p:nvPr>
        </p:nvSpPr>
        <p:spPr>
          <a:xfrm>
            <a:off x="658067" y="2879524"/>
            <a:ext cx="3011081" cy="277768"/>
          </a:xfrm>
        </p:spPr>
        <p:txBody>
          <a:bodyPr/>
          <a:lstStyle/>
          <a:p>
            <a:r>
              <a:rPr lang="en-US" dirty="0" err="1"/>
              <a:t>MiscElleneous</a:t>
            </a:r>
            <a:r>
              <a:rPr lang="en-US" dirty="0"/>
              <a:t> Concepts</a:t>
            </a:r>
          </a:p>
        </p:txBody>
      </p:sp>
      <p:sp>
        <p:nvSpPr>
          <p:cNvPr id="5" name="Text Placeholder 4"/>
          <p:cNvSpPr>
            <a:spLocks noGrp="1"/>
          </p:cNvSpPr>
          <p:nvPr>
            <p:ph type="body" sz="quarter" idx="17"/>
          </p:nvPr>
        </p:nvSpPr>
        <p:spPr/>
        <p:txBody>
          <a:bodyPr>
            <a:normAutofit lnSpcReduction="10000"/>
          </a:bodyPr>
          <a:lstStyle/>
          <a:p>
            <a:r>
              <a:rPr lang="en-US" dirty="0"/>
              <a:t>January 1, 2016</a:t>
            </a:r>
          </a:p>
        </p:txBody>
      </p:sp>
      <p:sp>
        <p:nvSpPr>
          <p:cNvPr id="6" name="Picture Placeholder 5"/>
          <p:cNvSpPr>
            <a:spLocks noGrp="1"/>
          </p:cNvSpPr>
          <p:nvPr>
            <p:ph type="pic" sz="quarter" idx="18"/>
          </p:nvPr>
        </p:nvSpPr>
        <p:spPr/>
      </p:sp>
      <p:sp>
        <p:nvSpPr>
          <p:cNvPr id="7" name="Picture Placeholder 6"/>
          <p:cNvSpPr>
            <a:spLocks noGrp="1"/>
          </p:cNvSpPr>
          <p:nvPr>
            <p:ph type="pic" sz="quarter" idx="19"/>
          </p:nvPr>
        </p:nvSpPr>
        <p:spPr/>
      </p:sp>
    </p:spTree>
    <p:extLst>
      <p:ext uri="{BB962C8B-B14F-4D97-AF65-F5344CB8AC3E}">
        <p14:creationId xmlns:p14="http://schemas.microsoft.com/office/powerpoint/2010/main" val="2906925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Exception Handling in Lambda</a:t>
            </a:r>
          </a:p>
        </p:txBody>
      </p:sp>
      <p:sp>
        <p:nvSpPr>
          <p:cNvPr id="8" name="Content Placeholder 7"/>
          <p:cNvSpPr>
            <a:spLocks noGrp="1"/>
          </p:cNvSpPr>
          <p:nvPr>
            <p:ph idx="1"/>
          </p:nvPr>
        </p:nvSpPr>
        <p:spPr>
          <a:xfrm>
            <a:off x="352473" y="1078992"/>
            <a:ext cx="8339328" cy="1163624"/>
          </a:xfrm>
          <a:noFill/>
          <a:ln>
            <a:noFill/>
          </a:ln>
        </p:spPr>
        <p:txBody>
          <a:bodyPr>
            <a:normAutofit/>
          </a:bodyPr>
          <a:lstStyle/>
          <a:p>
            <a:pPr marL="285750" indent="-285750">
              <a:buFont typeface="Arial" panose="020B0604020202020204" pitchFamily="34" charset="0"/>
              <a:buChar char="•"/>
            </a:pPr>
            <a:r>
              <a:rPr lang="en-US" dirty="0"/>
              <a:t>Exceptions can be handled in Lambda using try/catch block the way it is used in earlier version of java. </a:t>
            </a:r>
          </a:p>
          <a:p>
            <a:pPr marL="285750" indent="-285750">
              <a:buFont typeface="Arial" panose="020B0604020202020204" pitchFamily="34" charset="0"/>
              <a:buChar char="•"/>
            </a:pPr>
            <a:r>
              <a:rPr lang="en-US" dirty="0"/>
              <a:t>As a best practices it is recommended to have a wrapper of the Lambda where the exception can occur. Handle the exception in wrapper Lambda rather than original Lambda.</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Rectangle 3"/>
          <p:cNvSpPr/>
          <p:nvPr/>
        </p:nvSpPr>
        <p:spPr>
          <a:xfrm>
            <a:off x="530619" y="2364626"/>
            <a:ext cx="7425328" cy="830997"/>
          </a:xfrm>
          <a:prstGeom prst="rect">
            <a:avLst/>
          </a:prstGeom>
        </p:spPr>
        <p:txBody>
          <a:bodyPr wrap="square">
            <a:spAutoFit/>
          </a:bodyPr>
          <a:lstStyle/>
          <a:p>
            <a:r>
              <a:rPr lang="en-US" sz="800" b="1" dirty="0">
                <a:solidFill>
                  <a:srgbClr val="7F0055"/>
                </a:solidFill>
                <a:latin typeface="Courier New" panose="02070309020205020404" pitchFamily="49" charset="0"/>
              </a:rPr>
              <a:t>private</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static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void</a:t>
            </a:r>
            <a:r>
              <a:rPr lang="en-US" sz="800" b="1" dirty="0">
                <a:solidFill>
                  <a:srgbClr val="000000"/>
                </a:solidFill>
                <a:latin typeface="Courier New" panose="02070309020205020404" pitchFamily="49" charset="0"/>
              </a:rPr>
              <a:t> process(</a:t>
            </a:r>
            <a:r>
              <a:rPr lang="en-US" sz="800" b="1" dirty="0" err="1">
                <a:solidFill>
                  <a:srgbClr val="7F0055"/>
                </a:solidFill>
                <a:latin typeface="Courier New" panose="02070309020205020404" pitchFamily="49" charset="0"/>
              </a:rPr>
              <a:t>int</a:t>
            </a:r>
            <a:r>
              <a:rPr lang="en-US" sz="800" b="1" dirty="0">
                <a:solidFill>
                  <a:srgbClr val="000000"/>
                </a:solidFill>
                <a:latin typeface="Courier New" panose="02070309020205020404" pitchFamily="49" charset="0"/>
              </a:rPr>
              <a:t>[] </a:t>
            </a:r>
            <a:r>
              <a:rPr lang="en-US" sz="800" b="1" dirty="0">
                <a:solidFill>
                  <a:srgbClr val="6A3E3E"/>
                </a:solidFill>
                <a:latin typeface="Courier New" panose="02070309020205020404" pitchFamily="49" charset="0"/>
              </a:rPr>
              <a:t>arr1</a:t>
            </a:r>
            <a:r>
              <a:rPr lang="en-US" sz="800" b="1" dirty="0">
                <a:solidFill>
                  <a:srgbClr val="000000"/>
                </a:solidFill>
                <a:latin typeface="Courier New" panose="02070309020205020404" pitchFamily="49" charset="0"/>
              </a:rPr>
              <a:t>, </a:t>
            </a:r>
            <a:r>
              <a:rPr lang="en-US" sz="800" b="1" dirty="0" err="1">
                <a:solidFill>
                  <a:srgbClr val="7F0055"/>
                </a:solidFill>
                <a:latin typeface="Courier New" panose="02070309020205020404" pitchFamily="49" charset="0"/>
              </a:rPr>
              <a:t>int</a:t>
            </a:r>
            <a:r>
              <a:rPr lang="en-US" sz="800" b="1" dirty="0">
                <a:solidFill>
                  <a:srgbClr val="000000"/>
                </a:solidFill>
                <a:latin typeface="Courier New" panose="02070309020205020404" pitchFamily="49" charset="0"/>
              </a:rPr>
              <a:t> </a:t>
            </a:r>
            <a:r>
              <a:rPr lang="en-US" sz="800" b="1" dirty="0">
                <a:solidFill>
                  <a:srgbClr val="6A3E3E"/>
                </a:solidFill>
                <a:latin typeface="Courier New" panose="02070309020205020404" pitchFamily="49" charset="0"/>
              </a:rPr>
              <a:t>key</a:t>
            </a:r>
            <a:r>
              <a:rPr lang="en-US" sz="800" b="1" dirty="0">
                <a:solidFill>
                  <a:srgbClr val="000000"/>
                </a:solidFill>
                <a:latin typeface="Courier New" panose="02070309020205020404" pitchFamily="49" charset="0"/>
              </a:rPr>
              <a:t>, </a:t>
            </a:r>
            <a:r>
              <a:rPr lang="en-US" sz="800" b="1" dirty="0" err="1">
                <a:solidFill>
                  <a:srgbClr val="000000"/>
                </a:solidFill>
                <a:latin typeface="Courier New" panose="02070309020205020404" pitchFamily="49" charset="0"/>
              </a:rPr>
              <a:t>BiConsumer</a:t>
            </a:r>
            <a:r>
              <a:rPr lang="en-US" sz="800" b="1" dirty="0">
                <a:solidFill>
                  <a:srgbClr val="000000"/>
                </a:solidFill>
                <a:latin typeface="Courier New" panose="02070309020205020404" pitchFamily="49" charset="0"/>
              </a:rPr>
              <a:t>&lt;Integer, Integer&gt; </a:t>
            </a:r>
            <a:r>
              <a:rPr lang="en-US" sz="800" b="1" dirty="0">
                <a:solidFill>
                  <a:srgbClr val="6A3E3E"/>
                </a:solidFill>
                <a:latin typeface="Courier New" panose="02070309020205020404" pitchFamily="49" charset="0"/>
              </a:rPr>
              <a:t>consumer</a:t>
            </a:r>
            <a:r>
              <a:rPr lang="en-US" sz="800" b="1" dirty="0">
                <a:solidFill>
                  <a:srgbClr val="000000"/>
                </a:solidFill>
                <a:latin typeface="Courier New" panose="02070309020205020404" pitchFamily="49" charset="0"/>
              </a:rPr>
              <a:t>) {</a:t>
            </a:r>
          </a:p>
          <a:p>
            <a:r>
              <a:rPr lang="en-US" sz="800" b="1" dirty="0">
                <a:solidFill>
                  <a:srgbClr val="7F0055"/>
                </a:solidFill>
                <a:latin typeface="Courier New" panose="02070309020205020404" pitchFamily="49" charset="0"/>
              </a:rPr>
              <a:t>for</a:t>
            </a:r>
            <a:r>
              <a:rPr lang="en-US" sz="800" b="1" dirty="0">
                <a:solidFill>
                  <a:srgbClr val="000000"/>
                </a:solidFill>
                <a:latin typeface="Courier New" panose="02070309020205020404" pitchFamily="49" charset="0"/>
              </a:rPr>
              <a:t> (</a:t>
            </a:r>
            <a:r>
              <a:rPr lang="en-US" sz="800" b="1" dirty="0" err="1">
                <a:solidFill>
                  <a:srgbClr val="7F0055"/>
                </a:solidFill>
                <a:latin typeface="Courier New" panose="02070309020205020404" pitchFamily="49" charset="0"/>
              </a:rPr>
              <a:t>int</a:t>
            </a:r>
            <a:r>
              <a:rPr lang="en-US" sz="800" b="1" dirty="0">
                <a:solidFill>
                  <a:srgbClr val="000000"/>
                </a:solidFill>
                <a:latin typeface="Courier New" panose="02070309020205020404" pitchFamily="49" charset="0"/>
              </a:rPr>
              <a:t> </a:t>
            </a:r>
            <a:r>
              <a:rPr lang="en-US" sz="800" b="1" dirty="0" err="1">
                <a:solidFill>
                  <a:srgbClr val="6A3E3E"/>
                </a:solidFill>
                <a:latin typeface="Courier New" panose="02070309020205020404" pitchFamily="49" charset="0"/>
              </a:rPr>
              <a:t>i</a:t>
            </a:r>
            <a:r>
              <a:rPr lang="en-US" sz="800" b="1" dirty="0">
                <a:solidFill>
                  <a:srgbClr val="000000"/>
                </a:solidFill>
                <a:latin typeface="Courier New" panose="02070309020205020404" pitchFamily="49" charset="0"/>
              </a:rPr>
              <a:t> : </a:t>
            </a:r>
            <a:r>
              <a:rPr lang="en-US" sz="800" b="1" dirty="0">
                <a:solidFill>
                  <a:srgbClr val="6A3E3E"/>
                </a:solidFill>
                <a:latin typeface="Courier New" panose="02070309020205020404" pitchFamily="49" charset="0"/>
              </a:rPr>
              <a:t>arr1</a:t>
            </a:r>
            <a:r>
              <a:rPr lang="en-US" sz="800" b="1" dirty="0">
                <a:solidFill>
                  <a:srgbClr val="000000"/>
                </a:solidFill>
                <a:latin typeface="Courier New" panose="02070309020205020404" pitchFamily="49" charset="0"/>
              </a:rPr>
              <a:t>) {</a:t>
            </a:r>
          </a:p>
          <a:p>
            <a:r>
              <a:rPr lang="en-US" sz="800" dirty="0" err="1">
                <a:solidFill>
                  <a:srgbClr val="6A3E3E"/>
                </a:solidFill>
                <a:latin typeface="Courier New" panose="02070309020205020404" pitchFamily="49" charset="0"/>
              </a:rPr>
              <a:t>consumer</a:t>
            </a:r>
            <a:r>
              <a:rPr lang="en-US" sz="800" dirty="0" err="1">
                <a:solidFill>
                  <a:srgbClr val="000000"/>
                </a:solidFill>
                <a:latin typeface="Courier New" panose="02070309020205020404" pitchFamily="49" charset="0"/>
              </a:rPr>
              <a:t>.accept</a:t>
            </a:r>
            <a:r>
              <a:rPr lang="en-US" sz="800" dirty="0">
                <a:solidFill>
                  <a:srgbClr val="000000"/>
                </a:solidFill>
                <a:latin typeface="Courier New" panose="02070309020205020404" pitchFamily="49" charset="0"/>
              </a:rPr>
              <a:t>(</a:t>
            </a:r>
            <a:r>
              <a:rPr lang="en-US" sz="800" dirty="0" err="1">
                <a:solidFill>
                  <a:srgbClr val="6A3E3E"/>
                </a:solidFill>
                <a:latin typeface="Courier New" panose="02070309020205020404" pitchFamily="49" charset="0"/>
              </a:rPr>
              <a:t>i</a:t>
            </a:r>
            <a:r>
              <a:rPr lang="en-US" sz="800" dirty="0">
                <a:solidFill>
                  <a:srgbClr val="000000"/>
                </a:solidFill>
                <a:latin typeface="Courier New" panose="02070309020205020404" pitchFamily="49" charset="0"/>
              </a:rPr>
              <a:t>, </a:t>
            </a:r>
            <a:r>
              <a:rPr lang="en-US" sz="800" dirty="0">
                <a:solidFill>
                  <a:srgbClr val="6A3E3E"/>
                </a:solidFill>
                <a:latin typeface="Courier New" panose="02070309020205020404" pitchFamily="49" charset="0"/>
              </a:rPr>
              <a:t>key</a:t>
            </a:r>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a:t>
            </a:r>
          </a:p>
          <a:p>
            <a:endParaRPr lang="en-US" sz="800" dirty="0">
              <a:latin typeface="Courier New" panose="02070309020205020404" pitchFamily="49" charset="0"/>
            </a:endParaRPr>
          </a:p>
          <a:p>
            <a:r>
              <a:rPr lang="en-US" sz="800" dirty="0">
                <a:solidFill>
                  <a:srgbClr val="000000"/>
                </a:solidFill>
                <a:latin typeface="Courier New" panose="02070309020205020404" pitchFamily="49" charset="0"/>
              </a:rPr>
              <a:t>}</a:t>
            </a:r>
          </a:p>
        </p:txBody>
      </p:sp>
      <p:sp>
        <p:nvSpPr>
          <p:cNvPr id="7" name="Rectangle 6"/>
          <p:cNvSpPr/>
          <p:nvPr/>
        </p:nvSpPr>
        <p:spPr>
          <a:xfrm>
            <a:off x="497246" y="3402182"/>
            <a:ext cx="7492073" cy="1323439"/>
          </a:xfrm>
          <a:prstGeom prst="rect">
            <a:avLst/>
          </a:prstGeom>
        </p:spPr>
        <p:txBody>
          <a:bodyPr wrap="square">
            <a:spAutoFit/>
          </a:bodyPr>
          <a:lstStyle/>
          <a:p>
            <a:r>
              <a:rPr lang="en-US" sz="800" b="1" dirty="0">
                <a:solidFill>
                  <a:srgbClr val="7F0055"/>
                </a:solidFill>
                <a:latin typeface="Courier New" panose="02070309020205020404" pitchFamily="49" charset="0"/>
              </a:rPr>
              <a:t>private</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static</a:t>
            </a:r>
            <a:r>
              <a:rPr lang="en-US" sz="800" b="1" dirty="0">
                <a:solidFill>
                  <a:srgbClr val="000000"/>
                </a:solidFill>
                <a:latin typeface="Courier New" panose="02070309020205020404" pitchFamily="49" charset="0"/>
              </a:rPr>
              <a:t> </a:t>
            </a:r>
            <a:r>
              <a:rPr lang="en-US" sz="800" b="1" dirty="0" err="1">
                <a:solidFill>
                  <a:srgbClr val="000000"/>
                </a:solidFill>
                <a:latin typeface="Courier New" panose="02070309020205020404" pitchFamily="49" charset="0"/>
              </a:rPr>
              <a:t>BiConsumer</a:t>
            </a:r>
            <a:r>
              <a:rPr lang="en-US" sz="800" b="1" dirty="0">
                <a:solidFill>
                  <a:srgbClr val="000000"/>
                </a:solidFill>
                <a:latin typeface="Courier New" panose="02070309020205020404" pitchFamily="49" charset="0"/>
              </a:rPr>
              <a:t>&lt;Integer, Integer&gt; </a:t>
            </a:r>
            <a:r>
              <a:rPr lang="en-US" sz="800" b="1" dirty="0" err="1">
                <a:solidFill>
                  <a:srgbClr val="000000"/>
                </a:solidFill>
                <a:latin typeface="Courier New" panose="02070309020205020404" pitchFamily="49" charset="0"/>
              </a:rPr>
              <a:t>wrapperLambda</a:t>
            </a:r>
            <a:r>
              <a:rPr lang="en-US" sz="800" b="1" dirty="0">
                <a:solidFill>
                  <a:srgbClr val="000000"/>
                </a:solidFill>
                <a:latin typeface="Courier New" panose="02070309020205020404" pitchFamily="49" charset="0"/>
              </a:rPr>
              <a:t>(</a:t>
            </a:r>
            <a:r>
              <a:rPr lang="en-US" sz="800" b="1" dirty="0" err="1">
                <a:solidFill>
                  <a:srgbClr val="000000"/>
                </a:solidFill>
                <a:latin typeface="Courier New" panose="02070309020205020404" pitchFamily="49" charset="0"/>
              </a:rPr>
              <a:t>BiConsumer</a:t>
            </a:r>
            <a:r>
              <a:rPr lang="en-US" sz="800" b="1" dirty="0">
                <a:solidFill>
                  <a:srgbClr val="000000"/>
                </a:solidFill>
                <a:latin typeface="Courier New" panose="02070309020205020404" pitchFamily="49" charset="0"/>
              </a:rPr>
              <a:t>&lt;Integer, Integer&gt; </a:t>
            </a:r>
            <a:r>
              <a:rPr lang="en-US" sz="800" b="1" dirty="0">
                <a:solidFill>
                  <a:srgbClr val="6A3E3E"/>
                </a:solidFill>
                <a:latin typeface="Courier New" panose="02070309020205020404" pitchFamily="49" charset="0"/>
              </a:rPr>
              <a:t>consumer</a:t>
            </a:r>
            <a:r>
              <a:rPr lang="en-US" sz="800" b="1" dirty="0">
                <a:solidFill>
                  <a:srgbClr val="000000"/>
                </a:solidFill>
                <a:latin typeface="Courier New" panose="02070309020205020404" pitchFamily="49" charset="0"/>
              </a:rPr>
              <a:t>) {</a:t>
            </a:r>
          </a:p>
          <a:p>
            <a:r>
              <a:rPr lang="en-US" sz="800" b="1" dirty="0">
                <a:solidFill>
                  <a:srgbClr val="7F0055"/>
                </a:solidFill>
                <a:latin typeface="Courier New" panose="02070309020205020404" pitchFamily="49" charset="0"/>
              </a:rPr>
              <a:t>return</a:t>
            </a:r>
            <a:r>
              <a:rPr lang="en-US" sz="800" b="1" dirty="0">
                <a:solidFill>
                  <a:srgbClr val="000000"/>
                </a:solidFill>
                <a:latin typeface="Courier New" panose="02070309020205020404" pitchFamily="49" charset="0"/>
              </a:rPr>
              <a:t> (</a:t>
            </a:r>
            <a:r>
              <a:rPr lang="en-US" sz="800" b="1" dirty="0">
                <a:solidFill>
                  <a:srgbClr val="6A3E3E"/>
                </a:solidFill>
                <a:latin typeface="Courier New" panose="02070309020205020404" pitchFamily="49" charset="0"/>
              </a:rPr>
              <a:t>v</a:t>
            </a:r>
            <a:r>
              <a:rPr lang="en-US" sz="800" b="1" dirty="0">
                <a:solidFill>
                  <a:srgbClr val="000000"/>
                </a:solidFill>
                <a:latin typeface="Courier New" panose="02070309020205020404" pitchFamily="49" charset="0"/>
              </a:rPr>
              <a:t>, </a:t>
            </a:r>
            <a:r>
              <a:rPr lang="en-US" sz="800" b="1" dirty="0">
                <a:solidFill>
                  <a:srgbClr val="6A3E3E"/>
                </a:solidFill>
                <a:latin typeface="Courier New" panose="02070309020205020404" pitchFamily="49" charset="0"/>
              </a:rPr>
              <a:t>k</a:t>
            </a:r>
            <a:r>
              <a:rPr lang="en-US" sz="800" b="1" dirty="0">
                <a:solidFill>
                  <a:srgbClr val="000000"/>
                </a:solidFill>
                <a:latin typeface="Courier New" panose="02070309020205020404" pitchFamily="49" charset="0"/>
              </a:rPr>
              <a:t>) -&gt; {</a:t>
            </a:r>
          </a:p>
          <a:p>
            <a:r>
              <a:rPr lang="en-US" sz="800" b="1" dirty="0">
                <a:solidFill>
                  <a:srgbClr val="7F0055"/>
                </a:solidFill>
                <a:latin typeface="Courier New" panose="02070309020205020404" pitchFamily="49" charset="0"/>
              </a:rPr>
              <a:t>try</a:t>
            </a:r>
            <a:r>
              <a:rPr lang="en-US" sz="800" b="1" dirty="0">
                <a:solidFill>
                  <a:srgbClr val="000000"/>
                </a:solidFill>
                <a:latin typeface="Courier New" panose="02070309020205020404" pitchFamily="49" charset="0"/>
              </a:rPr>
              <a:t> {</a:t>
            </a:r>
          </a:p>
          <a:p>
            <a:r>
              <a:rPr lang="en-US" sz="800" dirty="0" err="1">
                <a:solidFill>
                  <a:srgbClr val="6A3E3E"/>
                </a:solidFill>
                <a:latin typeface="Courier New" panose="02070309020205020404" pitchFamily="49" charset="0"/>
              </a:rPr>
              <a:t>consumer</a:t>
            </a:r>
            <a:r>
              <a:rPr lang="en-US" sz="800" dirty="0" err="1">
                <a:solidFill>
                  <a:srgbClr val="000000"/>
                </a:solidFill>
                <a:latin typeface="Courier New" panose="02070309020205020404" pitchFamily="49" charset="0"/>
              </a:rPr>
              <a:t>.accept</a:t>
            </a:r>
            <a:r>
              <a:rPr lang="en-US" sz="800" dirty="0">
                <a:solidFill>
                  <a:srgbClr val="000000"/>
                </a:solidFill>
                <a:latin typeface="Courier New" panose="02070309020205020404" pitchFamily="49" charset="0"/>
              </a:rPr>
              <a:t>(</a:t>
            </a:r>
            <a:r>
              <a:rPr lang="en-US" sz="800" dirty="0">
                <a:solidFill>
                  <a:srgbClr val="6A3E3E"/>
                </a:solidFill>
                <a:latin typeface="Courier New" panose="02070309020205020404" pitchFamily="49" charset="0"/>
              </a:rPr>
              <a:t>v</a:t>
            </a:r>
            <a:r>
              <a:rPr lang="en-US" sz="800" dirty="0">
                <a:solidFill>
                  <a:srgbClr val="000000"/>
                </a:solidFill>
                <a:latin typeface="Courier New" panose="02070309020205020404" pitchFamily="49" charset="0"/>
              </a:rPr>
              <a:t>, </a:t>
            </a:r>
            <a:r>
              <a:rPr lang="en-US" sz="800" dirty="0">
                <a:solidFill>
                  <a:srgbClr val="6A3E3E"/>
                </a:solidFill>
                <a:latin typeface="Courier New" panose="02070309020205020404" pitchFamily="49" charset="0"/>
              </a:rPr>
              <a:t>k</a:t>
            </a:r>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catch</a:t>
            </a:r>
            <a:r>
              <a:rPr lang="en-US" sz="800" b="1" dirty="0">
                <a:solidFill>
                  <a:srgbClr val="000000"/>
                </a:solidFill>
                <a:latin typeface="Courier New" panose="02070309020205020404" pitchFamily="49" charset="0"/>
              </a:rPr>
              <a:t> (</a:t>
            </a:r>
            <a:r>
              <a:rPr lang="en-US" sz="800" b="1" dirty="0" err="1">
                <a:solidFill>
                  <a:srgbClr val="000000"/>
                </a:solidFill>
                <a:latin typeface="Courier New" panose="02070309020205020404" pitchFamily="49" charset="0"/>
              </a:rPr>
              <a:t>ArithmeticException</a:t>
            </a:r>
            <a:r>
              <a:rPr lang="en-US" sz="800" b="1" dirty="0">
                <a:solidFill>
                  <a:srgbClr val="000000"/>
                </a:solidFill>
                <a:latin typeface="Courier New" panose="02070309020205020404" pitchFamily="49" charset="0"/>
              </a:rPr>
              <a:t> </a:t>
            </a:r>
            <a:r>
              <a:rPr lang="en-US" sz="800" b="1" dirty="0">
                <a:solidFill>
                  <a:srgbClr val="6A3E3E"/>
                </a:solidFill>
                <a:latin typeface="Courier New" panose="02070309020205020404" pitchFamily="49" charset="0"/>
              </a:rPr>
              <a:t>e</a:t>
            </a:r>
            <a:r>
              <a:rPr lang="en-US" sz="800" b="1" dirty="0">
                <a:solidFill>
                  <a:srgbClr val="000000"/>
                </a:solidFill>
                <a:latin typeface="Courier New" panose="02070309020205020404" pitchFamily="49" charset="0"/>
              </a:rPr>
              <a:t>) {</a:t>
            </a:r>
          </a:p>
          <a:p>
            <a:r>
              <a:rPr lang="en-US" sz="800" dirty="0" err="1">
                <a:solidFill>
                  <a:srgbClr val="000000"/>
                </a:solidFill>
                <a:latin typeface="Courier New" panose="02070309020205020404" pitchFamily="49" charset="0"/>
              </a:rPr>
              <a:t>System.</a:t>
            </a:r>
            <a:r>
              <a:rPr lang="en-US" sz="800" b="1" i="1" dirty="0" err="1">
                <a:solidFill>
                  <a:srgbClr val="0000C0"/>
                </a:solidFill>
                <a:latin typeface="Courier New" panose="02070309020205020404" pitchFamily="49" charset="0"/>
              </a:rPr>
              <a:t>out</a:t>
            </a:r>
            <a:r>
              <a:rPr lang="en-US" sz="800" b="1" i="1" dirty="0" err="1">
                <a:solidFill>
                  <a:srgbClr val="000000"/>
                </a:solidFill>
                <a:latin typeface="Courier New" panose="02070309020205020404" pitchFamily="49" charset="0"/>
              </a:rPr>
              <a:t>.println</a:t>
            </a:r>
            <a:r>
              <a:rPr lang="en-US" sz="800" b="1" i="1" dirty="0">
                <a:solidFill>
                  <a:srgbClr val="000000"/>
                </a:solidFill>
                <a:latin typeface="Courier New" panose="02070309020205020404" pitchFamily="49" charset="0"/>
              </a:rPr>
              <a:t>(</a:t>
            </a:r>
            <a:r>
              <a:rPr lang="en-US" sz="800" b="1" i="1" dirty="0">
                <a:solidFill>
                  <a:srgbClr val="2A00FF"/>
                </a:solidFill>
                <a:latin typeface="Courier New" panose="02070309020205020404" pitchFamily="49" charset="0"/>
              </a:rPr>
              <a:t>"Exception occurred!"</a:t>
            </a:r>
            <a:r>
              <a:rPr lang="en-US" sz="800" b="1" i="1"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a:t>
            </a:r>
          </a:p>
          <a:p>
            <a:endParaRPr lang="en-US" sz="800" dirty="0">
              <a:latin typeface="Courier New" panose="02070309020205020404" pitchFamily="49" charset="0"/>
            </a:endParaRPr>
          </a:p>
          <a:p>
            <a:r>
              <a:rPr lang="en-US" sz="800" dirty="0">
                <a:solidFill>
                  <a:srgbClr val="000000"/>
                </a:solidFill>
                <a:latin typeface="Courier New" panose="02070309020205020404" pitchFamily="49" charset="0"/>
              </a:rPr>
              <a:t>}</a:t>
            </a:r>
            <a:endParaRPr lang="en-US" sz="800" dirty="0"/>
          </a:p>
        </p:txBody>
      </p:sp>
    </p:spTree>
    <p:extLst>
      <p:ext uri="{BB962C8B-B14F-4D97-AF65-F5344CB8AC3E}">
        <p14:creationId xmlns:p14="http://schemas.microsoft.com/office/powerpoint/2010/main" val="17415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Unit Testing in Lambda</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7" name="Rectangle 6"/>
          <p:cNvSpPr/>
          <p:nvPr/>
        </p:nvSpPr>
        <p:spPr>
          <a:xfrm>
            <a:off x="624061" y="1106170"/>
            <a:ext cx="7492073" cy="3785652"/>
          </a:xfrm>
          <a:prstGeom prst="rect">
            <a:avLst/>
          </a:prstGeom>
        </p:spPr>
        <p:txBody>
          <a:bodyPr wrap="square">
            <a:spAutoFit/>
          </a:bodyPr>
          <a:lstStyle/>
          <a:p>
            <a:r>
              <a:rPr lang="en-US" sz="800" dirty="0">
                <a:solidFill>
                  <a:srgbClr val="646464"/>
                </a:solidFill>
                <a:latin typeface="Courier New" panose="02070309020205020404" pitchFamily="49" charset="0"/>
              </a:rPr>
              <a:t>@Test</a:t>
            </a:r>
          </a:p>
          <a:p>
            <a:r>
              <a:rPr lang="en-US" sz="800" b="1" dirty="0">
                <a:solidFill>
                  <a:srgbClr val="7F0055"/>
                </a:solidFill>
                <a:latin typeface="Courier New" panose="02070309020205020404" pitchFamily="49" charset="0"/>
              </a:rPr>
              <a:t>public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class</a:t>
            </a:r>
            <a:r>
              <a:rPr lang="en-US" sz="800" b="1" dirty="0">
                <a:solidFill>
                  <a:srgbClr val="000000"/>
                </a:solidFill>
                <a:latin typeface="Courier New" panose="02070309020205020404" pitchFamily="49" charset="0"/>
              </a:rPr>
              <a:t> </a:t>
            </a:r>
            <a:r>
              <a:rPr lang="en-US" sz="800" b="1" dirty="0" err="1">
                <a:solidFill>
                  <a:srgbClr val="000000"/>
                </a:solidFill>
                <a:latin typeface="Courier New" panose="02070309020205020404" pitchFamily="49" charset="0"/>
              </a:rPr>
              <a:t>CompareAppleTest</a:t>
            </a:r>
            <a:r>
              <a:rPr lang="en-US" sz="800" b="1" dirty="0">
                <a:solidFill>
                  <a:srgbClr val="000000"/>
                </a:solidFill>
                <a:latin typeface="Courier New" panose="02070309020205020404" pitchFamily="49" charset="0"/>
              </a:rPr>
              <a:t> {</a:t>
            </a:r>
          </a:p>
          <a:p>
            <a:endParaRPr lang="en-US" sz="800" dirty="0">
              <a:latin typeface="Courier New" panose="02070309020205020404" pitchFamily="49" charset="0"/>
            </a:endParaRPr>
          </a:p>
          <a:p>
            <a:r>
              <a:rPr lang="en-US" sz="800" dirty="0">
                <a:solidFill>
                  <a:srgbClr val="646464"/>
                </a:solidFill>
                <a:latin typeface="Courier New" panose="02070309020205020404" pitchFamily="49" charset="0"/>
              </a:rPr>
              <a:t>@Test</a:t>
            </a:r>
          </a:p>
          <a:p>
            <a:r>
              <a:rPr lang="en-US" sz="800" b="1" dirty="0">
                <a:solidFill>
                  <a:srgbClr val="7F0055"/>
                </a:solidFill>
                <a:latin typeface="Courier New" panose="02070309020205020404" pitchFamily="49" charset="0"/>
              </a:rPr>
              <a:t>public</a:t>
            </a:r>
            <a:r>
              <a:rPr lang="en-US" sz="800" b="1" dirty="0">
                <a:solidFill>
                  <a:srgbClr val="000000"/>
                </a:solidFill>
                <a:latin typeface="Courier New" panose="02070309020205020404" pitchFamily="49" charset="0"/>
              </a:rPr>
              <a:t> </a:t>
            </a:r>
            <a:r>
              <a:rPr lang="en-US" sz="800" b="1" dirty="0">
                <a:solidFill>
                  <a:srgbClr val="7F0055"/>
                </a:solidFill>
                <a:latin typeface="Courier New" panose="02070309020205020404" pitchFamily="49" charset="0"/>
              </a:rPr>
              <a:t>void</a:t>
            </a:r>
            <a:r>
              <a:rPr lang="en-US" sz="800" b="1" dirty="0">
                <a:solidFill>
                  <a:srgbClr val="000000"/>
                </a:solidFill>
                <a:latin typeface="Courier New" panose="02070309020205020404" pitchFamily="49" charset="0"/>
              </a:rPr>
              <a:t> </a:t>
            </a:r>
            <a:r>
              <a:rPr lang="en-US" sz="800" b="1" dirty="0" err="1">
                <a:solidFill>
                  <a:srgbClr val="000000"/>
                </a:solidFill>
                <a:latin typeface="Courier New" panose="02070309020205020404" pitchFamily="49" charset="0"/>
              </a:rPr>
              <a:t>testSortApple</a:t>
            </a:r>
            <a:r>
              <a:rPr lang="en-US" sz="800" b="1" dirty="0">
                <a:solidFill>
                  <a:srgbClr val="000000"/>
                </a:solidFill>
                <a:latin typeface="Courier New" panose="02070309020205020404" pitchFamily="49" charset="0"/>
              </a:rPr>
              <a:t>() {</a:t>
            </a:r>
          </a:p>
          <a:p>
            <a:r>
              <a:rPr lang="en-US" sz="800" dirty="0">
                <a:solidFill>
                  <a:srgbClr val="000000"/>
                </a:solidFill>
                <a:latin typeface="Courier New" panose="02070309020205020404" pitchFamily="49" charset="0"/>
              </a:rPr>
              <a:t>Apple </a:t>
            </a:r>
            <a:r>
              <a:rPr lang="en-US" sz="800" dirty="0">
                <a:solidFill>
                  <a:srgbClr val="6A3E3E"/>
                </a:solidFill>
                <a:latin typeface="Courier New" panose="02070309020205020404" pitchFamily="49" charset="0"/>
              </a:rPr>
              <a:t>apple1</a:t>
            </a:r>
            <a:r>
              <a:rPr lang="en-US" sz="800" dirty="0">
                <a:solidFill>
                  <a:srgbClr val="000000"/>
                </a:solidFill>
                <a:latin typeface="Courier New" panose="02070309020205020404" pitchFamily="49" charset="0"/>
              </a:rPr>
              <a:t> = </a:t>
            </a:r>
            <a:r>
              <a:rPr lang="en-US" sz="800" b="1" dirty="0">
                <a:solidFill>
                  <a:srgbClr val="7F0055"/>
                </a:solidFill>
                <a:latin typeface="Courier New" panose="02070309020205020404" pitchFamily="49" charset="0"/>
              </a:rPr>
              <a:t>new</a:t>
            </a:r>
            <a:r>
              <a:rPr lang="en-US" sz="800" b="1" dirty="0">
                <a:solidFill>
                  <a:srgbClr val="000000"/>
                </a:solidFill>
                <a:latin typeface="Courier New" panose="02070309020205020404" pitchFamily="49" charset="0"/>
              </a:rPr>
              <a:t> Apple();</a:t>
            </a:r>
          </a:p>
          <a:p>
            <a:r>
              <a:rPr lang="en-US" sz="800" dirty="0">
                <a:solidFill>
                  <a:srgbClr val="6A3E3E"/>
                </a:solidFill>
                <a:latin typeface="Courier New" panose="02070309020205020404" pitchFamily="49" charset="0"/>
              </a:rPr>
              <a:t>apple1</a:t>
            </a:r>
            <a:r>
              <a:rPr lang="en-US" sz="800" dirty="0">
                <a:solidFill>
                  <a:srgbClr val="000000"/>
                </a:solidFill>
                <a:latin typeface="Courier New" panose="02070309020205020404" pitchFamily="49" charset="0"/>
              </a:rPr>
              <a:t>.setWeight(30);</a:t>
            </a:r>
          </a:p>
          <a:p>
            <a:r>
              <a:rPr lang="en-US" sz="800" dirty="0">
                <a:solidFill>
                  <a:srgbClr val="000000"/>
                </a:solidFill>
                <a:latin typeface="Courier New" panose="02070309020205020404" pitchFamily="49" charset="0"/>
              </a:rPr>
              <a:t>Apple </a:t>
            </a:r>
            <a:r>
              <a:rPr lang="en-US" sz="800" dirty="0">
                <a:solidFill>
                  <a:srgbClr val="6A3E3E"/>
                </a:solidFill>
                <a:latin typeface="Courier New" panose="02070309020205020404" pitchFamily="49" charset="0"/>
              </a:rPr>
              <a:t>apple2</a:t>
            </a:r>
            <a:r>
              <a:rPr lang="en-US" sz="800" dirty="0">
                <a:solidFill>
                  <a:srgbClr val="000000"/>
                </a:solidFill>
                <a:latin typeface="Courier New" panose="02070309020205020404" pitchFamily="49" charset="0"/>
              </a:rPr>
              <a:t> = </a:t>
            </a:r>
            <a:r>
              <a:rPr lang="en-US" sz="800" b="1" dirty="0">
                <a:solidFill>
                  <a:srgbClr val="7F0055"/>
                </a:solidFill>
                <a:latin typeface="Courier New" panose="02070309020205020404" pitchFamily="49" charset="0"/>
              </a:rPr>
              <a:t>new</a:t>
            </a:r>
            <a:r>
              <a:rPr lang="en-US" sz="800" b="1" dirty="0">
                <a:solidFill>
                  <a:srgbClr val="000000"/>
                </a:solidFill>
                <a:latin typeface="Courier New" panose="02070309020205020404" pitchFamily="49" charset="0"/>
              </a:rPr>
              <a:t> Apple();</a:t>
            </a:r>
          </a:p>
          <a:p>
            <a:r>
              <a:rPr lang="en-US" sz="800" dirty="0">
                <a:solidFill>
                  <a:srgbClr val="6A3E3E"/>
                </a:solidFill>
                <a:latin typeface="Courier New" panose="02070309020205020404" pitchFamily="49" charset="0"/>
              </a:rPr>
              <a:t>apple2</a:t>
            </a:r>
            <a:r>
              <a:rPr lang="en-US" sz="800" dirty="0">
                <a:solidFill>
                  <a:srgbClr val="000000"/>
                </a:solidFill>
                <a:latin typeface="Courier New" panose="02070309020205020404" pitchFamily="49" charset="0"/>
              </a:rPr>
              <a:t>.setWeight(10);</a:t>
            </a:r>
          </a:p>
          <a:p>
            <a:r>
              <a:rPr lang="en-US" sz="800" dirty="0">
                <a:solidFill>
                  <a:srgbClr val="000000"/>
                </a:solidFill>
                <a:latin typeface="Courier New" panose="02070309020205020404" pitchFamily="49" charset="0"/>
              </a:rPr>
              <a:t>Apple </a:t>
            </a:r>
            <a:r>
              <a:rPr lang="en-US" sz="800" dirty="0">
                <a:solidFill>
                  <a:srgbClr val="6A3E3E"/>
                </a:solidFill>
                <a:latin typeface="Courier New" panose="02070309020205020404" pitchFamily="49" charset="0"/>
              </a:rPr>
              <a:t>apple3</a:t>
            </a:r>
            <a:r>
              <a:rPr lang="en-US" sz="800" dirty="0">
                <a:solidFill>
                  <a:srgbClr val="000000"/>
                </a:solidFill>
                <a:latin typeface="Courier New" panose="02070309020205020404" pitchFamily="49" charset="0"/>
              </a:rPr>
              <a:t> = </a:t>
            </a:r>
            <a:r>
              <a:rPr lang="en-US" sz="800" b="1" dirty="0">
                <a:solidFill>
                  <a:srgbClr val="7F0055"/>
                </a:solidFill>
                <a:latin typeface="Courier New" panose="02070309020205020404" pitchFamily="49" charset="0"/>
              </a:rPr>
              <a:t>new</a:t>
            </a:r>
            <a:r>
              <a:rPr lang="en-US" sz="800" b="1" dirty="0">
                <a:solidFill>
                  <a:srgbClr val="000000"/>
                </a:solidFill>
                <a:latin typeface="Courier New" panose="02070309020205020404" pitchFamily="49" charset="0"/>
              </a:rPr>
              <a:t> Apple();</a:t>
            </a:r>
          </a:p>
          <a:p>
            <a:r>
              <a:rPr lang="en-US" sz="800" dirty="0">
                <a:solidFill>
                  <a:srgbClr val="6A3E3E"/>
                </a:solidFill>
                <a:latin typeface="Courier New" panose="02070309020205020404" pitchFamily="49" charset="0"/>
              </a:rPr>
              <a:t>apple3</a:t>
            </a:r>
            <a:r>
              <a:rPr lang="en-US" sz="800" dirty="0">
                <a:solidFill>
                  <a:srgbClr val="000000"/>
                </a:solidFill>
                <a:latin typeface="Courier New" panose="02070309020205020404" pitchFamily="49" charset="0"/>
              </a:rPr>
              <a:t>.setWeight(110);</a:t>
            </a:r>
          </a:p>
          <a:p>
            <a:endParaRPr lang="en-US" sz="800" dirty="0">
              <a:latin typeface="Courier New" panose="02070309020205020404" pitchFamily="49" charset="0"/>
            </a:endParaRPr>
          </a:p>
          <a:p>
            <a:r>
              <a:rPr lang="en-US" sz="800" dirty="0">
                <a:solidFill>
                  <a:srgbClr val="000000"/>
                </a:solidFill>
                <a:latin typeface="Courier New" panose="02070309020205020404" pitchFamily="49" charset="0"/>
              </a:rPr>
              <a:t>List&lt;Apple&gt; </a:t>
            </a:r>
            <a:r>
              <a:rPr lang="en-US" sz="800" dirty="0" err="1">
                <a:solidFill>
                  <a:srgbClr val="6A3E3E"/>
                </a:solidFill>
                <a:latin typeface="Courier New" panose="02070309020205020404" pitchFamily="49" charset="0"/>
              </a:rPr>
              <a:t>actualList</a:t>
            </a:r>
            <a:r>
              <a:rPr lang="en-US" sz="800" dirty="0">
                <a:solidFill>
                  <a:srgbClr val="000000"/>
                </a:solidFill>
                <a:latin typeface="Courier New" panose="02070309020205020404" pitchFamily="49" charset="0"/>
              </a:rPr>
              <a:t> = </a:t>
            </a:r>
            <a:r>
              <a:rPr lang="en-US" sz="800" b="1" dirty="0">
                <a:solidFill>
                  <a:srgbClr val="7F0055"/>
                </a:solidFill>
                <a:latin typeface="Courier New" panose="02070309020205020404" pitchFamily="49" charset="0"/>
              </a:rPr>
              <a:t>new</a:t>
            </a:r>
            <a:r>
              <a:rPr lang="en-US" sz="800" b="1" dirty="0">
                <a:solidFill>
                  <a:srgbClr val="000000"/>
                </a:solidFill>
                <a:latin typeface="Courier New" panose="02070309020205020404" pitchFamily="49" charset="0"/>
              </a:rPr>
              <a:t> </a:t>
            </a:r>
            <a:r>
              <a:rPr lang="en-US" sz="800" b="1" dirty="0" err="1">
                <a:solidFill>
                  <a:srgbClr val="000000"/>
                </a:solidFill>
                <a:latin typeface="Courier New" panose="02070309020205020404" pitchFamily="49" charset="0"/>
              </a:rPr>
              <a:t>ArrayList</a:t>
            </a:r>
            <a:r>
              <a:rPr lang="en-US" sz="800" b="1" dirty="0">
                <a:solidFill>
                  <a:srgbClr val="000000"/>
                </a:solidFill>
                <a:latin typeface="Courier New" panose="02070309020205020404" pitchFamily="49" charset="0"/>
              </a:rPr>
              <a:t>&lt;&gt;();</a:t>
            </a:r>
          </a:p>
          <a:p>
            <a:r>
              <a:rPr lang="en-US" sz="800" dirty="0" err="1">
                <a:solidFill>
                  <a:srgbClr val="6A3E3E"/>
                </a:solidFill>
                <a:latin typeface="Courier New" panose="02070309020205020404" pitchFamily="49" charset="0"/>
              </a:rPr>
              <a:t>actualList</a:t>
            </a:r>
            <a:r>
              <a:rPr lang="en-US" sz="800" dirty="0" err="1">
                <a:solidFill>
                  <a:srgbClr val="000000"/>
                </a:solidFill>
                <a:latin typeface="Courier New" panose="02070309020205020404" pitchFamily="49" charset="0"/>
              </a:rPr>
              <a:t>.add</a:t>
            </a:r>
            <a:r>
              <a:rPr lang="en-US" sz="800" dirty="0">
                <a:solidFill>
                  <a:srgbClr val="000000"/>
                </a:solidFill>
                <a:latin typeface="Courier New" panose="02070309020205020404" pitchFamily="49" charset="0"/>
              </a:rPr>
              <a:t>(</a:t>
            </a:r>
            <a:r>
              <a:rPr lang="en-US" sz="800" dirty="0">
                <a:solidFill>
                  <a:srgbClr val="6A3E3E"/>
                </a:solidFill>
                <a:latin typeface="Courier New" panose="02070309020205020404" pitchFamily="49" charset="0"/>
              </a:rPr>
              <a:t>apple1</a:t>
            </a:r>
            <a:r>
              <a:rPr lang="en-US" sz="800" dirty="0">
                <a:solidFill>
                  <a:srgbClr val="000000"/>
                </a:solidFill>
                <a:latin typeface="Courier New" panose="02070309020205020404" pitchFamily="49" charset="0"/>
              </a:rPr>
              <a:t>);</a:t>
            </a:r>
          </a:p>
          <a:p>
            <a:r>
              <a:rPr lang="en-US" sz="800" dirty="0" err="1">
                <a:solidFill>
                  <a:srgbClr val="6A3E3E"/>
                </a:solidFill>
                <a:latin typeface="Courier New" panose="02070309020205020404" pitchFamily="49" charset="0"/>
              </a:rPr>
              <a:t>actualList</a:t>
            </a:r>
            <a:r>
              <a:rPr lang="en-US" sz="800" dirty="0" err="1">
                <a:solidFill>
                  <a:srgbClr val="000000"/>
                </a:solidFill>
                <a:latin typeface="Courier New" panose="02070309020205020404" pitchFamily="49" charset="0"/>
              </a:rPr>
              <a:t>.add</a:t>
            </a:r>
            <a:r>
              <a:rPr lang="en-US" sz="800" dirty="0">
                <a:solidFill>
                  <a:srgbClr val="000000"/>
                </a:solidFill>
                <a:latin typeface="Courier New" panose="02070309020205020404" pitchFamily="49" charset="0"/>
              </a:rPr>
              <a:t>(</a:t>
            </a:r>
            <a:r>
              <a:rPr lang="en-US" sz="800" dirty="0">
                <a:solidFill>
                  <a:srgbClr val="6A3E3E"/>
                </a:solidFill>
                <a:latin typeface="Courier New" panose="02070309020205020404" pitchFamily="49" charset="0"/>
              </a:rPr>
              <a:t>apple2</a:t>
            </a:r>
            <a:r>
              <a:rPr lang="en-US" sz="800" dirty="0">
                <a:solidFill>
                  <a:srgbClr val="000000"/>
                </a:solidFill>
                <a:latin typeface="Courier New" panose="02070309020205020404" pitchFamily="49" charset="0"/>
              </a:rPr>
              <a:t>);</a:t>
            </a:r>
          </a:p>
          <a:p>
            <a:r>
              <a:rPr lang="en-US" sz="800" dirty="0" err="1">
                <a:solidFill>
                  <a:srgbClr val="6A3E3E"/>
                </a:solidFill>
                <a:latin typeface="Courier New" panose="02070309020205020404" pitchFamily="49" charset="0"/>
              </a:rPr>
              <a:t>actualList</a:t>
            </a:r>
            <a:r>
              <a:rPr lang="en-US" sz="800" dirty="0" err="1">
                <a:solidFill>
                  <a:srgbClr val="000000"/>
                </a:solidFill>
                <a:latin typeface="Courier New" panose="02070309020205020404" pitchFamily="49" charset="0"/>
              </a:rPr>
              <a:t>.add</a:t>
            </a:r>
            <a:r>
              <a:rPr lang="en-US" sz="800" dirty="0">
                <a:solidFill>
                  <a:srgbClr val="000000"/>
                </a:solidFill>
                <a:latin typeface="Courier New" panose="02070309020205020404" pitchFamily="49" charset="0"/>
              </a:rPr>
              <a:t>(</a:t>
            </a:r>
            <a:r>
              <a:rPr lang="en-US" sz="800" dirty="0">
                <a:solidFill>
                  <a:srgbClr val="6A3E3E"/>
                </a:solidFill>
                <a:latin typeface="Courier New" panose="02070309020205020404" pitchFamily="49" charset="0"/>
              </a:rPr>
              <a:t>apple3</a:t>
            </a:r>
            <a:r>
              <a:rPr lang="en-US" sz="800" dirty="0">
                <a:solidFill>
                  <a:srgbClr val="000000"/>
                </a:solidFill>
                <a:latin typeface="Courier New" panose="02070309020205020404" pitchFamily="49" charset="0"/>
              </a:rPr>
              <a:t>);</a:t>
            </a:r>
          </a:p>
          <a:p>
            <a:endParaRPr lang="en-US" sz="800" dirty="0">
              <a:latin typeface="Courier New" panose="02070309020205020404" pitchFamily="49" charset="0"/>
            </a:endParaRPr>
          </a:p>
          <a:p>
            <a:r>
              <a:rPr lang="en-US" sz="800" dirty="0" err="1">
                <a:solidFill>
                  <a:srgbClr val="000000"/>
                </a:solidFill>
                <a:latin typeface="Courier New" panose="02070309020205020404" pitchFamily="49" charset="0"/>
              </a:rPr>
              <a:t>CompareApple</a:t>
            </a:r>
            <a:r>
              <a:rPr lang="en-US" sz="800" dirty="0">
                <a:solidFill>
                  <a:srgbClr val="000000"/>
                </a:solidFill>
                <a:latin typeface="Courier New" panose="02070309020205020404" pitchFamily="49" charset="0"/>
              </a:rPr>
              <a:t> </a:t>
            </a:r>
            <a:r>
              <a:rPr lang="en-US" sz="800" dirty="0" err="1">
                <a:solidFill>
                  <a:srgbClr val="6A3E3E"/>
                </a:solidFill>
                <a:latin typeface="Courier New" panose="02070309020205020404" pitchFamily="49" charset="0"/>
              </a:rPr>
              <a:t>compareClass</a:t>
            </a:r>
            <a:r>
              <a:rPr lang="en-US" sz="800" dirty="0">
                <a:solidFill>
                  <a:srgbClr val="000000"/>
                </a:solidFill>
                <a:latin typeface="Courier New" panose="02070309020205020404" pitchFamily="49" charset="0"/>
              </a:rPr>
              <a:t> = </a:t>
            </a:r>
            <a:r>
              <a:rPr lang="en-US" sz="800" b="1" dirty="0">
                <a:solidFill>
                  <a:srgbClr val="7F0055"/>
                </a:solidFill>
                <a:latin typeface="Courier New" panose="02070309020205020404" pitchFamily="49" charset="0"/>
              </a:rPr>
              <a:t>new</a:t>
            </a:r>
            <a:r>
              <a:rPr lang="en-US" sz="800" b="1" dirty="0">
                <a:solidFill>
                  <a:srgbClr val="000000"/>
                </a:solidFill>
                <a:latin typeface="Courier New" panose="02070309020205020404" pitchFamily="49" charset="0"/>
              </a:rPr>
              <a:t> </a:t>
            </a:r>
            <a:r>
              <a:rPr lang="en-US" sz="800" b="1" dirty="0" err="1">
                <a:solidFill>
                  <a:srgbClr val="000000"/>
                </a:solidFill>
                <a:latin typeface="Courier New" panose="02070309020205020404" pitchFamily="49" charset="0"/>
              </a:rPr>
              <a:t>CompareApple</a:t>
            </a:r>
            <a:r>
              <a:rPr lang="en-US" sz="800" b="1"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List&lt;Apple&gt; </a:t>
            </a:r>
            <a:r>
              <a:rPr lang="en-US" sz="800" dirty="0">
                <a:solidFill>
                  <a:srgbClr val="6A3E3E"/>
                </a:solidFill>
                <a:latin typeface="Courier New" panose="02070309020205020404" pitchFamily="49" charset="0"/>
              </a:rPr>
              <a:t>result</a:t>
            </a:r>
            <a:r>
              <a:rPr lang="en-US" sz="800" dirty="0">
                <a:solidFill>
                  <a:srgbClr val="000000"/>
                </a:solidFill>
                <a:latin typeface="Courier New" panose="02070309020205020404" pitchFamily="49" charset="0"/>
              </a:rPr>
              <a:t> = </a:t>
            </a:r>
            <a:r>
              <a:rPr lang="en-US" sz="800" dirty="0" err="1">
                <a:solidFill>
                  <a:srgbClr val="6A3E3E"/>
                </a:solidFill>
                <a:latin typeface="Courier New" panose="02070309020205020404" pitchFamily="49" charset="0"/>
              </a:rPr>
              <a:t>compareClass</a:t>
            </a:r>
            <a:r>
              <a:rPr lang="en-US" sz="800" dirty="0" err="1">
                <a:solidFill>
                  <a:srgbClr val="000000"/>
                </a:solidFill>
                <a:latin typeface="Courier New" panose="02070309020205020404" pitchFamily="49" charset="0"/>
              </a:rPr>
              <a:t>.sortApple</a:t>
            </a:r>
            <a:r>
              <a:rPr lang="en-US" sz="800" dirty="0">
                <a:solidFill>
                  <a:srgbClr val="000000"/>
                </a:solidFill>
                <a:latin typeface="Courier New" panose="02070309020205020404" pitchFamily="49" charset="0"/>
              </a:rPr>
              <a:t>(</a:t>
            </a:r>
            <a:r>
              <a:rPr lang="en-US" sz="800" dirty="0" err="1">
                <a:solidFill>
                  <a:srgbClr val="6A3E3E"/>
                </a:solidFill>
                <a:latin typeface="Courier New" panose="02070309020205020404" pitchFamily="49" charset="0"/>
              </a:rPr>
              <a:t>actualList</a:t>
            </a:r>
            <a:r>
              <a:rPr lang="en-US" sz="800" dirty="0">
                <a:solidFill>
                  <a:srgbClr val="000000"/>
                </a:solidFill>
                <a:latin typeface="Courier New" panose="02070309020205020404" pitchFamily="49" charset="0"/>
              </a:rPr>
              <a:t>);</a:t>
            </a:r>
          </a:p>
          <a:p>
            <a:endParaRPr lang="en-US" sz="800" dirty="0">
              <a:latin typeface="Courier New" panose="02070309020205020404" pitchFamily="49" charset="0"/>
            </a:endParaRPr>
          </a:p>
          <a:p>
            <a:r>
              <a:rPr lang="en-US" sz="800" dirty="0">
                <a:solidFill>
                  <a:srgbClr val="000000"/>
                </a:solidFill>
                <a:latin typeface="Courier New" panose="02070309020205020404" pitchFamily="49" charset="0"/>
              </a:rPr>
              <a:t>List&lt;Apple&gt; </a:t>
            </a:r>
            <a:r>
              <a:rPr lang="en-US" sz="800" dirty="0" err="1">
                <a:solidFill>
                  <a:srgbClr val="6A3E3E"/>
                </a:solidFill>
                <a:latin typeface="Courier New" panose="02070309020205020404" pitchFamily="49" charset="0"/>
              </a:rPr>
              <a:t>expectedList</a:t>
            </a:r>
            <a:r>
              <a:rPr lang="en-US" sz="800" dirty="0">
                <a:solidFill>
                  <a:srgbClr val="000000"/>
                </a:solidFill>
                <a:latin typeface="Courier New" panose="02070309020205020404" pitchFamily="49" charset="0"/>
              </a:rPr>
              <a:t> = </a:t>
            </a:r>
            <a:r>
              <a:rPr lang="en-US" sz="800" b="1" dirty="0">
                <a:solidFill>
                  <a:srgbClr val="7F0055"/>
                </a:solidFill>
                <a:latin typeface="Courier New" panose="02070309020205020404" pitchFamily="49" charset="0"/>
              </a:rPr>
              <a:t>new</a:t>
            </a:r>
            <a:r>
              <a:rPr lang="en-US" sz="800" b="1" dirty="0">
                <a:solidFill>
                  <a:srgbClr val="000000"/>
                </a:solidFill>
                <a:latin typeface="Courier New" panose="02070309020205020404" pitchFamily="49" charset="0"/>
              </a:rPr>
              <a:t> </a:t>
            </a:r>
            <a:r>
              <a:rPr lang="en-US" sz="800" b="1" dirty="0" err="1">
                <a:solidFill>
                  <a:srgbClr val="000000"/>
                </a:solidFill>
                <a:latin typeface="Courier New" panose="02070309020205020404" pitchFamily="49" charset="0"/>
              </a:rPr>
              <a:t>ArrayList</a:t>
            </a:r>
            <a:r>
              <a:rPr lang="en-US" sz="800" b="1" dirty="0">
                <a:solidFill>
                  <a:srgbClr val="000000"/>
                </a:solidFill>
                <a:latin typeface="Courier New" panose="02070309020205020404" pitchFamily="49" charset="0"/>
              </a:rPr>
              <a:t>&lt;&gt;();</a:t>
            </a:r>
          </a:p>
          <a:p>
            <a:r>
              <a:rPr lang="en-US" sz="800" dirty="0" err="1">
                <a:solidFill>
                  <a:srgbClr val="6A3E3E"/>
                </a:solidFill>
                <a:latin typeface="Courier New" panose="02070309020205020404" pitchFamily="49" charset="0"/>
              </a:rPr>
              <a:t>expectedList</a:t>
            </a:r>
            <a:r>
              <a:rPr lang="en-US" sz="800" dirty="0" err="1">
                <a:solidFill>
                  <a:srgbClr val="000000"/>
                </a:solidFill>
                <a:latin typeface="Courier New" panose="02070309020205020404" pitchFamily="49" charset="0"/>
              </a:rPr>
              <a:t>.add</a:t>
            </a:r>
            <a:r>
              <a:rPr lang="en-US" sz="800" dirty="0">
                <a:solidFill>
                  <a:srgbClr val="000000"/>
                </a:solidFill>
                <a:latin typeface="Courier New" panose="02070309020205020404" pitchFamily="49" charset="0"/>
              </a:rPr>
              <a:t>(</a:t>
            </a:r>
            <a:r>
              <a:rPr lang="en-US" sz="800" dirty="0">
                <a:solidFill>
                  <a:srgbClr val="6A3E3E"/>
                </a:solidFill>
                <a:latin typeface="Courier New" panose="02070309020205020404" pitchFamily="49" charset="0"/>
              </a:rPr>
              <a:t>apple2</a:t>
            </a:r>
            <a:r>
              <a:rPr lang="en-US" sz="800" dirty="0">
                <a:solidFill>
                  <a:srgbClr val="000000"/>
                </a:solidFill>
                <a:latin typeface="Courier New" panose="02070309020205020404" pitchFamily="49" charset="0"/>
              </a:rPr>
              <a:t>);</a:t>
            </a:r>
          </a:p>
          <a:p>
            <a:r>
              <a:rPr lang="en-US" sz="800" dirty="0" err="1">
                <a:solidFill>
                  <a:srgbClr val="6A3E3E"/>
                </a:solidFill>
                <a:latin typeface="Courier New" panose="02070309020205020404" pitchFamily="49" charset="0"/>
              </a:rPr>
              <a:t>expectedList</a:t>
            </a:r>
            <a:r>
              <a:rPr lang="en-US" sz="800" dirty="0" err="1">
                <a:solidFill>
                  <a:srgbClr val="000000"/>
                </a:solidFill>
                <a:latin typeface="Courier New" panose="02070309020205020404" pitchFamily="49" charset="0"/>
              </a:rPr>
              <a:t>.add</a:t>
            </a:r>
            <a:r>
              <a:rPr lang="en-US" sz="800" dirty="0">
                <a:solidFill>
                  <a:srgbClr val="000000"/>
                </a:solidFill>
                <a:latin typeface="Courier New" panose="02070309020205020404" pitchFamily="49" charset="0"/>
              </a:rPr>
              <a:t>(</a:t>
            </a:r>
            <a:r>
              <a:rPr lang="en-US" sz="800" dirty="0">
                <a:solidFill>
                  <a:srgbClr val="6A3E3E"/>
                </a:solidFill>
                <a:latin typeface="Courier New" panose="02070309020205020404" pitchFamily="49" charset="0"/>
              </a:rPr>
              <a:t>apple1</a:t>
            </a:r>
            <a:r>
              <a:rPr lang="en-US" sz="800" dirty="0">
                <a:solidFill>
                  <a:srgbClr val="000000"/>
                </a:solidFill>
                <a:latin typeface="Courier New" panose="02070309020205020404" pitchFamily="49" charset="0"/>
              </a:rPr>
              <a:t>);</a:t>
            </a:r>
          </a:p>
          <a:p>
            <a:r>
              <a:rPr lang="en-US" sz="800" dirty="0" err="1">
                <a:solidFill>
                  <a:srgbClr val="6A3E3E"/>
                </a:solidFill>
                <a:latin typeface="Courier New" panose="02070309020205020404" pitchFamily="49" charset="0"/>
              </a:rPr>
              <a:t>expectedList</a:t>
            </a:r>
            <a:r>
              <a:rPr lang="en-US" sz="800" dirty="0" err="1">
                <a:solidFill>
                  <a:srgbClr val="000000"/>
                </a:solidFill>
                <a:latin typeface="Courier New" panose="02070309020205020404" pitchFamily="49" charset="0"/>
              </a:rPr>
              <a:t>.add</a:t>
            </a:r>
            <a:r>
              <a:rPr lang="en-US" sz="800" dirty="0">
                <a:solidFill>
                  <a:srgbClr val="000000"/>
                </a:solidFill>
                <a:latin typeface="Courier New" panose="02070309020205020404" pitchFamily="49" charset="0"/>
              </a:rPr>
              <a:t>(</a:t>
            </a:r>
            <a:r>
              <a:rPr lang="en-US" sz="800" dirty="0">
                <a:solidFill>
                  <a:srgbClr val="6A3E3E"/>
                </a:solidFill>
                <a:latin typeface="Courier New" panose="02070309020205020404" pitchFamily="49" charset="0"/>
              </a:rPr>
              <a:t>apple3</a:t>
            </a:r>
            <a:r>
              <a:rPr lang="en-US" sz="800" dirty="0">
                <a:solidFill>
                  <a:srgbClr val="000000"/>
                </a:solidFill>
                <a:latin typeface="Courier New" panose="02070309020205020404" pitchFamily="49" charset="0"/>
              </a:rPr>
              <a:t>);</a:t>
            </a:r>
          </a:p>
          <a:p>
            <a:endParaRPr lang="en-US" sz="800" dirty="0">
              <a:latin typeface="Courier New" panose="02070309020205020404" pitchFamily="49" charset="0"/>
            </a:endParaRPr>
          </a:p>
          <a:p>
            <a:r>
              <a:rPr lang="en-US" sz="800" i="1" dirty="0" err="1">
                <a:solidFill>
                  <a:srgbClr val="000000"/>
                </a:solidFill>
                <a:latin typeface="Courier New" panose="02070309020205020404" pitchFamily="49" charset="0"/>
              </a:rPr>
              <a:t>assertEquals</a:t>
            </a:r>
            <a:r>
              <a:rPr lang="en-US" sz="800" i="1" dirty="0">
                <a:solidFill>
                  <a:srgbClr val="000000"/>
                </a:solidFill>
                <a:latin typeface="Courier New" panose="02070309020205020404" pitchFamily="49" charset="0"/>
              </a:rPr>
              <a:t>(</a:t>
            </a:r>
            <a:r>
              <a:rPr lang="en-US" sz="800" i="1" dirty="0" err="1">
                <a:solidFill>
                  <a:srgbClr val="6A3E3E"/>
                </a:solidFill>
                <a:latin typeface="Courier New" panose="02070309020205020404" pitchFamily="49" charset="0"/>
              </a:rPr>
              <a:t>expectedList</a:t>
            </a:r>
            <a:r>
              <a:rPr lang="en-US" sz="800" i="1" dirty="0">
                <a:solidFill>
                  <a:srgbClr val="000000"/>
                </a:solidFill>
                <a:latin typeface="Courier New" panose="02070309020205020404" pitchFamily="49" charset="0"/>
              </a:rPr>
              <a:t>, </a:t>
            </a:r>
            <a:r>
              <a:rPr lang="en-US" sz="800" i="1" dirty="0">
                <a:solidFill>
                  <a:srgbClr val="6A3E3E"/>
                </a:solidFill>
                <a:latin typeface="Courier New" panose="02070309020205020404" pitchFamily="49" charset="0"/>
              </a:rPr>
              <a:t>result</a:t>
            </a:r>
            <a:r>
              <a:rPr lang="en-US" sz="800" i="1" dirty="0">
                <a:solidFill>
                  <a:srgbClr val="000000"/>
                </a:solidFill>
                <a:latin typeface="Courier New" panose="02070309020205020404" pitchFamily="49" charset="0"/>
              </a:rPr>
              <a:t>);</a:t>
            </a:r>
          </a:p>
          <a:p>
            <a:endParaRPr lang="en-US" sz="800" dirty="0">
              <a:latin typeface="Courier New" panose="02070309020205020404" pitchFamily="49" charset="0"/>
            </a:endParaRPr>
          </a:p>
          <a:p>
            <a:r>
              <a:rPr lang="en-US" sz="800" dirty="0">
                <a:solidFill>
                  <a:srgbClr val="000000"/>
                </a:solidFill>
                <a:latin typeface="Courier New" panose="02070309020205020404" pitchFamily="49" charset="0"/>
              </a:rPr>
              <a:t>}</a:t>
            </a:r>
          </a:p>
          <a:p>
            <a:endParaRPr lang="en-US" sz="800" dirty="0">
              <a:latin typeface="Courier New" panose="02070309020205020404" pitchFamily="49" charset="0"/>
            </a:endParaRPr>
          </a:p>
          <a:p>
            <a:r>
              <a:rPr lang="en-US" sz="8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892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What is FP ? A Quick Introduction.</a:t>
            </a:r>
          </a:p>
        </p:txBody>
      </p:sp>
      <p:sp>
        <p:nvSpPr>
          <p:cNvPr id="8" name="Content Placeholder 7"/>
          <p:cNvSpPr>
            <a:spLocks noGrp="1"/>
          </p:cNvSpPr>
          <p:nvPr>
            <p:ph idx="1"/>
          </p:nvPr>
        </p:nvSpPr>
        <p:spPr/>
        <p:txBody>
          <a:bodyPr>
            <a:normAutofit/>
          </a:bodyPr>
          <a:lstStyle/>
          <a:p>
            <a:pPr marL="285750" indent="-285750">
              <a:buFont typeface="Arial" panose="020B0604020202020204" pitchFamily="34" charset="0"/>
              <a:buChar char="•"/>
            </a:pPr>
            <a:r>
              <a:rPr lang="en-US" dirty="0">
                <a:latin typeface="Trebuchet MS"/>
                <a:cs typeface="Trebuchet MS"/>
              </a:rPr>
              <a:t>A style of programming that treats the computation as the evaluation of mathematical functions.</a:t>
            </a:r>
          </a:p>
          <a:p>
            <a:pPr marL="285750" indent="-285750">
              <a:buFont typeface="Arial" panose="020B0604020202020204" pitchFamily="34" charset="0"/>
              <a:buChar char="•"/>
            </a:pPr>
            <a:r>
              <a:rPr lang="en-US" dirty="0">
                <a:latin typeface="Trebuchet MS"/>
                <a:cs typeface="Trebuchet MS"/>
              </a:rPr>
              <a:t>Eliminates side effects.</a:t>
            </a:r>
          </a:p>
          <a:p>
            <a:pPr marL="285750" indent="-285750">
              <a:buFont typeface="Arial" panose="020B0604020202020204" pitchFamily="34" charset="0"/>
              <a:buChar char="•"/>
            </a:pPr>
            <a:r>
              <a:rPr lang="en-US" dirty="0">
                <a:latin typeface="Trebuchet MS"/>
                <a:cs typeface="Trebuchet MS"/>
              </a:rPr>
              <a:t>Functions can take functions as arguments and return functions as results.</a:t>
            </a:r>
          </a:p>
          <a:p>
            <a:pPr marL="285750" indent="-285750">
              <a:buFont typeface="Arial" panose="020B0604020202020204" pitchFamily="34" charset="0"/>
              <a:buChar char="•"/>
            </a:pPr>
            <a:r>
              <a:rPr lang="en-US" dirty="0">
                <a:latin typeface="Trebuchet MS"/>
                <a:cs typeface="Trebuchet MS"/>
              </a:rPr>
              <a:t>Prefers recursion over explicit for-loops.</a:t>
            </a:r>
          </a:p>
          <a:p>
            <a:pPr marL="285750" indent="-285750">
              <a:buFont typeface="Arial" panose="020B0604020202020204" pitchFamily="34" charset="0"/>
              <a:buChar char="•"/>
            </a:pPr>
            <a:r>
              <a:rPr lang="en-US" dirty="0"/>
              <a:t>Many functional programming languages can be viewed as elaborations on the lambda calculus.</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89563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21265"/>
            <a:ext cx="9144000" cy="699516"/>
          </a:xfrm>
        </p:spPr>
        <p:txBody>
          <a:bodyPr>
            <a:normAutofit/>
          </a:bodyPr>
          <a:lstStyle/>
          <a:p>
            <a:r>
              <a:rPr lang="en-US" dirty="0"/>
              <a:t>Benefits of FP </a:t>
            </a:r>
          </a:p>
        </p:txBody>
      </p:sp>
      <p:sp>
        <p:nvSpPr>
          <p:cNvPr id="8" name="Content Placeholder 7"/>
          <p:cNvSpPr>
            <a:spLocks noGrp="1"/>
          </p:cNvSpPr>
          <p:nvPr>
            <p:ph idx="1"/>
          </p:nvPr>
        </p:nvSpPr>
        <p:spPr/>
        <p:txBody>
          <a:bodyPr>
            <a:normAutofit/>
          </a:bodyPr>
          <a:lstStyle/>
          <a:p>
            <a:pPr marL="285750" indent="-285750">
              <a:buFont typeface="Arial" panose="020B0604020202020204" pitchFamily="34" charset="0"/>
              <a:buChar char="•"/>
            </a:pPr>
            <a:r>
              <a:rPr lang="en-US" dirty="0">
                <a:latin typeface="Trebuchet MS"/>
                <a:cs typeface="Trebuchet MS"/>
              </a:rPr>
              <a:t>Allows us to write easier to understand, more declarative, more concise programs than imperative programming.</a:t>
            </a:r>
          </a:p>
          <a:p>
            <a:pPr marL="285750" indent="-285750">
              <a:buFont typeface="Arial" panose="020B0604020202020204" pitchFamily="34" charset="0"/>
              <a:buChar char="•"/>
            </a:pPr>
            <a:r>
              <a:rPr lang="en-US" dirty="0">
                <a:latin typeface="Trebuchet MS"/>
                <a:cs typeface="Trebuchet MS"/>
              </a:rPr>
              <a:t>Allows us to focus on problem rather than code.</a:t>
            </a:r>
          </a:p>
          <a:p>
            <a:pPr marL="285750" indent="-285750">
              <a:buFont typeface="Arial" panose="020B0604020202020204" pitchFamily="34" charset="0"/>
              <a:buChar char="•"/>
            </a:pPr>
            <a:r>
              <a:rPr lang="en-US" dirty="0">
                <a:latin typeface="Trebuchet MS"/>
                <a:cs typeface="Trebuchet MS"/>
              </a:rPr>
              <a:t>Facilitates parallelism.</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1422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Why Java Needs Lambda?</a:t>
            </a:r>
          </a:p>
        </p:txBody>
      </p:sp>
      <p:sp>
        <p:nvSpPr>
          <p:cNvPr id="8" name="Content Placeholder 7"/>
          <p:cNvSpPr>
            <a:spLocks noGrp="1"/>
          </p:cNvSpPr>
          <p:nvPr>
            <p:ph idx="1"/>
          </p:nvPr>
        </p:nvSpPr>
        <p:spPr/>
        <p:txBody>
          <a:bodyPr>
            <a:normAutofit/>
          </a:bodyPr>
          <a:lstStyle/>
          <a:p>
            <a:pPr marL="285750" indent="-285750">
              <a:buFont typeface="Arial" panose="020B0604020202020204" pitchFamily="34" charset="0"/>
              <a:buChar char="•"/>
            </a:pPr>
            <a:r>
              <a:rPr lang="en-US" dirty="0">
                <a:latin typeface="Trebuchet MS"/>
                <a:cs typeface="Trebuchet MS"/>
              </a:rPr>
              <a:t>Enabling Functional Programming.</a:t>
            </a:r>
          </a:p>
          <a:p>
            <a:pPr marL="285750" indent="-285750">
              <a:buFont typeface="Arial" panose="020B0604020202020204" pitchFamily="34" charset="0"/>
              <a:buChar char="•"/>
            </a:pPr>
            <a:r>
              <a:rPr lang="en-US" dirty="0">
                <a:latin typeface="Trebuchet MS"/>
                <a:cs typeface="Trebuchet MS"/>
              </a:rPr>
              <a:t>Writing Leaner more compact code.</a:t>
            </a:r>
          </a:p>
          <a:p>
            <a:pPr marL="285750" indent="-285750">
              <a:buFont typeface="Arial" panose="020B0604020202020204" pitchFamily="34" charset="0"/>
              <a:buChar char="•"/>
            </a:pPr>
            <a:r>
              <a:rPr lang="en-US" dirty="0">
                <a:latin typeface="Trebuchet MS"/>
                <a:cs typeface="Trebuchet MS"/>
              </a:rPr>
              <a:t>Facilitating parallel programming.</a:t>
            </a:r>
          </a:p>
          <a:p>
            <a:pPr marL="285750" indent="-285750">
              <a:buFont typeface="Arial" panose="020B0604020202020204" pitchFamily="34" charset="0"/>
              <a:buChar char="•"/>
            </a:pPr>
            <a:r>
              <a:rPr lang="en-US" dirty="0">
                <a:latin typeface="Trebuchet MS"/>
                <a:cs typeface="Trebuchet MS"/>
              </a:rPr>
              <a:t>Developing more generic, flexible and reusable APIs.</a:t>
            </a:r>
          </a:p>
          <a:p>
            <a:pPr marL="285750" indent="-285750">
              <a:buFont typeface="Arial" panose="020B0604020202020204" pitchFamily="34" charset="0"/>
              <a:buChar char="•"/>
            </a:pPr>
            <a:r>
              <a:rPr lang="en-US" dirty="0">
                <a:latin typeface="Trebuchet MS"/>
                <a:cs typeface="Trebuchet MS"/>
              </a:rPr>
              <a:t>Being able to pass behaviors as well as data to functions.</a:t>
            </a:r>
          </a:p>
          <a:p>
            <a:pPr marL="285750" indent="-285750">
              <a:buFont typeface="Arial" panose="020B0604020202020204" pitchFamily="34" charset="0"/>
              <a:buChar char="•"/>
            </a:pPr>
            <a:r>
              <a:rPr lang="en-US" dirty="0">
                <a:latin typeface="Trebuchet MS"/>
                <a:cs typeface="Trebuchet MS"/>
              </a:rPr>
              <a:t>Java is playing catch up: most major programming languages already have support for lambda expressions.</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03524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OOP - Quick Recap</a:t>
            </a:r>
          </a:p>
        </p:txBody>
      </p:sp>
      <p:sp>
        <p:nvSpPr>
          <p:cNvPr id="8" name="Content Placeholder 7"/>
          <p:cNvSpPr>
            <a:spLocks noGrp="1"/>
          </p:cNvSpPr>
          <p:nvPr>
            <p:ph idx="1"/>
          </p:nvPr>
        </p:nvSpPr>
        <p:spPr/>
        <p:txBody>
          <a:bodyPr>
            <a:normAutofit/>
          </a:bodyPr>
          <a:lstStyle/>
          <a:p>
            <a:pPr marL="285750" indent="-285750">
              <a:buFont typeface="Arial" panose="020B0604020202020204" pitchFamily="34" charset="0"/>
              <a:buChar char="•"/>
            </a:pPr>
            <a:r>
              <a:rPr lang="en-US" dirty="0">
                <a:latin typeface="Trebuchet MS"/>
                <a:cs typeface="Trebuchet MS"/>
              </a:rPr>
              <a:t>Everything is an object.</a:t>
            </a:r>
          </a:p>
          <a:p>
            <a:pPr marL="285750" indent="-285750">
              <a:buFont typeface="Arial" panose="020B0604020202020204" pitchFamily="34" charset="0"/>
              <a:buChar char="•"/>
            </a:pPr>
            <a:r>
              <a:rPr lang="en-US" dirty="0">
                <a:latin typeface="Trebuchet MS"/>
                <a:cs typeface="Trebuchet MS"/>
              </a:rPr>
              <a:t>All code blocks are “associated” with classes and objects.</a:t>
            </a:r>
          </a:p>
          <a:p>
            <a:pPr marL="285750" indent="-285750">
              <a:buFont typeface="Arial" panose="020B0604020202020204" pitchFamily="34" charset="0"/>
              <a:buChar char="•"/>
            </a:pPr>
            <a:r>
              <a:rPr lang="en-US" dirty="0">
                <a:cs typeface="Trebuchet MS"/>
              </a:rPr>
              <a:t>Here, </a:t>
            </a:r>
            <a:r>
              <a:rPr lang="en-US" dirty="0">
                <a:latin typeface="Trebuchet MS"/>
              </a:rPr>
              <a:t>we</a:t>
            </a:r>
            <a:r>
              <a:rPr lang="en-US" dirty="0">
                <a:cs typeface="Trebuchet MS"/>
              </a:rPr>
              <a:t> can not have a function which exist in isolation and does not need the class.</a:t>
            </a:r>
          </a:p>
          <a:p>
            <a:endParaRPr lang="en-US" dirty="0">
              <a:latin typeface="Trebuchet MS"/>
              <a:cs typeface="Trebuchet MS"/>
            </a:endParaRPr>
          </a:p>
          <a:p>
            <a:r>
              <a:rPr lang="en-US" dirty="0">
                <a:latin typeface="Trebuchet MS"/>
                <a:cs typeface="Trebuchet MS"/>
              </a:rPr>
              <a:t>For e.g. :- </a:t>
            </a:r>
          </a:p>
          <a:p>
            <a:pPr marL="842963" lvl="1" indent="-285750">
              <a:buFont typeface="Arial" panose="020B0604020202020204" pitchFamily="34" charset="0"/>
              <a:buChar char="•"/>
            </a:pPr>
            <a:r>
              <a:rPr lang="en-US" dirty="0">
                <a:latin typeface="Trebuchet MS"/>
                <a:cs typeface="Trebuchet MS"/>
              </a:rPr>
              <a:t>In order to print a simple string “Hello World”. Below are the things which we need to do </a:t>
            </a:r>
          </a:p>
          <a:p>
            <a:pPr marL="1143000" lvl="2" indent="-285750">
              <a:buFont typeface="Arial" panose="020B0604020202020204" pitchFamily="34" charset="0"/>
              <a:buChar char="•"/>
            </a:pPr>
            <a:r>
              <a:rPr lang="en-US" dirty="0">
                <a:latin typeface="Trebuchet MS"/>
                <a:cs typeface="Trebuchet MS"/>
              </a:rPr>
              <a:t>Create a class lets say sample1.</a:t>
            </a:r>
          </a:p>
          <a:p>
            <a:pPr marL="1143000" lvl="2" indent="-285750">
              <a:buFont typeface="Arial" panose="020B0604020202020204" pitchFamily="34" charset="0"/>
              <a:buChar char="•"/>
            </a:pPr>
            <a:r>
              <a:rPr lang="en-US" dirty="0">
                <a:latin typeface="Trebuchet MS"/>
                <a:cs typeface="Trebuchet MS"/>
              </a:rPr>
              <a:t>Create a method that prints the string “Hello World”.</a:t>
            </a:r>
          </a:p>
          <a:p>
            <a:pPr marL="1143000" lvl="2" indent="-285750">
              <a:buFont typeface="Arial" panose="020B0604020202020204" pitchFamily="34" charset="0"/>
              <a:buChar char="•"/>
            </a:pPr>
            <a:r>
              <a:rPr lang="en-US" dirty="0">
                <a:latin typeface="Trebuchet MS"/>
                <a:cs typeface="Trebuchet MS"/>
              </a:rPr>
              <a:t>Call the method. (Implicit or explicit)</a:t>
            </a: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35850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en-US" dirty="0"/>
              <a:t>Let us Demonstrate a simple app (Graphic Editor) using OOP and before java8 approaches.</a:t>
            </a:r>
          </a:p>
          <a:p>
            <a:pPr marL="712661" lvl="1" indent="-285750">
              <a:buFont typeface="Arial" panose="020B0604020202020204" pitchFamily="34" charset="0"/>
              <a:buChar char="•"/>
            </a:pPr>
            <a:r>
              <a:rPr lang="en-US" dirty="0">
                <a:cs typeface="Trebuchet MS"/>
              </a:rPr>
              <a:t>What we are actually passing to </a:t>
            </a:r>
            <a:r>
              <a:rPr lang="en-US" dirty="0" err="1">
                <a:cs typeface="Trebuchet MS"/>
              </a:rPr>
              <a:t>drawingShape</a:t>
            </a:r>
            <a:r>
              <a:rPr lang="en-US" dirty="0">
                <a:cs typeface="Trebuchet MS"/>
              </a:rPr>
              <a:t> method?</a:t>
            </a:r>
          </a:p>
          <a:p>
            <a:pPr marL="285750" indent="-285750">
              <a:buFont typeface="Arial" panose="020B0604020202020204" pitchFamily="34" charset="0"/>
              <a:buChar char="•"/>
            </a:pPr>
            <a:endParaRPr lang="en-US" dirty="0">
              <a:cs typeface="Trebuchet MS"/>
            </a:endParaRPr>
          </a:p>
          <a:p>
            <a:endParaRPr lang="en-US" dirty="0"/>
          </a:p>
        </p:txBody>
      </p:sp>
      <p:sp>
        <p:nvSpPr>
          <p:cNvPr id="9" name="Text Placeholder 8"/>
          <p:cNvSpPr>
            <a:spLocks noGrp="1"/>
          </p:cNvSpPr>
          <p:nvPr>
            <p:ph type="body" sz="quarter" idx="10"/>
          </p:nvPr>
        </p:nvSpPr>
        <p:spPr/>
        <p:txBody>
          <a:bodyPr/>
          <a:lstStyle/>
          <a:p>
            <a:r>
              <a:rPr lang="en-US" dirty="0"/>
              <a:t>Graphic Editor App – Use Case</a:t>
            </a:r>
          </a:p>
        </p:txBody>
      </p:sp>
      <p:pic>
        <p:nvPicPr>
          <p:cNvPr id="21" name="Picture Placeholder 20"/>
          <p:cNvPicPr>
            <a:picLocks noGrp="1" noChangeAspect="1"/>
          </p:cNvPicPr>
          <p:nvPr>
            <p:ph type="pic" sz="quarter" idx="11"/>
          </p:nvPr>
        </p:nvPicPr>
        <p:blipFill>
          <a:blip r:embed="rId2"/>
          <a:srcRect t="2883" b="2883"/>
          <a:stretch>
            <a:fillRect/>
          </a:stretch>
        </p:blipFill>
        <p:spPr>
          <a:xfrm>
            <a:off x="4493837" y="306814"/>
            <a:ext cx="4575735" cy="4156364"/>
          </a:xfrm>
        </p:spPr>
      </p:pic>
    </p:spTree>
    <p:extLst>
      <p:ext uri="{BB962C8B-B14F-4D97-AF65-F5344CB8AC3E}">
        <p14:creationId xmlns:p14="http://schemas.microsoft.com/office/powerpoint/2010/main" val="278621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OOP - Quick Recap</a:t>
            </a:r>
          </a:p>
        </p:txBody>
      </p:sp>
      <p:sp>
        <p:nvSpPr>
          <p:cNvPr id="8" name="Content Placeholder 7"/>
          <p:cNvSpPr>
            <a:spLocks noGrp="1"/>
          </p:cNvSpPr>
          <p:nvPr>
            <p:ph idx="1"/>
          </p:nvPr>
        </p:nvSpPr>
        <p:spPr>
          <a:xfrm>
            <a:off x="352474" y="1078993"/>
            <a:ext cx="1876794" cy="576272"/>
          </a:xfrm>
        </p:spPr>
        <p:txBody>
          <a:bodyPr>
            <a:normAutofit fontScale="400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interface</a:t>
            </a:r>
            <a:r>
              <a:rPr lang="en-US" b="1" dirty="0">
                <a:solidFill>
                  <a:srgbClr val="000000"/>
                </a:solidFill>
                <a:latin typeface="Courier New" panose="02070309020205020404" pitchFamily="49" charset="0"/>
              </a:rPr>
              <a:t> Shape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draw();</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Rectangle 2"/>
          <p:cNvSpPr/>
          <p:nvPr/>
        </p:nvSpPr>
        <p:spPr>
          <a:xfrm>
            <a:off x="292403" y="1875522"/>
            <a:ext cx="3505361" cy="646331"/>
          </a:xfrm>
          <a:prstGeom prst="rect">
            <a:avLst/>
          </a:prstGeom>
        </p:spPr>
        <p:txBody>
          <a:bodyPr wrap="square">
            <a:spAutoFit/>
          </a:bodyPr>
          <a:lstStyle/>
          <a:p>
            <a:r>
              <a:rPr lang="en-US" sz="600" b="1" dirty="0">
                <a:solidFill>
                  <a:srgbClr val="7F0055"/>
                </a:solidFill>
                <a:latin typeface="Courier New" panose="02070309020205020404" pitchFamily="49" charset="0"/>
              </a:rPr>
              <a:t>public class Circle implements Shape{</a:t>
            </a:r>
          </a:p>
          <a:p>
            <a:endParaRPr lang="en-US" sz="600" b="1" dirty="0">
              <a:solidFill>
                <a:srgbClr val="7F0055"/>
              </a:solidFill>
              <a:latin typeface="Courier New" panose="02070309020205020404" pitchFamily="49" charset="0"/>
            </a:endParaRPr>
          </a:p>
          <a:p>
            <a:r>
              <a:rPr lang="en-US" sz="600" b="1" dirty="0">
                <a:solidFill>
                  <a:srgbClr val="7F0055"/>
                </a:solidFill>
                <a:latin typeface="Courier New" panose="02070309020205020404" pitchFamily="49" charset="0"/>
              </a:rPr>
              <a:t>public void draw() {</a:t>
            </a:r>
          </a:p>
          <a:p>
            <a:r>
              <a:rPr lang="en-US" sz="600" b="1" dirty="0" err="1">
                <a:solidFill>
                  <a:srgbClr val="7F0055"/>
                </a:solidFill>
                <a:latin typeface="Courier New" panose="02070309020205020404" pitchFamily="49" charset="0"/>
              </a:rPr>
              <a:t>System.out.println</a:t>
            </a:r>
            <a:r>
              <a:rPr lang="en-US" sz="600" b="1" dirty="0">
                <a:solidFill>
                  <a:srgbClr val="7F0055"/>
                </a:solidFill>
                <a:latin typeface="Courier New" panose="02070309020205020404" pitchFamily="49" charset="0"/>
              </a:rPr>
              <a:t>("Drawing Circle");</a:t>
            </a:r>
          </a:p>
          <a:p>
            <a:r>
              <a:rPr lang="en-US" sz="600" b="1" dirty="0">
                <a:solidFill>
                  <a:srgbClr val="7F0055"/>
                </a:solidFill>
                <a:latin typeface="Courier New" panose="02070309020205020404" pitchFamily="49" charset="0"/>
              </a:rPr>
              <a:t>}</a:t>
            </a:r>
          </a:p>
          <a:p>
            <a:r>
              <a:rPr lang="en-US" sz="600" b="1" dirty="0">
                <a:solidFill>
                  <a:srgbClr val="7F0055"/>
                </a:solidFill>
                <a:latin typeface="Courier New" panose="02070309020205020404" pitchFamily="49" charset="0"/>
              </a:rPr>
              <a:t>}</a:t>
            </a:r>
          </a:p>
        </p:txBody>
      </p:sp>
      <p:sp>
        <p:nvSpPr>
          <p:cNvPr id="7" name="Content Placeholder 7"/>
          <p:cNvSpPr txBox="1">
            <a:spLocks/>
          </p:cNvSpPr>
          <p:nvPr/>
        </p:nvSpPr>
        <p:spPr>
          <a:xfrm>
            <a:off x="4712163" y="1344836"/>
            <a:ext cx="2362756" cy="2546369"/>
          </a:xfrm>
          <a:prstGeom prst="rect">
            <a:avLst/>
          </a:prstGeom>
        </p:spPr>
        <p:txBody>
          <a:bodyPr vert="horz" lIns="68580" tIns="34290" rIns="68580" bIns="34290" rtlCol="0">
            <a:normAutofit fontScale="47500" lnSpcReduction="200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GraphicEditor</a:t>
            </a:r>
            <a:r>
              <a:rPr lang="en-US" b="1" dirty="0">
                <a:solidFill>
                  <a:srgbClr val="000000"/>
                </a:solidFill>
                <a:latin typeface="Courier New" panose="02070309020205020404" pitchFamily="49" charset="0"/>
              </a:rPr>
              <a:t>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drawingShape</a:t>
            </a:r>
            <a:r>
              <a:rPr lang="en-US" b="1" dirty="0">
                <a:solidFill>
                  <a:srgbClr val="000000"/>
                </a:solidFill>
                <a:latin typeface="Courier New" panose="02070309020205020404" pitchFamily="49" charset="0"/>
              </a:rPr>
              <a:t>(Shape </a:t>
            </a:r>
            <a:r>
              <a:rPr lang="en-US" b="1" dirty="0">
                <a:solidFill>
                  <a:srgbClr val="6A3E3E"/>
                </a:solidFill>
                <a:latin typeface="Courier New" panose="02070309020205020404" pitchFamily="49" charset="0"/>
              </a:rPr>
              <a:t>shape</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shape</a:t>
            </a:r>
            <a:r>
              <a:rPr lang="en-US" dirty="0" err="1">
                <a:solidFill>
                  <a:srgbClr val="000000"/>
                </a:solidFill>
                <a:latin typeface="Courier New" panose="02070309020205020404" pitchFamily="49" charset="0"/>
              </a:rPr>
              <a:t>.draw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final</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GraphicEditor</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editor</a:t>
            </a:r>
            <a:r>
              <a:rPr lang="en-US" b="1"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GraphicEditor</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fr-FR" b="1" dirty="0">
                <a:solidFill>
                  <a:srgbClr val="7F0055"/>
                </a:solidFill>
                <a:latin typeface="Courier New" panose="02070309020205020404" pitchFamily="49" charset="0"/>
              </a:rPr>
              <a:t>final</a:t>
            </a:r>
            <a:r>
              <a:rPr lang="fr-FR" b="1" dirty="0">
                <a:solidFill>
                  <a:srgbClr val="000000"/>
                </a:solidFill>
                <a:latin typeface="Courier New" panose="02070309020205020404" pitchFamily="49" charset="0"/>
              </a:rPr>
              <a:t> Circle </a:t>
            </a:r>
            <a:r>
              <a:rPr lang="fr-FR" b="1" dirty="0" err="1">
                <a:solidFill>
                  <a:srgbClr val="6A3E3E"/>
                </a:solidFill>
                <a:latin typeface="Courier New" panose="02070309020205020404" pitchFamily="49" charset="0"/>
              </a:rPr>
              <a:t>circle</a:t>
            </a:r>
            <a:r>
              <a:rPr lang="fr-FR" b="1" dirty="0">
                <a:solidFill>
                  <a:srgbClr val="000000"/>
                </a:solidFill>
                <a:latin typeface="Courier New" panose="02070309020205020404" pitchFamily="49" charset="0"/>
              </a:rPr>
              <a:t> = </a:t>
            </a:r>
            <a:r>
              <a:rPr lang="fr-FR" b="1" dirty="0">
                <a:solidFill>
                  <a:srgbClr val="7F0055"/>
                </a:solidFill>
                <a:latin typeface="Courier New" panose="02070309020205020404" pitchFamily="49" charset="0"/>
              </a:rPr>
              <a:t>new</a:t>
            </a:r>
            <a:r>
              <a:rPr lang="fr-FR" b="1" dirty="0">
                <a:solidFill>
                  <a:srgbClr val="000000"/>
                </a:solidFill>
                <a:latin typeface="Courier New" panose="02070309020205020404" pitchFamily="49" charset="0"/>
              </a:rPr>
              <a:t> Circle();</a:t>
            </a:r>
          </a:p>
          <a:p>
            <a:r>
              <a:rPr lang="en-US" dirty="0" err="1">
                <a:solidFill>
                  <a:srgbClr val="6A3E3E"/>
                </a:solidFill>
                <a:latin typeface="Courier New" panose="02070309020205020404" pitchFamily="49" charset="0"/>
              </a:rPr>
              <a:t>editor</a:t>
            </a:r>
            <a:r>
              <a:rPr lang="en-US" dirty="0" err="1">
                <a:solidFill>
                  <a:srgbClr val="000000"/>
                </a:solidFill>
                <a:latin typeface="Courier New" panose="02070309020205020404" pitchFamily="49" charset="0"/>
              </a:rPr>
              <a:t>.drawingShape</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circle</a:t>
            </a:r>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final</a:t>
            </a:r>
            <a:r>
              <a:rPr lang="en-US" b="1" dirty="0">
                <a:solidFill>
                  <a:srgbClr val="000000"/>
                </a:solidFill>
                <a:latin typeface="Courier New" panose="02070309020205020404" pitchFamily="49" charset="0"/>
              </a:rPr>
              <a:t> Triangle </a:t>
            </a:r>
            <a:r>
              <a:rPr lang="en-US" b="1" dirty="0" err="1">
                <a:solidFill>
                  <a:srgbClr val="6A3E3E"/>
                </a:solidFill>
                <a:latin typeface="Courier New" panose="02070309020205020404" pitchFamily="49" charset="0"/>
              </a:rPr>
              <a:t>triangle</a:t>
            </a:r>
            <a:r>
              <a:rPr lang="en-US" b="1"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Triangle();</a:t>
            </a:r>
          </a:p>
          <a:p>
            <a:r>
              <a:rPr lang="en-US" dirty="0" err="1">
                <a:solidFill>
                  <a:srgbClr val="6A3E3E"/>
                </a:solidFill>
                <a:latin typeface="Courier New" panose="02070309020205020404" pitchFamily="49" charset="0"/>
              </a:rPr>
              <a:t>editor</a:t>
            </a:r>
            <a:r>
              <a:rPr lang="en-US" dirty="0" err="1">
                <a:solidFill>
                  <a:srgbClr val="000000"/>
                </a:solidFill>
                <a:latin typeface="Courier New" panose="02070309020205020404" pitchFamily="49" charset="0"/>
              </a:rPr>
              <a:t>.drawingShape</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triangle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latin typeface="Trebuchet MS"/>
              <a:cs typeface="Trebuchet MS"/>
            </a:endParaRPr>
          </a:p>
        </p:txBody>
      </p:sp>
      <p:sp>
        <p:nvSpPr>
          <p:cNvPr id="9" name="Rectangle 8"/>
          <p:cNvSpPr/>
          <p:nvPr/>
        </p:nvSpPr>
        <p:spPr>
          <a:xfrm>
            <a:off x="292403" y="2880642"/>
            <a:ext cx="2484168" cy="738664"/>
          </a:xfrm>
          <a:prstGeom prst="rect">
            <a:avLst/>
          </a:prstGeom>
        </p:spPr>
        <p:txBody>
          <a:bodyPr wrap="square">
            <a:spAutoFit/>
          </a:bodyPr>
          <a:lstStyle/>
          <a:p>
            <a:r>
              <a:rPr lang="en-US" sz="600" b="1" dirty="0">
                <a:solidFill>
                  <a:srgbClr val="7F0055"/>
                </a:solidFill>
                <a:latin typeface="Courier New" panose="02070309020205020404" pitchFamily="49" charset="0"/>
              </a:rPr>
              <a:t>public class Triangle implements Shape {</a:t>
            </a:r>
          </a:p>
          <a:p>
            <a:endParaRPr lang="en-US" sz="600" b="1" dirty="0">
              <a:solidFill>
                <a:srgbClr val="7F0055"/>
              </a:solidFill>
              <a:latin typeface="Courier New" panose="02070309020205020404" pitchFamily="49" charset="0"/>
            </a:endParaRPr>
          </a:p>
          <a:p>
            <a:r>
              <a:rPr lang="en-US" sz="600" b="1" dirty="0">
                <a:solidFill>
                  <a:srgbClr val="7F0055"/>
                </a:solidFill>
                <a:latin typeface="Courier New" panose="02070309020205020404" pitchFamily="49" charset="0"/>
              </a:rPr>
              <a:t>public void draw() {</a:t>
            </a:r>
          </a:p>
          <a:p>
            <a:r>
              <a:rPr lang="en-US" sz="600" b="1" dirty="0" err="1">
                <a:solidFill>
                  <a:srgbClr val="7F0055"/>
                </a:solidFill>
                <a:latin typeface="Courier New" panose="02070309020205020404" pitchFamily="49" charset="0"/>
              </a:rPr>
              <a:t>System.out.println</a:t>
            </a:r>
            <a:r>
              <a:rPr lang="en-US" sz="600" b="1" dirty="0">
                <a:solidFill>
                  <a:srgbClr val="7F0055"/>
                </a:solidFill>
                <a:latin typeface="Courier New" panose="02070309020205020404" pitchFamily="49" charset="0"/>
              </a:rPr>
              <a:t>("Drawing Triangle");</a:t>
            </a:r>
          </a:p>
          <a:p>
            <a:endParaRPr lang="en-US" sz="600" b="1" dirty="0">
              <a:solidFill>
                <a:srgbClr val="7F0055"/>
              </a:solidFill>
              <a:latin typeface="Courier New" panose="02070309020205020404" pitchFamily="49" charset="0"/>
            </a:endParaRPr>
          </a:p>
          <a:p>
            <a:r>
              <a:rPr lang="en-US" sz="600" b="1" dirty="0">
                <a:solidFill>
                  <a:srgbClr val="7F0055"/>
                </a:solidFill>
                <a:latin typeface="Courier New" panose="02070309020205020404" pitchFamily="49" charset="0"/>
              </a:rPr>
              <a:t>}</a:t>
            </a:r>
          </a:p>
          <a:p>
            <a:r>
              <a:rPr lang="en-US" sz="600" b="1" dirty="0">
                <a:solidFill>
                  <a:srgbClr val="7F0055"/>
                </a:solidFill>
                <a:latin typeface="Courier New" panose="02070309020205020404" pitchFamily="49" charset="0"/>
              </a:rPr>
              <a:t>}</a:t>
            </a:r>
          </a:p>
        </p:txBody>
      </p:sp>
    </p:spTree>
    <p:extLst>
      <p:ext uri="{BB962C8B-B14F-4D97-AF65-F5344CB8AC3E}">
        <p14:creationId xmlns:p14="http://schemas.microsoft.com/office/powerpoint/2010/main" val="48305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Lambda Expression</a:t>
            </a:r>
          </a:p>
        </p:txBody>
      </p:sp>
      <p:sp>
        <p:nvSpPr>
          <p:cNvPr id="4" name="Text Placeholder 3"/>
          <p:cNvSpPr>
            <a:spLocks noGrp="1"/>
          </p:cNvSpPr>
          <p:nvPr>
            <p:ph type="body" sz="quarter" idx="11"/>
          </p:nvPr>
        </p:nvSpPr>
        <p:spPr>
          <a:xfrm>
            <a:off x="658067" y="2879524"/>
            <a:ext cx="2375843" cy="277768"/>
          </a:xfrm>
        </p:spPr>
        <p:txBody>
          <a:bodyPr/>
          <a:lstStyle/>
          <a:p>
            <a:r>
              <a:rPr lang="en-US" dirty="0"/>
              <a:t>Function as Values</a:t>
            </a:r>
          </a:p>
        </p:txBody>
      </p:sp>
      <p:sp>
        <p:nvSpPr>
          <p:cNvPr id="5" name="Text Placeholder 4"/>
          <p:cNvSpPr>
            <a:spLocks noGrp="1"/>
          </p:cNvSpPr>
          <p:nvPr>
            <p:ph type="body" sz="quarter" idx="17"/>
          </p:nvPr>
        </p:nvSpPr>
        <p:spPr/>
        <p:txBody>
          <a:bodyPr>
            <a:normAutofit lnSpcReduction="10000"/>
          </a:bodyPr>
          <a:lstStyle/>
          <a:p>
            <a:r>
              <a:rPr lang="en-US" dirty="0"/>
              <a:t>January 1, 2016</a:t>
            </a:r>
          </a:p>
        </p:txBody>
      </p:sp>
      <p:sp>
        <p:nvSpPr>
          <p:cNvPr id="6" name="Picture Placeholder 5"/>
          <p:cNvSpPr>
            <a:spLocks noGrp="1"/>
          </p:cNvSpPr>
          <p:nvPr>
            <p:ph type="pic" sz="quarter" idx="18"/>
          </p:nvPr>
        </p:nvSpPr>
        <p:spPr/>
      </p:sp>
      <p:sp>
        <p:nvSpPr>
          <p:cNvPr id="7" name="Picture Placeholder 6"/>
          <p:cNvSpPr>
            <a:spLocks noGrp="1"/>
          </p:cNvSpPr>
          <p:nvPr>
            <p:ph type="pic" sz="quarter" idx="19"/>
          </p:nvPr>
        </p:nvSpPr>
        <p:spPr/>
      </p:sp>
    </p:spTree>
    <p:extLst>
      <p:ext uri="{BB962C8B-B14F-4D97-AF65-F5344CB8AC3E}">
        <p14:creationId xmlns:p14="http://schemas.microsoft.com/office/powerpoint/2010/main" val="1281154096"/>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21296</TotalTime>
  <Words>1592</Words>
  <Application>Microsoft Office PowerPoint</Application>
  <PresentationFormat>On-screen Show (16:9)</PresentationFormat>
  <Paragraphs>290</Paragraphs>
  <Slides>28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Consolas</vt:lpstr>
      <vt:lpstr>Courier New</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Lambda Expression (Syntax)</vt:lpstr>
      <vt:lpstr>Functional Interface – Quick Recap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Vihaan</cp:lastModifiedBy>
  <cp:revision>1126</cp:revision>
  <cp:lastPrinted>2014-07-09T13:30:36Z</cp:lastPrinted>
  <dcterms:created xsi:type="dcterms:W3CDTF">2014-07-08T13:27:24Z</dcterms:created>
  <dcterms:modified xsi:type="dcterms:W3CDTF">2017-01-09T17:41:51Z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