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0"/>
  </p:notesMasterIdLst>
  <p:handoutMasterIdLst>
    <p:handoutMasterId r:id="rId21"/>
  </p:handoutMasterIdLst>
  <p:sldIdLst>
    <p:sldId id="278" r:id="rId2"/>
    <p:sldId id="257" r:id="rId3"/>
    <p:sldId id="258" r:id="rId4"/>
    <p:sldId id="262" r:id="rId5"/>
    <p:sldId id="263" r:id="rId6"/>
    <p:sldId id="266" r:id="rId7"/>
    <p:sldId id="267" r:id="rId8"/>
    <p:sldId id="268" r:id="rId9"/>
    <p:sldId id="269" r:id="rId10"/>
    <p:sldId id="270" r:id="rId11"/>
    <p:sldId id="271" r:id="rId12"/>
    <p:sldId id="272" r:id="rId13"/>
    <p:sldId id="273" r:id="rId14"/>
    <p:sldId id="274" r:id="rId15"/>
    <p:sldId id="264" r:id="rId16"/>
    <p:sldId id="265"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Mali" initials="GM" lastIdx="0" clrIdx="0">
    <p:extLst>
      <p:ext uri="{19B8F6BF-5375-455C-9EA6-DF929625EA0E}">
        <p15:presenceInfo xmlns:p15="http://schemas.microsoft.com/office/powerpoint/2012/main" userId="5f9c845dc42856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23E91-4FFE-4CAF-893B-E80B9DA8BE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53420A0-A599-47E4-A39C-76D62E0E8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BA0E4-52D7-4FBF-AC55-EF9AE0D2C7F5}" type="datetimeFigureOut">
              <a:rPr lang="en-IN" smtClean="0"/>
              <a:t>22-03-2024</a:t>
            </a:fld>
            <a:endParaRPr lang="en-IN"/>
          </a:p>
        </p:txBody>
      </p:sp>
      <p:sp>
        <p:nvSpPr>
          <p:cNvPr id="4" name="Footer Placeholder 3">
            <a:extLst>
              <a:ext uri="{FF2B5EF4-FFF2-40B4-BE49-F238E27FC236}">
                <a16:creationId xmlns:a16="http://schemas.microsoft.com/office/drawing/2014/main" id="{EA55E447-9220-48B2-8E97-3E825990F5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716C668-5E1C-40D8-B92B-FBE1117189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5A53EF-C3BF-4D44-8819-103A3422FE0D}" type="slidenum">
              <a:rPr lang="en-IN" smtClean="0"/>
              <a:t>‹#›</a:t>
            </a:fld>
            <a:endParaRPr lang="en-IN"/>
          </a:p>
        </p:txBody>
      </p:sp>
    </p:spTree>
    <p:extLst>
      <p:ext uri="{BB962C8B-B14F-4D97-AF65-F5344CB8AC3E}">
        <p14:creationId xmlns:p14="http://schemas.microsoft.com/office/powerpoint/2010/main" val="3570025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C6AC6-31CB-44AE-A531-52E3E8989B2E}"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0A705-006B-49E3-B327-6F574A73D8BD}" type="slidenum">
              <a:rPr lang="en-IN" smtClean="0"/>
              <a:t>‹#›</a:t>
            </a:fld>
            <a:endParaRPr lang="en-IN"/>
          </a:p>
        </p:txBody>
      </p:sp>
    </p:spTree>
    <p:extLst>
      <p:ext uri="{BB962C8B-B14F-4D97-AF65-F5344CB8AC3E}">
        <p14:creationId xmlns:p14="http://schemas.microsoft.com/office/powerpoint/2010/main" val="271660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D268735-3412-4C04-9AB2-7A5099D5BD97}" type="datetime1">
              <a:rPr lang="en-IN" smtClean="0"/>
              <a:t>22-03-2024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92165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3607DC-1FB3-4FF7-8878-B8BFA9DC69E6}"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34793256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C3607DC-1FB3-4FF7-8878-B8BFA9DC69E6}" type="datetime1">
              <a:rPr lang="en-IN" smtClean="0"/>
              <a:t>22-03-2024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7816681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C3607DC-1FB3-4FF7-8878-B8BFA9DC69E6}" type="datetime1">
              <a:rPr lang="en-IN" smtClean="0"/>
              <a:t>22-03-2024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A91D4EE-E970-4343-9893-14635B92CF0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76231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C3607DC-1FB3-4FF7-8878-B8BFA9DC69E6}" type="datetime1">
              <a:rPr lang="en-IN" smtClean="0"/>
              <a:t>22-03-2024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40027145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3607DC-1FB3-4FF7-8878-B8BFA9DC69E6}" type="datetime1">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1064063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3607DC-1FB3-4FF7-8878-B8BFA9DC69E6}" type="datetime1">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10306669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E1C24-E43A-4179-A5A3-784A58A3D8B5}" type="datetime1">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867579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1549D3-AC47-4440-97C2-9877C8B967DD}" type="datetime1">
              <a:rPr lang="en-IN" smtClean="0"/>
              <a:t>22-03-2024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42159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17C13-FF99-4858-A126-F4DE834C0F11}" type="datetime1">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81484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03FB250-72EE-466A-ABAF-8BECE778EBC0}" type="datetime1">
              <a:rPr lang="en-IN" smtClean="0"/>
              <a:t>22-03-2024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94085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C5A167-C47B-4732-942B-40C024C130DA}"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356448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39390-5D8A-4F3D-A25F-622B2D53E174}" type="datetime1">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194331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93AEE-BA73-4C26-9820-70BCC37FB518}" type="datetime1">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409685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C20F9-B7D5-4776-97C1-CF65C7F0CDD1}" type="datetime1">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273079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94D0E8-CBDF-4BA5-8839-BCB3D336DE8E}"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98300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C5D0EC-64F3-492B-B20F-82B80C26BF2B}" type="datetime1">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91D4EE-E970-4343-9893-14635B92CF03}" type="slidenum">
              <a:rPr lang="en-IN" smtClean="0"/>
              <a:t>‹#›</a:t>
            </a:fld>
            <a:endParaRPr lang="en-IN"/>
          </a:p>
        </p:txBody>
      </p:sp>
    </p:spTree>
    <p:extLst>
      <p:ext uri="{BB962C8B-B14F-4D97-AF65-F5344CB8AC3E}">
        <p14:creationId xmlns:p14="http://schemas.microsoft.com/office/powerpoint/2010/main" val="130867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tile tx="0" ty="0" sx="100000" sy="100000" flip="none" algn="tl"/>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3607DC-1FB3-4FF7-8878-B8BFA9DC69E6}" type="datetime1">
              <a:rPr lang="en-IN" smtClean="0"/>
              <a:t>22-03-2024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91D4EE-E970-4343-9893-14635B92CF03}" type="slidenum">
              <a:rPr lang="en-IN" smtClean="0"/>
              <a:t>‹#›</a:t>
            </a:fld>
            <a:endParaRPr lang="en-IN"/>
          </a:p>
        </p:txBody>
      </p:sp>
    </p:spTree>
    <p:extLst>
      <p:ext uri="{BB962C8B-B14F-4D97-AF65-F5344CB8AC3E}">
        <p14:creationId xmlns:p14="http://schemas.microsoft.com/office/powerpoint/2010/main" val="13096916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3E81956-ECC4-4CA0-887F-D014E26C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756" y="103907"/>
            <a:ext cx="6306594" cy="5918665"/>
          </a:xfrm>
          <a:prstGeom prst="rect">
            <a:avLst/>
          </a:prstGeom>
        </p:spPr>
      </p:pic>
      <p:sp>
        <p:nvSpPr>
          <p:cNvPr id="23" name="Rectangle 22">
            <a:extLst>
              <a:ext uri="{FF2B5EF4-FFF2-40B4-BE49-F238E27FC236}">
                <a16:creationId xmlns:a16="http://schemas.microsoft.com/office/drawing/2014/main" id="{DA0B3DD3-2D16-4B76-9917-13849E8759F7}"/>
              </a:ext>
            </a:extLst>
          </p:cNvPr>
          <p:cNvSpPr/>
          <p:nvPr/>
        </p:nvSpPr>
        <p:spPr>
          <a:xfrm>
            <a:off x="-332509" y="2044931"/>
            <a:ext cx="6816436" cy="1255221"/>
          </a:xfrm>
          <a:prstGeom prst="rect">
            <a:avLst/>
          </a:prstGeom>
          <a:solidFill>
            <a:schemeClr val="accent3"/>
          </a:solidFill>
          <a:ln>
            <a:noFill/>
          </a:ln>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bg1"/>
                </a:solidFill>
                <a:latin typeface="Times New Roman" panose="02020603050405020304" pitchFamily="18" charset="0"/>
                <a:cs typeface="Times New Roman" panose="02020603050405020304" pitchFamily="18" charset="0"/>
              </a:rPr>
              <a:t>CLOUD COMPUTING</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45F2F81-7758-4CE0-9FAB-8687ABC5DDD5}"/>
              </a:ext>
            </a:extLst>
          </p:cNvPr>
          <p:cNvSpPr txBox="1"/>
          <p:nvPr/>
        </p:nvSpPr>
        <p:spPr>
          <a:xfrm>
            <a:off x="2985762" y="3059668"/>
            <a:ext cx="3426122" cy="369332"/>
          </a:xfrm>
          <a:prstGeom prst="rect">
            <a:avLst/>
          </a:prstGeom>
          <a:noFill/>
          <a:scene3d>
            <a:camera prst="isometricOffAxis1Right"/>
            <a:lightRig rig="threePt" dir="t"/>
          </a:scene3d>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Presented By Mr. Mali Gaurav V.</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1379B16-CED8-43B9-9358-31FC262B5829}"/>
              </a:ext>
            </a:extLst>
          </p:cNvPr>
          <p:cNvSpPr/>
          <p:nvPr/>
        </p:nvSpPr>
        <p:spPr>
          <a:xfrm>
            <a:off x="4577978" y="3300152"/>
            <a:ext cx="1678729" cy="369332"/>
          </a:xfrm>
          <a:prstGeom prst="rect">
            <a:avLst/>
          </a:prstGeom>
          <a:scene3d>
            <a:camera prst="isometricOffAxis1Right"/>
            <a:lightRig rig="threePt" dir="t"/>
          </a:scene3d>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TYBCA SEM-6</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A8AA663-478E-4749-8B6D-790BDCBC710E}"/>
              </a:ext>
            </a:extLst>
          </p:cNvPr>
          <p:cNvSpPr/>
          <p:nvPr/>
        </p:nvSpPr>
        <p:spPr>
          <a:xfrm>
            <a:off x="2913719" y="3721730"/>
            <a:ext cx="3570208" cy="369332"/>
          </a:xfrm>
          <a:prstGeom prst="rect">
            <a:avLst/>
          </a:prstGeom>
          <a:scene3d>
            <a:camera prst="isometricOffAxis1Right"/>
            <a:lightRig rig="threePt" dir="t"/>
          </a:scene3d>
        </p:spPr>
        <p:txBody>
          <a:bodyPr wrap="none">
            <a:spAutoFit/>
          </a:bodyPr>
          <a:lstStyle/>
          <a:p>
            <a:pPr algn="ctr"/>
            <a:r>
              <a:rPr lang="en-US" dirty="0">
                <a:solidFill>
                  <a:schemeClr val="bg1">
                    <a:lumMod val="95000"/>
                    <a:lumOff val="5000"/>
                  </a:schemeClr>
                </a:solidFill>
                <a:latin typeface="Times New Roman" panose="02020603050405020304" pitchFamily="18" charset="0"/>
                <a:cs typeface="Times New Roman" panose="02020603050405020304" pitchFamily="18" charset="0"/>
              </a:rPr>
              <a:t>Guided by : Ms. Devmorari Neha G.</a:t>
            </a:r>
          </a:p>
        </p:txBody>
      </p:sp>
    </p:spTree>
    <p:extLst>
      <p:ext uri="{BB962C8B-B14F-4D97-AF65-F5344CB8AC3E}">
        <p14:creationId xmlns:p14="http://schemas.microsoft.com/office/powerpoint/2010/main" val="29071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11650F-F318-4C4E-958A-37C194C8FDCB}"/>
              </a:ext>
            </a:extLst>
          </p:cNvPr>
          <p:cNvSpPr>
            <a:spLocks noGrp="1"/>
          </p:cNvSpPr>
          <p:nvPr>
            <p:ph type="sldNum" sz="quarter" idx="12"/>
          </p:nvPr>
        </p:nvSpPr>
        <p:spPr/>
        <p:txBody>
          <a:bodyPr/>
          <a:lstStyle/>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10</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2657F27-6514-41FA-9C26-B71143A3D64B}"/>
              </a:ext>
            </a:extLst>
          </p:cNvPr>
          <p:cNvSpPr/>
          <p:nvPr/>
        </p:nvSpPr>
        <p:spPr>
          <a:xfrm>
            <a:off x="512344" y="295729"/>
            <a:ext cx="2023311"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Hybrid Cloud</a:t>
            </a:r>
          </a:p>
        </p:txBody>
      </p:sp>
      <p:pic>
        <p:nvPicPr>
          <p:cNvPr id="6" name="Picture 2" descr="Hybrid Cloud - javatpoint">
            <a:extLst>
              <a:ext uri="{FF2B5EF4-FFF2-40B4-BE49-F238E27FC236}">
                <a16:creationId xmlns:a16="http://schemas.microsoft.com/office/drawing/2014/main" id="{74BB121A-AF02-4779-8379-35A0C3C60B0B}"/>
              </a:ext>
            </a:extLst>
          </p:cNvPr>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6450676" y="1443096"/>
            <a:ext cx="4947655" cy="3626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88360471-4B5A-4385-B728-33E6046A4D6E}"/>
              </a:ext>
            </a:extLst>
          </p:cNvPr>
          <p:cNvSpPr/>
          <p:nvPr/>
        </p:nvSpPr>
        <p:spPr>
          <a:xfrm>
            <a:off x="662246" y="969538"/>
            <a:ext cx="8415251" cy="646331"/>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Combines public and private cloud environments, allowing for flexibility and data sharing between the two.</a:t>
            </a:r>
          </a:p>
        </p:txBody>
      </p:sp>
      <p:sp>
        <p:nvSpPr>
          <p:cNvPr id="8" name="Rectangle 7">
            <a:extLst>
              <a:ext uri="{FF2B5EF4-FFF2-40B4-BE49-F238E27FC236}">
                <a16:creationId xmlns:a16="http://schemas.microsoft.com/office/drawing/2014/main" id="{70957841-D127-4496-8DDB-0E10D9DF1901}"/>
              </a:ext>
            </a:extLst>
          </p:cNvPr>
          <p:cNvSpPr/>
          <p:nvPr/>
        </p:nvSpPr>
        <p:spPr>
          <a:xfrm>
            <a:off x="662246" y="1670932"/>
            <a:ext cx="5788430" cy="646331"/>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Organizations can leverage the benefits of both public and private clouds, ensuring optimal resource allocation.</a:t>
            </a:r>
          </a:p>
        </p:txBody>
      </p:sp>
      <p:sp>
        <p:nvSpPr>
          <p:cNvPr id="9" name="Rectangle 8">
            <a:extLst>
              <a:ext uri="{FF2B5EF4-FFF2-40B4-BE49-F238E27FC236}">
                <a16:creationId xmlns:a16="http://schemas.microsoft.com/office/drawing/2014/main" id="{DEC13D0A-D2EB-482E-8A64-9F9D46B521E3}"/>
              </a:ext>
            </a:extLst>
          </p:cNvPr>
          <p:cNvSpPr/>
          <p:nvPr/>
        </p:nvSpPr>
        <p:spPr>
          <a:xfrm>
            <a:off x="662246" y="2462635"/>
            <a:ext cx="5555674" cy="671979"/>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Hybrid cloud deployments enable workload portability </a:t>
            </a:r>
          </a:p>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and seamless integration between different environments.</a:t>
            </a:r>
          </a:p>
        </p:txBody>
      </p:sp>
      <p:sp>
        <p:nvSpPr>
          <p:cNvPr id="10" name="Rectangle 9">
            <a:extLst>
              <a:ext uri="{FF2B5EF4-FFF2-40B4-BE49-F238E27FC236}">
                <a16:creationId xmlns:a16="http://schemas.microsoft.com/office/drawing/2014/main" id="{2EA86108-496C-42EB-AED8-367210739FEA}"/>
              </a:ext>
            </a:extLst>
          </p:cNvPr>
          <p:cNvSpPr/>
          <p:nvPr/>
        </p:nvSpPr>
        <p:spPr>
          <a:xfrm>
            <a:off x="512344" y="3492554"/>
            <a:ext cx="3493264" cy="461665"/>
          </a:xfrm>
          <a:prstGeom prst="rect">
            <a:avLst/>
          </a:prstGeom>
        </p:spPr>
        <p:txBody>
          <a:bodyPr wrap="none">
            <a:spAutoFit/>
          </a:bodyPr>
          <a:lstStyle/>
          <a:p>
            <a:pPr algn="just"/>
            <a:r>
              <a:rPr lang="en-IN" sz="2400" b="1" u="sng" dirty="0">
                <a:solidFill>
                  <a:schemeClr val="bg1"/>
                </a:solidFill>
                <a:latin typeface="Times New Roman" panose="02020603050405020304" pitchFamily="18" charset="0"/>
                <a:cs typeface="Times New Roman" panose="02020603050405020304" pitchFamily="18" charset="0"/>
              </a:rPr>
              <a:t>Benefits of Hybrid Cloud</a:t>
            </a:r>
            <a:endParaRPr lang="en-IN" sz="2400" u="sng"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EBA34B5-A0D2-4C37-803D-AF4CFEF96B6A}"/>
              </a:ext>
            </a:extLst>
          </p:cNvPr>
          <p:cNvSpPr/>
          <p:nvPr/>
        </p:nvSpPr>
        <p:spPr>
          <a:xfrm>
            <a:off x="857399" y="4129093"/>
            <a:ext cx="5529547" cy="923330"/>
          </a:xfrm>
          <a:prstGeom prst="rect">
            <a:avLst/>
          </a:prstGeom>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Cost-Effectivenes</a:t>
            </a:r>
            <a:r>
              <a:rPr lang="en-IN" dirty="0">
                <a:solidFill>
                  <a:schemeClr val="bg1"/>
                </a:solidFill>
                <a:latin typeface="Times New Roman" panose="02020603050405020304" pitchFamily="18" charset="0"/>
                <a:cs typeface="Times New Roman" panose="02020603050405020304" pitchFamily="18" charset="0"/>
              </a:rPr>
              <a:t>s - The overall cost of a hybrid solution decreases since it majorly uses the public cloud to store data.</a:t>
            </a:r>
          </a:p>
        </p:txBody>
      </p:sp>
      <p:sp>
        <p:nvSpPr>
          <p:cNvPr id="13" name="Rectangle 12">
            <a:extLst>
              <a:ext uri="{FF2B5EF4-FFF2-40B4-BE49-F238E27FC236}">
                <a16:creationId xmlns:a16="http://schemas.microsoft.com/office/drawing/2014/main" id="{93AF3209-61E2-4857-8E47-8B4207699900}"/>
              </a:ext>
            </a:extLst>
          </p:cNvPr>
          <p:cNvSpPr/>
          <p:nvPr/>
        </p:nvSpPr>
        <p:spPr>
          <a:xfrm>
            <a:off x="857398" y="5105151"/>
            <a:ext cx="8702237" cy="646331"/>
          </a:xfrm>
          <a:prstGeom prst="rect">
            <a:avLst/>
          </a:prstGeom>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Security</a:t>
            </a:r>
            <a:r>
              <a:rPr lang="en-IN" dirty="0">
                <a:solidFill>
                  <a:schemeClr val="bg1"/>
                </a:solidFill>
                <a:latin typeface="Times New Roman" panose="02020603050405020304" pitchFamily="18" charset="0"/>
                <a:cs typeface="Times New Roman" panose="02020603050405020304" pitchFamily="18" charset="0"/>
              </a:rPr>
              <a:t> - Since data is properly segmented, the chances of data theft from attackers are significantly reduced.</a:t>
            </a:r>
          </a:p>
        </p:txBody>
      </p:sp>
      <p:sp>
        <p:nvSpPr>
          <p:cNvPr id="14" name="Rectangle 13">
            <a:extLst>
              <a:ext uri="{FF2B5EF4-FFF2-40B4-BE49-F238E27FC236}">
                <a16:creationId xmlns:a16="http://schemas.microsoft.com/office/drawing/2014/main" id="{730B971A-17E1-417D-BECE-70F2F3910B97}"/>
              </a:ext>
            </a:extLst>
          </p:cNvPr>
          <p:cNvSpPr/>
          <p:nvPr/>
        </p:nvSpPr>
        <p:spPr>
          <a:xfrm>
            <a:off x="857398" y="5787276"/>
            <a:ext cx="8702236" cy="646331"/>
          </a:xfrm>
          <a:prstGeom prst="rect">
            <a:avLst/>
          </a:prstGeom>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Flexibility</a:t>
            </a:r>
            <a:r>
              <a:rPr lang="en-IN" dirty="0">
                <a:solidFill>
                  <a:schemeClr val="bg1"/>
                </a:solidFill>
                <a:latin typeface="Times New Roman" panose="02020603050405020304" pitchFamily="18" charset="0"/>
                <a:cs typeface="Times New Roman" panose="02020603050405020304" pitchFamily="18" charset="0"/>
              </a:rPr>
              <a:t> - With higher levels of flexibility, businesses can create custom solutions that fit their exact requirements</a:t>
            </a:r>
          </a:p>
        </p:txBody>
      </p:sp>
    </p:spTree>
    <p:extLst>
      <p:ext uri="{BB962C8B-B14F-4D97-AF65-F5344CB8AC3E}">
        <p14:creationId xmlns:p14="http://schemas.microsoft.com/office/powerpoint/2010/main" val="257383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500"/>
                                        <p:tgtEl>
                                          <p:spTgt spid="9">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500"/>
                                        <p:tgtEl>
                                          <p:spTgt spid="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Effect transition="in" filter="fade">
                                      <p:cBhvr>
                                        <p:cTn id="36" dur="1000"/>
                                        <p:tgtEl>
                                          <p:spTgt spid="10">
                                            <p:txEl>
                                              <p:pRg st="0" end="0"/>
                                            </p:txEl>
                                          </p:spTgt>
                                        </p:tgtEl>
                                      </p:cBhvr>
                                    </p:animEffect>
                                    <p:anim calcmode="lin" valueType="num">
                                      <p:cBhvr>
                                        <p:cTn id="3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fade">
                                      <p:cBhvr>
                                        <p:cTn id="43" dur="500"/>
                                        <p:tgtEl>
                                          <p:spTgt spid="1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fade">
                                      <p:cBhvr>
                                        <p:cTn id="48" dur="500"/>
                                        <p:tgtEl>
                                          <p:spTgt spid="1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xEl>
                                              <p:pRg st="0" end="0"/>
                                            </p:txEl>
                                          </p:spTgt>
                                        </p:tgtEl>
                                        <p:attrNameLst>
                                          <p:attrName>style.visibility</p:attrName>
                                        </p:attrNameLst>
                                      </p:cBhvr>
                                      <p:to>
                                        <p:strVal val="visible"/>
                                      </p:to>
                                    </p:set>
                                    <p:animEffect transition="in" filter="fade">
                                      <p:cBhvr>
                                        <p:cTn id="53"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10107F-118F-44D4-958F-C6E9B9C213A3}"/>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11</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97E3A8A-2A69-411F-B154-6BF7942C12E2}"/>
              </a:ext>
            </a:extLst>
          </p:cNvPr>
          <p:cNvSpPr/>
          <p:nvPr/>
        </p:nvSpPr>
        <p:spPr>
          <a:xfrm>
            <a:off x="484547" y="295729"/>
            <a:ext cx="6635534" cy="646331"/>
          </a:xfrm>
          <a:prstGeom prst="rect">
            <a:avLst/>
          </a:prstGeom>
        </p:spPr>
        <p:txBody>
          <a:bodyPr wrap="none">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What Is A Cloud Service Model?</a:t>
            </a:r>
          </a:p>
        </p:txBody>
      </p:sp>
      <p:pic>
        <p:nvPicPr>
          <p:cNvPr id="4" name="Picture 6" descr="Cloud Deployment Models PPT | Presentation design template, Powerpoint  presentation, Presentation slides templates">
            <a:extLst>
              <a:ext uri="{FF2B5EF4-FFF2-40B4-BE49-F238E27FC236}">
                <a16:creationId xmlns:a16="http://schemas.microsoft.com/office/drawing/2014/main" id="{A674FE0A-6EA5-4771-ACAA-BC9FBC97E07B}"/>
              </a:ext>
            </a:extLst>
          </p:cNvPr>
          <p:cNvPicPr>
            <a:picLocks noChangeAspect="1" noChangeArrowheads="1"/>
          </p:cNvPicPr>
          <p:nvPr/>
        </p:nvPicPr>
        <p:blipFill rotWithShape="1">
          <a:blip r:embed="rId2">
            <a:duotone>
              <a:schemeClr val="accent2">
                <a:shade val="45000"/>
                <a:satMod val="135000"/>
              </a:schemeClr>
              <a:prstClr val="white"/>
            </a:duotone>
          </a:blip>
          <a:srcRect t="15842" b="12878"/>
          <a:stretch/>
        </p:blipFill>
        <p:spPr bwMode="auto">
          <a:xfrm>
            <a:off x="5141422" y="2188860"/>
            <a:ext cx="6858000" cy="3666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D1F22638-EA1A-497F-9EE5-E06C7E87B5A9}"/>
              </a:ext>
            </a:extLst>
          </p:cNvPr>
          <p:cNvSpPr/>
          <p:nvPr/>
        </p:nvSpPr>
        <p:spPr>
          <a:xfrm>
            <a:off x="836815" y="1265530"/>
            <a:ext cx="7999614" cy="923330"/>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Cloud computing makes it possible to render several services, defined according to the roles, service providers, and user companies. Cloud computing models and services are broadly classified as below:</a:t>
            </a:r>
          </a:p>
        </p:txBody>
      </p:sp>
      <p:sp>
        <p:nvSpPr>
          <p:cNvPr id="7" name="TextBox 6">
            <a:extLst>
              <a:ext uri="{FF2B5EF4-FFF2-40B4-BE49-F238E27FC236}">
                <a16:creationId xmlns:a16="http://schemas.microsoft.com/office/drawing/2014/main" id="{EDC928E4-F5CF-4FE8-B743-92CE9E98C9C4}"/>
              </a:ext>
            </a:extLst>
          </p:cNvPr>
          <p:cNvSpPr txBox="1"/>
          <p:nvPr/>
        </p:nvSpPr>
        <p:spPr>
          <a:xfrm>
            <a:off x="1620982" y="3182445"/>
            <a:ext cx="1920240" cy="1477328"/>
          </a:xfrm>
          <a:prstGeom prst="rect">
            <a:avLst/>
          </a:prstGeom>
          <a:noFill/>
        </p:spPr>
        <p:txBody>
          <a:bodyPr wrap="square" rtlCol="0">
            <a:spAutoFit/>
          </a:bodyPr>
          <a:lstStyle/>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IAAS</a:t>
            </a:r>
          </a:p>
          <a:p>
            <a:pPr marL="342900" indent="-342900" algn="jus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PAAS</a:t>
            </a:r>
          </a:p>
          <a:p>
            <a:pPr marL="342900" indent="-342900" algn="jus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SAAS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3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7E72C1-77D5-4F4D-A8A3-B5A8942EC75E}"/>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12</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A13B960-80E1-424E-BDFC-1FAA5FA566E3}"/>
              </a:ext>
            </a:extLst>
          </p:cNvPr>
          <p:cNvSpPr/>
          <p:nvPr/>
        </p:nvSpPr>
        <p:spPr>
          <a:xfrm>
            <a:off x="1001260" y="1063416"/>
            <a:ext cx="8092863" cy="1200329"/>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The Infrastructure as a Service (IAAS) means the hiring &amp; utilizing of the Physical Infrastructure of IT (network, storage, and servers) from a third-party provider. The IT resources are hosted on external servers, and users can </a:t>
            </a:r>
          </a:p>
          <a:p>
            <a:pPr algn="just"/>
            <a:r>
              <a:rPr lang="en-US" dirty="0">
                <a:solidFill>
                  <a:schemeClr val="bg1"/>
                </a:solidFill>
                <a:latin typeface="Times New Roman" panose="02020603050405020304" pitchFamily="18" charset="0"/>
                <a:cs typeface="Times New Roman" panose="02020603050405020304" pitchFamily="18" charset="0"/>
              </a:rPr>
              <a:t>access them via an internet connection.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8A05C81-9B88-4438-9384-0B9501686B5F}"/>
              </a:ext>
            </a:extLst>
          </p:cNvPr>
          <p:cNvSpPr/>
          <p:nvPr/>
        </p:nvSpPr>
        <p:spPr>
          <a:xfrm>
            <a:off x="667791" y="295729"/>
            <a:ext cx="4685129"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IAAS- </a:t>
            </a:r>
            <a:r>
              <a:rPr lang="en-US" altLang="en-US" sz="2400" b="1" u="sng" dirty="0">
                <a:solidFill>
                  <a:schemeClr val="bg1"/>
                </a:solidFill>
                <a:latin typeface="Times New Roman" panose="02020603050405020304" pitchFamily="18" charset="0"/>
                <a:cs typeface="Times New Roman" panose="02020603050405020304" pitchFamily="18" charset="0"/>
              </a:rPr>
              <a:t>Infrastructure as a Service </a:t>
            </a:r>
            <a:endParaRPr lang="en-US" sz="2400" b="1" u="sng"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B679BB-AA96-4911-B3A1-A4AD75499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574" y="1804768"/>
            <a:ext cx="4763165" cy="30007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58391014-D169-4CFF-BC00-BC2A1E6948E3}"/>
              </a:ext>
            </a:extLst>
          </p:cNvPr>
          <p:cNvSpPr/>
          <p:nvPr/>
        </p:nvSpPr>
        <p:spPr>
          <a:xfrm>
            <a:off x="1001260" y="2368957"/>
            <a:ext cx="5220817" cy="2031325"/>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IAAS is also known as </a:t>
            </a:r>
            <a:r>
              <a:rPr lang="en-US" b="1" dirty="0">
                <a:solidFill>
                  <a:schemeClr val="bg1"/>
                </a:solidFill>
                <a:latin typeface="Times New Roman" panose="02020603050405020304" pitchFamily="18" charset="0"/>
                <a:cs typeface="Times New Roman" panose="02020603050405020304" pitchFamily="18" charset="0"/>
              </a:rPr>
              <a:t>Hardware as a Service (HAAS)</a:t>
            </a:r>
            <a:r>
              <a:rPr lang="en-US" dirty="0">
                <a:solidFill>
                  <a:schemeClr val="bg1"/>
                </a:solidFill>
                <a:latin typeface="Times New Roman" panose="02020603050405020304" pitchFamily="18" charset="0"/>
                <a:cs typeface="Times New Roman" panose="02020603050405020304" pitchFamily="18" charset="0"/>
              </a:rPr>
              <a:t>. It is one of the layers of the cloud computing platform. It allows customers to outsource their IT infrastructures such as servers, networking, processing, storage, virtual machines, and other resources. Customers access these resources on the Internet using a pay-as-per use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E267D9B-88EE-4DB6-9DE5-E06F09D82DF5}"/>
              </a:ext>
            </a:extLst>
          </p:cNvPr>
          <p:cNvSpPr/>
          <p:nvPr/>
        </p:nvSpPr>
        <p:spPr>
          <a:xfrm>
            <a:off x="495992" y="4505494"/>
            <a:ext cx="8855825" cy="1846659"/>
          </a:xfrm>
          <a:prstGeom prst="rect">
            <a:avLst/>
          </a:prstGeom>
        </p:spPr>
        <p:txBody>
          <a:bodyPr wrap="squar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The Benefits</a:t>
            </a:r>
          </a:p>
          <a:p>
            <a:pPr algn="just">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Time and cost savings: </a:t>
            </a:r>
            <a:r>
              <a:rPr lang="en-US" dirty="0">
                <a:solidFill>
                  <a:schemeClr val="bg1"/>
                </a:solidFill>
                <a:latin typeface="Times New Roman" panose="02020603050405020304" pitchFamily="18" charset="0"/>
                <a:cs typeface="Times New Roman" panose="02020603050405020304" pitchFamily="18" charset="0"/>
              </a:rPr>
              <a:t>No installation and maintenance of IT hardware in-house.</a:t>
            </a:r>
          </a:p>
          <a:p>
            <a:pPr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Better flexibility: </a:t>
            </a:r>
            <a:r>
              <a:rPr lang="en-US" dirty="0">
                <a:solidFill>
                  <a:schemeClr val="bg1"/>
                </a:solidFill>
                <a:latin typeface="Times New Roman" panose="02020603050405020304" pitchFamily="18" charset="0"/>
                <a:cs typeface="Times New Roman" panose="02020603050405020304" pitchFamily="18" charset="0"/>
              </a:rPr>
              <a:t>On-demand hardware resources that can be tailored to your needs.</a:t>
            </a:r>
          </a:p>
          <a:p>
            <a:pPr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Remote access and resource management.</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00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fade">
                                      <p:cBhvr>
                                        <p:cTn id="4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64C0E3-AF27-475B-9D1F-B80B1F7B6A81}"/>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13</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254B1DA-D4EC-4FD2-80AB-7EF78771543B}"/>
              </a:ext>
            </a:extLst>
          </p:cNvPr>
          <p:cNvSpPr/>
          <p:nvPr/>
        </p:nvSpPr>
        <p:spPr>
          <a:xfrm>
            <a:off x="330917" y="295729"/>
            <a:ext cx="4015458"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PAAS- Platform</a:t>
            </a:r>
            <a:r>
              <a:rPr lang="en-US" altLang="en-US" sz="2400" b="1" u="sng" dirty="0">
                <a:solidFill>
                  <a:schemeClr val="bg1"/>
                </a:solidFill>
                <a:latin typeface="Times New Roman" panose="02020603050405020304" pitchFamily="18" charset="0"/>
                <a:cs typeface="Times New Roman" panose="02020603050405020304" pitchFamily="18" charset="0"/>
              </a:rPr>
              <a:t> as a Service </a:t>
            </a:r>
            <a:endParaRPr lang="en-US" sz="2400" b="1" u="sng"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DD15C8A-0D5A-4B13-AC2F-F9561C35E7C0}"/>
              </a:ext>
            </a:extLst>
          </p:cNvPr>
          <p:cNvSpPr/>
          <p:nvPr/>
        </p:nvSpPr>
        <p:spPr>
          <a:xfrm>
            <a:off x="562493" y="941985"/>
            <a:ext cx="8656321" cy="2031325"/>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Platform as a Service (PaaS) provides a runtime environment. It allows programmers to easily create, test, run, and deploy web applications. You can purchase these applications from a cloud service provider on a pay-as-per use basis &amp; access</a:t>
            </a:r>
          </a:p>
          <a:p>
            <a:pPr algn="just"/>
            <a:r>
              <a:rPr lang="en-US" dirty="0">
                <a:solidFill>
                  <a:schemeClr val="bg1"/>
                </a:solidFill>
                <a:latin typeface="Times New Roman" panose="02020603050405020304" pitchFamily="18" charset="0"/>
                <a:cs typeface="Times New Roman" panose="02020603050405020304" pitchFamily="18" charset="0"/>
              </a:rPr>
              <a:t>them using the Internet connection. In PaaS, back end scalability </a:t>
            </a:r>
          </a:p>
          <a:p>
            <a:pPr algn="just"/>
            <a:r>
              <a:rPr lang="en-US" dirty="0">
                <a:solidFill>
                  <a:schemeClr val="bg1"/>
                </a:solidFill>
                <a:latin typeface="Times New Roman" panose="02020603050405020304" pitchFamily="18" charset="0"/>
                <a:cs typeface="Times New Roman" panose="02020603050405020304" pitchFamily="18" charset="0"/>
              </a:rPr>
              <a:t>is managed by the cloud service provider, so end- users do </a:t>
            </a:r>
          </a:p>
          <a:p>
            <a:pPr algn="just"/>
            <a:r>
              <a:rPr lang="en-US" dirty="0">
                <a:solidFill>
                  <a:schemeClr val="bg1"/>
                </a:solidFill>
                <a:latin typeface="Times New Roman" panose="02020603050405020304" pitchFamily="18" charset="0"/>
                <a:cs typeface="Times New Roman" panose="02020603050405020304" pitchFamily="18" charset="0"/>
              </a:rPr>
              <a:t>not need to worry about managing the infrastructure</a:t>
            </a:r>
            <a:endParaRPr lang="en-IN" dirty="0">
              <a:solidFill>
                <a:schemeClr val="bg1"/>
              </a:solidFill>
              <a:latin typeface="Times New Roman" panose="02020603050405020304" pitchFamily="18" charset="0"/>
              <a:cs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4A61DE-4239-446E-B0B0-1652A246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564" y="1664220"/>
            <a:ext cx="4762500" cy="3009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a:extLst>
              <a:ext uri="{FF2B5EF4-FFF2-40B4-BE49-F238E27FC236}">
                <a16:creationId xmlns:a16="http://schemas.microsoft.com/office/drawing/2014/main" id="{43799DD4-D62A-4DE2-AA0B-C6B66310D52D}"/>
              </a:ext>
            </a:extLst>
          </p:cNvPr>
          <p:cNvSpPr/>
          <p:nvPr/>
        </p:nvSpPr>
        <p:spPr>
          <a:xfrm>
            <a:off x="562493" y="2828835"/>
            <a:ext cx="6096000" cy="1200329"/>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PaaS includes infrastructure (servers, storage, and networking) and platform (middleware, development tools, database management systems, business intelligence, and more) to support the web application life cycle.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37B5BE1-5EEF-44D0-BFA0-62CC14221B4E}"/>
              </a:ext>
            </a:extLst>
          </p:cNvPr>
          <p:cNvSpPr/>
          <p:nvPr/>
        </p:nvSpPr>
        <p:spPr>
          <a:xfrm>
            <a:off x="562493" y="4761235"/>
            <a:ext cx="9105210" cy="1200329"/>
          </a:xfrm>
          <a:prstGeom prst="rect">
            <a:avLst/>
          </a:prstGeom>
        </p:spPr>
        <p:txBody>
          <a:bodyPr wrap="square">
            <a:spAutoFit/>
          </a:bodyPr>
          <a:lstStyle/>
          <a:p>
            <a:pPr algn="just"/>
            <a:r>
              <a:rPr lang="en-IN" b="1" dirty="0">
                <a:solidFill>
                  <a:schemeClr val="bg1"/>
                </a:solidFill>
                <a:latin typeface="Times New Roman" panose="02020603050405020304" pitchFamily="18" charset="0"/>
                <a:cs typeface="Times New Roman" panose="02020603050405020304" pitchFamily="18" charset="0"/>
              </a:rPr>
              <a:t>Focus on development: </a:t>
            </a:r>
            <a:r>
              <a:rPr lang="en-IN" dirty="0">
                <a:solidFill>
                  <a:schemeClr val="bg1"/>
                </a:solidFill>
                <a:latin typeface="Times New Roman" panose="02020603050405020304" pitchFamily="18" charset="0"/>
                <a:cs typeface="Times New Roman" panose="02020603050405020304" pitchFamily="18" charset="0"/>
              </a:rPr>
              <a:t>Mastering the installation and development of software applications.</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Time saving and flexibility: </a:t>
            </a:r>
            <a:r>
              <a:rPr lang="en-IN" dirty="0">
                <a:solidFill>
                  <a:schemeClr val="bg1"/>
                </a:solidFill>
                <a:latin typeface="Times New Roman" panose="02020603050405020304" pitchFamily="18" charset="0"/>
                <a:cs typeface="Times New Roman" panose="02020603050405020304" pitchFamily="18" charset="0"/>
              </a:rPr>
              <a:t>no need to manage the implementation of the platform, instant production.</a:t>
            </a:r>
          </a:p>
        </p:txBody>
      </p:sp>
      <p:sp>
        <p:nvSpPr>
          <p:cNvPr id="11" name="Rectangle 10">
            <a:extLst>
              <a:ext uri="{FF2B5EF4-FFF2-40B4-BE49-F238E27FC236}">
                <a16:creationId xmlns:a16="http://schemas.microsoft.com/office/drawing/2014/main" id="{2769EFCE-E844-49BC-8A04-B2B45DD0DD68}"/>
              </a:ext>
            </a:extLst>
          </p:cNvPr>
          <p:cNvSpPr/>
          <p:nvPr/>
        </p:nvSpPr>
        <p:spPr>
          <a:xfrm>
            <a:off x="330917" y="4164367"/>
            <a:ext cx="1834156"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The Benefits</a:t>
            </a:r>
            <a:endParaRPr lang="en-IN" sz="2400"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9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fade">
                                      <p:cBhvr>
                                        <p:cTn id="38" dur="1000"/>
                                        <p:tgtEl>
                                          <p:spTgt spid="11">
                                            <p:txEl>
                                              <p:pRg st="0" end="0"/>
                                            </p:txEl>
                                          </p:spTgt>
                                        </p:tgtEl>
                                      </p:cBhvr>
                                    </p:animEffect>
                                    <p:anim calcmode="lin" valueType="num">
                                      <p:cBhvr>
                                        <p:cTn id="39"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2" end="2"/>
                                            </p:txEl>
                                          </p:spTgt>
                                        </p:tgtEl>
                                        <p:attrNameLst>
                                          <p:attrName>style.visibility</p:attrName>
                                        </p:attrNameLst>
                                      </p:cBhvr>
                                      <p:to>
                                        <p:strVal val="visible"/>
                                      </p:to>
                                    </p:set>
                                    <p:animEffect transition="in" filter="fade">
                                      <p:cBhvr>
                                        <p:cTn id="5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8293C-C3E2-4251-97EB-77743C25E07B}"/>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16</a:t>
            </a:r>
          </a:p>
        </p:txBody>
      </p:sp>
      <p:sp>
        <p:nvSpPr>
          <p:cNvPr id="3" name="Rectangle 2">
            <a:extLst>
              <a:ext uri="{FF2B5EF4-FFF2-40B4-BE49-F238E27FC236}">
                <a16:creationId xmlns:a16="http://schemas.microsoft.com/office/drawing/2014/main" id="{5301320D-95B5-4D42-9ED7-24D33D5E68F9}"/>
              </a:ext>
            </a:extLst>
          </p:cNvPr>
          <p:cNvSpPr/>
          <p:nvPr/>
        </p:nvSpPr>
        <p:spPr>
          <a:xfrm>
            <a:off x="387699" y="295729"/>
            <a:ext cx="4018280"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SAAS- Software</a:t>
            </a:r>
            <a:r>
              <a:rPr lang="en-US" altLang="en-US" sz="2400" b="1" u="sng" dirty="0">
                <a:solidFill>
                  <a:schemeClr val="bg1"/>
                </a:solidFill>
                <a:latin typeface="Times New Roman" panose="02020603050405020304" pitchFamily="18" charset="0"/>
                <a:cs typeface="Times New Roman" panose="02020603050405020304" pitchFamily="18" charset="0"/>
              </a:rPr>
              <a:t> as a Service </a:t>
            </a:r>
            <a:endParaRPr lang="en-US" sz="2400" b="1" u="sng"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B3BD1B0-1048-480C-AA79-31079B72A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568" y="2167544"/>
            <a:ext cx="4762500" cy="2971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5483742C-F5C5-4A50-9EAC-CD32CB3197F1}"/>
              </a:ext>
            </a:extLst>
          </p:cNvPr>
          <p:cNvSpPr/>
          <p:nvPr/>
        </p:nvSpPr>
        <p:spPr>
          <a:xfrm>
            <a:off x="702772" y="1063416"/>
            <a:ext cx="8649046" cy="1200329"/>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SaaS is also known as "</a:t>
            </a:r>
            <a:r>
              <a:rPr lang="en-US" b="1" dirty="0">
                <a:solidFill>
                  <a:schemeClr val="bg1"/>
                </a:solidFill>
                <a:latin typeface="Times New Roman" panose="02020603050405020304" pitchFamily="18" charset="0"/>
                <a:cs typeface="Times New Roman" panose="02020603050405020304" pitchFamily="18" charset="0"/>
              </a:rPr>
              <a:t>On-Demand Software</a:t>
            </a:r>
            <a:r>
              <a:rPr lang="en-US" dirty="0">
                <a:solidFill>
                  <a:schemeClr val="bg1"/>
                </a:solidFill>
                <a:latin typeface="Times New Roman" panose="02020603050405020304" pitchFamily="18" charset="0"/>
                <a:cs typeface="Times New Roman" panose="02020603050405020304" pitchFamily="18" charset="0"/>
              </a:rPr>
              <a:t>". It is a software distribution model in which services are hosted by a cloud service provider. These services are available to end-users over the internet so, the end-users do not need to install any software on their devices to access these services.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2E65CE1-36C0-4B9A-A1AF-27C10FFE3811}"/>
              </a:ext>
            </a:extLst>
          </p:cNvPr>
          <p:cNvSpPr/>
          <p:nvPr/>
        </p:nvSpPr>
        <p:spPr>
          <a:xfrm>
            <a:off x="711085" y="2569767"/>
            <a:ext cx="6096000" cy="923330"/>
          </a:xfrm>
          <a:prstGeom prst="rect">
            <a:avLst/>
          </a:prstGeom>
        </p:spPr>
        <p:txBody>
          <a:bodyPr>
            <a:spAutoFit/>
          </a:bodyPr>
          <a:lstStyle/>
          <a:p>
            <a:pPr algn="just"/>
            <a:r>
              <a:rPr lang="en-US" dirty="0">
                <a:solidFill>
                  <a:schemeClr val="bg1"/>
                </a:solidFill>
                <a:latin typeface="Times New Roman" panose="02020603050405020304" pitchFamily="18" charset="0"/>
                <a:cs typeface="Times New Roman" panose="02020603050405020304" pitchFamily="18" charset="0"/>
              </a:rPr>
              <a:t>Software as a Service (SaaS) is provided over the internet and requires no prior installation. The services can be availed from any part of the world at a minimal per-month fee.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4CDA314-114B-40F7-9D0F-72A2DB44BB99}"/>
              </a:ext>
            </a:extLst>
          </p:cNvPr>
          <p:cNvSpPr/>
          <p:nvPr/>
        </p:nvSpPr>
        <p:spPr>
          <a:xfrm>
            <a:off x="562683" y="3799119"/>
            <a:ext cx="1834156"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The Benefits</a:t>
            </a:r>
            <a:endParaRPr lang="en-IN" sz="2400" u="sng"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B62BA04-43D2-4427-A9D8-DF01EBCD6CE9}"/>
              </a:ext>
            </a:extLst>
          </p:cNvPr>
          <p:cNvSpPr txBox="1"/>
          <p:nvPr/>
        </p:nvSpPr>
        <p:spPr>
          <a:xfrm>
            <a:off x="711085" y="4499793"/>
            <a:ext cx="6096000" cy="923330"/>
          </a:xfrm>
          <a:prstGeom prst="rect">
            <a:avLst/>
          </a:prstGeom>
          <a:noFill/>
        </p:spPr>
        <p:txBody>
          <a:bodyPr wrap="square" rtlCol="0">
            <a:spAutoFit/>
          </a:bodyPr>
          <a:lstStyle/>
          <a:p>
            <a:pPr algn="just"/>
            <a:r>
              <a:rPr lang="en-US" dirty="0">
                <a:solidFill>
                  <a:schemeClr val="bg1"/>
                </a:solidFill>
                <a:latin typeface="Times New Roman" panose="02020603050405020304" pitchFamily="18" charset="0"/>
                <a:cs typeface="Times New Roman" panose="02020603050405020304" pitchFamily="18" charset="0"/>
              </a:rPr>
              <a:t>You are entirely free from the infrastructure management and aligning software environment: no installation or software maintenance.</a:t>
            </a:r>
          </a:p>
        </p:txBody>
      </p:sp>
      <p:sp>
        <p:nvSpPr>
          <p:cNvPr id="16" name="Rectangle 15">
            <a:extLst>
              <a:ext uri="{FF2B5EF4-FFF2-40B4-BE49-F238E27FC236}">
                <a16:creationId xmlns:a16="http://schemas.microsoft.com/office/drawing/2014/main" id="{12647CD0-971F-4925-B7E2-0E5B6B1E6B8C}"/>
              </a:ext>
            </a:extLst>
          </p:cNvPr>
          <p:cNvSpPr/>
          <p:nvPr/>
        </p:nvSpPr>
        <p:spPr>
          <a:xfrm>
            <a:off x="702772" y="5471418"/>
            <a:ext cx="8574232" cy="646331"/>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You benefit from automatic updates with the guarantee that all users have the same software version.</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4E07567-97AF-4E5F-8E9C-36AF1EC4FE3E}"/>
              </a:ext>
            </a:extLst>
          </p:cNvPr>
          <p:cNvSpPr/>
          <p:nvPr/>
        </p:nvSpPr>
        <p:spPr>
          <a:xfrm>
            <a:off x="702772" y="6180394"/>
            <a:ext cx="6023444" cy="369332"/>
          </a:xfrm>
          <a:prstGeom prst="rect">
            <a:avLst/>
          </a:prstGeom>
        </p:spPr>
        <p:txBody>
          <a:bodyPr wrap="none">
            <a:spAutoFit/>
          </a:bodyPr>
          <a:lstStyle/>
          <a:p>
            <a:pPr algn="just"/>
            <a:r>
              <a:rPr lang="en-US" dirty="0">
                <a:solidFill>
                  <a:schemeClr val="bg1"/>
                </a:solidFill>
                <a:latin typeface="Times New Roman" panose="02020603050405020304" pitchFamily="18" charset="0"/>
                <a:cs typeface="Times New Roman" panose="02020603050405020304" pitchFamily="18" charset="0"/>
              </a:rPr>
              <a:t>It enables easy and quicker testing of new software solutions.</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0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Effect transition="in" filter="fade">
                                      <p:cBhvr>
                                        <p:cTn id="24" dur="1000"/>
                                        <p:tgtEl>
                                          <p:spTgt spid="11">
                                            <p:txEl>
                                              <p:pRg st="0" end="0"/>
                                            </p:txEl>
                                          </p:spTgt>
                                        </p:tgtEl>
                                      </p:cBhvr>
                                    </p:animEffect>
                                    <p:anim calcmode="lin" valueType="num">
                                      <p:cBhvr>
                                        <p:cTn id="2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fade">
                                      <p:cBhvr>
                                        <p:cTn id="31" dur="500"/>
                                        <p:tgtEl>
                                          <p:spTgt spid="1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fade">
                                      <p:cBhvr>
                                        <p:cTn id="36" dur="500"/>
                                        <p:tgtEl>
                                          <p:spTgt spid="1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fade">
                                      <p:cBhvr>
                                        <p:cTn id="4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155DF4-1C11-4C02-88BB-577F4053CABC}"/>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15</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FF4CFEC-84C0-476F-B91B-D3EEB5834D38}"/>
              </a:ext>
            </a:extLst>
          </p:cNvPr>
          <p:cNvSpPr/>
          <p:nvPr/>
        </p:nvSpPr>
        <p:spPr>
          <a:xfrm>
            <a:off x="311878" y="295729"/>
            <a:ext cx="6679126" cy="646331"/>
          </a:xfrm>
          <a:prstGeom prst="rect">
            <a:avLst/>
          </a:prstGeom>
        </p:spPr>
        <p:txBody>
          <a:bodyPr wrap="square">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Advantages of Cloud Computing</a:t>
            </a:r>
            <a:endParaRPr lang="en-US" sz="3600" b="1" i="0" u="sng"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299CD0-83CD-4CDE-BC97-C7A05E2D4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10" y="1280993"/>
            <a:ext cx="4762500" cy="3810000"/>
          </a:xfrm>
          <a:prstGeom prst="rect">
            <a:avLst/>
          </a:prstGeom>
          <a:ln>
            <a:noFill/>
          </a:ln>
          <a:effectLst>
            <a:softEdge rad="112500"/>
          </a:effectLst>
          <a:scene3d>
            <a:camera prst="perspectiveHeroicExtremeLeftFacing"/>
            <a:lightRig rig="threePt" dir="t"/>
          </a:scene3d>
        </p:spPr>
      </p:pic>
      <p:sp>
        <p:nvSpPr>
          <p:cNvPr id="6" name="Rectangle 5">
            <a:extLst>
              <a:ext uri="{FF2B5EF4-FFF2-40B4-BE49-F238E27FC236}">
                <a16:creationId xmlns:a16="http://schemas.microsoft.com/office/drawing/2014/main" id="{DD0D4B45-86B5-4FF9-97D2-5A108ED7BCBB}"/>
              </a:ext>
            </a:extLst>
          </p:cNvPr>
          <p:cNvSpPr/>
          <p:nvPr/>
        </p:nvSpPr>
        <p:spPr>
          <a:xfrm>
            <a:off x="687185" y="1279851"/>
            <a:ext cx="8830887" cy="646331"/>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1) </a:t>
            </a:r>
            <a:r>
              <a:rPr lang="en-IN" b="1" dirty="0">
                <a:solidFill>
                  <a:schemeClr val="bg1"/>
                </a:solidFill>
                <a:latin typeface="Times New Roman" panose="02020603050405020304" pitchFamily="18" charset="0"/>
                <a:cs typeface="Times New Roman" panose="02020603050405020304" pitchFamily="18" charset="0"/>
              </a:rPr>
              <a:t>Back-up and restore data: </a:t>
            </a:r>
            <a:r>
              <a:rPr lang="en-IN" dirty="0">
                <a:solidFill>
                  <a:schemeClr val="bg1"/>
                </a:solidFill>
                <a:latin typeface="Times New Roman" panose="02020603050405020304" pitchFamily="18" charset="0"/>
                <a:cs typeface="Times New Roman" panose="02020603050405020304" pitchFamily="18" charset="0"/>
              </a:rPr>
              <a:t>Once the data is stored in the cloud, it is easier to get back-up and restore that data using the cloud.</a:t>
            </a:r>
          </a:p>
        </p:txBody>
      </p:sp>
      <p:sp>
        <p:nvSpPr>
          <p:cNvPr id="7" name="Rectangle 6">
            <a:extLst>
              <a:ext uri="{FF2B5EF4-FFF2-40B4-BE49-F238E27FC236}">
                <a16:creationId xmlns:a16="http://schemas.microsoft.com/office/drawing/2014/main" id="{AFC85619-806D-4A52-85F3-5C33A7C4B651}"/>
              </a:ext>
            </a:extLst>
          </p:cNvPr>
          <p:cNvSpPr/>
          <p:nvPr/>
        </p:nvSpPr>
        <p:spPr>
          <a:xfrm>
            <a:off x="687185" y="2045804"/>
            <a:ext cx="7434350" cy="923330"/>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2) </a:t>
            </a:r>
            <a:r>
              <a:rPr lang="en-IN" b="1" dirty="0">
                <a:solidFill>
                  <a:schemeClr val="bg1"/>
                </a:solidFill>
                <a:latin typeface="Times New Roman" panose="02020603050405020304" pitchFamily="18" charset="0"/>
                <a:cs typeface="Times New Roman" panose="02020603050405020304" pitchFamily="18" charset="0"/>
              </a:rPr>
              <a:t>Improved collaboration:</a:t>
            </a:r>
            <a:r>
              <a:rPr lang="en-IN" dirty="0">
                <a:solidFill>
                  <a:schemeClr val="bg1"/>
                </a:solidFill>
                <a:latin typeface="Times New Roman" panose="02020603050405020304" pitchFamily="18" charset="0"/>
                <a:cs typeface="Times New Roman" panose="02020603050405020304" pitchFamily="18" charset="0"/>
              </a:rPr>
              <a:t> Cloud applications improve collaboration by allowing groups of people to quickly and easily share information in the cloud via shared storage.</a:t>
            </a:r>
          </a:p>
        </p:txBody>
      </p:sp>
      <p:sp>
        <p:nvSpPr>
          <p:cNvPr id="8" name="Rectangle 7">
            <a:extLst>
              <a:ext uri="{FF2B5EF4-FFF2-40B4-BE49-F238E27FC236}">
                <a16:creationId xmlns:a16="http://schemas.microsoft.com/office/drawing/2014/main" id="{11AE4935-08DF-4810-99E8-A0CE09B19D1B}"/>
              </a:ext>
            </a:extLst>
          </p:cNvPr>
          <p:cNvSpPr/>
          <p:nvPr/>
        </p:nvSpPr>
        <p:spPr>
          <a:xfrm>
            <a:off x="687184" y="3088756"/>
            <a:ext cx="7218219" cy="646331"/>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3) </a:t>
            </a:r>
            <a:r>
              <a:rPr lang="en-IN" b="1" dirty="0">
                <a:solidFill>
                  <a:schemeClr val="bg1"/>
                </a:solidFill>
                <a:latin typeface="Times New Roman" panose="02020603050405020304" pitchFamily="18" charset="0"/>
                <a:cs typeface="Times New Roman" panose="02020603050405020304" pitchFamily="18" charset="0"/>
              </a:rPr>
              <a:t>Low maintenance cost:</a:t>
            </a:r>
            <a:r>
              <a:rPr lang="en-IN" dirty="0">
                <a:solidFill>
                  <a:schemeClr val="bg1"/>
                </a:solidFill>
                <a:latin typeface="Times New Roman" panose="02020603050405020304" pitchFamily="18" charset="0"/>
                <a:cs typeface="Times New Roman" panose="02020603050405020304" pitchFamily="18" charset="0"/>
              </a:rPr>
              <a:t> Cloud computing reduces both hardware and software maintenance costs for organizations.</a:t>
            </a:r>
          </a:p>
        </p:txBody>
      </p:sp>
      <p:sp>
        <p:nvSpPr>
          <p:cNvPr id="9" name="Rectangle 8">
            <a:extLst>
              <a:ext uri="{FF2B5EF4-FFF2-40B4-BE49-F238E27FC236}">
                <a16:creationId xmlns:a16="http://schemas.microsoft.com/office/drawing/2014/main" id="{228BD3E2-07C8-4FAC-BFE3-443C402D7C5E}"/>
              </a:ext>
            </a:extLst>
          </p:cNvPr>
          <p:cNvSpPr/>
          <p:nvPr/>
        </p:nvSpPr>
        <p:spPr>
          <a:xfrm>
            <a:off x="687184" y="3579674"/>
            <a:ext cx="7800111" cy="1477328"/>
          </a:xfrm>
          <a:prstGeom prst="rect">
            <a:avLst/>
          </a:prstGeom>
        </p:spPr>
        <p:txBody>
          <a:bodyPr wrap="square">
            <a:spAutoFit/>
          </a:bodyPr>
          <a:lstStyle/>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dirty="0">
                <a:solidFill>
                  <a:schemeClr val="bg1"/>
                </a:solidFill>
                <a:latin typeface="Times New Roman" panose="02020603050405020304" pitchFamily="18" charset="0"/>
                <a:cs typeface="Times New Roman" panose="02020603050405020304" pitchFamily="18" charset="0"/>
              </a:rPr>
              <a:t>4) </a:t>
            </a:r>
            <a:r>
              <a:rPr lang="en-IN" b="1" dirty="0">
                <a:solidFill>
                  <a:schemeClr val="bg1"/>
                </a:solidFill>
                <a:latin typeface="Times New Roman" panose="02020603050405020304" pitchFamily="18" charset="0"/>
                <a:cs typeface="Times New Roman" panose="02020603050405020304" pitchFamily="18" charset="0"/>
              </a:rPr>
              <a:t>Unlimited storage capacity: </a:t>
            </a:r>
            <a:r>
              <a:rPr lang="en-IN" dirty="0">
                <a:solidFill>
                  <a:schemeClr val="bg1"/>
                </a:solidFill>
                <a:latin typeface="Times New Roman" panose="02020603050405020304" pitchFamily="18" charset="0"/>
                <a:cs typeface="Times New Roman" panose="02020603050405020304" pitchFamily="18" charset="0"/>
              </a:rPr>
              <a:t>Cloud offers us a huge amount of storing capacity for storing our important data such as documents, images, audio, video, etc. in one place.</a:t>
            </a:r>
          </a:p>
          <a:p>
            <a:pPr algn="just"/>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75D5EF60-9F02-43C9-9335-71FFCC42EE45}"/>
              </a:ext>
            </a:extLst>
          </p:cNvPr>
          <p:cNvSpPr/>
          <p:nvPr/>
        </p:nvSpPr>
        <p:spPr>
          <a:xfrm>
            <a:off x="667788" y="4915941"/>
            <a:ext cx="9665356" cy="646331"/>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5) </a:t>
            </a:r>
            <a:r>
              <a:rPr lang="en-IN" b="1" dirty="0">
                <a:solidFill>
                  <a:schemeClr val="bg1"/>
                </a:solidFill>
                <a:latin typeface="Times New Roman" panose="02020603050405020304" pitchFamily="18" charset="0"/>
                <a:cs typeface="Times New Roman" panose="02020603050405020304" pitchFamily="18" charset="0"/>
              </a:rPr>
              <a:t>Data security: </a:t>
            </a:r>
            <a:r>
              <a:rPr lang="en-IN" dirty="0">
                <a:solidFill>
                  <a:schemeClr val="bg1"/>
                </a:solidFill>
                <a:latin typeface="Times New Roman" panose="02020603050405020304" pitchFamily="18" charset="0"/>
                <a:cs typeface="Times New Roman" panose="02020603050405020304" pitchFamily="18" charset="0"/>
              </a:rPr>
              <a:t>Data security is one of the biggest advantages of cloud computing. Cloud offers many advanced features related to security and ensures that data is securely stored and handled.</a:t>
            </a:r>
          </a:p>
        </p:txBody>
      </p:sp>
      <p:sp>
        <p:nvSpPr>
          <p:cNvPr id="11" name="Rectangle 10">
            <a:extLst>
              <a:ext uri="{FF2B5EF4-FFF2-40B4-BE49-F238E27FC236}">
                <a16:creationId xmlns:a16="http://schemas.microsoft.com/office/drawing/2014/main" id="{E2AD9D0A-DB48-4C29-8E34-5F80F24CFCBA}"/>
              </a:ext>
            </a:extLst>
          </p:cNvPr>
          <p:cNvSpPr/>
          <p:nvPr/>
        </p:nvSpPr>
        <p:spPr>
          <a:xfrm>
            <a:off x="667788" y="5774227"/>
            <a:ext cx="10327180" cy="369332"/>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6) </a:t>
            </a:r>
            <a:r>
              <a:rPr lang="en-IN" b="1" dirty="0">
                <a:solidFill>
                  <a:schemeClr val="bg1"/>
                </a:solidFill>
                <a:latin typeface="Times New Roman" panose="02020603050405020304" pitchFamily="18" charset="0"/>
                <a:cs typeface="Times New Roman" panose="02020603050405020304" pitchFamily="18" charset="0"/>
              </a:rPr>
              <a:t>Mobility: </a:t>
            </a:r>
            <a:r>
              <a:rPr lang="en-IN" dirty="0">
                <a:solidFill>
                  <a:schemeClr val="bg1"/>
                </a:solidFill>
                <a:latin typeface="Times New Roman" panose="02020603050405020304" pitchFamily="18" charset="0"/>
                <a:cs typeface="Times New Roman" panose="02020603050405020304" pitchFamily="18" charset="0"/>
              </a:rPr>
              <a:t>Cloud computing allows us to easily access all cloud data via mobile.</a:t>
            </a:r>
          </a:p>
        </p:txBody>
      </p:sp>
    </p:spTree>
    <p:extLst>
      <p:ext uri="{BB962C8B-B14F-4D97-AF65-F5344CB8AC3E}">
        <p14:creationId xmlns:p14="http://schemas.microsoft.com/office/powerpoint/2010/main" val="17269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DD4F2B-2421-4EAC-B46E-CDCED4587B41}"/>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16</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EBC7267-4758-4241-B6F6-0E5B9F7CB1F5}"/>
              </a:ext>
            </a:extLst>
          </p:cNvPr>
          <p:cNvSpPr/>
          <p:nvPr/>
        </p:nvSpPr>
        <p:spPr>
          <a:xfrm>
            <a:off x="355849" y="295729"/>
            <a:ext cx="7199407" cy="646331"/>
          </a:xfrm>
          <a:prstGeom prst="rect">
            <a:avLst/>
          </a:prstGeom>
        </p:spPr>
        <p:txBody>
          <a:bodyPr wrap="none">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Disadvantages of Cloud Computing</a:t>
            </a:r>
          </a:p>
        </p:txBody>
      </p:sp>
      <p:sp>
        <p:nvSpPr>
          <p:cNvPr id="5" name="Rectangle 4">
            <a:extLst>
              <a:ext uri="{FF2B5EF4-FFF2-40B4-BE49-F238E27FC236}">
                <a16:creationId xmlns:a16="http://schemas.microsoft.com/office/drawing/2014/main" id="{BB0F6C1B-EB00-4860-B00E-E60650BE1BE0}"/>
              </a:ext>
            </a:extLst>
          </p:cNvPr>
          <p:cNvSpPr/>
          <p:nvPr/>
        </p:nvSpPr>
        <p:spPr>
          <a:xfrm>
            <a:off x="683720" y="1309831"/>
            <a:ext cx="10087917" cy="1477328"/>
          </a:xfrm>
          <a:prstGeom prst="rect">
            <a:avLst/>
          </a:prstGeom>
        </p:spPr>
        <p:txBody>
          <a:bodyPr wrap="square">
            <a:spAutoFit/>
          </a:bodyPr>
          <a:lstStyle/>
          <a:p>
            <a:pPr marL="342900" indent="-342900" algn="just">
              <a:buAutoNum type="arabicParenR"/>
            </a:pPr>
            <a:r>
              <a:rPr lang="en-IN" b="1" dirty="0">
                <a:solidFill>
                  <a:schemeClr val="bg1"/>
                </a:solidFill>
                <a:latin typeface="Times New Roman" panose="02020603050405020304" pitchFamily="18" charset="0"/>
                <a:cs typeface="Times New Roman" panose="02020603050405020304" pitchFamily="18" charset="0"/>
              </a:rPr>
              <a:t>Internet </a:t>
            </a:r>
            <a:r>
              <a:rPr lang="en-IN" b="1" dirty="0" err="1">
                <a:solidFill>
                  <a:schemeClr val="bg1"/>
                </a:solidFill>
                <a:latin typeface="Times New Roman" panose="02020603050405020304" pitchFamily="18" charset="0"/>
                <a:cs typeface="Times New Roman" panose="02020603050405020304" pitchFamily="18" charset="0"/>
              </a:rPr>
              <a:t>Connectivity:</a:t>
            </a:r>
            <a:r>
              <a:rPr lang="en-IN" dirty="0" err="1">
                <a:solidFill>
                  <a:schemeClr val="bg1"/>
                </a:solidFill>
                <a:latin typeface="Times New Roman" panose="02020603050405020304" pitchFamily="18" charset="0"/>
                <a:cs typeface="Times New Roman" panose="02020603050405020304" pitchFamily="18" charset="0"/>
              </a:rPr>
              <a:t>As</a:t>
            </a:r>
            <a:r>
              <a:rPr lang="en-IN" dirty="0">
                <a:solidFill>
                  <a:schemeClr val="bg1"/>
                </a:solidFill>
                <a:latin typeface="Times New Roman" panose="02020603050405020304" pitchFamily="18" charset="0"/>
                <a:cs typeface="Times New Roman" panose="02020603050405020304" pitchFamily="18" charset="0"/>
              </a:rPr>
              <a:t> you know, in cloud computing, every data (image, audio, video, etc.) is stored on the cloud, and we access these data through the cloud by using the internet connection. If you do not have good internet connectivity, you cannot access these data. However, we have no any other way to access data from the cloud.</a:t>
            </a:r>
          </a:p>
          <a:p>
            <a:pPr marL="342900" indent="-342900" algn="just">
              <a:buAutoNum type="arabicParen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7519C52-E29F-4222-B00F-E264A5FAEA45}"/>
              </a:ext>
            </a:extLst>
          </p:cNvPr>
          <p:cNvSpPr/>
          <p:nvPr/>
        </p:nvSpPr>
        <p:spPr>
          <a:xfrm>
            <a:off x="683720" y="2695557"/>
            <a:ext cx="11037223" cy="923330"/>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2) </a:t>
            </a:r>
            <a:r>
              <a:rPr lang="en-IN" b="1" dirty="0">
                <a:solidFill>
                  <a:schemeClr val="bg1"/>
                </a:solidFill>
                <a:latin typeface="Times New Roman" panose="02020603050405020304" pitchFamily="18" charset="0"/>
                <a:cs typeface="Times New Roman" panose="02020603050405020304" pitchFamily="18" charset="0"/>
              </a:rPr>
              <a:t>Vendor lock-in: </a:t>
            </a:r>
            <a:r>
              <a:rPr lang="en-IN" dirty="0">
                <a:solidFill>
                  <a:schemeClr val="bg1"/>
                </a:solidFill>
                <a:latin typeface="Times New Roman" panose="02020603050405020304" pitchFamily="18" charset="0"/>
                <a:cs typeface="Times New Roman" panose="02020603050405020304" pitchFamily="18" charset="0"/>
              </a:rPr>
              <a:t>Vendor lock-in is the biggest disadvantage of cloud computing. Organizations may face problems when transferring their services from one vendor to another. As different vendors provide different platforms, that can cause difficulty moving from one cloud to another.</a:t>
            </a:r>
          </a:p>
        </p:txBody>
      </p:sp>
      <p:sp>
        <p:nvSpPr>
          <p:cNvPr id="7" name="Rectangle 6">
            <a:extLst>
              <a:ext uri="{FF2B5EF4-FFF2-40B4-BE49-F238E27FC236}">
                <a16:creationId xmlns:a16="http://schemas.microsoft.com/office/drawing/2014/main" id="{8EECD8AC-10A3-4019-9638-3602B1307C14}"/>
              </a:ext>
            </a:extLst>
          </p:cNvPr>
          <p:cNvSpPr/>
          <p:nvPr/>
        </p:nvSpPr>
        <p:spPr>
          <a:xfrm>
            <a:off x="683720" y="3700778"/>
            <a:ext cx="11153604" cy="923330"/>
          </a:xfrm>
          <a:prstGeom prst="rect">
            <a:avLst/>
          </a:prstGeom>
        </p:spPr>
        <p:txBody>
          <a:bodyPr wrap="square">
            <a:spAutoFit/>
          </a:bodyPr>
          <a:lstStyle/>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dirty="0">
                <a:solidFill>
                  <a:schemeClr val="bg1"/>
                </a:solidFill>
                <a:latin typeface="Times New Roman" panose="02020603050405020304" pitchFamily="18" charset="0"/>
                <a:cs typeface="Times New Roman" panose="02020603050405020304" pitchFamily="18" charset="0"/>
              </a:rPr>
              <a:t>3) </a:t>
            </a:r>
            <a:r>
              <a:rPr lang="en-IN" b="1" dirty="0">
                <a:solidFill>
                  <a:schemeClr val="bg1"/>
                </a:solidFill>
                <a:latin typeface="Times New Roman" panose="02020603050405020304" pitchFamily="18" charset="0"/>
                <a:cs typeface="Times New Roman" panose="02020603050405020304" pitchFamily="18" charset="0"/>
              </a:rPr>
              <a:t>Limited Control: </a:t>
            </a:r>
            <a:r>
              <a:rPr lang="en-IN" dirty="0">
                <a:solidFill>
                  <a:schemeClr val="bg1"/>
                </a:solidFill>
                <a:latin typeface="Times New Roman" panose="02020603050405020304" pitchFamily="18" charset="0"/>
                <a:cs typeface="Times New Roman" panose="02020603050405020304" pitchFamily="18" charset="0"/>
              </a:rPr>
              <a:t>As we know, cloud infrastructure is completely owned, managed, and monitored by the service provider, so the cloud users have less control over the function and execution of services within a cloud infrastructure.</a:t>
            </a:r>
          </a:p>
        </p:txBody>
      </p:sp>
      <p:sp>
        <p:nvSpPr>
          <p:cNvPr id="8" name="Rectangle 7">
            <a:extLst>
              <a:ext uri="{FF2B5EF4-FFF2-40B4-BE49-F238E27FC236}">
                <a16:creationId xmlns:a16="http://schemas.microsoft.com/office/drawing/2014/main" id="{259FF789-7B67-485E-AE6E-82F932451E28}"/>
              </a:ext>
            </a:extLst>
          </p:cNvPr>
          <p:cNvSpPr/>
          <p:nvPr/>
        </p:nvSpPr>
        <p:spPr>
          <a:xfrm>
            <a:off x="683721" y="4993917"/>
            <a:ext cx="11153603" cy="1200329"/>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4) </a:t>
            </a:r>
            <a:r>
              <a:rPr lang="en-IN" b="1" dirty="0">
                <a:solidFill>
                  <a:schemeClr val="bg1"/>
                </a:solidFill>
                <a:latin typeface="Times New Roman" panose="02020603050405020304" pitchFamily="18" charset="0"/>
                <a:cs typeface="Times New Roman" panose="02020603050405020304" pitchFamily="18" charset="0"/>
              </a:rPr>
              <a:t>Security: </a:t>
            </a:r>
            <a:r>
              <a:rPr lang="en-IN" dirty="0">
                <a:solidFill>
                  <a:schemeClr val="bg1"/>
                </a:solidFill>
                <a:latin typeface="Times New Roman" panose="02020603050405020304" pitchFamily="18" charset="0"/>
                <a:cs typeface="Times New Roman" panose="02020603050405020304" pitchFamily="18" charset="0"/>
              </a:rPr>
              <a:t>Although cloud service providers implement the best security standards to store important information. But, before adopting cloud technology, you should be aware that you will be sending all your organization's sensitive information to a third party, i.e., a cloud computing service provider. While sending the data on the cloud, there may be a chance that your organization's information is hacked by Hackers.</a:t>
            </a:r>
          </a:p>
        </p:txBody>
      </p:sp>
    </p:spTree>
    <p:extLst>
      <p:ext uri="{BB962C8B-B14F-4D97-AF65-F5344CB8AC3E}">
        <p14:creationId xmlns:p14="http://schemas.microsoft.com/office/powerpoint/2010/main" val="39153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FCD238-D6FE-4065-B4E7-285FE18145E1}"/>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17</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6D6513-0898-4D20-9C7C-5E139F074522}"/>
              </a:ext>
            </a:extLst>
          </p:cNvPr>
          <p:cNvSpPr txBox="1"/>
          <p:nvPr/>
        </p:nvSpPr>
        <p:spPr>
          <a:xfrm>
            <a:off x="685800" y="746125"/>
            <a:ext cx="2901142" cy="646331"/>
          </a:xfrm>
          <a:prstGeom prst="rect">
            <a:avLst/>
          </a:prstGeom>
          <a:noFill/>
        </p:spPr>
        <p:txBody>
          <a:bodyPr wrap="square" rtlCol="0">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Conclusion</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3A98D99-D4E7-44CB-A7AE-1DC91EDE7D90}"/>
              </a:ext>
            </a:extLst>
          </p:cNvPr>
          <p:cNvSpPr/>
          <p:nvPr/>
        </p:nvSpPr>
        <p:spPr>
          <a:xfrm>
            <a:off x="1451956" y="1685315"/>
            <a:ext cx="9005454" cy="1477328"/>
          </a:xfrm>
          <a:prstGeom prst="rect">
            <a:avLst/>
          </a:prstGeom>
        </p:spPr>
        <p:txBody>
          <a:bodyPr wrap="square">
            <a:spAutoFit/>
          </a:bodyPr>
          <a:lstStyle/>
          <a:p>
            <a:r>
              <a:rPr lang="en-US" dirty="0">
                <a:solidFill>
                  <a:srgbClr val="091E42"/>
                </a:solidFill>
                <a:latin typeface="Times New Roman" panose="02020603050405020304" pitchFamily="18" charset="0"/>
                <a:cs typeface="Times New Roman" panose="02020603050405020304" pitchFamily="18" charset="0"/>
              </a:rPr>
              <a:t>Cloud computing provides advanced computing resources available on-demand, that scale as needed, with regular updates and without the need to buy and maintain an on-premise infrastructure. With cloud computing, teams become more efficient and reduce time to market as they can rapidly acquire, scale services, without the considerable effort that requires managing a traditional on-premise infrastructure. </a:t>
            </a: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E6926F9-B407-4020-8E61-4C623D035C51}"/>
              </a:ext>
            </a:extLst>
          </p:cNvPr>
          <p:cNvSpPr/>
          <p:nvPr/>
        </p:nvSpPr>
        <p:spPr>
          <a:xfrm>
            <a:off x="1451957" y="3599647"/>
            <a:ext cx="9005453" cy="1477328"/>
          </a:xfrm>
          <a:prstGeom prst="rect">
            <a:avLst/>
          </a:prstGeom>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Cloud computing is a technology that provides on-demand, scalable, and updated computing resources. It offers many advantages to different types of users and organizations, such as cost savings, flexibility, and collaboration. However, it also faces some challenges, such as security and integration issues. Cloud computing is a fast-growing and evolving part of network-based computing.</a:t>
            </a:r>
          </a:p>
        </p:txBody>
      </p:sp>
    </p:spTree>
    <p:extLst>
      <p:ext uri="{BB962C8B-B14F-4D97-AF65-F5344CB8AC3E}">
        <p14:creationId xmlns:p14="http://schemas.microsoft.com/office/powerpoint/2010/main" val="421986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532B48-0DED-4FD6-904C-C2C293541E5F}"/>
              </a:ext>
            </a:extLst>
          </p:cNvPr>
          <p:cNvSpPr>
            <a:spLocks noGrp="1"/>
          </p:cNvSpPr>
          <p:nvPr>
            <p:ph type="sldNum" sz="quarter" idx="12"/>
          </p:nvPr>
        </p:nvSpPr>
        <p:spPr/>
        <p:txBody>
          <a:bodyPr/>
          <a:lstStyle/>
          <a:p>
            <a:fld id="{9A91D4EE-E970-4343-9893-14635B92CF03}" type="slidenum">
              <a:rPr lang="en-IN" smtClean="0">
                <a:latin typeface="Times New Roman" panose="02020603050405020304" pitchFamily="18" charset="0"/>
                <a:cs typeface="Times New Roman" panose="02020603050405020304" pitchFamily="18" charset="0"/>
              </a:rPr>
              <a:t>18</a:t>
            </a:fld>
            <a:endParaRPr lang="en-IN">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A0D888-8231-40E3-BBEE-B5B263F0C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786553"/>
          </a:xfrm>
          <a:prstGeom prst="rect">
            <a:avLst/>
          </a:prstGeom>
        </p:spPr>
      </p:pic>
      <p:sp>
        <p:nvSpPr>
          <p:cNvPr id="5" name="TextBox 4">
            <a:extLst>
              <a:ext uri="{FF2B5EF4-FFF2-40B4-BE49-F238E27FC236}">
                <a16:creationId xmlns:a16="http://schemas.microsoft.com/office/drawing/2014/main" id="{5BEBA266-DA5F-44D8-BF1F-A24238B862CC}"/>
              </a:ext>
            </a:extLst>
          </p:cNvPr>
          <p:cNvSpPr txBox="1"/>
          <p:nvPr/>
        </p:nvSpPr>
        <p:spPr>
          <a:xfrm>
            <a:off x="4199312" y="889462"/>
            <a:ext cx="3765666"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THANK YOU</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56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DFC27506-7D43-4BA4-BB53-044889D2FF89}"/>
              </a:ext>
            </a:extLst>
          </p:cNvPr>
          <p:cNvSpPr txBox="1">
            <a:spLocks/>
          </p:cNvSpPr>
          <p:nvPr/>
        </p:nvSpPr>
        <p:spPr>
          <a:xfrm>
            <a:off x="521595" y="1750063"/>
            <a:ext cx="5816600" cy="13223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defRP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8E2105BD-4BF7-4224-BCC1-467BC6EA2C41}"/>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2</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CC968AA-35B5-42E8-8853-DD563149CBDF}"/>
              </a:ext>
            </a:extLst>
          </p:cNvPr>
          <p:cNvSpPr/>
          <p:nvPr/>
        </p:nvSpPr>
        <p:spPr>
          <a:xfrm>
            <a:off x="521595" y="1940390"/>
            <a:ext cx="5574405" cy="3416320"/>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Nowadays, </a:t>
            </a:r>
            <a:r>
              <a:rPr lang="en-IN" b="1" dirty="0">
                <a:solidFill>
                  <a:schemeClr val="bg1"/>
                </a:solidFill>
                <a:latin typeface="Times New Roman" panose="02020603050405020304" pitchFamily="18" charset="0"/>
                <a:cs typeface="Times New Roman" panose="02020603050405020304" pitchFamily="18" charset="0"/>
              </a:rPr>
              <a:t>Cloud computing </a:t>
            </a:r>
            <a:r>
              <a:rPr lang="en-IN" dirty="0">
                <a:solidFill>
                  <a:schemeClr val="bg1"/>
                </a:solidFill>
                <a:latin typeface="Times New Roman" panose="02020603050405020304" pitchFamily="18" charset="0"/>
                <a:cs typeface="Times New Roman" panose="02020603050405020304" pitchFamily="18" charset="0"/>
              </a:rPr>
              <a:t>is adopted by every company, whether it is an MNC or a start-up, many are still migrating towards it because of the cost-cutting, lesser maintenance, and the increased capacity of the data with the help of servers maintained by the cloud providers. One more reason for this drastic change from the On-premises servers of the companies to the Cloud providers is the </a:t>
            </a:r>
            <a:r>
              <a:rPr lang="en-IN" b="1" dirty="0">
                <a:solidFill>
                  <a:schemeClr val="bg1"/>
                </a:solidFill>
                <a:latin typeface="Times New Roman" panose="02020603050405020304" pitchFamily="18" charset="0"/>
                <a:cs typeface="Times New Roman" panose="02020603050405020304" pitchFamily="18" charset="0"/>
              </a:rPr>
              <a:t>‘Pay as you go’ </a:t>
            </a:r>
            <a:r>
              <a:rPr lang="en-IN" dirty="0">
                <a:solidFill>
                  <a:schemeClr val="bg1"/>
                </a:solidFill>
                <a:latin typeface="Times New Roman" panose="02020603050405020304" pitchFamily="18" charset="0"/>
                <a:cs typeface="Times New Roman" panose="02020603050405020304" pitchFamily="18" charset="0"/>
              </a:rPr>
              <a:t>principle-based services provided by them i.e., you only have to pay for the service which you are using. The disadvantage On-premises server holds is that if the server is not in use the company still has to pay for it.</a:t>
            </a:r>
          </a:p>
        </p:txBody>
      </p:sp>
      <p:sp>
        <p:nvSpPr>
          <p:cNvPr id="13" name="TextBox 12">
            <a:extLst>
              <a:ext uri="{FF2B5EF4-FFF2-40B4-BE49-F238E27FC236}">
                <a16:creationId xmlns:a16="http://schemas.microsoft.com/office/drawing/2014/main" id="{55B1DC70-D098-48FC-9F48-09BB2106989A}"/>
              </a:ext>
            </a:extLst>
          </p:cNvPr>
          <p:cNvSpPr txBox="1"/>
          <p:nvPr/>
        </p:nvSpPr>
        <p:spPr>
          <a:xfrm>
            <a:off x="241071" y="784780"/>
            <a:ext cx="3761586" cy="646331"/>
          </a:xfrm>
          <a:prstGeom prst="rect">
            <a:avLst/>
          </a:prstGeom>
          <a:noFill/>
        </p:spPr>
        <p:txBody>
          <a:bodyPr wrap="square" rtlCol="0">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Cloud Computing</a:t>
            </a:r>
            <a:endParaRPr lang="en-IN" sz="3600" b="1" u="sng"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720F87B-2E21-4914-A10D-29F8C967C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458" y="381000"/>
            <a:ext cx="7042266" cy="6598677"/>
          </a:xfrm>
          <a:prstGeom prst="rect">
            <a:avLst/>
          </a:prstGeom>
        </p:spPr>
      </p:pic>
    </p:spTree>
    <p:extLst>
      <p:ext uri="{BB962C8B-B14F-4D97-AF65-F5344CB8AC3E}">
        <p14:creationId xmlns:p14="http://schemas.microsoft.com/office/powerpoint/2010/main" val="21998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D2D29B2C-6615-4C93-B5D4-B863940CB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168" y="1046722"/>
            <a:ext cx="7701377" cy="5469247"/>
          </a:xfrm>
          <a:prstGeom prst="rect">
            <a:avLst/>
          </a:prstGeom>
          <a:noFill/>
          <a:ln>
            <a:noFill/>
          </a:ln>
          <a:scene3d>
            <a:camera prst="perspectiveRelaxedModerately"/>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74912B05-D5CA-4DE2-BECD-DF41A235388F}"/>
              </a:ext>
            </a:extLst>
          </p:cNvPr>
          <p:cNvSpPr txBox="1">
            <a:spLocks/>
          </p:cNvSpPr>
          <p:nvPr/>
        </p:nvSpPr>
        <p:spPr>
          <a:xfrm>
            <a:off x="238485" y="207612"/>
            <a:ext cx="5248275" cy="639762"/>
          </a:xfrm>
          <a:prstGeom prst="rect">
            <a:avLst/>
          </a:prstGeom>
        </p:spPr>
        <p:txBody>
          <a:bodyPr rtlCol="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defRPr/>
            </a:pPr>
            <a:r>
              <a:rPr lang="en-IN" b="1" u="sng" spc="-10" dirty="0">
                <a:solidFill>
                  <a:schemeClr val="bg1"/>
                </a:solidFill>
                <a:latin typeface="Times New Roman" panose="02020603050405020304" pitchFamily="18" charset="0"/>
                <a:cs typeface="Times New Roman" panose="02020603050405020304" pitchFamily="18" charset="0"/>
              </a:rPr>
              <a:t>Introduction</a:t>
            </a:r>
            <a:endParaRPr lang="en-US" b="1" u="sng"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17">
            <a:extLst>
              <a:ext uri="{FF2B5EF4-FFF2-40B4-BE49-F238E27FC236}">
                <a16:creationId xmlns:a16="http://schemas.microsoft.com/office/drawing/2014/main" id="{C2DAC42B-38C2-4E8D-ADF8-13E2D276776C}"/>
              </a:ext>
            </a:extLst>
          </p:cNvPr>
          <p:cNvSpPr txBox="1">
            <a:spLocks/>
          </p:cNvSpPr>
          <p:nvPr/>
        </p:nvSpPr>
        <p:spPr>
          <a:xfrm>
            <a:off x="1082560" y="1080293"/>
            <a:ext cx="3711575" cy="365125"/>
          </a:xfrm>
          <a:prstGeom prst="rect">
            <a:avLst/>
          </a:prstGeom>
          <a:noFill/>
          <a:ln>
            <a:noFill/>
          </a:ln>
        </p:spPr>
        <p:txBody>
          <a:bodyPr lIns="68580" tIns="34290" rIns="68580" bIns="34290">
            <a:normAutofit/>
          </a:bodyPr>
          <a:lstStyle>
            <a:lvl1pPr>
              <a:spcBef>
                <a:spcPts val="750"/>
              </a:spcBef>
              <a:spcAft>
                <a:spcPts val="900"/>
              </a:spcAft>
              <a:defRPr sz="1000">
                <a:solidFill>
                  <a:schemeClr val="tx1"/>
                </a:solidFill>
                <a:latin typeface="Segoe UI" panose="020B0502040204020203" pitchFamily="34" charset="0"/>
              </a:defRPr>
            </a:lvl1pPr>
            <a:lvl2pPr marL="6858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2pPr>
            <a:lvl3pPr marL="11430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3pPr>
            <a:lvl4pPr marL="16002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4pPr>
            <a:lvl5pPr marL="2057400" indent="-228600">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5pPr>
            <a:lvl6pPr marL="25146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6pPr>
            <a:lvl7pPr marL="29718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7pPr>
            <a:lvl8pPr marL="34290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8pPr>
            <a:lvl9pPr marL="3886200" indent="-228600" fontAlgn="base">
              <a:spcBef>
                <a:spcPts val="750"/>
              </a:spcBef>
              <a:spcAft>
                <a:spcPts val="900"/>
              </a:spcAft>
              <a:buFont typeface="Arial" panose="020B0604020202020204" pitchFamily="34" charset="0"/>
              <a:buChar char="•"/>
              <a:defRPr sz="1000">
                <a:solidFill>
                  <a:schemeClr val="tx1"/>
                </a:solidFill>
                <a:latin typeface="Segoe UI" panose="020B0502040204020203" pitchFamily="34" charset="0"/>
              </a:defRPr>
            </a:lvl9pPr>
          </a:lstStyle>
          <a:p>
            <a:pPr algn="just" eaLnBrk="1" hangingPunct="1">
              <a:lnSpc>
                <a:spcPts val="1800"/>
              </a:lnSpc>
              <a:spcBef>
                <a:spcPts val="1000"/>
              </a:spcBef>
              <a:spcAft>
                <a:spcPts val="1500"/>
              </a:spcAft>
            </a:pPr>
            <a:r>
              <a:rPr lang="en-US" altLang="en-US" sz="2400" b="1" dirty="0">
                <a:solidFill>
                  <a:schemeClr val="bg1"/>
                </a:solidFill>
                <a:latin typeface="Times New Roman" panose="02020603050405020304" pitchFamily="18" charset="0"/>
                <a:cs typeface="Times New Roman" panose="02020603050405020304" pitchFamily="18" charset="0"/>
              </a:rPr>
              <a:t>What is cloud computing?</a:t>
            </a:r>
          </a:p>
        </p:txBody>
      </p:sp>
      <p:sp>
        <p:nvSpPr>
          <p:cNvPr id="5" name="TextBox 4">
            <a:extLst>
              <a:ext uri="{FF2B5EF4-FFF2-40B4-BE49-F238E27FC236}">
                <a16:creationId xmlns:a16="http://schemas.microsoft.com/office/drawing/2014/main" id="{13EE6FB1-DEF1-4FAB-A6E1-B93FA8D041A9}"/>
              </a:ext>
            </a:extLst>
          </p:cNvPr>
          <p:cNvSpPr txBox="1"/>
          <p:nvPr/>
        </p:nvSpPr>
        <p:spPr>
          <a:xfrm>
            <a:off x="1391439" y="1433775"/>
            <a:ext cx="6364288" cy="3416320"/>
          </a:xfrm>
          <a:prstGeom prst="rect">
            <a:avLst/>
          </a:prstGeom>
          <a:noFill/>
        </p:spPr>
        <p:txBody>
          <a:bodyPr>
            <a:spAutoFit/>
          </a:bodyPr>
          <a:lstStyle/>
          <a:p>
            <a:pPr marL="122873" algn="just">
              <a:spcBef>
                <a:spcPts val="236"/>
              </a:spcBef>
              <a:buClr>
                <a:srgbClr val="0000FF"/>
              </a:buClr>
              <a:tabLst>
                <a:tab pos="218599" algn="l"/>
              </a:tabLst>
              <a:defRPr/>
            </a:pPr>
            <a:r>
              <a:rPr lang="en-US" sz="2400" spc="-4" dirty="0">
                <a:solidFill>
                  <a:schemeClr val="bg1"/>
                </a:solidFill>
                <a:latin typeface="Times New Roman" panose="02020603050405020304" pitchFamily="18" charset="0"/>
                <a:cs typeface="Times New Roman" panose="02020603050405020304" pitchFamily="18" charset="0"/>
              </a:rPr>
              <a:t>Cloud Computing means storing and accessing the data and programs on remote servers that are hosted on the internet instead of the computer’s hard drive or local server. Cloud computing is also referred to as </a:t>
            </a:r>
            <a:r>
              <a:rPr lang="en-US" sz="2400" b="1" spc="-4" dirty="0">
                <a:solidFill>
                  <a:schemeClr val="bg1"/>
                </a:solidFill>
                <a:latin typeface="Times New Roman" panose="02020603050405020304" pitchFamily="18" charset="0"/>
                <a:cs typeface="Times New Roman" panose="02020603050405020304" pitchFamily="18" charset="0"/>
              </a:rPr>
              <a:t>Internet-based computing</a:t>
            </a:r>
            <a:r>
              <a:rPr lang="en-US" sz="2400" spc="-4" dirty="0">
                <a:solidFill>
                  <a:schemeClr val="bg1"/>
                </a:solidFill>
                <a:latin typeface="Times New Roman" panose="02020603050405020304" pitchFamily="18" charset="0"/>
                <a:cs typeface="Times New Roman" panose="02020603050405020304" pitchFamily="18" charset="0"/>
              </a:rPr>
              <a:t>, it is a technology where the resource is provided as a service through the Internet to the user. The data that is stored can be files, images, documents, or any other storable document.</a:t>
            </a:r>
          </a:p>
        </p:txBody>
      </p:sp>
      <p:sp>
        <p:nvSpPr>
          <p:cNvPr id="11" name="TextBox 10">
            <a:extLst>
              <a:ext uri="{FF2B5EF4-FFF2-40B4-BE49-F238E27FC236}">
                <a16:creationId xmlns:a16="http://schemas.microsoft.com/office/drawing/2014/main" id="{A1DE8AE6-7D40-40D6-95D8-1EEB2B2E5A34}"/>
              </a:ext>
            </a:extLst>
          </p:cNvPr>
          <p:cNvSpPr txBox="1"/>
          <p:nvPr/>
        </p:nvSpPr>
        <p:spPr>
          <a:xfrm>
            <a:off x="760903" y="4861738"/>
            <a:ext cx="5094288" cy="1569660"/>
          </a:xfrm>
          <a:prstGeom prst="rect">
            <a:avLst/>
          </a:prstGeom>
          <a:noFill/>
        </p:spPr>
        <p:txBody>
          <a:bodyPr>
            <a:spAutoFit/>
          </a:bodyPr>
          <a:lstStyle/>
          <a:p>
            <a:pPr algn="just" eaLnBrk="1" fontAlgn="auto" hangingPunct="1">
              <a:spcBef>
                <a:spcPts val="0"/>
              </a:spcBef>
              <a:spcAft>
                <a:spcPts val="0"/>
              </a:spcAft>
              <a:defRPr/>
            </a:pPr>
            <a:r>
              <a:rPr lang="en-US" sz="2400" spc="-4" dirty="0">
                <a:solidFill>
                  <a:schemeClr val="bg1"/>
                </a:solidFill>
                <a:latin typeface="Times New Roman" panose="02020603050405020304" pitchFamily="18" charset="0"/>
                <a:cs typeface="Times New Roman" panose="02020603050405020304" pitchFamily="18" charset="0"/>
              </a:rPr>
              <a:t>It allows users to access resources and services on-demand, without the need for physical infrastructure or local servers.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C1D9246-2783-4980-AA09-9DD9B9C91E70}"/>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3</a:t>
            </a:fld>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37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667A53-46E3-46BA-BEE0-14139B852597}"/>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4</a:t>
            </a:fld>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FB8890-45D1-433D-94AA-811E3D9BD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0" y="1637608"/>
            <a:ext cx="4854633" cy="4336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58AC97C8-003D-4FDC-B54C-5E48B2D65C5A}"/>
              </a:ext>
            </a:extLst>
          </p:cNvPr>
          <p:cNvSpPr txBox="1"/>
          <p:nvPr/>
        </p:nvSpPr>
        <p:spPr>
          <a:xfrm>
            <a:off x="257694" y="595036"/>
            <a:ext cx="9609513" cy="646331"/>
          </a:xfrm>
          <a:prstGeom prst="rect">
            <a:avLst/>
          </a:prstGeom>
          <a:noFill/>
        </p:spPr>
        <p:txBody>
          <a:bodyPr wrap="square" rtlCol="0">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ARCHITECTURE OF CLOUD COMPUTING</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60A031-AB21-48ED-AB1A-20D8BC2A1C6D}"/>
              </a:ext>
            </a:extLst>
          </p:cNvPr>
          <p:cNvSpPr txBox="1"/>
          <p:nvPr/>
        </p:nvSpPr>
        <p:spPr>
          <a:xfrm>
            <a:off x="706582" y="1828800"/>
            <a:ext cx="6118167" cy="1200329"/>
          </a:xfrm>
          <a:prstGeom prst="rect">
            <a:avLst/>
          </a:prstGeom>
          <a:noFill/>
        </p:spPr>
        <p:txBody>
          <a:bodyPr wrap="square" rtlCol="0">
            <a:spAutoFit/>
          </a:bodyPr>
          <a:lstStyle/>
          <a:p>
            <a:pPr algn="just"/>
            <a:r>
              <a:rPr lang="en-US" dirty="0">
                <a:solidFill>
                  <a:schemeClr val="bg1"/>
                </a:solidFill>
                <a:latin typeface="Times New Roman" panose="02020603050405020304" pitchFamily="18" charset="0"/>
                <a:cs typeface="Times New Roman" panose="02020603050405020304" pitchFamily="18" charset="0"/>
              </a:rPr>
              <a:t>As we know, cloud computing technology is used by both small and large organizations to store the information in cloud and access it from anywhere at anytime using the internet connection.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6AF3362-9EBF-4A0D-AEF2-BEA1DD302620}"/>
              </a:ext>
            </a:extLst>
          </p:cNvPr>
          <p:cNvSpPr/>
          <p:nvPr/>
        </p:nvSpPr>
        <p:spPr>
          <a:xfrm>
            <a:off x="706582" y="3244334"/>
            <a:ext cx="6425738" cy="646331"/>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Cloud computing architecture is a combination of service-oriented architecture and event-driven architecture.</a:t>
            </a:r>
          </a:p>
        </p:txBody>
      </p:sp>
      <p:sp>
        <p:nvSpPr>
          <p:cNvPr id="8" name="Rectangle 7">
            <a:extLst>
              <a:ext uri="{FF2B5EF4-FFF2-40B4-BE49-F238E27FC236}">
                <a16:creationId xmlns:a16="http://schemas.microsoft.com/office/drawing/2014/main" id="{5833687F-87AA-4ACA-B862-4D80CA2E8119}"/>
              </a:ext>
            </a:extLst>
          </p:cNvPr>
          <p:cNvSpPr/>
          <p:nvPr/>
        </p:nvSpPr>
        <p:spPr>
          <a:xfrm>
            <a:off x="706582" y="4332208"/>
            <a:ext cx="6096000" cy="646331"/>
          </a:xfrm>
          <a:prstGeom prst="rect">
            <a:avLst/>
          </a:prstGeom>
        </p:spPr>
        <p:txBody>
          <a:bodyPr>
            <a:spAutoFit/>
          </a:bodyPr>
          <a:lstStyle/>
          <a:p>
            <a:pPr algn="just"/>
            <a:r>
              <a:rPr lang="en-IN" dirty="0">
                <a:solidFill>
                  <a:schemeClr val="bg1"/>
                </a:solidFill>
                <a:latin typeface="Times New Roman" panose="02020603050405020304" pitchFamily="18" charset="0"/>
                <a:cs typeface="Times New Roman" panose="02020603050405020304" pitchFamily="18" charset="0"/>
              </a:rPr>
              <a:t>Cloud computing architecture is divided into the following two parts -</a:t>
            </a:r>
          </a:p>
        </p:txBody>
      </p:sp>
      <p:sp>
        <p:nvSpPr>
          <p:cNvPr id="3" name="Rectangle 2">
            <a:extLst>
              <a:ext uri="{FF2B5EF4-FFF2-40B4-BE49-F238E27FC236}">
                <a16:creationId xmlns:a16="http://schemas.microsoft.com/office/drawing/2014/main" id="{0E88A2D4-578B-418E-A76A-F69A48E1998B}"/>
              </a:ext>
            </a:extLst>
          </p:cNvPr>
          <p:cNvSpPr/>
          <p:nvPr/>
        </p:nvSpPr>
        <p:spPr>
          <a:xfrm>
            <a:off x="1200727" y="5220392"/>
            <a:ext cx="6096000" cy="369332"/>
          </a:xfrm>
          <a:prstGeom prst="rect">
            <a:avLst/>
          </a:prstGeom>
        </p:spPr>
        <p:txBody>
          <a:bodyPr>
            <a:spAutoFit/>
          </a:bodyPr>
          <a:lstStyle/>
          <a:p>
            <a:pPr algn="just"/>
            <a:r>
              <a:rPr lang="en-IN" dirty="0">
                <a:solidFill>
                  <a:schemeClr val="bg1"/>
                </a:solidFill>
                <a:latin typeface="Times New Roman" panose="02020603050405020304" pitchFamily="18" charset="0"/>
                <a:cs typeface="Times New Roman" panose="02020603050405020304" pitchFamily="18" charset="0"/>
              </a:rPr>
              <a:t>1.Front End</a:t>
            </a:r>
          </a:p>
        </p:txBody>
      </p:sp>
      <p:sp>
        <p:nvSpPr>
          <p:cNvPr id="9" name="Rectangle 8">
            <a:extLst>
              <a:ext uri="{FF2B5EF4-FFF2-40B4-BE49-F238E27FC236}">
                <a16:creationId xmlns:a16="http://schemas.microsoft.com/office/drawing/2014/main" id="{7491550B-5B5A-4A6E-B645-485EFD026D8B}"/>
              </a:ext>
            </a:extLst>
          </p:cNvPr>
          <p:cNvSpPr/>
          <p:nvPr/>
        </p:nvSpPr>
        <p:spPr>
          <a:xfrm>
            <a:off x="1200727" y="5646911"/>
            <a:ext cx="1261884" cy="369332"/>
          </a:xfrm>
          <a:prstGeom prst="rect">
            <a:avLst/>
          </a:prstGeom>
        </p:spPr>
        <p:txBody>
          <a:bodyPr wrap="none">
            <a:spAutoFit/>
          </a:bodyPr>
          <a:lstStyle/>
          <a:p>
            <a:r>
              <a:rPr lang="en-IN" dirty="0">
                <a:solidFill>
                  <a:schemeClr val="bg1"/>
                </a:solidFill>
                <a:latin typeface="Times New Roman" panose="02020603050405020304" pitchFamily="18" charset="0"/>
                <a:cs typeface="Times New Roman" panose="02020603050405020304" pitchFamily="18" charset="0"/>
              </a:rPr>
              <a:t>2.Back End</a:t>
            </a:r>
            <a:endParaRPr lang="en-IN" dirty="0">
              <a:solidFill>
                <a:schemeClr val="bg1"/>
              </a:solidFill>
            </a:endParaRPr>
          </a:p>
        </p:txBody>
      </p:sp>
    </p:spTree>
    <p:extLst>
      <p:ext uri="{BB962C8B-B14F-4D97-AF65-F5344CB8AC3E}">
        <p14:creationId xmlns:p14="http://schemas.microsoft.com/office/powerpoint/2010/main" val="375376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67DA84-6B77-45F2-82D1-7EA7486A7183}"/>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5</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2DABCF-C7AD-4B28-BC57-621D0068AC59}"/>
              </a:ext>
            </a:extLst>
          </p:cNvPr>
          <p:cNvSpPr txBox="1"/>
          <p:nvPr/>
        </p:nvSpPr>
        <p:spPr>
          <a:xfrm>
            <a:off x="274319" y="295729"/>
            <a:ext cx="4231179" cy="646331"/>
          </a:xfrm>
          <a:prstGeom prst="rect">
            <a:avLst/>
          </a:prstGeom>
          <a:noFill/>
        </p:spPr>
        <p:txBody>
          <a:bodyPr wrap="square" rtlCol="0">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BASIC CONCEPTS</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22D269-8467-49E5-BD50-E7BE9230F2BD}"/>
              </a:ext>
            </a:extLst>
          </p:cNvPr>
          <p:cNvSpPr txBox="1"/>
          <p:nvPr/>
        </p:nvSpPr>
        <p:spPr>
          <a:xfrm>
            <a:off x="620486" y="1665514"/>
            <a:ext cx="10061369" cy="646331"/>
          </a:xfrm>
          <a:prstGeom prst="rect">
            <a:avLst/>
          </a:prstGeom>
          <a:noFill/>
        </p:spPr>
        <p:txBody>
          <a:bodyPr wrap="square" rtlCol="0">
            <a:spAutoFit/>
          </a:bodyPr>
          <a:lstStyle/>
          <a:p>
            <a:pPr algn="just"/>
            <a:r>
              <a:rPr lang="en-US" dirty="0">
                <a:solidFill>
                  <a:schemeClr val="bg1"/>
                </a:solidFill>
                <a:latin typeface="Times New Roman" panose="02020603050405020304" pitchFamily="18" charset="0"/>
                <a:cs typeface="Times New Roman" panose="02020603050405020304" pitchFamily="18" charset="0"/>
              </a:rPr>
              <a:t>There are certain services and models working behind the system making the cloud computing feasible and accessible to the end user.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083F41B-557B-486B-9AF2-C6125B4FA435}"/>
              </a:ext>
            </a:extLst>
          </p:cNvPr>
          <p:cNvSpPr/>
          <p:nvPr/>
        </p:nvSpPr>
        <p:spPr>
          <a:xfrm>
            <a:off x="620486" y="2665967"/>
            <a:ext cx="6531428" cy="369332"/>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Following are the working models for cloud computing: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703664E-EFBF-43E7-B80C-187A0A479C56}"/>
              </a:ext>
            </a:extLst>
          </p:cNvPr>
          <p:cNvSpPr/>
          <p:nvPr/>
        </p:nvSpPr>
        <p:spPr>
          <a:xfrm>
            <a:off x="1457498" y="3708994"/>
            <a:ext cx="6096000" cy="369332"/>
          </a:xfrm>
          <a:prstGeom prst="rect">
            <a:avLst/>
          </a:prstGeom>
        </p:spPr>
        <p:txBody>
          <a:bodyPr>
            <a:spAutoFit/>
          </a:bodyPr>
          <a:lstStyle/>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Deployment Models</a:t>
            </a:r>
          </a:p>
        </p:txBody>
      </p:sp>
      <p:sp>
        <p:nvSpPr>
          <p:cNvPr id="7" name="Rectangle 6">
            <a:extLst>
              <a:ext uri="{FF2B5EF4-FFF2-40B4-BE49-F238E27FC236}">
                <a16:creationId xmlns:a16="http://schemas.microsoft.com/office/drawing/2014/main" id="{3FB72F7C-B37E-475E-9B22-49E3CAE01D77}"/>
              </a:ext>
            </a:extLst>
          </p:cNvPr>
          <p:cNvSpPr/>
          <p:nvPr/>
        </p:nvSpPr>
        <p:spPr>
          <a:xfrm>
            <a:off x="1428644" y="4345150"/>
            <a:ext cx="2031325" cy="369332"/>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 2.   Service Models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58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BD07B2-873A-4300-887F-837E96D2B0D8}"/>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6</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08AE89A-BC83-4018-99EF-280502E64FD0}"/>
              </a:ext>
            </a:extLst>
          </p:cNvPr>
          <p:cNvSpPr/>
          <p:nvPr/>
        </p:nvSpPr>
        <p:spPr>
          <a:xfrm>
            <a:off x="292064" y="295729"/>
            <a:ext cx="7584512" cy="646331"/>
          </a:xfrm>
          <a:prstGeom prst="rect">
            <a:avLst/>
          </a:prstGeom>
        </p:spPr>
        <p:txBody>
          <a:bodyPr wrap="none">
            <a:spAutoFit/>
          </a:bodyPr>
          <a:lstStyle/>
          <a:p>
            <a:pPr algn="just"/>
            <a:r>
              <a:rPr lang="en-US" sz="3600" b="1" u="sng" dirty="0">
                <a:solidFill>
                  <a:schemeClr val="bg1"/>
                </a:solidFill>
                <a:latin typeface="Times New Roman" panose="02020603050405020304" pitchFamily="18" charset="0"/>
                <a:cs typeface="Times New Roman" panose="02020603050405020304" pitchFamily="18" charset="0"/>
              </a:rPr>
              <a:t>What Is A Cloud Deployment Model?</a:t>
            </a:r>
            <a:endParaRPr lang="en-US" sz="3600" b="1" i="0" u="sng" dirty="0">
              <a:solidFill>
                <a:schemeClr val="bg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3996E18-26CD-446F-9ABD-78D96379528D}"/>
              </a:ext>
            </a:extLst>
          </p:cNvPr>
          <p:cNvSpPr/>
          <p:nvPr/>
        </p:nvSpPr>
        <p:spPr>
          <a:xfrm>
            <a:off x="687185" y="1263226"/>
            <a:ext cx="7800109" cy="923330"/>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It works as your virtual computing environment with a choice of deployment model depending on how much data you want to store and who has access to the Infrastructure.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6" descr="Cloud Deployment Models PPT | Presentation design template, Powerpoint  presentation, Presentation slides templates">
            <a:extLst>
              <a:ext uri="{FF2B5EF4-FFF2-40B4-BE49-F238E27FC236}">
                <a16:creationId xmlns:a16="http://schemas.microsoft.com/office/drawing/2014/main" id="{6CBEA4CE-0B01-4008-A9EE-503AEB733443}"/>
              </a:ext>
            </a:extLst>
          </p:cNvPr>
          <p:cNvPicPr>
            <a:picLocks noChangeAspect="1" noChangeArrowheads="1"/>
          </p:cNvPicPr>
          <p:nvPr/>
        </p:nvPicPr>
        <p:blipFill rotWithShape="1">
          <a:blip r:embed="rId2">
            <a:duotone>
              <a:schemeClr val="accent2">
                <a:shade val="45000"/>
                <a:satMod val="135000"/>
              </a:schemeClr>
              <a:prstClr val="white"/>
            </a:duotone>
          </a:blip>
          <a:srcRect t="15842" b="12878"/>
          <a:stretch/>
        </p:blipFill>
        <p:spPr bwMode="auto">
          <a:xfrm>
            <a:off x="4858789" y="2186556"/>
            <a:ext cx="6858000" cy="36663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Left"/>
            <a:lightRig rig="threePt" dir="t"/>
          </a:scene3d>
        </p:spPr>
      </p:pic>
      <p:sp>
        <p:nvSpPr>
          <p:cNvPr id="6" name="TextBox 5">
            <a:extLst>
              <a:ext uri="{FF2B5EF4-FFF2-40B4-BE49-F238E27FC236}">
                <a16:creationId xmlns:a16="http://schemas.microsoft.com/office/drawing/2014/main" id="{50599BEE-C4F0-4F07-9541-C9F42ECB2F69}"/>
              </a:ext>
            </a:extLst>
          </p:cNvPr>
          <p:cNvSpPr txBox="1"/>
          <p:nvPr/>
        </p:nvSpPr>
        <p:spPr>
          <a:xfrm>
            <a:off x="1055716" y="3004047"/>
            <a:ext cx="2685011" cy="2031325"/>
          </a:xfrm>
          <a:prstGeom prst="rect">
            <a:avLst/>
          </a:prstGeom>
          <a:noFill/>
        </p:spPr>
        <p:txBody>
          <a:bodyPr wrap="square" rtlCol="0">
            <a:spAutoFit/>
          </a:bodyPr>
          <a:lstStyle/>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Private Cloud</a:t>
            </a:r>
          </a:p>
          <a:p>
            <a:pPr marL="342900" indent="-342900" algn="jus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Community Cloud</a:t>
            </a:r>
          </a:p>
          <a:p>
            <a:pPr marL="342900" indent="-342900" algn="jus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Public Cloud</a:t>
            </a:r>
          </a:p>
          <a:p>
            <a:pPr marL="342900" indent="-342900" algn="jus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AutoNum type="arabicPeriod"/>
            </a:pPr>
            <a:r>
              <a:rPr lang="en-US" dirty="0">
                <a:solidFill>
                  <a:schemeClr val="bg1"/>
                </a:solidFill>
                <a:latin typeface="Times New Roman" panose="02020603050405020304" pitchFamily="18" charset="0"/>
                <a:cs typeface="Times New Roman" panose="02020603050405020304" pitchFamily="18" charset="0"/>
              </a:rPr>
              <a:t>Hybrid Cloud</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4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 calcmode="lin" valueType="num">
                                      <p:cBhvr additive="base">
                                        <p:cTn id="4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F4466B-C781-4D7C-9DD4-6350003AF863}"/>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7</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07FD7E-CB74-4B16-AB8E-98362A9E9F40}"/>
              </a:ext>
            </a:extLst>
          </p:cNvPr>
          <p:cNvSpPr txBox="1"/>
          <p:nvPr/>
        </p:nvSpPr>
        <p:spPr>
          <a:xfrm>
            <a:off x="576349" y="601751"/>
            <a:ext cx="2086494" cy="461665"/>
          </a:xfrm>
          <a:prstGeom prst="rect">
            <a:avLst/>
          </a:prstGeom>
          <a:noFill/>
        </p:spPr>
        <p:txBody>
          <a:bodyPr wrap="square" rtlCol="0">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Public Cloud</a:t>
            </a:r>
            <a:endParaRPr lang="en-IN" sz="2400" b="1" u="sng"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466D5E1-7B85-4E3A-8DC9-CA3499672D97}"/>
              </a:ext>
            </a:extLst>
          </p:cNvPr>
          <p:cNvSpPr/>
          <p:nvPr/>
        </p:nvSpPr>
        <p:spPr>
          <a:xfrm>
            <a:off x="587432" y="1249271"/>
            <a:ext cx="8515004" cy="646331"/>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Services are provided over a public network and available to anyone who wants to use them.</a:t>
            </a:r>
          </a:p>
        </p:txBody>
      </p:sp>
      <p:sp>
        <p:nvSpPr>
          <p:cNvPr id="9" name="Rectangle 8">
            <a:extLst>
              <a:ext uri="{FF2B5EF4-FFF2-40B4-BE49-F238E27FC236}">
                <a16:creationId xmlns:a16="http://schemas.microsoft.com/office/drawing/2014/main" id="{6C8E63E4-9CCF-4986-AE91-3C8DD2FE38EA}"/>
              </a:ext>
            </a:extLst>
          </p:cNvPr>
          <p:cNvSpPr/>
          <p:nvPr/>
        </p:nvSpPr>
        <p:spPr>
          <a:xfrm>
            <a:off x="576348" y="3478231"/>
            <a:ext cx="8634153" cy="2400657"/>
          </a:xfrm>
          <a:prstGeom prst="rect">
            <a:avLst/>
          </a:prstGeom>
        </p:spPr>
        <p:txBody>
          <a:bodyPr wrap="square">
            <a:spAutoFit/>
          </a:bodyPr>
          <a:lstStyle/>
          <a:p>
            <a:pPr algn="just"/>
            <a:r>
              <a:rPr lang="en-IN" sz="2400" b="1" u="sng" dirty="0">
                <a:solidFill>
                  <a:schemeClr val="bg1"/>
                </a:solidFill>
                <a:latin typeface="Times New Roman" panose="02020603050405020304" pitchFamily="18" charset="0"/>
                <a:cs typeface="Times New Roman" panose="02020603050405020304" pitchFamily="18" charset="0"/>
              </a:rPr>
              <a:t>Benefits of Public Cloud</a:t>
            </a:r>
          </a:p>
          <a:p>
            <a:pPr algn="just"/>
            <a:endParaRPr lang="en-IN" b="1"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Minimal Investment </a:t>
            </a:r>
            <a:r>
              <a:rPr lang="en-IN" dirty="0">
                <a:solidFill>
                  <a:schemeClr val="bg1"/>
                </a:solidFill>
                <a:latin typeface="Times New Roman" panose="02020603050405020304" pitchFamily="18" charset="0"/>
                <a:cs typeface="Times New Roman" panose="02020603050405020304" pitchFamily="18" charset="0"/>
              </a:rPr>
              <a:t>- As a pay-per-use service, </a:t>
            </a:r>
          </a:p>
          <a:p>
            <a:pPr algn="just"/>
            <a:r>
              <a:rPr lang="en-IN" dirty="0">
                <a:solidFill>
                  <a:schemeClr val="bg1"/>
                </a:solidFill>
                <a:latin typeface="Times New Roman" panose="02020603050405020304" pitchFamily="18" charset="0"/>
                <a:cs typeface="Times New Roman" panose="02020603050405020304" pitchFamily="18" charset="0"/>
              </a:rPr>
              <a:t>there is no large upfront cost and is ideal for </a:t>
            </a:r>
          </a:p>
          <a:p>
            <a:pPr algn="just"/>
            <a:r>
              <a:rPr lang="en-IN" dirty="0">
                <a:solidFill>
                  <a:schemeClr val="bg1"/>
                </a:solidFill>
                <a:latin typeface="Times New Roman" panose="02020603050405020304" pitchFamily="18" charset="0"/>
                <a:cs typeface="Times New Roman" panose="02020603050405020304" pitchFamily="18" charset="0"/>
              </a:rPr>
              <a:t>businesses who need quick access to resources</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No Hardware Setup </a:t>
            </a:r>
            <a:r>
              <a:rPr lang="en-IN" dirty="0">
                <a:solidFill>
                  <a:schemeClr val="bg1"/>
                </a:solidFill>
                <a:latin typeface="Times New Roman" panose="02020603050405020304" pitchFamily="18" charset="0"/>
                <a:cs typeface="Times New Roman" panose="02020603050405020304" pitchFamily="18" charset="0"/>
              </a:rPr>
              <a:t>- The cloud service providers fully fund the entire Infrastructure</a:t>
            </a:r>
          </a:p>
        </p:txBody>
      </p:sp>
      <p:sp>
        <p:nvSpPr>
          <p:cNvPr id="10" name="Rectangle 9">
            <a:extLst>
              <a:ext uri="{FF2B5EF4-FFF2-40B4-BE49-F238E27FC236}">
                <a16:creationId xmlns:a16="http://schemas.microsoft.com/office/drawing/2014/main" id="{175C57E8-401A-43A3-909C-EBD74978E944}"/>
              </a:ext>
            </a:extLst>
          </p:cNvPr>
          <p:cNvSpPr/>
          <p:nvPr/>
        </p:nvSpPr>
        <p:spPr>
          <a:xfrm>
            <a:off x="576348" y="1849080"/>
            <a:ext cx="8226830" cy="671979"/>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It is a cost-effective option for businesses looking for </a:t>
            </a:r>
          </a:p>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scalability and flexibility.</a:t>
            </a:r>
          </a:p>
        </p:txBody>
      </p:sp>
      <p:pic>
        <p:nvPicPr>
          <p:cNvPr id="11" name="Picture 2" descr="Types of Cloud - TAE">
            <a:extLst>
              <a:ext uri="{FF2B5EF4-FFF2-40B4-BE49-F238E27FC236}">
                <a16:creationId xmlns:a16="http://schemas.microsoft.com/office/drawing/2014/main" id="{41DC0A12-C09A-4DD4-A81C-E7F720D1929A}"/>
              </a:ext>
            </a:extLst>
          </p:cNvPr>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6483926" y="1746321"/>
            <a:ext cx="4386773" cy="33653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a:extLst>
              <a:ext uri="{FF2B5EF4-FFF2-40B4-BE49-F238E27FC236}">
                <a16:creationId xmlns:a16="http://schemas.microsoft.com/office/drawing/2014/main" id="{116AB6CC-AC33-4753-8819-90F98BB96DC0}"/>
              </a:ext>
            </a:extLst>
          </p:cNvPr>
          <p:cNvSpPr/>
          <p:nvPr/>
        </p:nvSpPr>
        <p:spPr>
          <a:xfrm>
            <a:off x="587432" y="2504838"/>
            <a:ext cx="5896494" cy="646331"/>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Public cloud providers, such as AWS, Azure, and GCP, offer a wide range of services accessible to the general public</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85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arn(inVertical)">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1000"/>
                                        <p:tgtEl>
                                          <p:spTgt spid="9">
                                            <p:txEl>
                                              <p:pRg st="2" end="2"/>
                                            </p:txEl>
                                          </p:spTgt>
                                        </p:tgtEl>
                                      </p:cBhvr>
                                    </p:animEffect>
                                    <p:anim calcmode="lin" valueType="num">
                                      <p:cBhvr>
                                        <p:cTn id="3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fade">
                                      <p:cBhvr>
                                        <p:cTn id="42" dur="1000"/>
                                        <p:tgtEl>
                                          <p:spTgt spid="9">
                                            <p:txEl>
                                              <p:pRg st="3" end="3"/>
                                            </p:txEl>
                                          </p:spTgt>
                                        </p:tgtEl>
                                      </p:cBhvr>
                                    </p:animEffect>
                                    <p:anim calcmode="lin" valueType="num">
                                      <p:cBhvr>
                                        <p:cTn id="4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1000"/>
                                        <p:tgtEl>
                                          <p:spTgt spid="9">
                                            <p:txEl>
                                              <p:pRg st="4" end="4"/>
                                            </p:txEl>
                                          </p:spTgt>
                                        </p:tgtEl>
                                      </p:cBhvr>
                                    </p:animEffect>
                                    <p:anim calcmode="lin" valueType="num">
                                      <p:cBhvr>
                                        <p:cTn id="4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Effect transition="in" filter="fade">
                                      <p:cBhvr>
                                        <p:cTn id="54" dur="1000"/>
                                        <p:tgtEl>
                                          <p:spTgt spid="9">
                                            <p:txEl>
                                              <p:pRg st="7" end="7"/>
                                            </p:txEl>
                                          </p:spTgt>
                                        </p:tgtEl>
                                      </p:cBhvr>
                                    </p:animEffect>
                                    <p:anim calcmode="lin" valueType="num">
                                      <p:cBhvr>
                                        <p:cTn id="55"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555A74-61D1-4D16-B674-C9133197D71B}"/>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8</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1FA99E8-6033-41A6-8365-1F810BE19DCE}"/>
              </a:ext>
            </a:extLst>
          </p:cNvPr>
          <p:cNvSpPr/>
          <p:nvPr/>
        </p:nvSpPr>
        <p:spPr>
          <a:xfrm>
            <a:off x="454751" y="295729"/>
            <a:ext cx="2021707"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Private Cloud</a:t>
            </a:r>
            <a:endParaRPr lang="en-IN" sz="2400" b="1" u="sng"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1FDC1CA-71C4-498A-AF14-121EF825BA96}"/>
              </a:ext>
            </a:extLst>
          </p:cNvPr>
          <p:cNvSpPr/>
          <p:nvPr/>
        </p:nvSpPr>
        <p:spPr>
          <a:xfrm>
            <a:off x="454750" y="1063416"/>
            <a:ext cx="8714187" cy="646331"/>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Infrastructure is dedicated to a single organization and may be located on-premises or off-premises.</a:t>
            </a:r>
          </a:p>
        </p:txBody>
      </p:sp>
      <p:sp>
        <p:nvSpPr>
          <p:cNvPr id="7" name="Rectangle 6">
            <a:extLst>
              <a:ext uri="{FF2B5EF4-FFF2-40B4-BE49-F238E27FC236}">
                <a16:creationId xmlns:a16="http://schemas.microsoft.com/office/drawing/2014/main" id="{699AB4BA-A67F-47CD-B407-DBD8680DBC09}"/>
              </a:ext>
            </a:extLst>
          </p:cNvPr>
          <p:cNvSpPr/>
          <p:nvPr/>
        </p:nvSpPr>
        <p:spPr>
          <a:xfrm>
            <a:off x="454750" y="1835317"/>
            <a:ext cx="6095998" cy="646331"/>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Private cloud environments are designed to meet specific security, compliance, or performance requirements.</a:t>
            </a:r>
          </a:p>
        </p:txBody>
      </p:sp>
      <p:sp>
        <p:nvSpPr>
          <p:cNvPr id="8" name="Rectangle 7">
            <a:extLst>
              <a:ext uri="{FF2B5EF4-FFF2-40B4-BE49-F238E27FC236}">
                <a16:creationId xmlns:a16="http://schemas.microsoft.com/office/drawing/2014/main" id="{9DFCED45-32F5-4CA7-80AE-68DFEDE1E58A}"/>
              </a:ext>
            </a:extLst>
          </p:cNvPr>
          <p:cNvSpPr/>
          <p:nvPr/>
        </p:nvSpPr>
        <p:spPr>
          <a:xfrm>
            <a:off x="454750" y="2632972"/>
            <a:ext cx="6096000" cy="671979"/>
          </a:xfrm>
          <a:prstGeom prst="rect">
            <a:avLst/>
          </a:prstGeom>
        </p:spPr>
        <p:txBody>
          <a:bodyPr>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They offer enhanced control, customization, and </a:t>
            </a:r>
          </a:p>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privacy but require significant upfront investment.</a:t>
            </a:r>
          </a:p>
        </p:txBody>
      </p:sp>
      <p:sp>
        <p:nvSpPr>
          <p:cNvPr id="9" name="Rectangle 8">
            <a:extLst>
              <a:ext uri="{FF2B5EF4-FFF2-40B4-BE49-F238E27FC236}">
                <a16:creationId xmlns:a16="http://schemas.microsoft.com/office/drawing/2014/main" id="{5D98439A-722A-41C7-A43E-543559A65C34}"/>
              </a:ext>
            </a:extLst>
          </p:cNvPr>
          <p:cNvSpPr/>
          <p:nvPr/>
        </p:nvSpPr>
        <p:spPr>
          <a:xfrm>
            <a:off x="454749" y="3607598"/>
            <a:ext cx="6095998" cy="1292662"/>
          </a:xfrm>
          <a:prstGeom prst="rect">
            <a:avLst/>
          </a:prstGeom>
        </p:spPr>
        <p:txBody>
          <a:bodyPr wrap="square">
            <a:spAutoFit/>
          </a:bodyPr>
          <a:lstStyle/>
          <a:p>
            <a:pPr algn="just"/>
            <a:r>
              <a:rPr lang="en-IN" sz="2400" b="1" u="sng" dirty="0">
                <a:solidFill>
                  <a:schemeClr val="bg1"/>
                </a:solidFill>
                <a:latin typeface="Times New Roman" panose="02020603050405020304" pitchFamily="18" charset="0"/>
                <a:cs typeface="Times New Roman" panose="02020603050405020304" pitchFamily="18" charset="0"/>
              </a:rPr>
              <a:t>Benefits of Private Cloud</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Data Privacy </a:t>
            </a:r>
            <a:r>
              <a:rPr lang="en-IN" dirty="0">
                <a:solidFill>
                  <a:schemeClr val="bg1"/>
                </a:solidFill>
                <a:latin typeface="Times New Roman" panose="02020603050405020304" pitchFamily="18" charset="0"/>
                <a:cs typeface="Times New Roman" panose="02020603050405020304" pitchFamily="18" charset="0"/>
              </a:rPr>
              <a:t>- It is ideal for storing corporate data where only authorized personnel gets access.</a:t>
            </a:r>
          </a:p>
        </p:txBody>
      </p:sp>
      <p:sp>
        <p:nvSpPr>
          <p:cNvPr id="10" name="Rectangle 9">
            <a:extLst>
              <a:ext uri="{FF2B5EF4-FFF2-40B4-BE49-F238E27FC236}">
                <a16:creationId xmlns:a16="http://schemas.microsoft.com/office/drawing/2014/main" id="{CBE802A5-0E6C-49A9-8064-1EDE60418499}"/>
              </a:ext>
            </a:extLst>
          </p:cNvPr>
          <p:cNvSpPr/>
          <p:nvPr/>
        </p:nvSpPr>
        <p:spPr>
          <a:xfrm>
            <a:off x="454749" y="4778921"/>
            <a:ext cx="9686778" cy="1477328"/>
          </a:xfrm>
          <a:prstGeom prst="rect">
            <a:avLst/>
          </a:prstGeom>
        </p:spPr>
        <p:txBody>
          <a:bodyPr wrap="square">
            <a:spAutoFit/>
          </a:bodyPr>
          <a:lstStyle/>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Security</a:t>
            </a:r>
            <a:r>
              <a:rPr lang="en-IN" dirty="0">
                <a:solidFill>
                  <a:schemeClr val="bg1"/>
                </a:solidFill>
                <a:latin typeface="Times New Roman" panose="02020603050405020304" pitchFamily="18" charset="0"/>
                <a:cs typeface="Times New Roman" panose="02020603050405020304" pitchFamily="18" charset="0"/>
              </a:rPr>
              <a:t> - Segmentation of resources within the same Infrastructure can help with better access and higher levels of security.</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Supports Legacy Systems </a:t>
            </a:r>
            <a:r>
              <a:rPr lang="en-IN" dirty="0">
                <a:solidFill>
                  <a:schemeClr val="bg1"/>
                </a:solidFill>
                <a:latin typeface="Times New Roman" panose="02020603050405020304" pitchFamily="18" charset="0"/>
                <a:cs typeface="Times New Roman" panose="02020603050405020304" pitchFamily="18" charset="0"/>
              </a:rPr>
              <a:t>- This model supports legacy systems that cannot access the public cloud</a:t>
            </a:r>
          </a:p>
        </p:txBody>
      </p:sp>
      <p:pic>
        <p:nvPicPr>
          <p:cNvPr id="11" name="Picture 2" descr="Private Cloud - javatpoint">
            <a:extLst>
              <a:ext uri="{FF2B5EF4-FFF2-40B4-BE49-F238E27FC236}">
                <a16:creationId xmlns:a16="http://schemas.microsoft.com/office/drawing/2014/main" id="{B10E1014-BAAB-424C-AC49-F2C2CE01FBC0}"/>
              </a:ext>
            </a:extLst>
          </p:cNvPr>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6550749" y="1474062"/>
            <a:ext cx="4440849" cy="3552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388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Effect transition="in" filter="fade">
                                      <p:cBhvr>
                                        <p:cTn id="43" dur="500"/>
                                        <p:tgtEl>
                                          <p:spTgt spid="10">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xEl>
                                              <p:pRg st="3" end="3"/>
                                            </p:txEl>
                                          </p:spTgt>
                                        </p:tgtEl>
                                        <p:attrNameLst>
                                          <p:attrName>style.visibility</p:attrName>
                                        </p:attrNameLst>
                                      </p:cBhvr>
                                      <p:to>
                                        <p:strVal val="visible"/>
                                      </p:to>
                                    </p:set>
                                    <p:animEffect transition="in" filter="fade">
                                      <p:cBhvr>
                                        <p:cTn id="4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20F959-9191-4F1B-AEAD-0D01D851EB00}"/>
              </a:ext>
            </a:extLst>
          </p:cNvPr>
          <p:cNvSpPr>
            <a:spLocks noGrp="1"/>
          </p:cNvSpPr>
          <p:nvPr>
            <p:ph type="sldNum" sz="quarter" idx="12"/>
          </p:nvPr>
        </p:nvSpPr>
        <p:spPr/>
        <p:txBody>
          <a:bodyPr/>
          <a:lstStyle/>
          <a:p>
            <a:pPr algn="just"/>
            <a:r>
              <a:rPr lang="en-IN" dirty="0">
                <a:solidFill>
                  <a:schemeClr val="bg1"/>
                </a:solidFill>
                <a:latin typeface="Times New Roman" panose="02020603050405020304" pitchFamily="18" charset="0"/>
                <a:cs typeface="Times New Roman" panose="02020603050405020304" pitchFamily="18" charset="0"/>
              </a:rPr>
              <a:t> </a:t>
            </a:r>
            <a:fld id="{9A91D4EE-E970-4343-9893-14635B92CF03}" type="slidenum">
              <a:rPr lang="en-IN" smtClean="0">
                <a:solidFill>
                  <a:schemeClr val="bg1"/>
                </a:solidFill>
                <a:latin typeface="Times New Roman" panose="02020603050405020304" pitchFamily="18" charset="0"/>
                <a:cs typeface="Times New Roman" panose="02020603050405020304" pitchFamily="18" charset="0"/>
              </a:rPr>
              <a:pPr algn="just"/>
              <a:t>9</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56A0F4F-4DF7-455D-AFB3-D6543BAE27CA}"/>
              </a:ext>
            </a:extLst>
          </p:cNvPr>
          <p:cNvSpPr/>
          <p:nvPr/>
        </p:nvSpPr>
        <p:spPr>
          <a:xfrm>
            <a:off x="401555" y="143687"/>
            <a:ext cx="2640466" cy="461665"/>
          </a:xfrm>
          <a:prstGeom prst="rect">
            <a:avLst/>
          </a:prstGeom>
        </p:spPr>
        <p:txBody>
          <a:bodyPr wrap="none">
            <a:spAutoFit/>
          </a:bodyPr>
          <a:lstStyle/>
          <a:p>
            <a:pPr algn="just"/>
            <a:r>
              <a:rPr lang="en-US" sz="2400" b="1" u="sng" dirty="0">
                <a:solidFill>
                  <a:schemeClr val="bg1"/>
                </a:solidFill>
                <a:latin typeface="Times New Roman" panose="02020603050405020304" pitchFamily="18" charset="0"/>
                <a:cs typeface="Times New Roman" panose="02020603050405020304" pitchFamily="18" charset="0"/>
              </a:rPr>
              <a:t>Community Cloud</a:t>
            </a:r>
          </a:p>
        </p:txBody>
      </p:sp>
      <p:sp>
        <p:nvSpPr>
          <p:cNvPr id="6" name="Rectangle 5">
            <a:extLst>
              <a:ext uri="{FF2B5EF4-FFF2-40B4-BE49-F238E27FC236}">
                <a16:creationId xmlns:a16="http://schemas.microsoft.com/office/drawing/2014/main" id="{067297E7-04E6-4EE6-84BE-7A2AAE63D11B}"/>
              </a:ext>
            </a:extLst>
          </p:cNvPr>
          <p:cNvSpPr/>
          <p:nvPr/>
        </p:nvSpPr>
        <p:spPr>
          <a:xfrm>
            <a:off x="601281" y="1039598"/>
            <a:ext cx="8068894" cy="646331"/>
          </a:xfrm>
          <a:prstGeom prst="rect">
            <a:avLst/>
          </a:prstGeom>
        </p:spPr>
        <p:txBody>
          <a:bodyPr wrap="square">
            <a:spAutoFit/>
          </a:bodyPr>
          <a:lstStyle/>
          <a:p>
            <a:pPr algn="just"/>
            <a:r>
              <a:rPr lang="en-US" spc="-4" dirty="0">
                <a:solidFill>
                  <a:schemeClr val="bg1"/>
                </a:solidFill>
                <a:latin typeface="Times New Roman" panose="02020603050405020304" pitchFamily="18" charset="0"/>
                <a:cs typeface="Times New Roman" panose="02020603050405020304" pitchFamily="18" charset="0"/>
              </a:rPr>
              <a:t>Community cloud is a deployment model where infrastructure and services are shared among a specific community or group of organizations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F0FB4E0-8045-4035-853F-EBA0B525F24C}"/>
              </a:ext>
            </a:extLst>
          </p:cNvPr>
          <p:cNvSpPr/>
          <p:nvPr/>
        </p:nvSpPr>
        <p:spPr>
          <a:xfrm>
            <a:off x="495992" y="1804987"/>
            <a:ext cx="6320161" cy="923330"/>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It caters to the needs of a particular community, such as government agencies, educational institutions, or research organizations.</a:t>
            </a:r>
          </a:p>
        </p:txBody>
      </p:sp>
      <p:sp>
        <p:nvSpPr>
          <p:cNvPr id="8" name="Rectangle 7">
            <a:extLst>
              <a:ext uri="{FF2B5EF4-FFF2-40B4-BE49-F238E27FC236}">
                <a16:creationId xmlns:a16="http://schemas.microsoft.com/office/drawing/2014/main" id="{9CB607D3-8655-401E-B25F-AF73CE2ED9B9}"/>
              </a:ext>
            </a:extLst>
          </p:cNvPr>
          <p:cNvSpPr/>
          <p:nvPr/>
        </p:nvSpPr>
        <p:spPr>
          <a:xfrm>
            <a:off x="495993" y="2744634"/>
            <a:ext cx="6320160" cy="923330"/>
          </a:xfrm>
          <a:prstGeom prst="rect">
            <a:avLst/>
          </a:prstGeom>
        </p:spPr>
        <p:txBody>
          <a:bodyPr wrap="square">
            <a:spAutoFit/>
          </a:bodyPr>
          <a:lstStyle/>
          <a:p>
            <a:pPr marL="122873" algn="just">
              <a:spcBef>
                <a:spcPts val="236"/>
              </a:spcBef>
              <a:buClr>
                <a:srgbClr val="0000FF"/>
              </a:buClr>
              <a:tabLst>
                <a:tab pos="218599" algn="l"/>
              </a:tabLst>
              <a:defRPr/>
            </a:pPr>
            <a:r>
              <a:rPr lang="en-US" spc="-4" dirty="0">
                <a:solidFill>
                  <a:schemeClr val="bg1"/>
                </a:solidFill>
                <a:latin typeface="Times New Roman" panose="02020603050405020304" pitchFamily="18" charset="0"/>
                <a:cs typeface="Times New Roman" panose="02020603050405020304" pitchFamily="18" charset="0"/>
              </a:rPr>
              <a:t>Community cloud provides a cost-effective solution while addressing specific requirements and compliance standards of the community.</a:t>
            </a:r>
          </a:p>
        </p:txBody>
      </p:sp>
      <p:sp>
        <p:nvSpPr>
          <p:cNvPr id="9" name="Rectangle 8">
            <a:extLst>
              <a:ext uri="{FF2B5EF4-FFF2-40B4-BE49-F238E27FC236}">
                <a16:creationId xmlns:a16="http://schemas.microsoft.com/office/drawing/2014/main" id="{971778DB-45EF-49D4-B45A-5D5E14E78F5B}"/>
              </a:ext>
            </a:extLst>
          </p:cNvPr>
          <p:cNvSpPr/>
          <p:nvPr/>
        </p:nvSpPr>
        <p:spPr>
          <a:xfrm>
            <a:off x="446723" y="3927952"/>
            <a:ext cx="4110421" cy="461665"/>
          </a:xfrm>
          <a:prstGeom prst="rect">
            <a:avLst/>
          </a:prstGeom>
        </p:spPr>
        <p:txBody>
          <a:bodyPr wrap="none">
            <a:spAutoFit/>
          </a:bodyPr>
          <a:lstStyle/>
          <a:p>
            <a:pPr algn="just"/>
            <a:r>
              <a:rPr lang="en-IN" sz="2400" b="1" u="sng" dirty="0">
                <a:solidFill>
                  <a:schemeClr val="bg1"/>
                </a:solidFill>
                <a:latin typeface="Times New Roman" panose="02020603050405020304" pitchFamily="18" charset="0"/>
                <a:cs typeface="Times New Roman" panose="02020603050405020304" pitchFamily="18" charset="0"/>
              </a:rPr>
              <a:t>Benefits of Community Cloud</a:t>
            </a:r>
            <a:endParaRPr lang="en-IN" sz="2400" u="sng"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490E62B-B071-4781-B03C-F61BA41E6610}"/>
              </a:ext>
            </a:extLst>
          </p:cNvPr>
          <p:cNvSpPr/>
          <p:nvPr/>
        </p:nvSpPr>
        <p:spPr>
          <a:xfrm>
            <a:off x="601281" y="4546864"/>
            <a:ext cx="6214872" cy="646331"/>
          </a:xfrm>
          <a:prstGeom prst="rect">
            <a:avLst/>
          </a:prstGeom>
        </p:spPr>
        <p:txBody>
          <a:bodyPr wrap="square">
            <a:spAutoFit/>
          </a:bodyPr>
          <a:lstStyle/>
          <a:p>
            <a:pPr algn="just"/>
            <a:r>
              <a:rPr lang="en-IN" b="1" dirty="0">
                <a:solidFill>
                  <a:schemeClr val="bg1"/>
                </a:solidFill>
                <a:latin typeface="Times New Roman" panose="02020603050405020304" pitchFamily="18" charset="0"/>
                <a:cs typeface="Times New Roman" panose="02020603050405020304" pitchFamily="18" charset="0"/>
              </a:rPr>
              <a:t>Smaller Investment </a:t>
            </a:r>
            <a:r>
              <a:rPr lang="en-IN" dirty="0">
                <a:solidFill>
                  <a:schemeClr val="bg1"/>
                </a:solidFill>
                <a:latin typeface="Times New Roman" panose="02020603050405020304" pitchFamily="18" charset="0"/>
                <a:cs typeface="Times New Roman" panose="02020603050405020304" pitchFamily="18" charset="0"/>
              </a:rPr>
              <a:t>- A community cloud is much cheaper than the private &amp; public cloud and provides great performance</a:t>
            </a:r>
          </a:p>
        </p:txBody>
      </p:sp>
      <p:sp>
        <p:nvSpPr>
          <p:cNvPr id="12" name="Rectangle 11">
            <a:extLst>
              <a:ext uri="{FF2B5EF4-FFF2-40B4-BE49-F238E27FC236}">
                <a16:creationId xmlns:a16="http://schemas.microsoft.com/office/drawing/2014/main" id="{F22D141A-0405-4C4A-AE32-78B03CD394F4}"/>
              </a:ext>
            </a:extLst>
          </p:cNvPr>
          <p:cNvSpPr/>
          <p:nvPr/>
        </p:nvSpPr>
        <p:spPr>
          <a:xfrm>
            <a:off x="601281" y="5530994"/>
            <a:ext cx="8442966" cy="646331"/>
          </a:xfrm>
          <a:prstGeom prst="rect">
            <a:avLst/>
          </a:prstGeom>
        </p:spPr>
        <p:txBody>
          <a:bodyPr wrap="square">
            <a:spAutoFit/>
          </a:bodyPr>
          <a:lstStyle/>
          <a:p>
            <a:pPr algn="just"/>
            <a:r>
              <a:rPr lang="en-IN" b="1" dirty="0">
                <a:solidFill>
                  <a:schemeClr val="bg1"/>
                </a:solidFill>
                <a:latin typeface="Times New Roman" panose="02020603050405020304" pitchFamily="18" charset="0"/>
                <a:cs typeface="Times New Roman" panose="02020603050405020304" pitchFamily="18" charset="0"/>
              </a:rPr>
              <a:t>Setup Benefits </a:t>
            </a:r>
            <a:r>
              <a:rPr lang="en-IN" dirty="0">
                <a:solidFill>
                  <a:schemeClr val="bg1"/>
                </a:solidFill>
                <a:latin typeface="Times New Roman" panose="02020603050405020304" pitchFamily="18" charset="0"/>
                <a:cs typeface="Times New Roman" panose="02020603050405020304" pitchFamily="18" charset="0"/>
              </a:rPr>
              <a:t>- The protocols and configuration of a community cloud must align with industry standards, allowing customers to work much more efficiently.</a:t>
            </a:r>
          </a:p>
        </p:txBody>
      </p:sp>
      <p:pic>
        <p:nvPicPr>
          <p:cNvPr id="13" name="Picture 2" descr="Community Cloud - javatpoint">
            <a:extLst>
              <a:ext uri="{FF2B5EF4-FFF2-40B4-BE49-F238E27FC236}">
                <a16:creationId xmlns:a16="http://schemas.microsoft.com/office/drawing/2014/main" id="{9A82654A-38D2-41F5-8A63-14FE1A41D613}"/>
              </a:ext>
            </a:extLst>
          </p:cNvPr>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6927457" y="2000443"/>
            <a:ext cx="4233580" cy="3097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28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heel(1)">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1000"/>
                                        <p:tgtEl>
                                          <p:spTgt spid="9">
                                            <p:txEl>
                                              <p:pRg st="0" end="0"/>
                                            </p:txEl>
                                          </p:spTgt>
                                        </p:tgtEl>
                                      </p:cBhvr>
                                    </p:animEffect>
                                    <p:anim calcmode="lin" valueType="num">
                                      <p:cBhvr>
                                        <p:cTn id="3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Effect transition="in" filter="fade">
                                      <p:cBhvr>
                                        <p:cTn id="41" dur="500"/>
                                        <p:tgtEl>
                                          <p:spTgt spid="1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fade">
                                      <p:cBhvr>
                                        <p:cTn id="4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1200</TotalTime>
  <Words>1892</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 </dc:title>
  <dc:creator>Gaurav Mali</dc:creator>
  <cp:lastModifiedBy>Gaurav Mali</cp:lastModifiedBy>
  <cp:revision>201</cp:revision>
  <dcterms:created xsi:type="dcterms:W3CDTF">2024-03-04T18:37:01Z</dcterms:created>
  <dcterms:modified xsi:type="dcterms:W3CDTF">2024-03-23T11:59:03Z</dcterms:modified>
</cp:coreProperties>
</file>