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62" r:id="rId8"/>
    <p:sldId id="263" r:id="rId9"/>
    <p:sldId id="265" r:id="rId10"/>
    <p:sldId id="269" r:id="rId11"/>
    <p:sldId id="273" r:id="rId12"/>
    <p:sldId id="270" r:id="rId13"/>
    <p:sldId id="272" r:id="rId14"/>
    <p:sldId id="271" r:id="rId15"/>
    <p:sldId id="274" r:id="rId16"/>
    <p:sldId id="275" r:id="rId17"/>
    <p:sldId id="276" r:id="rId18"/>
    <p:sldId id="277" r:id="rId19"/>
    <p:sldId id="278" r:id="rId20"/>
    <p:sldId id="279" r:id="rId21"/>
    <p:sldId id="283" r:id="rId22"/>
    <p:sldId id="264" r:id="rId23"/>
    <p:sldId id="284" r:id="rId24"/>
    <p:sldId id="285" r:id="rId25"/>
    <p:sldId id="286" r:id="rId26"/>
    <p:sldId id="287" r:id="rId27"/>
    <p:sldId id="288" r:id="rId28"/>
    <p:sldId id="289"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D6C2-0922-B3A8-72C9-3ADAAB5EE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D25A93-CD5E-708A-EC88-DDC41530F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E76880-891D-6EF7-1553-184D7CEDB0DD}"/>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5" name="Footer Placeholder 4">
            <a:extLst>
              <a:ext uri="{FF2B5EF4-FFF2-40B4-BE49-F238E27FC236}">
                <a16:creationId xmlns:a16="http://schemas.microsoft.com/office/drawing/2014/main" id="{F5B019F8-A3F5-1F58-FADC-DD8A498CE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286BD-F6E7-7789-2BA6-EEF53D9C7F80}"/>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63966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F347-78AE-B07F-E7B7-6B3B3859B2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2C77D2-F700-2964-C187-33C31F66E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B9B50-70BA-0236-D8ED-E7E860B92E5A}"/>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5" name="Footer Placeholder 4">
            <a:extLst>
              <a:ext uri="{FF2B5EF4-FFF2-40B4-BE49-F238E27FC236}">
                <a16:creationId xmlns:a16="http://schemas.microsoft.com/office/drawing/2014/main" id="{687C2B41-189D-238C-7D8E-73414A81A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D6A66-F66B-6F8A-87B7-FCC069F487C7}"/>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89337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36F8CB-9AA2-943C-F2A6-8485208D01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2DA583-1CA5-EEBA-D03E-E8F29B97B9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66E26-F8FE-6880-94EF-3F71E8B151C5}"/>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5" name="Footer Placeholder 4">
            <a:extLst>
              <a:ext uri="{FF2B5EF4-FFF2-40B4-BE49-F238E27FC236}">
                <a16:creationId xmlns:a16="http://schemas.microsoft.com/office/drawing/2014/main" id="{43BACF68-2902-A317-BA70-A97E8CD6F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2698D-A43A-2114-AA76-474699B9425F}"/>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317343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DF51-2469-513D-4CA0-903573E8B9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89BFC3-5B05-DA88-87F3-E583D30720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F948C4-DC50-0023-5CAA-670004C7A395}"/>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5" name="Footer Placeholder 4">
            <a:extLst>
              <a:ext uri="{FF2B5EF4-FFF2-40B4-BE49-F238E27FC236}">
                <a16:creationId xmlns:a16="http://schemas.microsoft.com/office/drawing/2014/main" id="{3BDF535B-7488-C126-F662-D8BCE8110C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6F994-7857-54BD-673D-A2FFA90C7FC8}"/>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207066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93CD-6E13-65A3-A1CC-D02DB9578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BA74DF-B87F-CAB7-C051-AF0504F35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260BB7-95FB-0E63-3EEB-9B34E996DF3E}"/>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5" name="Footer Placeholder 4">
            <a:extLst>
              <a:ext uri="{FF2B5EF4-FFF2-40B4-BE49-F238E27FC236}">
                <a16:creationId xmlns:a16="http://schemas.microsoft.com/office/drawing/2014/main" id="{7B97A2C1-3355-3F1D-ADE5-9A6C6C0878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FA89BB-F543-88BC-A289-8AC1EE182437}"/>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226478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49EA-230B-DBEB-498C-52F479E49A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A0AB5-5643-76BF-D9EA-862137AF8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BB5DE3-BD9D-8AB1-C8CA-5D2BC63561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771C7C-1220-1991-FB4E-87623E695F9B}"/>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6" name="Footer Placeholder 5">
            <a:extLst>
              <a:ext uri="{FF2B5EF4-FFF2-40B4-BE49-F238E27FC236}">
                <a16:creationId xmlns:a16="http://schemas.microsoft.com/office/drawing/2014/main" id="{FDAA92EE-C00E-89A6-701A-79CD14FA47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9E7B54-1247-58B6-65E8-03211025E213}"/>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414385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EE11-6FAD-37E2-9B49-9E912912F2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3D2C0F-3404-5684-494F-B6A6790D9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437E4-EFB3-5007-936F-F1BDEF492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64600A-EAAB-AFB0-7594-38B4F8B31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C6588D-647D-E586-B4CA-B408B2620A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27306F-94E9-A9CB-38E0-B45438DD7FFC}"/>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8" name="Footer Placeholder 7">
            <a:extLst>
              <a:ext uri="{FF2B5EF4-FFF2-40B4-BE49-F238E27FC236}">
                <a16:creationId xmlns:a16="http://schemas.microsoft.com/office/drawing/2014/main" id="{E19D7B54-EF5E-A59F-AED6-B13CD85231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EDECC2-4C1C-3D78-5012-BF74A7B974BB}"/>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310262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C875-E871-036A-04FA-D9FF69ED75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483916-1B32-E717-F88F-EA7AE6444D94}"/>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4" name="Footer Placeholder 3">
            <a:extLst>
              <a:ext uri="{FF2B5EF4-FFF2-40B4-BE49-F238E27FC236}">
                <a16:creationId xmlns:a16="http://schemas.microsoft.com/office/drawing/2014/main" id="{274FD850-4324-F78F-D558-64508D105F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0E1A1D-EA2A-C7BE-8FF1-BD68DAA3EF92}"/>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46409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636B3-6FFE-CA9E-EDDA-F5361ADECC86}"/>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3" name="Footer Placeholder 2">
            <a:extLst>
              <a:ext uri="{FF2B5EF4-FFF2-40B4-BE49-F238E27FC236}">
                <a16:creationId xmlns:a16="http://schemas.microsoft.com/office/drawing/2014/main" id="{F91C499F-6170-8D68-D210-FAE4527B3E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5A948C-1F47-CB51-2E1C-09824673F2D4}"/>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386466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1213-DD20-E567-EC62-98E99FFF6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4E3896-1D4E-A9AC-82BE-7BB0D1782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167F9F-8C83-1170-0224-3A198754E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434CC-F5C4-C5F1-85F0-509704E5DD05}"/>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6" name="Footer Placeholder 5">
            <a:extLst>
              <a:ext uri="{FF2B5EF4-FFF2-40B4-BE49-F238E27FC236}">
                <a16:creationId xmlns:a16="http://schemas.microsoft.com/office/drawing/2014/main" id="{59357875-2D1B-9187-96E7-F03218B9C2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00B947-722C-B1C2-605B-BCAC28667E11}"/>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85999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4D59-CF42-D9D7-03F9-2E938CD27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A64956-6F47-7D7A-86B7-3347A8F66A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62092F-A789-9EB8-70F5-E8500F781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AD556-994C-A4E2-F184-4257DCE79CA3}"/>
              </a:ext>
            </a:extLst>
          </p:cNvPr>
          <p:cNvSpPr>
            <a:spLocks noGrp="1"/>
          </p:cNvSpPr>
          <p:nvPr>
            <p:ph type="dt" sz="half" idx="10"/>
          </p:nvPr>
        </p:nvSpPr>
        <p:spPr/>
        <p:txBody>
          <a:bodyPr/>
          <a:lstStyle/>
          <a:p>
            <a:fld id="{C8338634-0B78-409F-856D-F8910B585270}" type="datetimeFigureOut">
              <a:rPr lang="en-IN" smtClean="0"/>
              <a:pPr/>
              <a:t>25-04-2023</a:t>
            </a:fld>
            <a:endParaRPr lang="en-IN"/>
          </a:p>
        </p:txBody>
      </p:sp>
      <p:sp>
        <p:nvSpPr>
          <p:cNvPr id="6" name="Footer Placeholder 5">
            <a:extLst>
              <a:ext uri="{FF2B5EF4-FFF2-40B4-BE49-F238E27FC236}">
                <a16:creationId xmlns:a16="http://schemas.microsoft.com/office/drawing/2014/main" id="{DED0AC20-1A83-2383-C77E-4069D44115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DB92BE-5517-B985-E40A-5E2EC4A1D414}"/>
              </a:ext>
            </a:extLst>
          </p:cNvPr>
          <p:cNvSpPr>
            <a:spLocks noGrp="1"/>
          </p:cNvSpPr>
          <p:nvPr>
            <p:ph type="sldNum" sz="quarter" idx="12"/>
          </p:nvPr>
        </p:nvSpPr>
        <p:spPr/>
        <p:txBody>
          <a:bodyPr/>
          <a:lstStyle/>
          <a:p>
            <a:fld id="{5F83CE25-E561-467B-B3F8-8774CBB9D599}" type="slidenum">
              <a:rPr lang="en-IN" smtClean="0"/>
              <a:pPr/>
              <a:t>‹#›</a:t>
            </a:fld>
            <a:endParaRPr lang="en-IN"/>
          </a:p>
        </p:txBody>
      </p:sp>
    </p:spTree>
    <p:extLst>
      <p:ext uri="{BB962C8B-B14F-4D97-AF65-F5344CB8AC3E}">
        <p14:creationId xmlns:p14="http://schemas.microsoft.com/office/powerpoint/2010/main" val="88033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8A449-A7A4-C110-DAD0-C82E661BD1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1A0141-29A6-C079-7492-F206C9210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F35C3-3E87-9392-98DF-12702D18B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38634-0B78-409F-856D-F8910B585270}" type="datetimeFigureOut">
              <a:rPr lang="en-IN" smtClean="0"/>
              <a:pPr/>
              <a:t>25-04-2023</a:t>
            </a:fld>
            <a:endParaRPr lang="en-IN"/>
          </a:p>
        </p:txBody>
      </p:sp>
      <p:sp>
        <p:nvSpPr>
          <p:cNvPr id="5" name="Footer Placeholder 4">
            <a:extLst>
              <a:ext uri="{FF2B5EF4-FFF2-40B4-BE49-F238E27FC236}">
                <a16:creationId xmlns:a16="http://schemas.microsoft.com/office/drawing/2014/main" id="{D9B54EE5-DC26-DC98-B559-40AEB1237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3F1A52-7D5C-679F-6522-6C369D831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3CE25-E561-467B-B3F8-8774CBB9D599}" type="slidenum">
              <a:rPr lang="en-IN" smtClean="0"/>
              <a:pPr/>
              <a:t>‹#›</a:t>
            </a:fld>
            <a:endParaRPr lang="en-IN"/>
          </a:p>
        </p:txBody>
      </p:sp>
    </p:spTree>
    <p:extLst>
      <p:ext uri="{BB962C8B-B14F-4D97-AF65-F5344CB8AC3E}">
        <p14:creationId xmlns:p14="http://schemas.microsoft.com/office/powerpoint/2010/main" val="3665565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2F6E-6DA0-3D05-58B3-B750F284DA02}"/>
              </a:ext>
            </a:extLst>
          </p:cNvPr>
          <p:cNvSpPr>
            <a:spLocks noGrp="1"/>
          </p:cNvSpPr>
          <p:nvPr>
            <p:ph type="title"/>
          </p:nvPr>
        </p:nvSpPr>
        <p:spPr>
          <a:xfrm>
            <a:off x="838200" y="392019"/>
            <a:ext cx="10515600" cy="4753721"/>
          </a:xfrm>
        </p:spPr>
        <p:txBody>
          <a:bodyPr>
            <a:normAutofit fontScale="90000"/>
          </a:bodyPr>
          <a:lstStyle/>
          <a:p>
            <a:pPr algn="ctr">
              <a:lnSpc>
                <a:spcPct val="100000"/>
              </a:lnSpc>
            </a:pPr>
            <a:r>
              <a:rPr lang="en-IN" sz="2000" dirty="0">
                <a:latin typeface="Times New Roman" panose="02020603050405020304" pitchFamily="18" charset="0"/>
                <a:cs typeface="Times New Roman" panose="02020603050405020304" pitchFamily="18" charset="0"/>
              </a:rPr>
              <a:t>A</a:t>
            </a:r>
            <a:br>
              <a:rPr lang="en-IN" sz="2000" dirty="0">
                <a:latin typeface="+mn-lt"/>
              </a:rPr>
            </a:br>
            <a:r>
              <a:rPr lang="en-IN" sz="2000" b="1" dirty="0">
                <a:latin typeface="Times New Roman" panose="02020603050405020304" pitchFamily="18" charset="0"/>
                <a:cs typeface="Times New Roman" panose="02020603050405020304" pitchFamily="18" charset="0"/>
              </a:rPr>
              <a:t>Major Project</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On</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ORGAN DONATION DECENTRALIZED APPLICATION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BACHELOR OF TECHNOLOGY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COMPUTER SCIENCE AND ENGINEERING</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By</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SAI SINDHU DANDIBHATLA (197R1A05K4)</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VANGMAI KOHEDA (197R1A05P9)</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GAURAV MANDAL (197R1A05L1)</a:t>
            </a: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Under the Guidance of</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V. NARESH KUMAR</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Assistant Professor</a:t>
            </a:r>
          </a:p>
        </p:txBody>
      </p:sp>
      <p:pic>
        <p:nvPicPr>
          <p:cNvPr id="9" name="Picture 76">
            <a:extLst>
              <a:ext uri="{FF2B5EF4-FFF2-40B4-BE49-F238E27FC236}">
                <a16:creationId xmlns:a16="http://schemas.microsoft.com/office/drawing/2014/main" id="{7D200627-9BE2-E445-6433-118FBBDAC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423" y="5532982"/>
            <a:ext cx="957154" cy="76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57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EC0E-F2EA-1AA8-C11C-D5BC78EEF258}"/>
              </a:ext>
            </a:extLst>
          </p:cNvPr>
          <p:cNvSpPr>
            <a:spLocks noGrp="1"/>
          </p:cNvSpPr>
          <p:nvPr>
            <p:ph type="title"/>
          </p:nvPr>
        </p:nvSpPr>
        <p:spPr>
          <a:xfrm>
            <a:off x="813486" y="229201"/>
            <a:ext cx="10515600" cy="603063"/>
          </a:xfrm>
        </p:spPr>
        <p:txBody>
          <a:bodyPr>
            <a:normAutofit/>
          </a:bodyPr>
          <a:lstStyle/>
          <a:p>
            <a:pPr algn="ctr"/>
            <a:r>
              <a:rPr lang="en-IN" sz="3200" b="1" dirty="0">
                <a:latin typeface="Times New Roman" panose="02020603050405020304" pitchFamily="18" charset="0"/>
                <a:cs typeface="Times New Roman" panose="02020603050405020304" pitchFamily="18" charset="0"/>
              </a:rPr>
              <a:t>ARCHITECTURE</a:t>
            </a:r>
          </a:p>
        </p:txBody>
      </p:sp>
      <p:pic>
        <p:nvPicPr>
          <p:cNvPr id="4" name="Content Placeholder 3">
            <a:extLst>
              <a:ext uri="{FF2B5EF4-FFF2-40B4-BE49-F238E27FC236}">
                <a16:creationId xmlns:a16="http://schemas.microsoft.com/office/drawing/2014/main" id="{C44EF35F-1C8A-3AC6-6189-7DEF4AB637C6}"/>
              </a:ext>
            </a:extLst>
          </p:cNvPr>
          <p:cNvPicPr>
            <a:picLocks noGrp="1"/>
          </p:cNvPicPr>
          <p:nvPr>
            <p:ph idx="1"/>
          </p:nvPr>
        </p:nvPicPr>
        <p:blipFill>
          <a:blip r:embed="rId2"/>
          <a:srcRect/>
          <a:stretch>
            <a:fillRect/>
          </a:stretch>
        </p:blipFill>
        <p:spPr bwMode="auto">
          <a:xfrm>
            <a:off x="1425389" y="753762"/>
            <a:ext cx="9269506" cy="5931243"/>
          </a:xfrm>
          <a:prstGeom prst="rect">
            <a:avLst/>
          </a:prstGeom>
          <a:noFill/>
          <a:ln w="9525">
            <a:noFill/>
            <a:miter lim="800000"/>
            <a:headEnd/>
            <a:tailEnd/>
          </a:ln>
        </p:spPr>
      </p:pic>
    </p:spTree>
    <p:extLst>
      <p:ext uri="{BB962C8B-B14F-4D97-AF65-F5344CB8AC3E}">
        <p14:creationId xmlns:p14="http://schemas.microsoft.com/office/powerpoint/2010/main" val="165640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C292-ED0C-EA78-FEEE-CDBF879EE3D8}"/>
              </a:ext>
            </a:extLst>
          </p:cNvPr>
          <p:cNvSpPr>
            <a:spLocks noGrp="1"/>
          </p:cNvSpPr>
          <p:nvPr>
            <p:ph type="title"/>
          </p:nvPr>
        </p:nvSpPr>
        <p:spPr>
          <a:xfrm>
            <a:off x="294503" y="0"/>
            <a:ext cx="10515600" cy="755463"/>
          </a:xfrm>
        </p:spPr>
        <p:txBody>
          <a:bodyPr>
            <a:normAutofit/>
          </a:bodyPr>
          <a:lstStyle/>
          <a:p>
            <a:pPr algn="ctr"/>
            <a:r>
              <a:rPr lang="en-IN" sz="3200" b="1" dirty="0">
                <a:latin typeface="Times New Roman" panose="02020603050405020304" pitchFamily="18" charset="0"/>
                <a:cs typeface="Times New Roman" panose="02020603050405020304" pitchFamily="18" charset="0"/>
              </a:rPr>
              <a:t>USE CASE DIAGRAM</a:t>
            </a:r>
            <a:endParaRPr lang="en-IN" sz="3200"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3720" b="3938"/>
          <a:stretch/>
        </p:blipFill>
        <p:spPr>
          <a:xfrm>
            <a:off x="2607276" y="654909"/>
            <a:ext cx="6635578" cy="6067166"/>
          </a:xfrm>
        </p:spPr>
      </p:pic>
    </p:spTree>
    <p:extLst>
      <p:ext uri="{BB962C8B-B14F-4D97-AF65-F5344CB8AC3E}">
        <p14:creationId xmlns:p14="http://schemas.microsoft.com/office/powerpoint/2010/main" val="178983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F2A8-0B5C-11A8-035A-BDB3E5E9C1A4}"/>
              </a:ext>
            </a:extLst>
          </p:cNvPr>
          <p:cNvSpPr>
            <a:spLocks noGrp="1"/>
          </p:cNvSpPr>
          <p:nvPr>
            <p:ph type="title"/>
          </p:nvPr>
        </p:nvSpPr>
        <p:spPr>
          <a:xfrm>
            <a:off x="838200" y="179774"/>
            <a:ext cx="10515600" cy="629957"/>
          </a:xfrm>
        </p:spPr>
        <p:txBody>
          <a:bodyPr>
            <a:normAutofit/>
          </a:bodyPr>
          <a:lstStyle/>
          <a:p>
            <a:pPr algn="ctr"/>
            <a:r>
              <a:rPr lang="en-IN" sz="3200" b="1" dirty="0">
                <a:latin typeface="Times New Roman" panose="02020603050405020304" pitchFamily="18" charset="0"/>
                <a:cs typeface="Times New Roman" panose="02020603050405020304" pitchFamily="18" charset="0"/>
              </a:rPr>
              <a:t>CLASS DIAGRAM</a:t>
            </a:r>
          </a:p>
        </p:txBody>
      </p:sp>
      <p:pic>
        <p:nvPicPr>
          <p:cNvPr id="7" name="Content Placeholder 6">
            <a:extLst>
              <a:ext uri="{FF2B5EF4-FFF2-40B4-BE49-F238E27FC236}">
                <a16:creationId xmlns:a16="http://schemas.microsoft.com/office/drawing/2014/main" id="{3456F5ED-7636-844A-4ED3-5E463C6BC52C}"/>
              </a:ext>
            </a:extLst>
          </p:cNvPr>
          <p:cNvPicPr>
            <a:picLocks noGrp="1" noChangeAspect="1"/>
          </p:cNvPicPr>
          <p:nvPr>
            <p:ph idx="1"/>
          </p:nvPr>
        </p:nvPicPr>
        <p:blipFill>
          <a:blip r:embed="rId2"/>
          <a:stretch>
            <a:fillRect/>
          </a:stretch>
        </p:blipFill>
        <p:spPr>
          <a:xfrm>
            <a:off x="2491273" y="811017"/>
            <a:ext cx="6932645" cy="5365946"/>
          </a:xfrm>
        </p:spPr>
      </p:pic>
    </p:spTree>
    <p:extLst>
      <p:ext uri="{BB962C8B-B14F-4D97-AF65-F5344CB8AC3E}">
        <p14:creationId xmlns:p14="http://schemas.microsoft.com/office/powerpoint/2010/main" val="157457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F74B-51CD-84C6-F523-BA30D3B30050}"/>
              </a:ext>
            </a:extLst>
          </p:cNvPr>
          <p:cNvSpPr>
            <a:spLocks noGrp="1"/>
          </p:cNvSpPr>
          <p:nvPr>
            <p:ph type="title"/>
          </p:nvPr>
        </p:nvSpPr>
        <p:spPr>
          <a:xfrm>
            <a:off x="3321909" y="229202"/>
            <a:ext cx="10515600" cy="495487"/>
          </a:xfrm>
        </p:spPr>
        <p:txBody>
          <a:bodyPr>
            <a:noAutofit/>
          </a:bodyPr>
          <a:lstStyle/>
          <a:p>
            <a:r>
              <a:rPr lang="en-IN" sz="3200" b="1" dirty="0">
                <a:latin typeface="Times New Roman" panose="02020603050405020304" pitchFamily="18" charset="0"/>
                <a:cs typeface="Times New Roman" panose="02020603050405020304" pitchFamily="18" charset="0"/>
              </a:rPr>
              <a:t>SEQUENCE DIAGRAM</a:t>
            </a:r>
            <a:endParaRPr lang="en-IN" sz="3200"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037" t="4334" r="8645" b="8202"/>
          <a:stretch/>
        </p:blipFill>
        <p:spPr>
          <a:xfrm>
            <a:off x="1223319" y="790832"/>
            <a:ext cx="9576486" cy="5214551"/>
          </a:xfrm>
        </p:spPr>
      </p:pic>
    </p:spTree>
    <p:extLst>
      <p:ext uri="{BB962C8B-B14F-4D97-AF65-F5344CB8AC3E}">
        <p14:creationId xmlns:p14="http://schemas.microsoft.com/office/powerpoint/2010/main" val="425816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C670-5483-6121-A8BB-B6796189F7C6}"/>
              </a:ext>
            </a:extLst>
          </p:cNvPr>
          <p:cNvSpPr>
            <a:spLocks noGrp="1"/>
          </p:cNvSpPr>
          <p:nvPr>
            <p:ph type="title"/>
          </p:nvPr>
        </p:nvSpPr>
        <p:spPr>
          <a:xfrm>
            <a:off x="-694039" y="494270"/>
            <a:ext cx="7193692" cy="612028"/>
          </a:xfrm>
        </p:spPr>
        <p:txBody>
          <a:bodyPr>
            <a:normAutofit/>
          </a:bodyPr>
          <a:lstStyle/>
          <a:p>
            <a:pPr algn="ctr"/>
            <a:r>
              <a:rPr lang="en-IN" sz="3200" b="1" dirty="0">
                <a:latin typeface="Times New Roman" panose="02020603050405020304" pitchFamily="18" charset="0"/>
                <a:cs typeface="Times New Roman" panose="02020603050405020304" pitchFamily="18" charset="0"/>
              </a:rPr>
              <a:t>ACTIVITY DIAGRAM</a:t>
            </a:r>
          </a:p>
        </p:txBody>
      </p:sp>
      <p:pic>
        <p:nvPicPr>
          <p:cNvPr id="5" name="Content Placeholder 6" descr="Diagram&#10;&#10;Description automatically generated">
            <a:extLst>
              <a:ext uri="{FF2B5EF4-FFF2-40B4-BE49-F238E27FC236}">
                <a16:creationId xmlns:a16="http://schemas.microsoft.com/office/drawing/2014/main" id="{EF4DFDD6-2CBD-4C5F-AE17-D4D7F4B74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527" y="1357745"/>
            <a:ext cx="3999345" cy="4821382"/>
          </a:xfrm>
          <a:prstGeom prst="rect">
            <a:avLst/>
          </a:prstGeom>
        </p:spPr>
      </p:pic>
      <p:pic>
        <p:nvPicPr>
          <p:cNvPr id="7" name="Picture 6" descr="Diagram&#10;&#10;Description automatically generated">
            <a:extLst>
              <a:ext uri="{FF2B5EF4-FFF2-40B4-BE49-F238E27FC236}">
                <a16:creationId xmlns:a16="http://schemas.microsoft.com/office/drawing/2014/main" id="{80272AB6-1962-558C-BDB6-BE21AB75BE5E}"/>
              </a:ext>
            </a:extLst>
          </p:cNvPr>
          <p:cNvPicPr>
            <a:picLocks noChangeAspect="1"/>
          </p:cNvPicPr>
          <p:nvPr/>
        </p:nvPicPr>
        <p:blipFill rotWithShape="1">
          <a:blip r:embed="rId3">
            <a:extLst>
              <a:ext uri="{28A0092B-C50C-407E-A947-70E740481C1C}">
                <a14:useLocalDpi xmlns:a14="http://schemas.microsoft.com/office/drawing/2010/main" val="0"/>
              </a:ext>
            </a:extLst>
          </a:blip>
          <a:srcRect l="29800" r="22945"/>
          <a:stretch/>
        </p:blipFill>
        <p:spPr>
          <a:xfrm>
            <a:off x="7628515" y="1106298"/>
            <a:ext cx="3400426" cy="5400556"/>
          </a:xfrm>
          <a:prstGeom prst="rect">
            <a:avLst/>
          </a:prstGeom>
        </p:spPr>
      </p:pic>
    </p:spTree>
    <p:extLst>
      <p:ext uri="{BB962C8B-B14F-4D97-AF65-F5344CB8AC3E}">
        <p14:creationId xmlns:p14="http://schemas.microsoft.com/office/powerpoint/2010/main" val="420074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itchFamily="18" charset="0"/>
                <a:cs typeface="Times New Roman" pitchFamily="18" charset="0"/>
              </a:rPr>
              <a:t>SAMPLE CODE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23731" y="1474237"/>
            <a:ext cx="10430069" cy="4553436"/>
          </a:xfrm>
        </p:spPr>
        <p:txBody>
          <a:bodyPr>
            <a:normAutofit/>
          </a:bodyPr>
          <a:lstStyle/>
          <a:p>
            <a:pPr marL="0" indent="0">
              <a:buNone/>
            </a:pPr>
            <a:r>
              <a:rPr lang="en-US" sz="1050" dirty="0">
                <a:cs typeface="Times New Roman" panose="02020603050405020304" pitchFamily="18" charset="0"/>
              </a:rPr>
              <a:t>#!/usr/bin/env python</a:t>
            </a:r>
          </a:p>
          <a:p>
            <a:pPr marL="0" indent="0">
              <a:buNone/>
            </a:pPr>
            <a:r>
              <a:rPr lang="en-US" sz="1050" dirty="0">
                <a:cs typeface="Times New Roman" panose="02020603050405020304" pitchFamily="18" charset="0"/>
              </a:rPr>
              <a:t>import </a:t>
            </a:r>
            <a:r>
              <a:rPr lang="en-US" sz="1050" dirty="0" err="1">
                <a:cs typeface="Times New Roman" panose="02020603050405020304" pitchFamily="18" charset="0"/>
              </a:rPr>
              <a:t>os</a:t>
            </a:r>
            <a:endParaRPr lang="en-US" sz="1050" dirty="0">
              <a:cs typeface="Times New Roman" panose="02020603050405020304" pitchFamily="18" charset="0"/>
            </a:endParaRPr>
          </a:p>
          <a:p>
            <a:pPr marL="0" indent="0">
              <a:buNone/>
            </a:pPr>
            <a:r>
              <a:rPr lang="en-US" sz="1050" dirty="0">
                <a:cs typeface="Times New Roman" panose="02020603050405020304" pitchFamily="18" charset="0"/>
              </a:rPr>
              <a:t>import sys</a:t>
            </a:r>
          </a:p>
          <a:p>
            <a:pPr marL="0" indent="0">
              <a:buNone/>
            </a:pPr>
            <a:endParaRPr lang="en-US" sz="1050" dirty="0">
              <a:cs typeface="Times New Roman" panose="02020603050405020304" pitchFamily="18" charset="0"/>
            </a:endParaRPr>
          </a:p>
          <a:p>
            <a:pPr marL="0" indent="0">
              <a:buNone/>
            </a:pPr>
            <a:r>
              <a:rPr lang="en-US" sz="1050" dirty="0">
                <a:cs typeface="Times New Roman" panose="02020603050405020304" pitchFamily="18" charset="0"/>
              </a:rPr>
              <a:t>if __name__ == '__main__':</a:t>
            </a:r>
          </a:p>
          <a:p>
            <a:pPr marL="0" indent="0">
              <a:buNone/>
            </a:pPr>
            <a:r>
              <a:rPr lang="en-US" sz="1050" dirty="0">
                <a:cs typeface="Times New Roman" panose="02020603050405020304" pitchFamily="18" charset="0"/>
              </a:rPr>
              <a:t>    </a:t>
            </a:r>
            <a:r>
              <a:rPr lang="en-US" sz="1050" dirty="0" err="1">
                <a:cs typeface="Times New Roman" panose="02020603050405020304" pitchFamily="18" charset="0"/>
              </a:rPr>
              <a:t>os.environ.setdefault</a:t>
            </a:r>
            <a:r>
              <a:rPr lang="en-US" sz="1050" dirty="0">
                <a:cs typeface="Times New Roman" panose="02020603050405020304" pitchFamily="18" charset="0"/>
              </a:rPr>
              <a:t>('DJANGO_SETTINGS_MODULE', '</a:t>
            </a:r>
            <a:r>
              <a:rPr lang="en-US" sz="1050" dirty="0" err="1">
                <a:cs typeface="Times New Roman" panose="02020603050405020304" pitchFamily="18" charset="0"/>
              </a:rPr>
              <a:t>userCredential.settings</a:t>
            </a:r>
            <a:r>
              <a:rPr lang="en-US" sz="1050" dirty="0">
                <a:cs typeface="Times New Roman" panose="02020603050405020304" pitchFamily="18" charset="0"/>
              </a:rPr>
              <a:t>')</a:t>
            </a:r>
          </a:p>
          <a:p>
            <a:pPr marL="0" indent="0">
              <a:buNone/>
            </a:pPr>
            <a:r>
              <a:rPr lang="en-US" sz="1050" dirty="0">
                <a:cs typeface="Times New Roman" panose="02020603050405020304" pitchFamily="18" charset="0"/>
              </a:rPr>
              <a:t>    try:</a:t>
            </a:r>
          </a:p>
          <a:p>
            <a:pPr marL="0" indent="0">
              <a:buNone/>
            </a:pPr>
            <a:r>
              <a:rPr lang="en-US" sz="1050" dirty="0">
                <a:cs typeface="Times New Roman" panose="02020603050405020304" pitchFamily="18" charset="0"/>
              </a:rPr>
              <a:t>        from </a:t>
            </a:r>
            <a:r>
              <a:rPr lang="en-US" sz="1050" dirty="0" err="1">
                <a:cs typeface="Times New Roman" panose="02020603050405020304" pitchFamily="18" charset="0"/>
              </a:rPr>
              <a:t>django.core.management</a:t>
            </a:r>
            <a:r>
              <a:rPr lang="en-US" sz="1050" dirty="0">
                <a:cs typeface="Times New Roman" panose="02020603050405020304" pitchFamily="18" charset="0"/>
              </a:rPr>
              <a:t> import </a:t>
            </a:r>
            <a:r>
              <a:rPr lang="en-US" sz="1050" dirty="0" err="1">
                <a:cs typeface="Times New Roman" panose="02020603050405020304" pitchFamily="18" charset="0"/>
              </a:rPr>
              <a:t>execute_from_command_line</a:t>
            </a:r>
            <a:endParaRPr lang="en-US" sz="1050" dirty="0">
              <a:cs typeface="Times New Roman" panose="02020603050405020304" pitchFamily="18" charset="0"/>
            </a:endParaRPr>
          </a:p>
          <a:p>
            <a:pPr marL="0" indent="0">
              <a:buNone/>
            </a:pPr>
            <a:r>
              <a:rPr lang="en-US" sz="1050" dirty="0">
                <a:cs typeface="Times New Roman" panose="02020603050405020304" pitchFamily="18" charset="0"/>
              </a:rPr>
              <a:t>    except </a:t>
            </a:r>
            <a:r>
              <a:rPr lang="en-US" sz="1050" dirty="0" err="1">
                <a:cs typeface="Times New Roman" panose="02020603050405020304" pitchFamily="18" charset="0"/>
              </a:rPr>
              <a:t>ImportError</a:t>
            </a:r>
            <a:r>
              <a:rPr lang="en-US" sz="1050" dirty="0">
                <a:cs typeface="Times New Roman" panose="02020603050405020304" pitchFamily="18" charset="0"/>
              </a:rPr>
              <a:t> as </a:t>
            </a:r>
            <a:r>
              <a:rPr lang="en-US" sz="1050" dirty="0" err="1">
                <a:cs typeface="Times New Roman" panose="02020603050405020304" pitchFamily="18" charset="0"/>
              </a:rPr>
              <a:t>exc</a:t>
            </a:r>
            <a:r>
              <a:rPr lang="en-US" sz="1050" dirty="0">
                <a:cs typeface="Times New Roman" panose="02020603050405020304" pitchFamily="18" charset="0"/>
              </a:rPr>
              <a:t>:</a:t>
            </a:r>
          </a:p>
          <a:p>
            <a:pPr marL="0" indent="0">
              <a:buNone/>
            </a:pPr>
            <a:r>
              <a:rPr lang="en-US" sz="1050" dirty="0">
                <a:cs typeface="Times New Roman" panose="02020603050405020304" pitchFamily="18" charset="0"/>
              </a:rPr>
              <a:t>        raise </a:t>
            </a:r>
            <a:r>
              <a:rPr lang="en-US" sz="1050" dirty="0" err="1">
                <a:cs typeface="Times New Roman" panose="02020603050405020304" pitchFamily="18" charset="0"/>
              </a:rPr>
              <a:t>ImportError</a:t>
            </a:r>
            <a:r>
              <a:rPr lang="en-US" sz="1050" dirty="0">
                <a:cs typeface="Times New Roman" panose="02020603050405020304" pitchFamily="18" charset="0"/>
              </a:rPr>
              <a:t>(</a:t>
            </a:r>
          </a:p>
          <a:p>
            <a:pPr marL="0" indent="0">
              <a:buNone/>
            </a:pPr>
            <a:r>
              <a:rPr lang="en-US" sz="1050" dirty="0">
                <a:cs typeface="Times New Roman" panose="02020603050405020304" pitchFamily="18" charset="0"/>
              </a:rPr>
              <a:t>            "Couldn't import Django. Are you sure it's installed and "</a:t>
            </a:r>
          </a:p>
          <a:p>
            <a:pPr marL="0" indent="0">
              <a:buNone/>
            </a:pPr>
            <a:r>
              <a:rPr lang="en-US" sz="1050" dirty="0">
                <a:cs typeface="Times New Roman" panose="02020603050405020304" pitchFamily="18" charset="0"/>
              </a:rPr>
              <a:t>            "available on your PYTHONPATH environment variable? Did you "</a:t>
            </a:r>
          </a:p>
          <a:p>
            <a:pPr marL="0" indent="0">
              <a:buNone/>
            </a:pPr>
            <a:r>
              <a:rPr lang="en-US" sz="1050" dirty="0">
                <a:cs typeface="Times New Roman" panose="02020603050405020304" pitchFamily="18" charset="0"/>
              </a:rPr>
              <a:t>            "forget to activate a virtual environment?"</a:t>
            </a:r>
          </a:p>
          <a:p>
            <a:pPr marL="0" indent="0">
              <a:buNone/>
            </a:pPr>
            <a:r>
              <a:rPr lang="en-US" sz="1050" dirty="0">
                <a:cs typeface="Times New Roman" panose="02020603050405020304" pitchFamily="18" charset="0"/>
              </a:rPr>
              <a:t>        ) from </a:t>
            </a:r>
            <a:r>
              <a:rPr lang="en-US" sz="1050" dirty="0" err="1">
                <a:cs typeface="Times New Roman" panose="02020603050405020304" pitchFamily="18" charset="0"/>
              </a:rPr>
              <a:t>exc</a:t>
            </a:r>
            <a:endParaRPr lang="en-US" sz="1050" dirty="0">
              <a:cs typeface="Times New Roman" panose="02020603050405020304" pitchFamily="18" charset="0"/>
            </a:endParaRPr>
          </a:p>
          <a:p>
            <a:pPr marL="0" indent="0">
              <a:buNone/>
            </a:pPr>
            <a:r>
              <a:rPr lang="en-US" sz="1050" dirty="0">
                <a:cs typeface="Times New Roman" panose="02020603050405020304" pitchFamily="18" charset="0"/>
              </a:rPr>
              <a:t>    </a:t>
            </a:r>
            <a:r>
              <a:rPr lang="en-US" sz="1050" dirty="0" err="1">
                <a:cs typeface="Times New Roman" panose="02020603050405020304" pitchFamily="18" charset="0"/>
              </a:rPr>
              <a:t>execute_from_command_line</a:t>
            </a:r>
            <a:r>
              <a:rPr lang="en-US" sz="1050" dirty="0">
                <a:cs typeface="Times New Roman" panose="02020603050405020304" pitchFamily="18" charset="0"/>
              </a:rPr>
              <a:t>(</a:t>
            </a:r>
            <a:r>
              <a:rPr lang="en-US" sz="1050" dirty="0" err="1">
                <a:cs typeface="Times New Roman" panose="02020603050405020304" pitchFamily="18" charset="0"/>
              </a:rPr>
              <a:t>sys.argv</a:t>
            </a:r>
            <a:r>
              <a:rPr lang="en-US" sz="1050" dirty="0">
                <a:cs typeface="Times New Roman" panose="02020603050405020304" pitchFamily="18" charset="0"/>
              </a:rPr>
              <a:t>)</a:t>
            </a:r>
          </a:p>
          <a:p>
            <a:pPr marL="0" indent="0">
              <a:buNone/>
            </a:pPr>
            <a:endParaRPr lang="en-US"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itchFamily="18" charset="0"/>
                <a:cs typeface="Times New Roman" pitchFamily="18" charset="0"/>
              </a:rPr>
              <a:t>SAMPLE CODE</a:t>
            </a:r>
            <a:endParaRPr lang="en-US" sz="3200" dirty="0"/>
          </a:p>
        </p:txBody>
      </p:sp>
      <p:sp>
        <p:nvSpPr>
          <p:cNvPr id="3" name="Content Placeholder 2"/>
          <p:cNvSpPr>
            <a:spLocks noGrp="1"/>
          </p:cNvSpPr>
          <p:nvPr>
            <p:ph idx="1"/>
          </p:nvPr>
        </p:nvSpPr>
        <p:spPr>
          <a:xfrm>
            <a:off x="838200" y="1471062"/>
            <a:ext cx="10515600" cy="4351338"/>
          </a:xfrm>
        </p:spPr>
        <p:txBody>
          <a:bodyPr>
            <a:noAutofit/>
          </a:bodyPr>
          <a:lstStyle/>
          <a:p>
            <a:pPr marL="0" indent="0">
              <a:buNone/>
            </a:pPr>
            <a:r>
              <a:rPr lang="en-US" sz="1050" dirty="0"/>
              <a:t>pragma solidity &gt;= 0.8.11 &lt;= 0.8.11;</a:t>
            </a:r>
          </a:p>
          <a:p>
            <a:pPr marL="0" indent="0">
              <a:buNone/>
            </a:pPr>
            <a:endParaRPr lang="en-US" sz="1050" dirty="0"/>
          </a:p>
          <a:p>
            <a:pPr marL="0" indent="0">
              <a:buNone/>
            </a:pPr>
            <a:r>
              <a:rPr lang="en-US" sz="1050" dirty="0"/>
              <a:t>contract user {</a:t>
            </a:r>
          </a:p>
          <a:p>
            <a:pPr marL="0" indent="0">
              <a:buNone/>
            </a:pPr>
            <a:r>
              <a:rPr lang="en-US" sz="1050" dirty="0"/>
              <a:t>    string public </a:t>
            </a:r>
            <a:r>
              <a:rPr lang="en-US" sz="1050" dirty="0" err="1"/>
              <a:t>user_data</a:t>
            </a:r>
            <a:r>
              <a:rPr lang="en-US" sz="1050" dirty="0"/>
              <a:t>;</a:t>
            </a:r>
          </a:p>
          <a:p>
            <a:pPr marL="0" indent="0">
              <a:buNone/>
            </a:pPr>
            <a:r>
              <a:rPr lang="en-US" sz="1050" dirty="0"/>
              <a:t>    string public </a:t>
            </a:r>
            <a:r>
              <a:rPr lang="en-US" sz="1050" dirty="0" err="1"/>
              <a:t>credential_data</a:t>
            </a:r>
            <a:r>
              <a:rPr lang="en-US" sz="1050" dirty="0"/>
              <a:t>;</a:t>
            </a:r>
          </a:p>
          <a:p>
            <a:pPr marL="0" indent="0">
              <a:buNone/>
            </a:pPr>
            <a:r>
              <a:rPr lang="en-US" sz="1050" dirty="0"/>
              <a:t>    string public </a:t>
            </a:r>
            <a:r>
              <a:rPr lang="en-US" sz="1050" dirty="0" err="1"/>
              <a:t>access_request</a:t>
            </a:r>
            <a:r>
              <a:rPr lang="en-US" sz="1050" dirty="0"/>
              <a:t>;</a:t>
            </a:r>
          </a:p>
          <a:p>
            <a:pPr marL="0" indent="0">
              <a:buNone/>
            </a:pPr>
            <a:r>
              <a:rPr lang="en-US" sz="1050" dirty="0"/>
              <a:t>    string public </a:t>
            </a:r>
            <a:r>
              <a:rPr lang="en-US" sz="1050" dirty="0" err="1"/>
              <a:t>school_company</a:t>
            </a:r>
            <a:r>
              <a:rPr lang="en-US" sz="1050" dirty="0"/>
              <a:t>;</a:t>
            </a:r>
          </a:p>
          <a:p>
            <a:pPr marL="0" indent="0">
              <a:buNone/>
            </a:pPr>
            <a:r>
              <a:rPr lang="en-US" sz="1050" dirty="0"/>
              <a:t>    //add school or company details	</a:t>
            </a:r>
          </a:p>
          <a:p>
            <a:pPr marL="0" indent="0">
              <a:buNone/>
            </a:pPr>
            <a:r>
              <a:rPr lang="en-US" sz="1050" dirty="0"/>
              <a:t>    function </a:t>
            </a:r>
            <a:r>
              <a:rPr lang="en-US" sz="1050" dirty="0" err="1"/>
              <a:t>addSchoolCompany</a:t>
            </a:r>
            <a:r>
              <a:rPr lang="en-US" sz="1050" dirty="0"/>
              <a:t>(string memory d) public {</a:t>
            </a:r>
          </a:p>
          <a:p>
            <a:pPr marL="0" indent="0">
              <a:buNone/>
            </a:pPr>
            <a:r>
              <a:rPr lang="en-US" sz="1050" dirty="0"/>
              <a:t>       </a:t>
            </a:r>
            <a:r>
              <a:rPr lang="en-US" sz="1050" dirty="0" err="1"/>
              <a:t>school_company</a:t>
            </a:r>
            <a:r>
              <a:rPr lang="en-US" sz="1050" dirty="0"/>
              <a:t> = d;	</a:t>
            </a:r>
          </a:p>
          <a:p>
            <a:pPr marL="0" indent="0">
              <a:buNone/>
            </a:pPr>
            <a:r>
              <a:rPr lang="en-US" sz="1050" dirty="0"/>
              <a:t>    }</a:t>
            </a:r>
          </a:p>
          <a:p>
            <a:pPr marL="0" indent="0">
              <a:buNone/>
            </a:pPr>
            <a:r>
              <a:rPr lang="en-US" sz="1050" dirty="0"/>
              <a:t>   //get schools or company details</a:t>
            </a:r>
          </a:p>
          <a:p>
            <a:pPr marL="0" indent="0">
              <a:buNone/>
            </a:pPr>
            <a:r>
              <a:rPr lang="en-US" sz="1050" dirty="0"/>
              <a:t>    function </a:t>
            </a:r>
            <a:r>
              <a:rPr lang="en-US" sz="1050" dirty="0" err="1"/>
              <a:t>getSchoolCompany</a:t>
            </a:r>
            <a:r>
              <a:rPr lang="en-US" sz="1050" dirty="0"/>
              <a:t>() public view returns (string memory) {</a:t>
            </a:r>
          </a:p>
          <a:p>
            <a:pPr marL="0" indent="0">
              <a:buNone/>
            </a:pPr>
            <a:r>
              <a:rPr lang="en-US" sz="1050" dirty="0"/>
              <a:t>        return </a:t>
            </a:r>
            <a:r>
              <a:rPr lang="en-US" sz="1050" dirty="0" err="1"/>
              <a:t>school_company</a:t>
            </a:r>
            <a:r>
              <a:rPr lang="en-US" sz="1050" dirty="0"/>
              <a:t>;</a:t>
            </a:r>
          </a:p>
          <a:p>
            <a:pPr marL="0" indent="0">
              <a:buNone/>
            </a:pPr>
            <a:r>
              <a:rPr lang="en-US" sz="1050" dirty="0"/>
              <a:t>    }</a:t>
            </a:r>
          </a:p>
          <a:p>
            <a:pPr marL="0" indent="0">
              <a:buNone/>
            </a:pPr>
            <a:r>
              <a:rPr lang="en-US" sz="1050" dirty="0"/>
              <a:t>    function </a:t>
            </a:r>
            <a:r>
              <a:rPr lang="en-US" sz="1050" dirty="0" err="1"/>
              <a:t>enrolluser</a:t>
            </a:r>
            <a:r>
              <a:rPr lang="en-US" sz="1050" dirty="0"/>
              <a:t>(string memory d) public {</a:t>
            </a:r>
          </a:p>
          <a:p>
            <a:pPr marL="0" indent="0">
              <a:buNone/>
            </a:pPr>
            <a:r>
              <a:rPr lang="en-US" sz="1050" dirty="0"/>
              <a:t>       </a:t>
            </a:r>
            <a:r>
              <a:rPr lang="en-US" sz="1050" dirty="0" err="1"/>
              <a:t>user_data</a:t>
            </a:r>
            <a:r>
              <a:rPr lang="en-US" sz="1050" dirty="0"/>
              <a:t> = d;	</a:t>
            </a:r>
          </a:p>
          <a:p>
            <a:pPr marL="0" indent="0">
              <a:buNone/>
            </a:pPr>
            <a:r>
              <a:rPr lang="en-US" sz="105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itchFamily="18" charset="0"/>
                <a:cs typeface="Times New Roman" pitchFamily="18" charset="0"/>
              </a:rPr>
              <a:t>SAMPLE CODE</a:t>
            </a:r>
            <a:endParaRPr lang="en-US" sz="3200" dirty="0"/>
          </a:p>
        </p:txBody>
      </p:sp>
      <p:sp>
        <p:nvSpPr>
          <p:cNvPr id="3" name="Content Placeholder 2"/>
          <p:cNvSpPr>
            <a:spLocks noGrp="1"/>
          </p:cNvSpPr>
          <p:nvPr>
            <p:ph idx="1"/>
          </p:nvPr>
        </p:nvSpPr>
        <p:spPr>
          <a:xfrm>
            <a:off x="838200" y="1144491"/>
            <a:ext cx="10515600" cy="4351338"/>
          </a:xfrm>
        </p:spPr>
        <p:txBody>
          <a:bodyPr>
            <a:noAutofit/>
          </a:bodyPr>
          <a:lstStyle/>
          <a:p>
            <a:pPr marL="0" indent="0">
              <a:buNone/>
            </a:pPr>
            <a:r>
              <a:rPr lang="en-US" sz="1050" dirty="0"/>
              <a:t>    function </a:t>
            </a:r>
            <a:r>
              <a:rPr lang="en-US" sz="1050" dirty="0" err="1"/>
              <a:t>getuser</a:t>
            </a:r>
            <a:r>
              <a:rPr lang="en-US" sz="1050" dirty="0"/>
              <a:t>() public view returns (string memory) {</a:t>
            </a:r>
          </a:p>
          <a:p>
            <a:pPr marL="0" indent="0">
              <a:buNone/>
            </a:pPr>
            <a:r>
              <a:rPr lang="en-US" sz="1050" dirty="0"/>
              <a:t>        return </a:t>
            </a:r>
            <a:r>
              <a:rPr lang="en-US" sz="1050" dirty="0" err="1"/>
              <a:t>user_data</a:t>
            </a:r>
            <a:r>
              <a:rPr lang="en-US" sz="1050" dirty="0"/>
              <a:t>;</a:t>
            </a:r>
          </a:p>
          <a:p>
            <a:pPr marL="0" indent="0">
              <a:buNone/>
            </a:pPr>
            <a:r>
              <a:rPr lang="en-US" sz="1050" dirty="0"/>
              <a:t>    }</a:t>
            </a:r>
          </a:p>
          <a:p>
            <a:pPr marL="0" indent="0">
              <a:buNone/>
            </a:pPr>
            <a:r>
              <a:rPr lang="en-US" sz="1050" dirty="0"/>
              <a:t>    function </a:t>
            </a:r>
            <a:r>
              <a:rPr lang="en-US" sz="1050" dirty="0" err="1"/>
              <a:t>setCredentialData</a:t>
            </a:r>
            <a:r>
              <a:rPr lang="en-US" sz="1050" dirty="0"/>
              <a:t>(string memory d) public {</a:t>
            </a:r>
          </a:p>
          <a:p>
            <a:pPr marL="0" indent="0">
              <a:buNone/>
            </a:pPr>
            <a:r>
              <a:rPr lang="en-US" sz="1050" dirty="0"/>
              <a:t>       </a:t>
            </a:r>
            <a:r>
              <a:rPr lang="en-US" sz="1050" dirty="0" err="1"/>
              <a:t>credential_data</a:t>
            </a:r>
            <a:r>
              <a:rPr lang="en-US" sz="1050" dirty="0"/>
              <a:t> = d;	</a:t>
            </a:r>
          </a:p>
          <a:p>
            <a:pPr marL="0" indent="0">
              <a:buNone/>
            </a:pPr>
            <a:r>
              <a:rPr lang="en-US" sz="1050" dirty="0"/>
              <a:t>    }</a:t>
            </a:r>
          </a:p>
          <a:p>
            <a:pPr marL="0" indent="0">
              <a:buNone/>
            </a:pPr>
            <a:r>
              <a:rPr lang="en-US" sz="1050" dirty="0"/>
              <a:t>    function </a:t>
            </a:r>
            <a:r>
              <a:rPr lang="en-US" sz="1050" dirty="0" err="1"/>
              <a:t>getCredential</a:t>
            </a:r>
            <a:r>
              <a:rPr lang="en-US" sz="1050" dirty="0"/>
              <a:t>() public view returns (string memory) {</a:t>
            </a:r>
          </a:p>
          <a:p>
            <a:pPr marL="0" indent="0">
              <a:buNone/>
            </a:pPr>
            <a:r>
              <a:rPr lang="en-US" sz="1050" dirty="0"/>
              <a:t>        return </a:t>
            </a:r>
            <a:r>
              <a:rPr lang="en-US" sz="1050" dirty="0" err="1"/>
              <a:t>credential_data</a:t>
            </a:r>
            <a:r>
              <a:rPr lang="en-US" sz="1050" dirty="0"/>
              <a:t>;</a:t>
            </a:r>
          </a:p>
          <a:p>
            <a:pPr marL="0" indent="0">
              <a:buNone/>
            </a:pPr>
            <a:r>
              <a:rPr lang="en-US" sz="1050" dirty="0"/>
              <a:t>    }</a:t>
            </a:r>
          </a:p>
          <a:p>
            <a:pPr marL="0" indent="0">
              <a:buNone/>
            </a:pPr>
            <a:r>
              <a:rPr lang="en-US" sz="1050" dirty="0"/>
              <a:t>   function </a:t>
            </a:r>
            <a:r>
              <a:rPr lang="en-US" sz="1050" dirty="0" err="1"/>
              <a:t>setAccessRequest</a:t>
            </a:r>
            <a:r>
              <a:rPr lang="en-US" sz="1050" dirty="0"/>
              <a:t>(string memory d) public {</a:t>
            </a:r>
          </a:p>
          <a:p>
            <a:pPr marL="0" indent="0">
              <a:buNone/>
            </a:pPr>
            <a:r>
              <a:rPr lang="en-US" sz="1050" dirty="0"/>
              <a:t>       </a:t>
            </a:r>
            <a:r>
              <a:rPr lang="en-US" sz="1050" dirty="0" err="1"/>
              <a:t>access_request</a:t>
            </a:r>
            <a:r>
              <a:rPr lang="en-US" sz="1050" dirty="0"/>
              <a:t> = d;	</a:t>
            </a:r>
          </a:p>
          <a:p>
            <a:pPr marL="0" indent="0">
              <a:buNone/>
            </a:pPr>
            <a:r>
              <a:rPr lang="en-US" sz="1050" dirty="0"/>
              <a:t>    }</a:t>
            </a:r>
          </a:p>
          <a:p>
            <a:pPr marL="0" indent="0">
              <a:buNone/>
            </a:pPr>
            <a:r>
              <a:rPr lang="en-US" sz="1050" dirty="0"/>
              <a:t>    function </a:t>
            </a:r>
            <a:r>
              <a:rPr lang="en-US" sz="1050" dirty="0" err="1"/>
              <a:t>getAccess</a:t>
            </a:r>
            <a:r>
              <a:rPr lang="en-US" sz="1050" dirty="0"/>
              <a:t>() public view returns (string memory) {</a:t>
            </a:r>
          </a:p>
          <a:p>
            <a:pPr marL="0" indent="0">
              <a:buNone/>
            </a:pPr>
            <a:r>
              <a:rPr lang="en-US" sz="1050" dirty="0"/>
              <a:t>        return </a:t>
            </a:r>
            <a:r>
              <a:rPr lang="en-US" sz="1050" dirty="0" err="1"/>
              <a:t>access_request</a:t>
            </a:r>
            <a:r>
              <a:rPr lang="en-US" sz="1050" dirty="0"/>
              <a:t>;</a:t>
            </a:r>
          </a:p>
          <a:p>
            <a:pPr marL="0" indent="0">
              <a:buNone/>
            </a:pPr>
            <a:r>
              <a:rPr lang="en-US" sz="1050" dirty="0"/>
              <a:t>    }	</a:t>
            </a:r>
          </a:p>
          <a:p>
            <a:pPr marL="0" indent="0">
              <a:buNone/>
            </a:pPr>
            <a:r>
              <a:rPr lang="en-US" sz="1050" dirty="0"/>
              <a:t>    constructor() public {</a:t>
            </a:r>
          </a:p>
          <a:p>
            <a:pPr marL="0" indent="0">
              <a:buNone/>
            </a:pPr>
            <a:r>
              <a:rPr lang="en-US" sz="1050" dirty="0"/>
              <a:t>        </a:t>
            </a:r>
            <a:r>
              <a:rPr lang="en-US" sz="1050" dirty="0" err="1"/>
              <a:t>user_data</a:t>
            </a:r>
            <a:r>
              <a:rPr lang="en-US" sz="1050" dirty="0"/>
              <a:t> = "";</a:t>
            </a:r>
          </a:p>
          <a:p>
            <a:pPr marL="0" indent="0">
              <a:buNone/>
            </a:pPr>
            <a:r>
              <a:rPr lang="en-US" sz="1050" dirty="0"/>
              <a:t>	</a:t>
            </a:r>
            <a:r>
              <a:rPr lang="en-US" sz="1050" dirty="0" err="1"/>
              <a:t>credential_data</a:t>
            </a:r>
            <a:r>
              <a:rPr lang="en-US" sz="1050" dirty="0"/>
              <a:t>="";</a:t>
            </a:r>
          </a:p>
          <a:p>
            <a:pPr marL="0" indent="0">
              <a:buNone/>
            </a:pPr>
            <a:r>
              <a:rPr lang="en-US" sz="1050" dirty="0"/>
              <a:t>	</a:t>
            </a:r>
            <a:r>
              <a:rPr lang="en-US" sz="1050" dirty="0" err="1"/>
              <a:t>access_request</a:t>
            </a:r>
            <a:r>
              <a:rPr lang="en-US" sz="1050" dirty="0"/>
              <a:t>="";</a:t>
            </a:r>
          </a:p>
          <a:p>
            <a:pPr marL="0" indent="0">
              <a:buNone/>
            </a:pPr>
            <a:r>
              <a:rPr lang="en-US" sz="1050" dirty="0"/>
              <a:t>	</a:t>
            </a:r>
            <a:r>
              <a:rPr lang="en-US" sz="1050" dirty="0" err="1"/>
              <a:t>school_company</a:t>
            </a:r>
            <a:r>
              <a:rPr lang="en-US" sz="1050" dirty="0"/>
              <a:t>="";</a:t>
            </a:r>
          </a:p>
          <a:p>
            <a:pPr marL="0" indent="0">
              <a:buNone/>
            </a:pPr>
            <a:r>
              <a:rPr lang="en-US" sz="1050" dirty="0"/>
              <a:t>    }</a:t>
            </a:r>
          </a:p>
          <a:p>
            <a:pPr marL="0" indent="0">
              <a:buNone/>
            </a:pPr>
            <a:r>
              <a:rPr lang="en-US" sz="1050" dirty="0"/>
              <a:t>}</a:t>
            </a:r>
          </a:p>
          <a:p>
            <a:endParaRPr lang="en-US"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itchFamily="18" charset="0"/>
                <a:cs typeface="Times New Roman" pitchFamily="18" charset="0"/>
              </a:rPr>
              <a:t>SCREENSHOTS</a:t>
            </a:r>
            <a:endParaRPr lang="en-US" sz="3200" b="1"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B6FF5F53-E183-AC8E-D554-9BDBFD386C7D}"/>
              </a:ext>
            </a:extLst>
          </p:cNvPr>
          <p:cNvPicPr>
            <a:picLocks noGrp="1" noChangeAspect="1"/>
          </p:cNvPicPr>
          <p:nvPr>
            <p:ph idx="1"/>
          </p:nvPr>
        </p:nvPicPr>
        <p:blipFill>
          <a:blip r:embed="rId2"/>
          <a:stretch>
            <a:fillRect/>
          </a:stretch>
        </p:blipFill>
        <p:spPr>
          <a:xfrm>
            <a:off x="1433502" y="1825625"/>
            <a:ext cx="9324996" cy="435133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36514B-A1A5-0B41-8E26-07EA847F4F44}"/>
              </a:ext>
            </a:extLst>
          </p:cNvPr>
          <p:cNvPicPr>
            <a:picLocks noGrp="1" noChangeAspect="1"/>
          </p:cNvPicPr>
          <p:nvPr>
            <p:ph idx="1"/>
          </p:nvPr>
        </p:nvPicPr>
        <p:blipFill>
          <a:blip r:embed="rId2"/>
          <a:stretch>
            <a:fillRect/>
          </a:stretch>
        </p:blipFill>
        <p:spPr>
          <a:xfrm>
            <a:off x="1407689" y="1825625"/>
            <a:ext cx="9376621" cy="4351338"/>
          </a:xfrm>
        </p:spPr>
      </p:pic>
      <p:sp>
        <p:nvSpPr>
          <p:cNvPr id="6" name="Title 1">
            <a:extLst>
              <a:ext uri="{FF2B5EF4-FFF2-40B4-BE49-F238E27FC236}">
                <a16:creationId xmlns:a16="http://schemas.microsoft.com/office/drawing/2014/main" id="{D20DC05E-85EF-B023-75F9-0869B66AC521}"/>
              </a:ext>
            </a:extLst>
          </p:cNvPr>
          <p:cNvSpPr>
            <a:spLocks noGrp="1"/>
          </p:cNvSpPr>
          <p:nvPr>
            <p:ph type="title"/>
          </p:nvPr>
        </p:nvSpPr>
        <p:spPr>
          <a:xfrm>
            <a:off x="838200" y="365125"/>
            <a:ext cx="10515600" cy="1325563"/>
          </a:xfrm>
        </p:spPr>
        <p:txBody>
          <a:bodyPr>
            <a:normAutofit/>
          </a:bodyPr>
          <a:lstStyle/>
          <a:p>
            <a:pPr algn="ctr"/>
            <a:r>
              <a:rPr lang="en-IN" sz="3200" b="1" dirty="0">
                <a:latin typeface="Times New Roman" pitchFamily="18" charset="0"/>
                <a:cs typeface="Times New Roman" pitchFamily="18" charset="0"/>
              </a:rPr>
              <a:t>SCREENSHOTS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60903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C258-DB34-83B8-B673-479380679612}"/>
              </a:ext>
            </a:extLst>
          </p:cNvPr>
          <p:cNvSpPr>
            <a:spLocks noGrp="1"/>
          </p:cNvSpPr>
          <p:nvPr>
            <p:ph type="title"/>
          </p:nvPr>
        </p:nvSpPr>
        <p:spPr>
          <a:xfrm>
            <a:off x="838200" y="338231"/>
            <a:ext cx="10515600" cy="701675"/>
          </a:xfrm>
        </p:spPr>
        <p:txBody>
          <a:bodyPr>
            <a:normAutofit/>
          </a:bodyPr>
          <a:lstStyle/>
          <a:p>
            <a:pPr algn="ctr"/>
            <a:r>
              <a:rPr lang="en-IN"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DBEB865-B946-71B3-EF99-F32D6C68B24A}"/>
              </a:ext>
            </a:extLst>
          </p:cNvPr>
          <p:cNvSpPr>
            <a:spLocks noGrp="1"/>
          </p:cNvSpPr>
          <p:nvPr>
            <p:ph idx="1"/>
          </p:nvPr>
        </p:nvSpPr>
        <p:spPr>
          <a:xfrm>
            <a:off x="766483" y="1333313"/>
            <a:ext cx="10515600" cy="5524687"/>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Organ donation being the most noble deed requires revolutionization. One cannot imagine the urgency and desperation a person feels when his/her family or friends are in need of such act and they could not locate an appropriate donor.</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 Proposed System is a web-based Application which uses FIFO approach to select an organ donor for each genuine patient requiring a transplant and if there is an emergency case then the priority is given to that patient.</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 It provides an efficient platform for potential organ doners and those who need the organs to connect. It uses Blockchain as its underlying Technology.</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 Blockchain Technology uses digital documents which are digitally signed by the user so that they are timestamped at the time of saving the document and cannot be changed after that. It solves the issue of authenticating the same user again and again.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466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97D79D-8DC0-478D-B03A-5847CE0BE86A}"/>
              </a:ext>
            </a:extLst>
          </p:cNvPr>
          <p:cNvPicPr>
            <a:picLocks noGrp="1" noChangeAspect="1"/>
          </p:cNvPicPr>
          <p:nvPr>
            <p:ph idx="1"/>
          </p:nvPr>
        </p:nvPicPr>
        <p:blipFill>
          <a:blip r:embed="rId2"/>
          <a:stretch>
            <a:fillRect/>
          </a:stretch>
        </p:blipFill>
        <p:spPr>
          <a:xfrm>
            <a:off x="838200" y="1946396"/>
            <a:ext cx="10515600" cy="4109796"/>
          </a:xfrm>
        </p:spPr>
      </p:pic>
      <p:sp>
        <p:nvSpPr>
          <p:cNvPr id="6" name="Title 1">
            <a:extLst>
              <a:ext uri="{FF2B5EF4-FFF2-40B4-BE49-F238E27FC236}">
                <a16:creationId xmlns:a16="http://schemas.microsoft.com/office/drawing/2014/main" id="{48F1DBF2-825E-0205-BFC7-4D0F98593AB1}"/>
              </a:ext>
            </a:extLst>
          </p:cNvPr>
          <p:cNvSpPr>
            <a:spLocks noGrp="1"/>
          </p:cNvSpPr>
          <p:nvPr>
            <p:ph type="title"/>
          </p:nvPr>
        </p:nvSpPr>
        <p:spPr>
          <a:xfrm>
            <a:off x="838200" y="365125"/>
            <a:ext cx="10515600" cy="1325563"/>
          </a:xfrm>
        </p:spPr>
        <p:txBody>
          <a:bodyPr>
            <a:normAutofit/>
          </a:bodyPr>
          <a:lstStyle/>
          <a:p>
            <a:pPr algn="ctr"/>
            <a:r>
              <a:rPr lang="en-IN" sz="3200" b="1" dirty="0">
                <a:latin typeface="Times New Roman" pitchFamily="18" charset="0"/>
                <a:cs typeface="Times New Roman" pitchFamily="18" charset="0"/>
              </a:rPr>
              <a:t>SCREENSHOTS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7315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8F1DBF2-825E-0205-BFC7-4D0F98593AB1}"/>
              </a:ext>
            </a:extLst>
          </p:cNvPr>
          <p:cNvSpPr>
            <a:spLocks noGrp="1"/>
          </p:cNvSpPr>
          <p:nvPr>
            <p:ph type="title"/>
          </p:nvPr>
        </p:nvSpPr>
        <p:spPr>
          <a:xfrm>
            <a:off x="838200" y="365125"/>
            <a:ext cx="10515600" cy="1325563"/>
          </a:xfrm>
        </p:spPr>
        <p:txBody>
          <a:bodyPr>
            <a:normAutofit/>
          </a:bodyPr>
          <a:lstStyle/>
          <a:p>
            <a:pPr algn="ctr"/>
            <a:r>
              <a:rPr lang="en-IN" sz="3200" b="1" dirty="0">
                <a:latin typeface="Times New Roman" pitchFamily="18" charset="0"/>
                <a:cs typeface="Times New Roman" pitchFamily="18" charset="0"/>
              </a:rPr>
              <a:t>SCREENSHOTS</a:t>
            </a:r>
            <a:endParaRPr lang="en-US" sz="3200"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55D77304-82EF-1DFE-8B5D-0FE7758A221B}"/>
              </a:ext>
            </a:extLst>
          </p:cNvPr>
          <p:cNvPicPr>
            <a:picLocks noChangeAspect="1"/>
          </p:cNvPicPr>
          <p:nvPr/>
        </p:nvPicPr>
        <p:blipFill>
          <a:blip r:embed="rId2"/>
          <a:stretch>
            <a:fillRect/>
          </a:stretch>
        </p:blipFill>
        <p:spPr>
          <a:xfrm>
            <a:off x="947057" y="1457554"/>
            <a:ext cx="10297886" cy="4828492"/>
          </a:xfrm>
          <a:prstGeom prst="rect">
            <a:avLst/>
          </a:prstGeom>
        </p:spPr>
      </p:pic>
    </p:spTree>
    <p:extLst>
      <p:ext uri="{BB962C8B-B14F-4D97-AF65-F5344CB8AC3E}">
        <p14:creationId xmlns:p14="http://schemas.microsoft.com/office/powerpoint/2010/main" val="335536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8A43-E715-5EAF-BFFA-BE70E5C32124}"/>
              </a:ext>
            </a:extLst>
          </p:cNvPr>
          <p:cNvSpPr>
            <a:spLocks noGrp="1"/>
          </p:cNvSpPr>
          <p:nvPr>
            <p:ph type="title"/>
          </p:nvPr>
        </p:nvSpPr>
        <p:spPr>
          <a:xfrm>
            <a:off x="838200" y="517525"/>
            <a:ext cx="10515600" cy="603063"/>
          </a:xfrm>
        </p:spPr>
        <p:txBody>
          <a:bodyPr>
            <a:normAutofit/>
          </a:bodyPr>
          <a:lstStyle/>
          <a:p>
            <a:pPr algn="ctr"/>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9FB7E91-0185-E9D1-0267-C091B9FD4B2C}"/>
              </a:ext>
            </a:extLst>
          </p:cNvPr>
          <p:cNvSpPr>
            <a:spLocks noGrp="1"/>
          </p:cNvSpPr>
          <p:nvPr>
            <p:ph idx="1"/>
          </p:nvPr>
        </p:nvSpPr>
        <p:spPr>
          <a:xfrm>
            <a:off x="936812" y="1651654"/>
            <a:ext cx="10515600" cy="5137057"/>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 proposed system is designed to meet the Standards set by the health authorities, but with a decentralized take on the current system used, with the use of blockchain technology.</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 So, we concluded that our system is better security wise, and it provides automation than current systems.</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 A much faster system with improves scalability that can handle increased growth in the amount of work. </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Transparency in increased, and corruption is almost impossible to occur.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595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02E2-B9FB-3B57-E30B-B46CAC67E3A3}"/>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EF6CC062-1895-00BC-0B6C-377E6C8DF39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initiated system is an organ donation decentralized app using blockchain technology, which is a web application for patients to register their information like most medical ID, blood type, organ type and state.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system would work on a first-in, </a:t>
            </a:r>
            <a:r>
              <a:rPr lang="en-US" sz="1800" dirty="0" err="1">
                <a:latin typeface="Times New Roman" panose="02020603050405020304" pitchFamily="18" charset="0"/>
                <a:cs typeface="Times New Roman" panose="02020603050405020304" pitchFamily="18" charset="0"/>
              </a:rPr>
              <a:t>firstout</a:t>
            </a:r>
            <a:r>
              <a:rPr lang="en-US" sz="1800" dirty="0">
                <a:latin typeface="Times New Roman" panose="02020603050405020304" pitchFamily="18" charset="0"/>
                <a:cs typeface="Times New Roman" panose="02020603050405020304" pitchFamily="18" charset="0"/>
              </a:rPr>
              <a:t> basis. Blockchain technology is used to secure the information of the organ donors and store them in a distributed database.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Our system is a more secured approach, and it provides efficient automation than current approaches</a:t>
            </a:r>
            <a:r>
              <a:rPr lang="en-US" sz="1800" dirty="0"/>
              <a:t>.</a:t>
            </a:r>
          </a:p>
          <a:p>
            <a:pPr marL="0" indent="0">
              <a:buNone/>
            </a:pPr>
            <a:endParaRPr lang="en-US" sz="1800" dirty="0"/>
          </a:p>
          <a:p>
            <a:r>
              <a:rPr lang="en-US" sz="1800" dirty="0">
                <a:latin typeface="Times New Roman" panose="02020603050405020304" pitchFamily="18" charset="0"/>
                <a:cs typeface="Times New Roman" panose="02020603050405020304" pitchFamily="18" charset="0"/>
              </a:rPr>
              <a:t>It is much faster improving the scalability of the system. It is therefore impossible to falsify a block or add other false information without the approval of all authorized parties being involved. </a:t>
            </a:r>
            <a:endParaRPr lang="en-US" sz="1800" dirty="0"/>
          </a:p>
        </p:txBody>
      </p:sp>
    </p:spTree>
    <p:extLst>
      <p:ext uri="{BB962C8B-B14F-4D97-AF65-F5344CB8AC3E}">
        <p14:creationId xmlns:p14="http://schemas.microsoft.com/office/powerpoint/2010/main" val="13753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8E8B-82D5-C864-599E-49DC6CE02953}"/>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76600C6-4C31-F1E9-CBC4-E011A6350799}"/>
              </a:ext>
            </a:extLst>
          </p:cNvPr>
          <p:cNvSpPr>
            <a:spLocks noGrp="1"/>
          </p:cNvSpPr>
          <p:nvPr>
            <p:ph idx="1"/>
          </p:nvPr>
        </p:nvSpPr>
        <p:spPr>
          <a:xfrm>
            <a:off x="730623" y="1440142"/>
            <a:ext cx="10515600" cy="4781364"/>
          </a:xfrm>
        </p:spPr>
        <p:txBody>
          <a:bodyPr>
            <a:normAutofit/>
          </a:bodyPr>
          <a:lstStyle/>
          <a:p>
            <a:r>
              <a:rPr lang="en-IN" sz="1900" dirty="0">
                <a:latin typeface="Times New Roman" panose="02020603050405020304" pitchFamily="18" charset="0"/>
                <a:cs typeface="Times New Roman" panose="02020603050405020304" pitchFamily="18" charset="0"/>
              </a:rPr>
              <a:t>[1] L. A. </a:t>
            </a:r>
            <a:r>
              <a:rPr lang="en-IN" sz="1900" dirty="0" err="1">
                <a:latin typeface="Times New Roman" panose="02020603050405020304" pitchFamily="18" charset="0"/>
                <a:cs typeface="Times New Roman" panose="02020603050405020304" pitchFamily="18" charset="0"/>
              </a:rPr>
              <a:t>Dajim</a:t>
            </a:r>
            <a:r>
              <a:rPr lang="en-IN" sz="1900" dirty="0">
                <a:latin typeface="Times New Roman" panose="02020603050405020304" pitchFamily="18" charset="0"/>
                <a:cs typeface="Times New Roman" panose="02020603050405020304" pitchFamily="18" charset="0"/>
              </a:rPr>
              <a:t>, S. A. Al-</a:t>
            </a:r>
            <a:r>
              <a:rPr lang="en-IN" sz="1900" dirty="0" err="1">
                <a:latin typeface="Times New Roman" panose="02020603050405020304" pitchFamily="18" charset="0"/>
                <a:cs typeface="Times New Roman" panose="02020603050405020304" pitchFamily="18" charset="0"/>
              </a:rPr>
              <a:t>Farras</a:t>
            </a:r>
            <a:r>
              <a:rPr lang="en-IN" sz="1900" dirty="0">
                <a:latin typeface="Times New Roman" panose="02020603050405020304" pitchFamily="18" charset="0"/>
                <a:cs typeface="Times New Roman" panose="02020603050405020304" pitchFamily="18" charset="0"/>
              </a:rPr>
              <a:t>, B. S. Al-Shahrani, A. A. Al-</a:t>
            </a:r>
            <a:r>
              <a:rPr lang="en-IN" sz="1900" dirty="0" err="1">
                <a:latin typeface="Times New Roman" panose="02020603050405020304" pitchFamily="18" charset="0"/>
                <a:cs typeface="Times New Roman" panose="02020603050405020304" pitchFamily="18" charset="0"/>
              </a:rPr>
              <a:t>Zuraib</a:t>
            </a:r>
            <a:r>
              <a:rPr lang="en-IN" sz="1900" dirty="0">
                <a:latin typeface="Times New Roman" panose="02020603050405020304" pitchFamily="18" charset="0"/>
                <a:cs typeface="Times New Roman" panose="02020603050405020304" pitchFamily="18" charset="0"/>
              </a:rPr>
              <a:t>, and R. Merlin Mathew, ‘‘Organ donation decentralized application using blockchain technology,’’ in Proc. 2nd Int. Conf. </a:t>
            </a:r>
            <a:r>
              <a:rPr lang="en-IN" sz="1900" dirty="0" err="1">
                <a:latin typeface="Times New Roman" panose="02020603050405020304" pitchFamily="18" charset="0"/>
                <a:cs typeface="Times New Roman" panose="02020603050405020304" pitchFamily="18" charset="0"/>
              </a:rPr>
              <a:t>Comput</a:t>
            </a:r>
            <a:r>
              <a:rPr lang="en-IN" sz="1900" dirty="0">
                <a:latin typeface="Times New Roman" panose="02020603050405020304" pitchFamily="18" charset="0"/>
                <a:cs typeface="Times New Roman" panose="02020603050405020304" pitchFamily="18" charset="0"/>
              </a:rPr>
              <a:t>. Appl. Inf. </a:t>
            </a:r>
            <a:r>
              <a:rPr lang="en-IN" sz="1900" dirty="0" err="1">
                <a:latin typeface="Times New Roman" panose="02020603050405020304" pitchFamily="18" charset="0"/>
                <a:cs typeface="Times New Roman" panose="02020603050405020304" pitchFamily="18" charset="0"/>
              </a:rPr>
              <a:t>Secur</a:t>
            </a:r>
            <a:r>
              <a:rPr lang="en-IN" sz="1900" dirty="0">
                <a:latin typeface="Times New Roman" panose="02020603050405020304" pitchFamily="18" charset="0"/>
                <a:cs typeface="Times New Roman" panose="02020603050405020304" pitchFamily="18" charset="0"/>
              </a:rPr>
              <a:t>. (ICCAIS), May 2019, pp. 1–4, </a:t>
            </a:r>
            <a:r>
              <a:rPr lang="en-IN" sz="1900" dirty="0" err="1">
                <a:latin typeface="Times New Roman" panose="02020603050405020304" pitchFamily="18" charset="0"/>
                <a:cs typeface="Times New Roman" panose="02020603050405020304" pitchFamily="18" charset="0"/>
              </a:rPr>
              <a:t>doi</a:t>
            </a:r>
            <a:r>
              <a:rPr lang="en-IN" sz="1900" dirty="0">
                <a:latin typeface="Times New Roman" panose="02020603050405020304" pitchFamily="18" charset="0"/>
                <a:cs typeface="Times New Roman" panose="02020603050405020304" pitchFamily="18" charset="0"/>
              </a:rPr>
              <a:t>: 10.1109/cais.2019.8769459. </a:t>
            </a:r>
          </a:p>
          <a:p>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[2] A. Powell. (Mar. 18, 2019). A Transplant Makes History. Harvard Gazette. [Online]. Available: https://news.harvard.edu/gazette/story/2011/09/atransplant-makes-history/ </a:t>
            </a:r>
          </a:p>
          <a:p>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[3] (Mar. 21, 2019). Facts and Myths About Transplant. Accessed: Apr. 21, 2021. [Online]. Available: https://www.americantransplant foundation.org/</a:t>
            </a:r>
            <a:r>
              <a:rPr lang="en-IN" sz="1900" dirty="0" err="1">
                <a:latin typeface="Times New Roman" panose="02020603050405020304" pitchFamily="18" charset="0"/>
                <a:cs typeface="Times New Roman" panose="02020603050405020304" pitchFamily="18" charset="0"/>
              </a:rPr>
              <a:t>abouttransplant</a:t>
            </a:r>
            <a:r>
              <a:rPr lang="en-IN" sz="1900" dirty="0">
                <a:latin typeface="Times New Roman" panose="02020603050405020304" pitchFamily="18" charset="0"/>
                <a:cs typeface="Times New Roman" panose="02020603050405020304" pitchFamily="18" charset="0"/>
              </a:rPr>
              <a:t>/facts-and-myths/ </a:t>
            </a:r>
          </a:p>
          <a:p>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[4] Organ Procurement and Transplantation Network. Accessed: Apr. 18, 2021. [Online]. Available: https://optn.transplant.hrsa.gov/ resources/ethics/ethical-principles-in-</a:t>
            </a:r>
            <a:r>
              <a:rPr lang="en-IN" sz="1900" dirty="0" err="1">
                <a:latin typeface="Times New Roman" panose="02020603050405020304" pitchFamily="18" charset="0"/>
                <a:cs typeface="Times New Roman" panose="02020603050405020304" pitchFamily="18" charset="0"/>
              </a:rPr>
              <a:t>theallocation</a:t>
            </a:r>
            <a:r>
              <a:rPr lang="en-IN" sz="1900" dirty="0">
                <a:latin typeface="Times New Roman" panose="02020603050405020304" pitchFamily="18" charset="0"/>
                <a:cs typeface="Times New Roman" panose="02020603050405020304" pitchFamily="18" charset="0"/>
              </a:rPr>
              <a:t>-of-</a:t>
            </a:r>
            <a:r>
              <a:rPr lang="en-IN" sz="1900" dirty="0" err="1">
                <a:latin typeface="Times New Roman" panose="02020603050405020304" pitchFamily="18" charset="0"/>
                <a:cs typeface="Times New Roman" panose="02020603050405020304" pitchFamily="18" charset="0"/>
              </a:rPr>
              <a:t>humanorgans</a:t>
            </a:r>
            <a:r>
              <a:rPr lang="en-IN" dirty="0"/>
              <a:t>/</a:t>
            </a:r>
          </a:p>
        </p:txBody>
      </p:sp>
    </p:spTree>
    <p:extLst>
      <p:ext uri="{BB962C8B-B14F-4D97-AF65-F5344CB8AC3E}">
        <p14:creationId xmlns:p14="http://schemas.microsoft.com/office/powerpoint/2010/main" val="1080492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150D-F89F-AEEC-830D-C16CE80AD5D4}"/>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A6B6A9FA-50C2-3FA3-B0DD-6B0BE4637E94}"/>
              </a:ext>
            </a:extLst>
          </p:cNvPr>
          <p:cNvSpPr>
            <a:spLocks noGrp="1"/>
          </p:cNvSpPr>
          <p:nvPr>
            <p:ph idx="1"/>
          </p:nvPr>
        </p:nvSpPr>
        <p:spPr>
          <a:xfrm>
            <a:off x="838200" y="1690688"/>
            <a:ext cx="10515600" cy="4351338"/>
          </a:xfrm>
        </p:spPr>
        <p:txBody>
          <a:bodyPr>
            <a:normAutofit/>
          </a:bodyPr>
          <a:lstStyle/>
          <a:p>
            <a:r>
              <a:rPr lang="en-IN" sz="1800" dirty="0">
                <a:latin typeface="Times New Roman" panose="02020603050405020304" pitchFamily="18" charset="0"/>
                <a:cs typeface="Times New Roman" panose="02020603050405020304" pitchFamily="18" charset="0"/>
              </a:rPr>
              <a:t>https://github.com/gauravmandal27/OrganDonationDApp</a:t>
            </a:r>
          </a:p>
        </p:txBody>
      </p:sp>
    </p:spTree>
    <p:extLst>
      <p:ext uri="{BB962C8B-B14F-4D97-AF65-F5344CB8AC3E}">
        <p14:creationId xmlns:p14="http://schemas.microsoft.com/office/powerpoint/2010/main" val="921510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DF9F-B592-396A-8BF9-2839356D4804}"/>
              </a:ext>
            </a:extLst>
          </p:cNvPr>
          <p:cNvSpPr>
            <a:spLocks noGrp="1"/>
          </p:cNvSpPr>
          <p:nvPr>
            <p:ph type="title"/>
          </p:nvPr>
        </p:nvSpPr>
        <p:spPr>
          <a:xfrm>
            <a:off x="838200" y="-79468"/>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PAPER PUBLICATION</a:t>
            </a:r>
          </a:p>
        </p:txBody>
      </p:sp>
      <p:pic>
        <p:nvPicPr>
          <p:cNvPr id="10" name="Content Placeholder 9">
            <a:extLst>
              <a:ext uri="{FF2B5EF4-FFF2-40B4-BE49-F238E27FC236}">
                <a16:creationId xmlns:a16="http://schemas.microsoft.com/office/drawing/2014/main" id="{EC78D05E-81F6-51EE-9B49-4ADE0B95D0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343835" y="753035"/>
            <a:ext cx="5298141" cy="5907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93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5C47-2D5F-F97A-99E1-B99F653F9B4B}"/>
              </a:ext>
            </a:extLst>
          </p:cNvPr>
          <p:cNvSpPr>
            <a:spLocks noGrp="1"/>
          </p:cNvSpPr>
          <p:nvPr>
            <p:ph type="title"/>
          </p:nvPr>
        </p:nvSpPr>
        <p:spPr>
          <a:xfrm>
            <a:off x="838200" y="222623"/>
            <a:ext cx="10515600" cy="871071"/>
          </a:xfrm>
        </p:spPr>
        <p:txBody>
          <a:bodyPr>
            <a:normAutofit/>
          </a:bodyPr>
          <a:lstStyle/>
          <a:p>
            <a:pPr algn="ctr"/>
            <a:r>
              <a:rPr lang="en-IN" sz="3200" b="1" dirty="0">
                <a:latin typeface="Times New Roman" panose="02020603050405020304" pitchFamily="18" charset="0"/>
                <a:cs typeface="Times New Roman" panose="02020603050405020304" pitchFamily="18" charset="0"/>
              </a:rPr>
              <a:t>PAPER PUBLICATION</a:t>
            </a:r>
            <a:endParaRPr lang="en-IN" sz="3200" dirty="0"/>
          </a:p>
        </p:txBody>
      </p:sp>
      <p:pic>
        <p:nvPicPr>
          <p:cNvPr id="5" name="Content Placeholder 4">
            <a:extLst>
              <a:ext uri="{FF2B5EF4-FFF2-40B4-BE49-F238E27FC236}">
                <a16:creationId xmlns:a16="http://schemas.microsoft.com/office/drawing/2014/main" id="{25CB4D5D-4E08-34FA-9350-CD7F8A2FF4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9647" y="869577"/>
            <a:ext cx="4419600" cy="5765800"/>
          </a:xfrm>
        </p:spPr>
      </p:pic>
    </p:spTree>
    <p:extLst>
      <p:ext uri="{BB962C8B-B14F-4D97-AF65-F5344CB8AC3E}">
        <p14:creationId xmlns:p14="http://schemas.microsoft.com/office/powerpoint/2010/main" val="2004019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F386-20C4-6592-9DFE-4AECC00D6DF7}"/>
              </a:ext>
            </a:extLst>
          </p:cNvPr>
          <p:cNvSpPr>
            <a:spLocks noGrp="1"/>
          </p:cNvSpPr>
          <p:nvPr>
            <p:ph type="title"/>
          </p:nvPr>
        </p:nvSpPr>
        <p:spPr>
          <a:xfrm>
            <a:off x="775447" y="203760"/>
            <a:ext cx="10515600" cy="1033369"/>
          </a:xfrm>
        </p:spPr>
        <p:txBody>
          <a:bodyPr>
            <a:normAutofit/>
          </a:bodyPr>
          <a:lstStyle/>
          <a:p>
            <a:pPr algn="ctr"/>
            <a:r>
              <a:rPr lang="en-IN" sz="3200" b="1" dirty="0">
                <a:latin typeface="Times New Roman" panose="02020603050405020304" pitchFamily="18" charset="0"/>
                <a:cs typeface="Times New Roman" panose="02020603050405020304" pitchFamily="18" charset="0"/>
              </a:rPr>
              <a:t>PAPER PUBLICATION</a:t>
            </a:r>
            <a:endParaRPr lang="en-IN" sz="3200" dirty="0"/>
          </a:p>
        </p:txBody>
      </p:sp>
      <p:pic>
        <p:nvPicPr>
          <p:cNvPr id="5" name="Content Placeholder 4">
            <a:extLst>
              <a:ext uri="{FF2B5EF4-FFF2-40B4-BE49-F238E27FC236}">
                <a16:creationId xmlns:a16="http://schemas.microsoft.com/office/drawing/2014/main" id="{84978EE5-BFA9-FFCC-14ED-10E803D892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2753" y="914400"/>
            <a:ext cx="4276165" cy="5809129"/>
          </a:xfrm>
        </p:spPr>
      </p:pic>
    </p:spTree>
    <p:extLst>
      <p:ext uri="{BB962C8B-B14F-4D97-AF65-F5344CB8AC3E}">
        <p14:creationId xmlns:p14="http://schemas.microsoft.com/office/powerpoint/2010/main" val="217368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6E65-112A-0CB5-2857-2479B3CED2DA}"/>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4652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FF3A-128D-E009-622C-3A384A069B64}"/>
              </a:ext>
            </a:extLst>
          </p:cNvPr>
          <p:cNvSpPr>
            <a:spLocks noGrp="1"/>
          </p:cNvSpPr>
          <p:nvPr>
            <p:ph type="title"/>
          </p:nvPr>
        </p:nvSpPr>
        <p:spPr>
          <a:xfrm>
            <a:off x="838200" y="365126"/>
            <a:ext cx="10515600" cy="638922"/>
          </a:xfrm>
        </p:spPr>
        <p:txBody>
          <a:bodyPr>
            <a:normAutofit/>
          </a:bodyPr>
          <a:lstStyle/>
          <a:p>
            <a:pPr algn="ctr"/>
            <a:r>
              <a:rPr lang="en-IN" sz="32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F64950E3-07E9-04F2-3CC9-378E618EADEE}"/>
              </a:ext>
            </a:extLst>
          </p:cNvPr>
          <p:cNvSpPr>
            <a:spLocks noGrp="1"/>
          </p:cNvSpPr>
          <p:nvPr>
            <p:ph idx="1"/>
          </p:nvPr>
        </p:nvSpPr>
        <p:spPr>
          <a:xfrm>
            <a:off x="838200" y="1409604"/>
            <a:ext cx="10515600" cy="5262563"/>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 problem faced by organ donation systems around the world is the same, more people on the waiting list than actual donors, and the gap is widening each year. The length of the waiting list may mean patients die before donation takes place. </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These systems are rarely up to-date with the minimum-security requirements, and with improvements in modern computer processing power and algorithms, it is best to take a cautious approach to avoid future complications.</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 Recently there has been an increase in security breaches, compromising user privacy and the integrity of the system.</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Modern systems handle and manage data via traditional databases, however most hospitals, health ministries and other medical facilities do not have a uniform system for communicating data.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77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5D13-FEB5-8705-BD91-7DBBC4DE7CEA}"/>
              </a:ext>
            </a:extLst>
          </p:cNvPr>
          <p:cNvSpPr>
            <a:spLocks noGrp="1"/>
          </p:cNvSpPr>
          <p:nvPr>
            <p:ph type="title"/>
          </p:nvPr>
        </p:nvSpPr>
        <p:spPr>
          <a:xfrm>
            <a:off x="757518" y="465885"/>
            <a:ext cx="10515600" cy="674780"/>
          </a:xfrm>
        </p:spPr>
        <p:txBody>
          <a:bodyPr>
            <a:normAutofit/>
          </a:bodyPr>
          <a:lstStyle/>
          <a:p>
            <a:pPr algn="ctr"/>
            <a:r>
              <a:rPr lang="en-IN" sz="3200"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69DA3E71-A444-1F9C-A407-87DFE1FCD24D}"/>
              </a:ext>
            </a:extLst>
          </p:cNvPr>
          <p:cNvSpPr>
            <a:spLocks noGrp="1"/>
          </p:cNvSpPr>
          <p:nvPr>
            <p:ph idx="1"/>
          </p:nvPr>
        </p:nvSpPr>
        <p:spPr>
          <a:xfrm>
            <a:off x="838200" y="1140665"/>
            <a:ext cx="10515600" cy="5137057"/>
          </a:xfrm>
        </p:spPr>
        <p:txBody>
          <a:bodyPr>
            <a:normAutofit/>
          </a:bodyPr>
          <a:lstStyle/>
          <a:p>
            <a:pPr algn="just">
              <a:lnSpc>
                <a:spcPct val="100000"/>
              </a:lnSpc>
            </a:pPr>
            <a:endParaRPr lang="en-US" sz="2000" dirty="0">
              <a:latin typeface="Arial" panose="020B0604020202020204" pitchFamily="34" charset="0"/>
              <a:cs typeface="Arial" panose="020B0604020202020204" pitchFamily="34" charset="0"/>
            </a:endParaRPr>
          </a:p>
          <a:p>
            <a:pPr algn="just">
              <a:lnSpc>
                <a:spcPct val="100000"/>
              </a:lnSpc>
            </a:pPr>
            <a:r>
              <a:rPr lang="en-US" sz="1800" dirty="0">
                <a:latin typeface="Times New Roman" panose="02020603050405020304" pitchFamily="18" charset="0"/>
                <a:cs typeface="Times New Roman" panose="02020603050405020304" pitchFamily="18" charset="0"/>
              </a:rPr>
              <a:t>Modern systems responsible for gathering organ donations and handling processes leading up to organ transplantations can lack transparency.</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 They are also usually slow, which is intolerable in such a serious, life threatening matter.</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IN" sz="1800" dirty="0">
                <a:latin typeface="Times New Roman" panose="02020603050405020304" pitchFamily="18" charset="0"/>
                <a:cs typeface="Times New Roman" panose="02020603050405020304" pitchFamily="18" charset="0"/>
              </a:rPr>
              <a:t>The existing systems are not secured.</a:t>
            </a:r>
          </a:p>
          <a:p>
            <a:pPr algn="just">
              <a:lnSpc>
                <a:spcPct val="100000"/>
              </a:lnSpc>
            </a:pPr>
            <a:endParaRPr lang="en-IN" sz="1800" dirty="0">
              <a:latin typeface="Times New Roman" panose="02020603050405020304" pitchFamily="18" charset="0"/>
              <a:cs typeface="Times New Roman" panose="02020603050405020304" pitchFamily="18" charset="0"/>
            </a:endParaRPr>
          </a:p>
          <a:p>
            <a:pPr algn="just">
              <a:lnSpc>
                <a:spcPct val="100000"/>
              </a:lnSpc>
            </a:pPr>
            <a:r>
              <a:rPr lang="en-IN" sz="1800" dirty="0">
                <a:latin typeface="Times New Roman" panose="02020603050405020304" pitchFamily="18" charset="0"/>
                <a:cs typeface="Times New Roman" panose="02020603050405020304" pitchFamily="18" charset="0"/>
              </a:rPr>
              <a:t>These systems are usually not maintained from time to time.</a:t>
            </a:r>
          </a:p>
        </p:txBody>
      </p:sp>
    </p:spTree>
    <p:extLst>
      <p:ext uri="{BB962C8B-B14F-4D97-AF65-F5344CB8AC3E}">
        <p14:creationId xmlns:p14="http://schemas.microsoft.com/office/powerpoint/2010/main" val="55170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6F7E-0012-81C6-D298-2B34E9518861}"/>
              </a:ext>
            </a:extLst>
          </p:cNvPr>
          <p:cNvSpPr>
            <a:spLocks noGrp="1"/>
          </p:cNvSpPr>
          <p:nvPr>
            <p:ph type="title"/>
          </p:nvPr>
        </p:nvSpPr>
        <p:spPr>
          <a:xfrm>
            <a:off x="838200" y="365126"/>
            <a:ext cx="10515600" cy="683746"/>
          </a:xfrm>
        </p:spPr>
        <p:txBody>
          <a:bodyPr>
            <a:normAutofit/>
          </a:bodyPr>
          <a:lstStyle/>
          <a:p>
            <a:pPr algn="ctr"/>
            <a:r>
              <a:rPr lang="en-IN"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180EB757-536F-26C9-9D10-8589B6E45BFF}"/>
              </a:ext>
            </a:extLst>
          </p:cNvPr>
          <p:cNvSpPr>
            <a:spLocks noGrp="1"/>
          </p:cNvSpPr>
          <p:nvPr>
            <p:ph idx="1"/>
          </p:nvPr>
        </p:nvSpPr>
        <p:spPr>
          <a:xfrm>
            <a:off x="909917" y="1584325"/>
            <a:ext cx="10515600" cy="5587439"/>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We are presenting a secure method of organ donation over a decentralized platform. </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This system will be implemented via a web portal that connects organ donors with receivers and the system will be administered by hospitals.</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 We are trying to completely avoid third-party interference and protecting the integrity of the patient data and identification of the donated organs. This will be attained with the help of smart contracts.</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All transaction-related information and patient data will be bundled into a smart contract and pushed into the blockchain. </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We also aim at tracking the location of the organ, during its transfer, with the help of an  QR Code.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3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67B7-BFAC-07E6-EAD3-45033B808DDA}"/>
              </a:ext>
            </a:extLst>
          </p:cNvPr>
          <p:cNvSpPr>
            <a:spLocks noGrp="1"/>
          </p:cNvSpPr>
          <p:nvPr>
            <p:ph type="title"/>
          </p:nvPr>
        </p:nvSpPr>
        <p:spPr>
          <a:xfrm>
            <a:off x="838200" y="446405"/>
            <a:ext cx="10515600" cy="656851"/>
          </a:xfrm>
        </p:spPr>
        <p:txBody>
          <a:bodyPr>
            <a:normAutofit/>
          </a:bodyPr>
          <a:lstStyle/>
          <a:p>
            <a:pPr algn="ctr"/>
            <a:r>
              <a:rPr lang="en-IN"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CC4A811B-DF69-9B3A-EC29-2CF4B777D8C5}"/>
              </a:ext>
            </a:extLst>
          </p:cNvPr>
          <p:cNvSpPr>
            <a:spLocks noGrp="1"/>
          </p:cNvSpPr>
          <p:nvPr>
            <p:ph idx="1"/>
          </p:nvPr>
        </p:nvSpPr>
        <p:spPr>
          <a:xfrm>
            <a:off x="947569" y="1570971"/>
            <a:ext cx="10515600" cy="5065339"/>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It creates a decentralized and distributed system, meaning no node in the system has overall authority. </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 Blockchain is a permanent ledger, so any unauthorized alteration will not go unnoticed.</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p>
          <a:p>
            <a:pPr algn="just">
              <a:lnSpc>
                <a:spcPct val="100000"/>
              </a:lnSpc>
            </a:pPr>
            <a:r>
              <a:rPr lang="en-US" sz="1800" dirty="0">
                <a:latin typeface="Times New Roman" panose="02020603050405020304" pitchFamily="18" charset="0"/>
                <a:cs typeface="Times New Roman" panose="02020603050405020304" pitchFamily="18" charset="0"/>
              </a:rPr>
              <a:t>Transactional processing is blockchain supported while being cost effective, which is convenient for non-profit projects.</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 It is a quick and precise method that rejects malicious activities and exploitation attempts.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p>
          <a:p>
            <a:pPr algn="just">
              <a:lnSpc>
                <a:spcPct val="100000"/>
              </a:lnSpc>
            </a:pPr>
            <a:r>
              <a:rPr lang="en-US" sz="1800" dirty="0">
                <a:latin typeface="Times New Roman" panose="02020603050405020304" pitchFamily="18" charset="0"/>
                <a:cs typeface="Times New Roman" panose="02020603050405020304" pitchFamily="18" charset="0"/>
              </a:rPr>
              <a:t>Blockchain increases the speed of the organ donation process.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32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E278-42E6-D083-F610-A1FD357DE3DA}"/>
              </a:ext>
            </a:extLst>
          </p:cNvPr>
          <p:cNvSpPr>
            <a:spLocks noGrp="1"/>
          </p:cNvSpPr>
          <p:nvPr>
            <p:ph type="title"/>
          </p:nvPr>
        </p:nvSpPr>
        <p:spPr>
          <a:xfrm>
            <a:off x="838200" y="517526"/>
            <a:ext cx="10515600" cy="692710"/>
          </a:xfrm>
        </p:spPr>
        <p:txBody>
          <a:bodyPr>
            <a:normAutofit/>
          </a:bodyPr>
          <a:lstStyle/>
          <a:p>
            <a:pPr algn="ctr"/>
            <a:r>
              <a:rPr lang="en-IN" sz="3200" b="1" dirty="0">
                <a:latin typeface="Times New Roman" panose="02020603050405020304" pitchFamily="18" charset="0"/>
                <a:cs typeface="Times New Roman" panose="02020603050405020304" pitchFamily="18" charset="0"/>
              </a:rPr>
              <a:t>HARDWARE REQUIRMENTS</a:t>
            </a:r>
          </a:p>
        </p:txBody>
      </p:sp>
      <p:sp>
        <p:nvSpPr>
          <p:cNvPr id="3" name="Content Placeholder 2">
            <a:extLst>
              <a:ext uri="{FF2B5EF4-FFF2-40B4-BE49-F238E27FC236}">
                <a16:creationId xmlns:a16="http://schemas.microsoft.com/office/drawing/2014/main" id="{D6CF7153-56D8-148D-3034-55C855AABBA0}"/>
              </a:ext>
            </a:extLst>
          </p:cNvPr>
          <p:cNvSpPr>
            <a:spLocks noGrp="1"/>
          </p:cNvSpPr>
          <p:nvPr>
            <p:ph idx="1"/>
          </p:nvPr>
        </p:nvSpPr>
        <p:spPr>
          <a:xfrm>
            <a:off x="838200" y="1445464"/>
            <a:ext cx="10515600" cy="5047410"/>
          </a:xfrm>
        </p:spPr>
        <p:txBody>
          <a:bodyPr>
            <a:normAutofit/>
          </a:bodyPr>
          <a:lstStyle/>
          <a:p>
            <a:pPr algn="just">
              <a:lnSpc>
                <a:spcPct val="100000"/>
              </a:lnSpc>
            </a:pPr>
            <a:endParaRPr lang="en-US" sz="2000" dirty="0">
              <a:latin typeface="Arial" panose="020B0604020202020204" pitchFamily="34" charset="0"/>
              <a:cs typeface="Arial" panose="020B0604020202020204" pitchFamily="34" charset="0"/>
            </a:endParaRPr>
          </a:p>
          <a:p>
            <a:pPr algn="just">
              <a:lnSpc>
                <a:spcPct val="100000"/>
              </a:lnSpc>
            </a:pPr>
            <a:r>
              <a:rPr lang="en-US" sz="1800" dirty="0">
                <a:latin typeface="Times New Roman" panose="02020603050405020304" pitchFamily="18" charset="0"/>
                <a:cs typeface="Times New Roman" panose="02020603050405020304" pitchFamily="18" charset="0"/>
              </a:rPr>
              <a:t>Processor: Intel Celeron or higher, AMD Ryzen 3 2500U and above </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RAM: 4GB and above </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 Space on Hard Disk: minimum 5GB</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5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E007-A4D8-DCC1-BFDD-FBD9B0D93F01}"/>
              </a:ext>
            </a:extLst>
          </p:cNvPr>
          <p:cNvSpPr>
            <a:spLocks noGrp="1"/>
          </p:cNvSpPr>
          <p:nvPr>
            <p:ph type="title"/>
          </p:nvPr>
        </p:nvSpPr>
        <p:spPr>
          <a:xfrm>
            <a:off x="838200" y="527685"/>
            <a:ext cx="10515600" cy="701675"/>
          </a:xfrm>
        </p:spPr>
        <p:txBody>
          <a:bodyPr>
            <a:normAutofit/>
          </a:bodyPr>
          <a:lstStyle/>
          <a:p>
            <a:pPr algn="ctr"/>
            <a:r>
              <a:rPr lang="en-IN" sz="3200" b="1" dirty="0">
                <a:latin typeface="Times New Roman" panose="02020603050405020304" pitchFamily="18" charset="0"/>
                <a:cs typeface="Times New Roman" panose="02020603050405020304" pitchFamily="18" charset="0"/>
              </a:rPr>
              <a:t>SOFTWARE REQUIRMENTS</a:t>
            </a:r>
          </a:p>
        </p:txBody>
      </p:sp>
      <p:sp>
        <p:nvSpPr>
          <p:cNvPr id="3" name="Content Placeholder 2">
            <a:extLst>
              <a:ext uri="{FF2B5EF4-FFF2-40B4-BE49-F238E27FC236}">
                <a16:creationId xmlns:a16="http://schemas.microsoft.com/office/drawing/2014/main" id="{63C8C81C-D070-F461-5F45-F067CB962E0F}"/>
              </a:ext>
            </a:extLst>
          </p:cNvPr>
          <p:cNvSpPr>
            <a:spLocks noGrp="1"/>
          </p:cNvSpPr>
          <p:nvPr>
            <p:ph idx="1"/>
          </p:nvPr>
        </p:nvSpPr>
        <p:spPr>
          <a:xfrm>
            <a:off x="960120" y="1361794"/>
            <a:ext cx="10515600" cy="5029481"/>
          </a:xfrm>
        </p:spPr>
        <p:txBody>
          <a:bodyPr>
            <a:normAutofit/>
          </a:bodyPr>
          <a:lstStyle/>
          <a:p>
            <a:pPr marL="0" indent="0" algn="just">
              <a:lnSpc>
                <a:spcPct val="100000"/>
              </a:lnSpc>
              <a:buNone/>
            </a:pPr>
            <a:endParaRPr lang="en-IN" sz="2000" b="1" dirty="0">
              <a:latin typeface="Arial" panose="020B0604020202020204" pitchFamily="34" charset="0"/>
              <a:cs typeface="Arial" panose="020B0604020202020204" pitchFamily="34" charset="0"/>
            </a:endParaRPr>
          </a:p>
          <a:p>
            <a:pPr algn="just">
              <a:lnSpc>
                <a:spcPct val="100000"/>
              </a:lnSpc>
            </a:pPr>
            <a:r>
              <a:rPr lang="en-IN" sz="1800" b="1" dirty="0">
                <a:latin typeface="Times New Roman" panose="02020603050405020304" pitchFamily="18" charset="0"/>
                <a:cs typeface="Times New Roman" panose="02020603050405020304" pitchFamily="18" charset="0"/>
              </a:rPr>
              <a:t>For Web Development:</a:t>
            </a:r>
          </a:p>
          <a:p>
            <a:pPr marL="0" indent="0" algn="just">
              <a:lnSpc>
                <a:spcPct val="100000"/>
              </a:lnSpc>
              <a:buNone/>
            </a:pPr>
            <a:r>
              <a:rPr lang="en-IN" sz="1800" dirty="0">
                <a:latin typeface="Times New Roman" panose="02020603050405020304" pitchFamily="18" charset="0"/>
                <a:cs typeface="Times New Roman" panose="02020603050405020304" pitchFamily="18" charset="0"/>
              </a:rPr>
              <a:t>    HTML CSS </a:t>
            </a:r>
          </a:p>
          <a:p>
            <a:pPr marL="0" indent="0" algn="just">
              <a:lnSpc>
                <a:spcPct val="100000"/>
              </a:lnSpc>
              <a:buNone/>
            </a:pPr>
            <a:r>
              <a:rPr lang="en-IN" sz="1800" dirty="0">
                <a:latin typeface="Times New Roman" panose="02020603050405020304" pitchFamily="18" charset="0"/>
                <a:cs typeface="Times New Roman" panose="02020603050405020304" pitchFamily="18" charset="0"/>
              </a:rPr>
              <a:t>    MySQL – Database Python 3.7 and above</a:t>
            </a:r>
          </a:p>
          <a:p>
            <a:pPr marL="0" indent="0" algn="just">
              <a:lnSpc>
                <a:spcPct val="100000"/>
              </a:lnSpc>
              <a:buNone/>
            </a:pPr>
            <a:r>
              <a:rPr lang="en-IN" sz="1800" dirty="0">
                <a:latin typeface="Times New Roman" panose="02020603050405020304" pitchFamily="18" charset="0"/>
                <a:cs typeface="Times New Roman" panose="02020603050405020304" pitchFamily="18" charset="0"/>
              </a:rPr>
              <a:t>    Django – Web </a:t>
            </a:r>
            <a:r>
              <a:rPr lang="en-IN" sz="1800">
                <a:latin typeface="Times New Roman" panose="02020603050405020304" pitchFamily="18" charset="0"/>
                <a:cs typeface="Times New Roman" panose="02020603050405020304" pitchFamily="18" charset="0"/>
              </a:rPr>
              <a:t>Based Framework</a:t>
            </a:r>
            <a:r>
              <a:rPr lang="en-IN" sz="1800" dirty="0">
                <a:latin typeface="Times New Roman" panose="02020603050405020304" pitchFamily="18" charset="0"/>
                <a:cs typeface="Times New Roman" panose="02020603050405020304" pitchFamily="18" charset="0"/>
              </a:rPr>
              <a:t>	</a:t>
            </a:r>
          </a:p>
          <a:p>
            <a:pPr algn="just">
              <a:lnSpc>
                <a:spcPct val="100000"/>
              </a:lnSpc>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Block chain:</a:t>
            </a:r>
          </a:p>
          <a:p>
            <a:pPr marL="0" indent="0" algn="just">
              <a:lnSpc>
                <a:spcPct val="100000"/>
              </a:lnSpc>
              <a:buNone/>
            </a:pPr>
            <a:r>
              <a:rPr lang="en-IN" sz="1800" dirty="0">
                <a:latin typeface="Times New Roman" panose="02020603050405020304" pitchFamily="18" charset="0"/>
                <a:cs typeface="Times New Roman" panose="02020603050405020304" pitchFamily="18" charset="0"/>
              </a:rPr>
              <a:t>     Ethereum - Block chain Network </a:t>
            </a:r>
          </a:p>
          <a:p>
            <a:pPr marL="0" indent="0" algn="just">
              <a:lnSpc>
                <a:spcPct val="100000"/>
              </a:lnSpc>
              <a:buNone/>
            </a:pPr>
            <a:r>
              <a:rPr lang="en-IN" sz="1800" dirty="0">
                <a:latin typeface="Times New Roman" panose="02020603050405020304" pitchFamily="18" charset="0"/>
                <a:cs typeface="Times New Roman" panose="02020603050405020304" pitchFamily="18" charset="0"/>
              </a:rPr>
              <a:t>     Solidity - Smart Contracts</a:t>
            </a:r>
          </a:p>
          <a:p>
            <a:pPr marL="0" indent="0" algn="just">
              <a:lnSpc>
                <a:spcPct val="100000"/>
              </a:lnSpc>
              <a:buNone/>
            </a:pPr>
            <a:r>
              <a:rPr lang="en-IN" sz="1800" dirty="0">
                <a:latin typeface="Times New Roman" panose="02020603050405020304" pitchFamily="18" charset="0"/>
                <a:cs typeface="Times New Roman" panose="02020603050405020304" pitchFamily="18" charset="0"/>
              </a:rPr>
              <a:t>     Ganache - Create private Ethereal block chain to run test </a:t>
            </a:r>
          </a:p>
          <a:p>
            <a:pPr marL="0" indent="0" algn="just">
              <a:lnSpc>
                <a:spcPct val="100000"/>
              </a:lnSpc>
              <a:buNone/>
            </a:pPr>
            <a:r>
              <a:rPr lang="en-IN" sz="1800" dirty="0">
                <a:latin typeface="Times New Roman" panose="02020603050405020304" pitchFamily="18" charset="0"/>
                <a:cs typeface="Times New Roman" panose="02020603050405020304" pitchFamily="18" charset="0"/>
              </a:rPr>
              <a:t>     Meta Mask- For Interaction with Ethereum</a:t>
            </a:r>
          </a:p>
        </p:txBody>
      </p:sp>
    </p:spTree>
    <p:extLst>
      <p:ext uri="{BB962C8B-B14F-4D97-AF65-F5344CB8AC3E}">
        <p14:creationId xmlns:p14="http://schemas.microsoft.com/office/powerpoint/2010/main" val="27613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4693-F21B-91D1-5FE7-78CD394E738A}"/>
              </a:ext>
            </a:extLst>
          </p:cNvPr>
          <p:cNvSpPr>
            <a:spLocks noGrp="1"/>
          </p:cNvSpPr>
          <p:nvPr>
            <p:ph type="title"/>
          </p:nvPr>
        </p:nvSpPr>
        <p:spPr>
          <a:xfrm>
            <a:off x="838200" y="365126"/>
            <a:ext cx="10515600" cy="683746"/>
          </a:xfrm>
        </p:spPr>
        <p:txBody>
          <a:bodyPr>
            <a:normAutofit/>
          </a:bodyPr>
          <a:lstStyle/>
          <a:p>
            <a:pPr algn="ctr"/>
            <a:r>
              <a:rPr lang="en-IN" sz="3200" b="1" dirty="0">
                <a:latin typeface="Times New Roman" panose="02020603050405020304" pitchFamily="18" charset="0"/>
                <a:cs typeface="Times New Roman" panose="02020603050405020304" pitchFamily="18" charset="0"/>
              </a:rPr>
              <a:t>NOVELTY</a:t>
            </a:r>
          </a:p>
        </p:txBody>
      </p:sp>
      <p:sp>
        <p:nvSpPr>
          <p:cNvPr id="3" name="Content Placeholder 2">
            <a:extLst>
              <a:ext uri="{FF2B5EF4-FFF2-40B4-BE49-F238E27FC236}">
                <a16:creationId xmlns:a16="http://schemas.microsoft.com/office/drawing/2014/main" id="{73C16424-812E-1286-31A5-C6416CF10C87}"/>
              </a:ext>
            </a:extLst>
          </p:cNvPr>
          <p:cNvSpPr>
            <a:spLocks noGrp="1"/>
          </p:cNvSpPr>
          <p:nvPr>
            <p:ph idx="1"/>
          </p:nvPr>
        </p:nvSpPr>
        <p:spPr>
          <a:xfrm>
            <a:off x="838200" y="1317812"/>
            <a:ext cx="10515600" cy="4984657"/>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 initiated system is an organ donation decentralized app using blockchain technology, which is a web application for patients to register their information like most medical ID, blood type, organ type and state.</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 system would work on a first-in, first-out basis. Blockchain technology is used to secure the information of the organ donors and store them in a distributed database. </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Our system is a more secured approach, and it provides efficient automation than current approaches. </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It is much faster improving the scalability of the system.</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 It is therefore impossible to falsify a block or add other false information without the approval of all authorized parties being involved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516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1612</Words>
  <Application>Microsoft Office PowerPoint</Application>
  <PresentationFormat>Widescreen</PresentationFormat>
  <Paragraphs>171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A Major Project On  ORGAN DONATION DECENTRALIZED APPLICATION BACHELOR OF TECHNOLOGY In COMPUTER SCIENCE AND ENGINEERING By  SAI SINDHU DANDIBHATLA (197R1A05K4) VANGMAI KOHEDA (197R1A05P9) GAURAV MANDAL (197R1A05L1)  Under the Guidance of V. NARESH KUMAR Assistant Professor</vt:lpstr>
      <vt:lpstr>ABSTRACT</vt:lpstr>
      <vt:lpstr>EXISTING SYSTEM</vt:lpstr>
      <vt:lpstr>DISADVANTAGES</vt:lpstr>
      <vt:lpstr>PROPOSED SYSTEM</vt:lpstr>
      <vt:lpstr>ADVANTAGES</vt:lpstr>
      <vt:lpstr>HARDWARE REQUIRMENTS</vt:lpstr>
      <vt:lpstr>SOFTWARE REQUIRMENTS</vt:lpstr>
      <vt:lpstr>NOVELTY</vt:lpstr>
      <vt:lpstr>ARCHITECTURE</vt:lpstr>
      <vt:lpstr>USE CASE DIAGRAM</vt:lpstr>
      <vt:lpstr>CLASS DIAGRAM</vt:lpstr>
      <vt:lpstr>SEQUENCE DIAGRAM</vt:lpstr>
      <vt:lpstr>ACTIVITY DIAGRAM</vt:lpstr>
      <vt:lpstr>SAMPLE CODE</vt:lpstr>
      <vt:lpstr>SAMPLE CODE</vt:lpstr>
      <vt:lpstr>SAMPLE CODE</vt:lpstr>
      <vt:lpstr>SCREENSHOTS</vt:lpstr>
      <vt:lpstr>SCREENSHOTS</vt:lpstr>
      <vt:lpstr>SCREENSHOTS</vt:lpstr>
      <vt:lpstr>SCREENSHOTS</vt:lpstr>
      <vt:lpstr>CONCLUSION</vt:lpstr>
      <vt:lpstr>FUTURE ENHANCEMENT</vt:lpstr>
      <vt:lpstr>REFERENCES</vt:lpstr>
      <vt:lpstr>GITHUB LINK</vt:lpstr>
      <vt:lpstr>PAPER PUBLICATION</vt:lpstr>
      <vt:lpstr>PAPER PUBLICATION</vt:lpstr>
      <vt:lpstr>PAPER PUBLICATION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vangmai koheda</dc:creator>
  <cp:lastModifiedBy>Gaurav Mandal</cp:lastModifiedBy>
  <cp:revision>16</cp:revision>
  <dcterms:created xsi:type="dcterms:W3CDTF">2022-10-16T09:08:20Z</dcterms:created>
  <dcterms:modified xsi:type="dcterms:W3CDTF">2023-04-25T04:33:16Z</dcterms:modified>
</cp:coreProperties>
</file>