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7" r:id="rId11"/>
    <p:sldId id="272" r:id="rId12"/>
    <p:sldId id="268" r:id="rId13"/>
    <p:sldId id="269" r:id="rId14"/>
    <p:sldId id="270" r:id="rId15"/>
    <p:sldId id="271" r:id="rId16"/>
    <p:sldId id="273" r:id="rId17"/>
    <p:sldId id="274" r:id="rId18"/>
    <p:sldId id="275" r:id="rId19"/>
    <p:sldId id="276" r:id="rId20"/>
    <p:sldId id="277" r:id="rId21"/>
    <p:sldId id="278" r:id="rId22"/>
    <p:sldId id="264" r:id="rId23"/>
    <p:sldId id="279" r:id="rId24"/>
    <p:sldId id="280" r:id="rId25"/>
    <p:sldId id="281" r:id="rId26"/>
    <p:sldId id="265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18" autoAdjust="0"/>
    <p:restoredTop sz="91530" autoAdjust="0"/>
  </p:normalViewPr>
  <p:slideViewPr>
    <p:cSldViewPr snapToGrid="0">
      <p:cViewPr>
        <p:scale>
          <a:sx n="50" d="100"/>
          <a:sy n="50" d="100"/>
        </p:scale>
        <p:origin x="-835" y="-16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2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15DC8-1107-49FC-BB76-74706B33074A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85FDB-A27F-4F20-87D6-A4AA6594DA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5277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15DC8-1107-49FC-BB76-74706B33074A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85FDB-A27F-4F20-87D6-A4AA6594DA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8685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5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5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15DC8-1107-49FC-BB76-74706B33074A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85FDB-A27F-4F20-87D6-A4AA6594DA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4856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15DC8-1107-49FC-BB76-74706B33074A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85FDB-A27F-4F20-87D6-A4AA6594DA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5540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7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15DC8-1107-49FC-BB76-74706B33074A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85FDB-A27F-4F20-87D6-A4AA6594DA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8813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15DC8-1107-49FC-BB76-74706B33074A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85FDB-A27F-4F20-87D6-A4AA6594DA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8871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15DC8-1107-49FC-BB76-74706B33074A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85FDB-A27F-4F20-87D6-A4AA6594DA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9830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15DC8-1107-49FC-BB76-74706B33074A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85FDB-A27F-4F20-87D6-A4AA6594DA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4800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15DC8-1107-49FC-BB76-74706B33074A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85FDB-A27F-4F20-87D6-A4AA6594DA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2215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7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15DC8-1107-49FC-BB76-74706B33074A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85FDB-A27F-4F20-87D6-A4AA6594DA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0698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15DC8-1107-49FC-BB76-74706B33074A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85FDB-A27F-4F20-87D6-A4AA6594DA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6410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7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15DC8-1107-49FC-BB76-74706B33074A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7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7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085FDB-A27F-4F20-87D6-A4AA6594DA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6622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3438F59-9F3A-5689-9E23-7C0C4719AC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4840" y="1996440"/>
            <a:ext cx="10579443" cy="1341120"/>
          </a:xfrm>
        </p:spPr>
        <p:txBody>
          <a:bodyPr>
            <a:noAutofit/>
          </a:bodyPr>
          <a:lstStyle/>
          <a:p>
            <a:pPr lvl="0" eaLnBrk="0" fontAlgn="base" hangingPunct="0">
              <a:spcAft>
                <a:spcPct val="0"/>
              </a:spcAft>
            </a:pPr>
            <a:r>
              <a:rPr lang="en-US" altLang="en-US" sz="1800" dirty="0">
                <a:latin typeface="Times New Roman"/>
                <a:ea typeface="Times New Roman" panose="02020603050405020304" pitchFamily="18" charset="0"/>
                <a:cs typeface="Times New Roman"/>
              </a:rPr>
              <a:t>A</a:t>
            </a:r>
            <a:r>
              <a:rPr lang="en-US" altLang="en-US" sz="1800" dirty="0">
                <a:latin typeface="Times New Roman"/>
                <a:cs typeface="Times New Roman"/>
              </a:rPr>
              <a:t/>
            </a:r>
            <a:br>
              <a:rPr lang="en-US" altLang="en-US" sz="1800" dirty="0">
                <a:latin typeface="Times New Roman"/>
                <a:cs typeface="Times New Roman"/>
              </a:rPr>
            </a:br>
            <a:r>
              <a:rPr lang="en-US" altLang="en-US" sz="1800" b="1" dirty="0" smtClean="0" bmk="_Hlk110505406">
                <a:latin typeface="Times New Roman"/>
                <a:ea typeface="Times New Roman" panose="02020603050405020304" pitchFamily="18" charset="0"/>
                <a:cs typeface="Times New Roman"/>
              </a:rPr>
              <a:t>Minor </a:t>
            </a:r>
            <a:r>
              <a:rPr lang="en-US" altLang="en-US" sz="1800" b="1" dirty="0" bmk="_Hlk110505406">
                <a:latin typeface="Times New Roman"/>
                <a:ea typeface="Times New Roman" panose="02020603050405020304" pitchFamily="18" charset="0"/>
                <a:cs typeface="Times New Roman"/>
              </a:rPr>
              <a:t>Project</a:t>
            </a:r>
            <a:r>
              <a:rPr lang="en-US" altLang="en-US" sz="1800" b="1" dirty="0">
                <a:latin typeface="Times New Roman"/>
                <a:cs typeface="Times New Roman"/>
              </a:rPr>
              <a:t/>
            </a:r>
            <a:br>
              <a:rPr lang="en-US" altLang="en-US" sz="1800" b="1" dirty="0">
                <a:latin typeface="Times New Roman"/>
                <a:cs typeface="Times New Roman"/>
              </a:rPr>
            </a:br>
            <a:r>
              <a:rPr lang="en-US" altLang="en-US" sz="1800" dirty="0" smtClean="0" bmk="_Hlk110505406">
                <a:latin typeface="Times New Roman"/>
                <a:ea typeface="Times New Roman" panose="02020603050405020304" pitchFamily="18" charset="0"/>
                <a:cs typeface="Times New Roman"/>
              </a:rPr>
              <a:t>On</a:t>
            </a:r>
            <a:r>
              <a:rPr lang="en-US" altLang="en-US" sz="1800" dirty="0" smtClean="0" bmk="_Hlk110505406">
                <a:latin typeface="Times New Roman"/>
                <a:cs typeface="Times New Roman"/>
              </a:rPr>
              <a:t/>
            </a:r>
            <a:br>
              <a:rPr lang="en-US" altLang="en-US" sz="1800" dirty="0" smtClean="0" bmk="_Hlk110505406">
                <a:latin typeface="Times New Roman"/>
                <a:cs typeface="Times New Roman"/>
              </a:rPr>
            </a:br>
            <a:r>
              <a:rPr lang="en-US" altLang="en-US" sz="1800" b="1" dirty="0" smtClean="0" bmk="_Hlk110505406">
                <a:latin typeface="Times New Roman"/>
                <a:cs typeface="Times New Roman"/>
              </a:rPr>
              <a:t>FRAUDULENT PRODUCT DETECTION FOR DIGITAL EQUIPMENT</a:t>
            </a:r>
            <a:r>
              <a:rPr lang="en-US" altLang="en-US" sz="1800" dirty="0">
                <a:latin typeface="Times New Roman"/>
                <a:cs typeface="Times New Roman"/>
              </a:rPr>
              <a:t/>
            </a:r>
            <a:br>
              <a:rPr lang="en-US" altLang="en-US" sz="1800" dirty="0">
                <a:latin typeface="Times New Roman"/>
                <a:cs typeface="Times New Roman"/>
              </a:rPr>
            </a:br>
            <a:r>
              <a:rPr lang="en-US" altLang="en-US" sz="1800" dirty="0">
                <a:latin typeface="Times New Roman"/>
                <a:ea typeface="Times New Roman" panose="02020603050405020304" pitchFamily="18" charset="0"/>
                <a:cs typeface="Times New Roman"/>
              </a:rPr>
              <a:t>BACHELOR OF TECHNOLOGY</a:t>
            </a:r>
            <a:r>
              <a:rPr lang="en-US" altLang="en-US" sz="1800" dirty="0">
                <a:latin typeface="Times New Roman"/>
                <a:cs typeface="Times New Roman"/>
              </a:rPr>
              <a:t/>
            </a:r>
            <a:br>
              <a:rPr lang="en-US" altLang="en-US" sz="1800" dirty="0">
                <a:latin typeface="Times New Roman"/>
                <a:cs typeface="Times New Roman"/>
              </a:rPr>
            </a:br>
            <a:r>
              <a:rPr lang="en-US" altLang="en-US" sz="1800" dirty="0">
                <a:latin typeface="Times New Roman"/>
                <a:ea typeface="Times New Roman" panose="02020603050405020304" pitchFamily="18" charset="0"/>
                <a:cs typeface="Times New Roman"/>
              </a:rPr>
              <a:t>In</a:t>
            </a:r>
            <a:r>
              <a:rPr lang="en-US" altLang="en-US" sz="1800" dirty="0">
                <a:latin typeface="Times New Roman"/>
                <a:cs typeface="Times New Roman"/>
              </a:rPr>
              <a:t/>
            </a:r>
            <a:br>
              <a:rPr lang="en-US" altLang="en-US" sz="1800" dirty="0">
                <a:latin typeface="Times New Roman"/>
                <a:cs typeface="Times New Roman"/>
              </a:rPr>
            </a:br>
            <a:r>
              <a:rPr lang="en-US" altLang="en-US" sz="1800" dirty="0">
                <a:latin typeface="Times New Roman"/>
                <a:ea typeface="Times New Roman" panose="02020603050405020304" pitchFamily="18" charset="0"/>
                <a:cs typeface="Times New Roman"/>
              </a:rPr>
              <a:t>COMPUTER SCIENCE AND ENGINEERING</a:t>
            </a:r>
            <a:r>
              <a:rPr lang="en-US" altLang="en-US" sz="1800" dirty="0">
                <a:latin typeface="Times New Roman"/>
                <a:cs typeface="Times New Roman"/>
              </a:rPr>
              <a:t/>
            </a:r>
            <a:br>
              <a:rPr lang="en-US" altLang="en-US" sz="1800" dirty="0">
                <a:latin typeface="Times New Roman"/>
                <a:cs typeface="Times New Roman"/>
              </a:rPr>
            </a:br>
            <a:r>
              <a:rPr lang="en-US" altLang="en-US" sz="1800" dirty="0">
                <a:latin typeface="Times New Roman"/>
                <a:ea typeface="Times New Roman" panose="02020603050405020304" pitchFamily="18" charset="0"/>
                <a:cs typeface="Times New Roman"/>
              </a:rPr>
              <a:t>By</a:t>
            </a:r>
            <a:br>
              <a:rPr lang="en-US" altLang="en-US" sz="1800" dirty="0">
                <a:latin typeface="Times New Roman"/>
                <a:ea typeface="Times New Roman" panose="02020603050405020304" pitchFamily="18" charset="0"/>
                <a:cs typeface="Times New Roman"/>
              </a:rPr>
            </a:br>
            <a:r>
              <a:rPr lang="en-US" altLang="en-US" sz="1800" i="1" dirty="0">
                <a:latin typeface="Times New Roman"/>
                <a:cs typeface="Times New Roman"/>
              </a:rPr>
              <a:t/>
            </a:r>
            <a:br>
              <a:rPr lang="en-US" altLang="en-US" sz="1800" i="1" dirty="0">
                <a:latin typeface="Times New Roman"/>
                <a:cs typeface="Times New Roman"/>
              </a:rPr>
            </a:br>
            <a:r>
              <a:rPr lang="en-US" altLang="en-US" sz="1800" b="1" dirty="0" smtClean="0">
                <a:latin typeface="Times New Roman"/>
                <a:cs typeface="Times New Roman"/>
              </a:rPr>
              <a:t>SAI SINDHU D </a:t>
            </a:r>
            <a:r>
              <a:rPr lang="en-US" altLang="en-US" sz="1800" b="1" dirty="0" smtClean="0">
                <a:latin typeface="Times New Roman"/>
                <a:ea typeface="Times New Roman" panose="02020603050405020304" pitchFamily="18" charset="0"/>
                <a:cs typeface="Times New Roman"/>
              </a:rPr>
              <a:t>(197R1A05K4)</a:t>
            </a:r>
            <a:r>
              <a:rPr lang="en-US" altLang="en-US" sz="1800" b="1" dirty="0">
                <a:latin typeface="Times New Roman"/>
                <a:ea typeface="Times New Roman" panose="02020603050405020304" pitchFamily="18" charset="0"/>
                <a:cs typeface="Times New Roman"/>
              </a:rPr>
              <a:t/>
            </a:r>
            <a:br>
              <a:rPr lang="en-US" altLang="en-US" sz="1800" b="1" dirty="0">
                <a:latin typeface="Times New Roman"/>
                <a:ea typeface="Times New Roman" panose="02020603050405020304" pitchFamily="18" charset="0"/>
                <a:cs typeface="Times New Roman"/>
              </a:rPr>
            </a:br>
            <a:r>
              <a:rPr lang="en-US" altLang="en-US" sz="1800" b="1" dirty="0" smtClean="0">
                <a:latin typeface="Times New Roman"/>
                <a:ea typeface="Times New Roman" panose="02020603050405020304" pitchFamily="18" charset="0"/>
                <a:cs typeface="Times New Roman"/>
              </a:rPr>
              <a:t>VANGMAI KOHEDA (197R1A05P9)</a:t>
            </a:r>
            <a:r>
              <a:rPr lang="en-US" altLang="en-US" sz="1800" b="1" dirty="0">
                <a:latin typeface="Times New Roman"/>
                <a:ea typeface="Times New Roman" panose="02020603050405020304" pitchFamily="18" charset="0"/>
                <a:cs typeface="Times New Roman"/>
              </a:rPr>
              <a:t/>
            </a:r>
            <a:br>
              <a:rPr lang="en-US" altLang="en-US" sz="1800" b="1" dirty="0">
                <a:latin typeface="Times New Roman"/>
                <a:ea typeface="Times New Roman" panose="02020603050405020304" pitchFamily="18" charset="0"/>
                <a:cs typeface="Times New Roman"/>
              </a:rPr>
            </a:br>
            <a:r>
              <a:rPr lang="en-US" altLang="en-US" sz="1800" b="1" dirty="0" smtClean="0">
                <a:latin typeface="Times New Roman"/>
                <a:ea typeface="Times New Roman" panose="02020603050405020304" pitchFamily="18" charset="0"/>
                <a:cs typeface="Times New Roman"/>
              </a:rPr>
              <a:t>GAURAV MANDAL </a:t>
            </a:r>
            <a:r>
              <a:rPr lang="en-US" altLang="en-US" sz="1800" b="1" dirty="0">
                <a:latin typeface="Times New Roman"/>
                <a:ea typeface="Times New Roman" panose="02020603050405020304" pitchFamily="18" charset="0"/>
                <a:cs typeface="Times New Roman"/>
              </a:rPr>
              <a:t>(</a:t>
            </a:r>
            <a:r>
              <a:rPr lang="en-US" altLang="en-US" sz="1800" b="1" dirty="0" smtClean="0">
                <a:latin typeface="Times New Roman"/>
                <a:ea typeface="Times New Roman" panose="02020603050405020304" pitchFamily="18" charset="0"/>
                <a:cs typeface="Times New Roman"/>
              </a:rPr>
              <a:t>197R1A05L1)</a:t>
            </a:r>
            <a:r>
              <a:rPr lang="en-US" altLang="en-US" sz="1800" b="1" dirty="0">
                <a:latin typeface="Times New Roman"/>
                <a:cs typeface="Times New Roman"/>
              </a:rPr>
              <a:t/>
            </a:r>
            <a:br>
              <a:rPr lang="en-US" altLang="en-US" sz="1800" b="1" dirty="0">
                <a:latin typeface="Times New Roman"/>
                <a:cs typeface="Times New Roman"/>
              </a:rPr>
            </a:br>
            <a:r>
              <a:rPr lang="en-US" altLang="en-US" sz="1800" b="1" dirty="0">
                <a:latin typeface="Times New Roman"/>
                <a:ea typeface="Times New Roman" panose="02020603050405020304" pitchFamily="18" charset="0"/>
                <a:cs typeface="Times New Roman"/>
              </a:rPr>
              <a:t/>
            </a:r>
            <a:br>
              <a:rPr lang="en-US" altLang="en-US" sz="1800" b="1" dirty="0">
                <a:latin typeface="Times New Roman"/>
                <a:ea typeface="Times New Roman" panose="02020603050405020304" pitchFamily="18" charset="0"/>
                <a:cs typeface="Times New Roman"/>
              </a:rPr>
            </a:br>
            <a:r>
              <a:rPr lang="en-US" altLang="en-US" sz="1800" dirty="0">
                <a:latin typeface="Times New Roman"/>
                <a:ea typeface="Times New Roman" panose="02020603050405020304" pitchFamily="18" charset="0"/>
                <a:cs typeface="Times New Roman"/>
              </a:rPr>
              <a:t>Under the Guidance of</a:t>
            </a:r>
            <a:r>
              <a:rPr lang="en-US" altLang="en-US" sz="1800" dirty="0">
                <a:latin typeface="Times New Roman"/>
                <a:cs typeface="Times New Roman"/>
              </a:rPr>
              <a:t/>
            </a:r>
            <a:br>
              <a:rPr lang="en-US" altLang="en-US" sz="1800" dirty="0">
                <a:latin typeface="Times New Roman"/>
                <a:cs typeface="Times New Roman"/>
              </a:rPr>
            </a:br>
            <a:r>
              <a:rPr lang="en-US" altLang="en-US" sz="1800" b="1" dirty="0" smtClean="0">
                <a:latin typeface="Times New Roman"/>
                <a:cs typeface="Arial"/>
              </a:rPr>
              <a:t>V. NARESH KUMAR</a:t>
            </a:r>
            <a:r>
              <a:rPr lang="en-US" sz="1800" b="1" dirty="0">
                <a:latin typeface="Times New Roman"/>
                <a:cs typeface="Times New Roman"/>
              </a:rPr>
              <a:t/>
            </a:r>
            <a:br>
              <a:rPr lang="en-US" sz="1800" b="1" dirty="0">
                <a:latin typeface="Times New Roman"/>
                <a:cs typeface="Times New Roman"/>
              </a:rPr>
            </a:br>
            <a:r>
              <a:rPr lang="en-US" sz="1800" dirty="0" smtClean="0">
                <a:latin typeface="Times New Roman"/>
                <a:ea typeface="Times New Roman" panose="02020603050405020304" pitchFamily="18" charset="0"/>
                <a:cs typeface="Arial"/>
              </a:rPr>
              <a:t>Assistant Professor</a:t>
            </a:r>
            <a:r>
              <a:rPr lang="en-US" sz="1800" dirty="0">
                <a:latin typeface="Times New Roman"/>
                <a:cs typeface="Arial"/>
              </a:rPr>
              <a:t/>
            </a:r>
            <a:br>
              <a:rPr lang="en-US" sz="1800" dirty="0">
                <a:latin typeface="Times New Roman"/>
                <a:cs typeface="Arial"/>
              </a:rPr>
            </a:br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3BCD4DE-444E-FFCA-072B-B7439A1582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17124" y="4418630"/>
            <a:ext cx="9144000" cy="1855694"/>
          </a:xfrm>
        </p:spPr>
        <p:txBody>
          <a:bodyPr>
            <a:normAutofit/>
          </a:bodyPr>
          <a:lstStyle/>
          <a:p>
            <a:pPr algn="r"/>
            <a:endParaRPr lang="en-IN" sz="2000" dirty="0"/>
          </a:p>
          <a:p>
            <a:endParaRPr lang="en-IN" sz="2000" dirty="0"/>
          </a:p>
          <a:p>
            <a:endParaRPr lang="en-IN" sz="2000" dirty="0"/>
          </a:p>
        </p:txBody>
      </p:sp>
      <p:pic>
        <p:nvPicPr>
          <p:cNvPr id="5" name="Picture 76">
            <a:extLst>
              <a:ext uri="{FF2B5EF4-FFF2-40B4-BE49-F238E27FC236}">
                <a16:creationId xmlns:a16="http://schemas.microsoft.com/office/drawing/2014/main" xmlns="" id="{8D65D865-C546-D018-F179-67CCD1A5E2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063" y="5286348"/>
            <a:ext cx="957154" cy="761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0314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0EE5475-2FA9-48F2-525B-3136BD753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7571" y="366916"/>
            <a:ext cx="4347882" cy="457193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ARCHITECTURE</a:t>
            </a:r>
          </a:p>
        </p:txBody>
      </p:sp>
      <p:cxnSp>
        <p:nvCxnSpPr>
          <p:cNvPr id="8" name="Elbow Connector 7"/>
          <p:cNvCxnSpPr/>
          <p:nvPr/>
        </p:nvCxnSpPr>
        <p:spPr>
          <a:xfrm rot="16200000" flipV="1">
            <a:off x="6234113" y="4119563"/>
            <a:ext cx="809625" cy="533400"/>
          </a:xfrm>
          <a:prstGeom prst="bentConnector3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6715125" y="2867025"/>
            <a:ext cx="314325" cy="95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760" y="1051560"/>
            <a:ext cx="9839325" cy="5516880"/>
          </a:xfrm>
        </p:spPr>
      </p:pic>
    </p:spTree>
    <p:extLst>
      <p:ext uri="{BB962C8B-B14F-4D97-AF65-F5344CB8AC3E}">
        <p14:creationId xmlns:p14="http://schemas.microsoft.com/office/powerpoint/2010/main" val="689486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MODULES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06230"/>
            <a:ext cx="10972800" cy="5291847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Type </a:t>
            </a:r>
            <a:r>
              <a:rPr lang="en-US" b="1" dirty="0"/>
              <a:t>of Logins: </a:t>
            </a: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dirty="0" smtClean="0"/>
              <a:t>Three </a:t>
            </a:r>
            <a:r>
              <a:rPr lang="en-US" dirty="0"/>
              <a:t>Type of login.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Manufacturer</a:t>
            </a:r>
            <a:r>
              <a:rPr lang="en-US" dirty="0"/>
              <a:t>, User and Admin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Registration</a:t>
            </a:r>
            <a:r>
              <a:rPr lang="en-US" dirty="0"/>
              <a:t>: User have to register to become a part of project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Login</a:t>
            </a:r>
            <a:r>
              <a:rPr lang="en-US" dirty="0"/>
              <a:t>: User have to login </a:t>
            </a:r>
            <a:r>
              <a:rPr lang="en-US" dirty="0" smtClean="0"/>
              <a:t>them self </a:t>
            </a:r>
            <a:r>
              <a:rPr lang="en-US" dirty="0"/>
              <a:t>to access in project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Add </a:t>
            </a:r>
            <a:r>
              <a:rPr lang="en-US" dirty="0"/>
              <a:t>Product : After Manufacturer Login Manufacturer can add product using java script and smart Contract in Block chain Database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Generate QR </a:t>
            </a:r>
            <a:r>
              <a:rPr lang="en-US" dirty="0"/>
              <a:t>Code: All Product data display in admin side and admin verify that product and generate </a:t>
            </a:r>
            <a:r>
              <a:rPr lang="en-US" dirty="0" smtClean="0"/>
              <a:t>QR </a:t>
            </a:r>
            <a:r>
              <a:rPr lang="en-US" dirty="0"/>
              <a:t>code of that related product using python and add in block chain database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Scan QR </a:t>
            </a:r>
            <a:r>
              <a:rPr lang="en-US" dirty="0"/>
              <a:t>Code: User Scan that QR code using Android Application And then Display All information of product in our mobile screen.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4513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DA2BF79-3FCD-01F5-D779-58F899C41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5484" y="349624"/>
            <a:ext cx="5427407" cy="415645"/>
          </a:xfrm>
        </p:spPr>
        <p:txBody>
          <a:bodyPr>
            <a:noAutofit/>
          </a:bodyPr>
          <a:lstStyle/>
          <a:p>
            <a:r>
              <a:rPr lang="en-IN" sz="4000" b="1" dirty="0"/>
              <a:t>SEQUENCE DIAGRAM</a:t>
            </a:r>
          </a:p>
        </p:txBody>
      </p:sp>
      <p:pic>
        <p:nvPicPr>
          <p:cNvPr id="15" name="Content Placeholder 1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24"/>
          <a:stretch/>
        </p:blipFill>
        <p:spPr>
          <a:xfrm>
            <a:off x="944880" y="975360"/>
            <a:ext cx="10058400" cy="5532120"/>
          </a:xfrm>
        </p:spPr>
      </p:pic>
    </p:spTree>
    <p:extLst>
      <p:ext uri="{BB962C8B-B14F-4D97-AF65-F5344CB8AC3E}">
        <p14:creationId xmlns:p14="http://schemas.microsoft.com/office/powerpoint/2010/main" val="5467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6435829-3137-C87C-85F6-FEFE37121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0284" y="274638"/>
            <a:ext cx="4857135" cy="317033"/>
          </a:xfrm>
        </p:spPr>
        <p:txBody>
          <a:bodyPr>
            <a:noAutofit/>
          </a:bodyPr>
          <a:lstStyle/>
          <a:p>
            <a:r>
              <a:rPr lang="en-IN" sz="4000" b="1" dirty="0"/>
              <a:t>USE CASE DIAGRAM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9"/>
          <a:stretch/>
        </p:blipFill>
        <p:spPr>
          <a:xfrm>
            <a:off x="2301240" y="716280"/>
            <a:ext cx="7498080" cy="6141720"/>
          </a:xfrm>
        </p:spPr>
      </p:pic>
    </p:spTree>
    <p:extLst>
      <p:ext uri="{BB962C8B-B14F-4D97-AF65-F5344CB8AC3E}">
        <p14:creationId xmlns:p14="http://schemas.microsoft.com/office/powerpoint/2010/main" val="586859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CB513ED-0921-4897-5FAA-A687ABDF5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2955" y="412290"/>
            <a:ext cx="3746090" cy="457193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CLASS DIAGRAM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72" b="6727"/>
          <a:stretch/>
        </p:blipFill>
        <p:spPr>
          <a:xfrm>
            <a:off x="2682240" y="1127760"/>
            <a:ext cx="6903720" cy="5364480"/>
          </a:xfrm>
        </p:spPr>
      </p:pic>
    </p:spTree>
    <p:extLst>
      <p:ext uri="{BB962C8B-B14F-4D97-AF65-F5344CB8AC3E}">
        <p14:creationId xmlns:p14="http://schemas.microsoft.com/office/powerpoint/2010/main" val="2444808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C3A0D63-94B4-5F63-3D3B-358F97BD6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816" y="313968"/>
            <a:ext cx="4473677" cy="600433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ACTIVITY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66AF67A0-F503-060E-A020-4B39137488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1" t="3555" r="3804"/>
          <a:stretch/>
        </p:blipFill>
        <p:spPr>
          <a:xfrm>
            <a:off x="4953000" y="0"/>
            <a:ext cx="3688080" cy="6964680"/>
          </a:xfrm>
        </p:spPr>
      </p:pic>
    </p:spTree>
    <p:extLst>
      <p:ext uri="{BB962C8B-B14F-4D97-AF65-F5344CB8AC3E}">
        <p14:creationId xmlns:p14="http://schemas.microsoft.com/office/powerpoint/2010/main" val="515974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22238"/>
            <a:ext cx="10972800" cy="1143000"/>
          </a:xfrm>
        </p:spPr>
        <p:txBody>
          <a:bodyPr/>
          <a:lstStyle/>
          <a:p>
            <a:r>
              <a:rPr lang="en-US" b="1" dirty="0" smtClean="0"/>
              <a:t>SAMPLE CODE</a:t>
            </a:r>
            <a:endParaRPr lang="en-US" b="1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440" y="1127760"/>
            <a:ext cx="7741920" cy="5135880"/>
          </a:xfrm>
          <a:ln>
            <a:solidFill>
              <a:schemeClr val="tx2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617071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0"/>
            <a:ext cx="10972800" cy="1143000"/>
          </a:xfrm>
        </p:spPr>
        <p:txBody>
          <a:bodyPr/>
          <a:lstStyle/>
          <a:p>
            <a:r>
              <a:rPr lang="en-US" b="1" dirty="0"/>
              <a:t>SAMPLE CODE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560" y="1234440"/>
            <a:ext cx="6873240" cy="5379720"/>
          </a:xfrm>
          <a:ln w="31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6578589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120" y="0"/>
            <a:ext cx="10972800" cy="1143000"/>
          </a:xfrm>
        </p:spPr>
        <p:txBody>
          <a:bodyPr/>
          <a:lstStyle/>
          <a:p>
            <a:r>
              <a:rPr lang="en-US" b="1" dirty="0" smtClean="0"/>
              <a:t>SAMPLE CODE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560" y="1371600"/>
            <a:ext cx="7299960" cy="5074920"/>
          </a:xfrm>
          <a:ln>
            <a:solidFill>
              <a:schemeClr val="tx2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570880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121920"/>
            <a:ext cx="10972800" cy="1417638"/>
          </a:xfrm>
        </p:spPr>
        <p:txBody>
          <a:bodyPr>
            <a:normAutofit/>
          </a:bodyPr>
          <a:lstStyle/>
          <a:p>
            <a:r>
              <a:rPr lang="en-US" b="1" dirty="0" smtClean="0"/>
              <a:t>SCREENSHOTS</a:t>
            </a:r>
            <a:br>
              <a:rPr lang="en-US" b="1" dirty="0" smtClean="0"/>
            </a:br>
            <a:endParaRPr lang="en-US" sz="27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700" y="1147524"/>
            <a:ext cx="8275320" cy="4770120"/>
          </a:xfrm>
        </p:spPr>
      </p:pic>
      <p:sp>
        <p:nvSpPr>
          <p:cNvPr id="5" name="Rectangle 4"/>
          <p:cNvSpPr/>
          <p:nvPr/>
        </p:nvSpPr>
        <p:spPr>
          <a:xfrm>
            <a:off x="5418571" y="5917644"/>
            <a:ext cx="17395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Admin Login</a:t>
            </a:r>
          </a:p>
        </p:txBody>
      </p:sp>
    </p:spTree>
    <p:extLst>
      <p:ext uri="{BB962C8B-B14F-4D97-AF65-F5344CB8AC3E}">
        <p14:creationId xmlns:p14="http://schemas.microsoft.com/office/powerpoint/2010/main" val="1068085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633837-5222-B40B-C97E-D35CDF463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86522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A1A82EF-55EA-7702-FB89-C621912E4E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113" y="1173892"/>
            <a:ext cx="10229335" cy="4794422"/>
          </a:xfrm>
        </p:spPr>
        <p:txBody>
          <a:bodyPr>
            <a:normAutofit fontScale="62500" lnSpcReduction="20000"/>
          </a:bodyPr>
          <a:lstStyle/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availability of simulated products in the market is one of the biggest challenges of both the online and offline retail industry. </a:t>
            </a:r>
          </a:p>
          <a:p>
            <a:pPr marL="0" indent="0" algn="just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These products appear to be genuine but they are mocks of the original branded products affecting the company’s name, sales, and profit. </a:t>
            </a:r>
          </a:p>
          <a:p>
            <a:pPr marL="0" indent="0" algn="just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Block chain technology , used to identify real products and detect fake products, is a secured method ensuring that no block can be changed or hacked.</a:t>
            </a:r>
          </a:p>
          <a:p>
            <a:pPr marL="0" indent="0" algn="just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Quick Response (QR) codes provide a robust technique to fight the practice of counterfeiting the products. </a:t>
            </a:r>
          </a:p>
          <a:p>
            <a:pPr marL="0" indent="0" algn="just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Counterfeit products are detected using a QR code scanner, where a QR code of the product is linked to a Blockchain. </a:t>
            </a:r>
          </a:p>
          <a:p>
            <a:pPr marL="0" indent="0" algn="just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central factor of using the block chain technology is to detect false products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4571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840" y="167958"/>
            <a:ext cx="10972800" cy="1143000"/>
          </a:xfrm>
        </p:spPr>
        <p:txBody>
          <a:bodyPr/>
          <a:lstStyle/>
          <a:p>
            <a:r>
              <a:rPr lang="en-US" b="1" dirty="0" smtClean="0"/>
              <a:t>SCREENSHOTS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158240"/>
            <a:ext cx="8366760" cy="4434840"/>
          </a:xfrm>
        </p:spPr>
      </p:pic>
      <p:sp>
        <p:nvSpPr>
          <p:cNvPr id="5" name="TextBox 4"/>
          <p:cNvSpPr txBox="1"/>
          <p:nvPr/>
        </p:nvSpPr>
        <p:spPr>
          <a:xfrm>
            <a:off x="2590800" y="5863828"/>
            <a:ext cx="7589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OTP Verification for registration Of user and manufacturer</a:t>
            </a:r>
          </a:p>
        </p:txBody>
      </p:sp>
    </p:spTree>
    <p:extLst>
      <p:ext uri="{BB962C8B-B14F-4D97-AF65-F5344CB8AC3E}">
        <p14:creationId xmlns:p14="http://schemas.microsoft.com/office/powerpoint/2010/main" val="12540512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SCREENSHOTS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640" y="1280160"/>
            <a:ext cx="8183880" cy="4373880"/>
          </a:xfrm>
        </p:spPr>
      </p:pic>
      <p:sp>
        <p:nvSpPr>
          <p:cNvPr id="5" name="TextBox 4"/>
          <p:cNvSpPr txBox="1"/>
          <p:nvPr/>
        </p:nvSpPr>
        <p:spPr>
          <a:xfrm>
            <a:off x="2377440" y="5865614"/>
            <a:ext cx="7713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Verification of the product and confirmation of the purchase</a:t>
            </a:r>
          </a:p>
        </p:txBody>
      </p:sp>
    </p:spTree>
    <p:extLst>
      <p:ext uri="{BB962C8B-B14F-4D97-AF65-F5344CB8AC3E}">
        <p14:creationId xmlns:p14="http://schemas.microsoft.com/office/powerpoint/2010/main" val="41075149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7BBAE84-988A-880C-55C9-8470C263B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440" y="532766"/>
            <a:ext cx="10515600" cy="459628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B305A6A-65C6-416A-DB6F-979C58E518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1767" y="1514068"/>
            <a:ext cx="10515600" cy="4689024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 this project, we aim to detect false electronic devices. Furthermore, the information is encoded into a QR code. 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Digital information of devices can be stored in the form of blocks in blockchain technology. 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Thus, the proposed system is useful for the customer to detect fake devices in the supply chain.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Customers can scan QR codes assigned to a electronic device and can get all the information like transaction history, current-owner etc. based on which end-user can check whether the device is genuine or not.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971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FUTURE ENHANCEMENTS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341120"/>
            <a:ext cx="10972800" cy="4785049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000" dirty="0"/>
              <a:t>The distributed system's code unpredictability directly affects the overall cost of running it on the Ethereum block </a:t>
            </a:r>
            <a:r>
              <a:rPr lang="en-US" sz="2000" dirty="0" smtClean="0"/>
              <a:t>chain</a:t>
            </a:r>
            <a:r>
              <a:rPr lang="en-US" sz="2000" dirty="0"/>
              <a:t>. </a:t>
            </a:r>
            <a:endParaRPr lang="en-US" sz="2000" dirty="0" smtClean="0"/>
          </a:p>
          <a:p>
            <a:pPr>
              <a:lnSpc>
                <a:spcPct val="200000"/>
              </a:lnSpc>
            </a:pPr>
            <a:r>
              <a:rPr lang="en-US" sz="2000" dirty="0" smtClean="0"/>
              <a:t>Future </a:t>
            </a:r>
            <a:r>
              <a:rPr lang="en-US" sz="2000" dirty="0"/>
              <a:t>usage of this system may demonstrate how simple the code is. </a:t>
            </a:r>
            <a:endParaRPr lang="en-US" sz="2000" dirty="0" smtClean="0"/>
          </a:p>
          <a:p>
            <a:pPr>
              <a:lnSpc>
                <a:spcPct val="200000"/>
              </a:lnSpc>
            </a:pPr>
            <a:r>
              <a:rPr lang="en-US" sz="2000" dirty="0" smtClean="0"/>
              <a:t>Due </a:t>
            </a:r>
            <a:r>
              <a:rPr lang="en-US" sz="2000" dirty="0"/>
              <a:t>to the distributed application's simple design and lack of redundant code, the customer may be confident that it will not increase consumption</a:t>
            </a:r>
            <a:r>
              <a:rPr lang="en-US" sz="2000" dirty="0" smtClean="0"/>
              <a:t>. </a:t>
            </a:r>
          </a:p>
          <a:p>
            <a:pPr>
              <a:lnSpc>
                <a:spcPct val="200000"/>
              </a:lnSpc>
            </a:pPr>
            <a:r>
              <a:rPr lang="en-US" sz="2000" dirty="0" smtClean="0"/>
              <a:t>Using Block chain technology to stop counterfeiting of the product could benefit the e-commerce companies as well as the customers.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334726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06998"/>
            <a:ext cx="10972800" cy="1143000"/>
          </a:xfrm>
        </p:spPr>
        <p:txBody>
          <a:bodyPr/>
          <a:lstStyle/>
          <a:p>
            <a:r>
              <a:rPr lang="en-US" b="1" dirty="0" smtClean="0"/>
              <a:t>REFERENCES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080" y="1203960"/>
            <a:ext cx="10972800" cy="5044440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dirty="0" smtClean="0"/>
              <a:t>[1].  Miguel </a:t>
            </a:r>
            <a:r>
              <a:rPr lang="en-US" sz="2000" dirty="0"/>
              <a:t>A. Prada-Delgado, Gero Dittmann, Ilie Circiumaru, Jens Jelitto “A </a:t>
            </a:r>
            <a:r>
              <a:rPr lang="en-US" sz="2000" dirty="0" smtClean="0"/>
              <a:t>block chain- </a:t>
            </a:r>
            <a:r>
              <a:rPr lang="en-US" sz="2000" dirty="0"/>
              <a:t>based crypto-anchor platform for interoperable product authentication”, EEE International Symposium on Circuits and Systems (ISCAS),2021. </a:t>
            </a:r>
            <a:endParaRPr lang="en-US" sz="2000" dirty="0" smtClean="0"/>
          </a:p>
          <a:p>
            <a:pPr marL="0" indent="0">
              <a:lnSpc>
                <a:spcPct val="150000"/>
              </a:lnSpc>
              <a:buNone/>
            </a:pPr>
            <a:endParaRPr lang="en-US" sz="20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 smtClean="0"/>
              <a:t>[</a:t>
            </a:r>
            <a:r>
              <a:rPr lang="en-US" sz="2000" dirty="0"/>
              <a:t>2] Mrs S. Thejaswini, Ranjitha K R, “</a:t>
            </a:r>
            <a:r>
              <a:rPr lang="en-US" sz="2000" dirty="0" smtClean="0"/>
              <a:t>Block chain </a:t>
            </a:r>
            <a:r>
              <a:rPr lang="en-US" sz="2000" dirty="0"/>
              <a:t>in Agriculture by using Decentralized Peer to Peer Networks”, Proceedings of the Fourth International Conference on Inventive Systems and Control (ICISC 2020),2020. </a:t>
            </a:r>
            <a:endParaRPr lang="en-US" sz="2000" dirty="0" smtClean="0"/>
          </a:p>
          <a:p>
            <a:pPr marL="0" indent="0">
              <a:lnSpc>
                <a:spcPct val="150000"/>
              </a:lnSpc>
              <a:buNone/>
            </a:pPr>
            <a:endParaRPr lang="en-US" sz="20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 smtClean="0"/>
              <a:t>[3</a:t>
            </a:r>
            <a:r>
              <a:rPr lang="en-US" sz="2000" dirty="0"/>
              <a:t>] Jinhua Ma, </a:t>
            </a:r>
            <a:r>
              <a:rPr lang="en-US" sz="2000" dirty="0" smtClean="0"/>
              <a:t>Shih-</a:t>
            </a:r>
            <a:r>
              <a:rPr lang="en-US" sz="2000" dirty="0" err="1" smtClean="0"/>
              <a:t>Ya</a:t>
            </a:r>
            <a:r>
              <a:rPr lang="en-US" sz="2000" dirty="0" smtClean="0"/>
              <a:t>  </a:t>
            </a:r>
            <a:r>
              <a:rPr lang="en-US" sz="2000" dirty="0"/>
              <a:t>Lin, Xin Chen, Hung-Min Sun, Yeh-Cheng Chen, and Huaxiong Wang, “A </a:t>
            </a:r>
            <a:r>
              <a:rPr lang="en-US" sz="2000" dirty="0" smtClean="0"/>
              <a:t>Block chain-Based </a:t>
            </a:r>
            <a:r>
              <a:rPr lang="en-US" sz="2000" dirty="0"/>
              <a:t>Application System for Product Anti- Counterfeiting”, IEEE Acscess,2020</a:t>
            </a:r>
            <a:r>
              <a:rPr lang="en-US" sz="2000" dirty="0" smtClean="0"/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0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 smtClean="0"/>
              <a:t> </a:t>
            </a:r>
            <a:r>
              <a:rPr lang="en-US" sz="2000" dirty="0"/>
              <a:t>[4] V. Buterin et al., “Ethereum white paper,” GitHub repository, 2013. </a:t>
            </a:r>
            <a:r>
              <a:rPr lang="en-US" sz="2000" dirty="0" smtClean="0"/>
              <a:t>G</a:t>
            </a:r>
            <a:r>
              <a:rPr lang="en-US" sz="2000" dirty="0"/>
              <a:t>. Wood, “Ethereum: A secure </a:t>
            </a:r>
            <a:r>
              <a:rPr lang="en-US" sz="2000" dirty="0" smtClean="0"/>
              <a:t>decentralized </a:t>
            </a:r>
            <a:r>
              <a:rPr lang="en-US" sz="2000" dirty="0"/>
              <a:t>generalised transaction ledger,” Ethereum project yellow paper, vol. 151, pp. 1–32, 2014.</a:t>
            </a:r>
          </a:p>
        </p:txBody>
      </p:sp>
    </p:spTree>
    <p:extLst>
      <p:ext uri="{BB962C8B-B14F-4D97-AF65-F5344CB8AC3E}">
        <p14:creationId xmlns:p14="http://schemas.microsoft.com/office/powerpoint/2010/main" val="6430655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GITHUB LINK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2332037"/>
            <a:ext cx="10972800" cy="4525963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https</a:t>
            </a:r>
            <a:r>
              <a:rPr lang="en-US" sz="2000" dirty="0">
                <a:solidFill>
                  <a:srgbClr val="0070C0"/>
                </a:solidFill>
              </a:rPr>
              <a:t>://github.com/gauravmandal27/fraudulent-product-detection-blockchain</a:t>
            </a:r>
          </a:p>
        </p:txBody>
      </p:sp>
    </p:spTree>
    <p:extLst>
      <p:ext uri="{BB962C8B-B14F-4D97-AF65-F5344CB8AC3E}">
        <p14:creationId xmlns:p14="http://schemas.microsoft.com/office/powerpoint/2010/main" val="42362675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EEA33C5-6045-6DCF-6A9C-E6923FB3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384" y="2227006"/>
            <a:ext cx="10972800" cy="1143000"/>
          </a:xfrm>
        </p:spPr>
        <p:txBody>
          <a:bodyPr>
            <a:noAutofit/>
          </a:bodyPr>
          <a:lstStyle/>
          <a:p>
            <a:r>
              <a:rPr lang="en-IN" sz="7200" b="1" dirty="0"/>
              <a:t>THANK</a:t>
            </a:r>
            <a:r>
              <a:rPr lang="en-IN" sz="7200" dirty="0"/>
              <a:t> </a:t>
            </a:r>
            <a:r>
              <a:rPr lang="en-IN" sz="7200" b="1" dirty="0"/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60573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B6C405A-EA89-6BC7-4EE7-61AD234B2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450663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EXISTING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D823219-0527-234B-96BA-6B967294B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697" y="1301823"/>
            <a:ext cx="10515600" cy="4691204"/>
          </a:xfrm>
        </p:spPr>
        <p:txBody>
          <a:bodyPr>
            <a:normAutofit fontScale="62500" lnSpcReduction="20000"/>
          </a:bodyPr>
          <a:lstStyle/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There are other approaches based on improved communication between companies and organizations with the interest to reduce counterfeiting on the market - an example is React. </a:t>
            </a:r>
          </a:p>
          <a:p>
            <a:pPr marL="0" indent="0" algn="just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React is a not-for-profit organization providing a market, online and customs enforcement professional services. </a:t>
            </a:r>
          </a:p>
          <a:p>
            <a:pPr marL="0" indent="0" algn="just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Professional services approaches have a big advantage concerning accuracy but still working with the manual process and need manpower. </a:t>
            </a:r>
          </a:p>
          <a:p>
            <a:pPr marL="0" indent="0" algn="just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the recent surveys, Counterfeiters are becoming more and more professional , they are using advanced approaches to bring the false products undetected into the market.</a:t>
            </a:r>
          </a:p>
          <a:p>
            <a:pPr marL="0" indent="0" algn="just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Consequently, overt and covert technologies can be easily imitated making difficult for the average end-consumer to distinguish between a convincing imitation and the real product. </a:t>
            </a:r>
          </a:p>
        </p:txBody>
      </p:sp>
    </p:spTree>
    <p:extLst>
      <p:ext uri="{BB962C8B-B14F-4D97-AF65-F5344CB8AC3E}">
        <p14:creationId xmlns:p14="http://schemas.microsoft.com/office/powerpoint/2010/main" val="3742221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E347CCC-30A5-B341-64B6-BDDB60301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59628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DISADVANTAGES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AF0BB0E-4206-8E1B-3A8B-4D65EB3F7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7483"/>
            <a:ext cx="10515600" cy="5029481"/>
          </a:xfrm>
        </p:spPr>
        <p:txBody>
          <a:bodyPr>
            <a:normAutofit/>
          </a:bodyPr>
          <a:lstStyle/>
          <a:p>
            <a:pPr algn="just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Checking manually consumes a lot of time and human effort.</a:t>
            </a:r>
          </a:p>
          <a:p>
            <a:pPr marL="0" indent="0" algn="just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Not even experts can distinguish between an original and a fake product. </a:t>
            </a:r>
          </a:p>
          <a:p>
            <a:pPr marL="0" indent="0" algn="just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Tracking the products and segregating them is difficult. </a:t>
            </a:r>
          </a:p>
          <a:p>
            <a:pPr marL="0" indent="0" algn="just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It is a Centralized process. </a:t>
            </a:r>
          </a:p>
          <a:p>
            <a:pPr marL="0" indent="0" algn="just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Processes can be tampered. </a:t>
            </a:r>
          </a:p>
          <a:p>
            <a:pPr marL="0" indent="0" algn="just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It is not a dynamic process.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6157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EBFB89B-2987-2798-3B78-FC29E710A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633" y="229203"/>
            <a:ext cx="10515600" cy="504451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PROPOSED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D6F9F18-9846-BA56-D5DA-95E44B8B7A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903" y="790833"/>
            <a:ext cx="10404390" cy="4769707"/>
          </a:xfrm>
        </p:spPr>
        <p:txBody>
          <a:bodyPr>
            <a:noAutofit/>
          </a:bodyPr>
          <a:lstStyle/>
          <a:p>
            <a:pPr algn="just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We come up with a method to track every genuine digital device that is to be sold by the use of block chain technology. </a:t>
            </a:r>
          </a:p>
          <a:p>
            <a:pPr marL="0" indent="0" algn="just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Here, we add a QR code to them while the device is being manufactured, it will be linked to a Block chain. </a:t>
            </a:r>
          </a:p>
          <a:p>
            <a:pPr marL="0" indent="0" algn="just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Now we can store details and the QR code of the device in the form of blocks in the database.</a:t>
            </a:r>
          </a:p>
          <a:p>
            <a:pPr algn="just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People would be able to scan the QR code using their smart phones, where the scanned QR code is compared against the entries in the Block chain database. </a:t>
            </a:r>
          </a:p>
          <a:p>
            <a:pPr marL="0" indent="0" algn="just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This way, customers can be assured of the authenticity of the device.</a:t>
            </a:r>
          </a:p>
          <a:p>
            <a:pPr marL="0" indent="0" algn="just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 this system we implement our own tokens which can be sold to users so that they can purchase ownership of a device using tokens which helps in insurance processing.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703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89C1475-73CD-44ED-9790-58D528E6E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468593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A639561-3DFA-DCCC-CD01-0D2B8D170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8518"/>
            <a:ext cx="10515600" cy="5038445"/>
          </a:xfrm>
        </p:spPr>
        <p:txBody>
          <a:bodyPr>
            <a:normAutofit/>
          </a:bodyPr>
          <a:lstStyle/>
          <a:p>
            <a:pPr algn="just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To track every genuine electronic device that is to be sold. </a:t>
            </a:r>
          </a:p>
          <a:p>
            <a:pPr marL="0" indent="0" algn="just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Virtual transactions </a:t>
            </a:r>
          </a:p>
          <a:p>
            <a:pPr marL="0" indent="0" algn="just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Using tamper-proof tags</a:t>
            </a:r>
          </a:p>
          <a:p>
            <a:pPr marL="0" indent="0" algn="just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Dynamic (read &amp; write NFC tags) </a:t>
            </a:r>
          </a:p>
          <a:p>
            <a:pPr marL="0" indent="0" algn="just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QR codes which have secure graphic </a:t>
            </a:r>
          </a:p>
          <a:p>
            <a:pPr marL="0" indent="0" algn="just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Implement our own tokens which can be sold to users so that they can purchase ownership of a product using tokens which helps in insurance processing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8317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79D7ED6-3C16-D168-FBFF-D171DE9BD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22380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HARDWARE REQUIRMENTS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F9F89BB-8B96-7389-ADF4-BA52C8C64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4729"/>
            <a:ext cx="10515600" cy="5092234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Processor: Intel Celeron or higher, AMD Ryzen 3 2500U and above </a:t>
            </a: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RAM: 8GB and above </a:t>
            </a: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Space on Hard Disk: minimum 5GB </a:t>
            </a: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Smartphone with a built-in camera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6648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C5A3C4E-96A9-2317-4774-44524BF48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86522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SOFTWARE REQUIRMENTS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4B36F24-69FB-2613-8009-9626D92388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1626"/>
            <a:ext cx="10515600" cy="5065339"/>
          </a:xfrm>
        </p:spPr>
        <p:txBody>
          <a:bodyPr/>
          <a:lstStyle/>
          <a:p>
            <a:r>
              <a:rPr lang="en-IN" dirty="0"/>
              <a:t> </a:t>
            </a:r>
            <a:r>
              <a:rPr lang="en-IN" sz="2000" b="1" dirty="0"/>
              <a:t>Android Studio </a:t>
            </a:r>
            <a:r>
              <a:rPr lang="en-IN" sz="2000" dirty="0"/>
              <a:t>– 2021.2.1.15 </a:t>
            </a:r>
          </a:p>
          <a:p>
            <a:pPr marL="0" indent="0">
              <a:buNone/>
            </a:pPr>
            <a:r>
              <a:rPr lang="en-IN" sz="2000" dirty="0" smtClean="0"/>
              <a:t>        Java, HTML , </a:t>
            </a:r>
            <a:r>
              <a:rPr lang="en-IN" sz="2000" dirty="0"/>
              <a:t>XML  </a:t>
            </a:r>
          </a:p>
          <a:p>
            <a:pPr marL="0" indent="0">
              <a:buNone/>
            </a:pPr>
            <a:r>
              <a:rPr lang="en-IN" sz="2000" dirty="0" smtClean="0"/>
              <a:t>        NodeJS </a:t>
            </a:r>
            <a:r>
              <a:rPr lang="en-IN" sz="2000" dirty="0"/>
              <a:t>- Server Environment</a:t>
            </a:r>
          </a:p>
          <a:p>
            <a:pPr marL="0" indent="0">
              <a:buNone/>
            </a:pPr>
            <a:r>
              <a:rPr lang="en-IN" sz="2000" dirty="0" smtClean="0"/>
              <a:t>        </a:t>
            </a:r>
            <a:r>
              <a:rPr lang="en-IN" sz="2000" dirty="0"/>
              <a:t>MySQL – Database </a:t>
            </a:r>
            <a:endParaRPr lang="en-IN" sz="2000" dirty="0" smtClean="0"/>
          </a:p>
          <a:p>
            <a:pPr marL="0" indent="0">
              <a:buNone/>
            </a:pPr>
            <a:endParaRPr lang="en-IN" sz="2000" dirty="0"/>
          </a:p>
          <a:p>
            <a:r>
              <a:rPr lang="en-IN" sz="2000" dirty="0"/>
              <a:t> </a:t>
            </a:r>
            <a:r>
              <a:rPr lang="en-IN" sz="2000" b="1" dirty="0"/>
              <a:t>Block chain: </a:t>
            </a:r>
          </a:p>
          <a:p>
            <a:pPr marL="0" indent="0">
              <a:buNone/>
            </a:pPr>
            <a:r>
              <a:rPr lang="en-IN" sz="2000" dirty="0" smtClean="0"/>
              <a:t>       </a:t>
            </a:r>
            <a:r>
              <a:rPr lang="en-IN" sz="2000" dirty="0"/>
              <a:t>Ethereum - Block chain Network </a:t>
            </a:r>
          </a:p>
          <a:p>
            <a:pPr marL="0" indent="0">
              <a:buNone/>
            </a:pPr>
            <a:r>
              <a:rPr lang="en-IN" sz="2000" dirty="0"/>
              <a:t> </a:t>
            </a:r>
            <a:r>
              <a:rPr lang="en-IN" sz="2000" dirty="0" smtClean="0"/>
              <a:t>      Solidity </a:t>
            </a:r>
            <a:r>
              <a:rPr lang="en-IN" sz="2000" dirty="0"/>
              <a:t>- Smart Contracts </a:t>
            </a:r>
            <a:endParaRPr lang="en-IN" sz="2000" dirty="0" smtClean="0"/>
          </a:p>
          <a:p>
            <a:pPr marL="0" indent="0">
              <a:buNone/>
            </a:pPr>
            <a:r>
              <a:rPr lang="en-IN" sz="2000" dirty="0" smtClean="0"/>
              <a:t>       Ganache </a:t>
            </a:r>
            <a:r>
              <a:rPr lang="en-IN" sz="2000" dirty="0"/>
              <a:t>- Create private Ethereal block chain to run tests</a:t>
            </a:r>
          </a:p>
        </p:txBody>
      </p:sp>
    </p:spTree>
    <p:extLst>
      <p:ext uri="{BB962C8B-B14F-4D97-AF65-F5344CB8AC3E}">
        <p14:creationId xmlns:p14="http://schemas.microsoft.com/office/powerpoint/2010/main" val="902320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A7B2B4-47B1-308F-257D-3DF78A926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12868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NOVELTY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3ACE453-E205-A50E-AB3B-87E355F9B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883" y="1407459"/>
            <a:ext cx="10972800" cy="4284522"/>
          </a:xfrm>
        </p:spPr>
        <p:txBody>
          <a:bodyPr>
            <a:normAutofit/>
          </a:bodyPr>
          <a:lstStyle/>
          <a:p>
            <a:pPr algn="just"/>
            <a:r>
              <a:rPr lang="en-US" sz="2000" dirty="0"/>
              <a:t>The approached solution has several improvements for the current anticounterfeiting technologies . It can be verified by average end-users, which can add a new protection layer to combat counterfeiting products.</a:t>
            </a:r>
          </a:p>
          <a:p>
            <a:pPr algn="just"/>
            <a:r>
              <a:rPr lang="en-US" sz="2000" dirty="0"/>
              <a:t>In this project, Block chain technology is used for identification of real products and detects fake products.</a:t>
            </a:r>
          </a:p>
          <a:p>
            <a:pPr algn="just"/>
            <a:r>
              <a:rPr lang="en-US" sz="2000" dirty="0"/>
              <a:t>Our solution provides a low-cost implementation, which is appropriate when the market is scaling up.</a:t>
            </a:r>
          </a:p>
          <a:p>
            <a:pPr algn="just"/>
            <a:r>
              <a:rPr lang="en-US" sz="2000" dirty="0"/>
              <a:t>With our proposed solution , customers can be assured of the authenticity of devices without depending on third parties.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01614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537</TotalTime>
  <Words>1203</Words>
  <Application>Microsoft Office PowerPoint</Application>
  <PresentationFormat>Custom</PresentationFormat>
  <Paragraphs>133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A Minor Project On FRAUDULENT PRODUCT DETECTION FOR DIGITAL EQUIPMENT BACHELOR OF TECHNOLOGY In COMPUTER SCIENCE AND ENGINEERING By  SAI SINDHU D (197R1A05K4) VANGMAI KOHEDA (197R1A05P9) GAURAV MANDAL (197R1A05L1)  Under the Guidance of V. NARESH KUMAR Assistant Professor </vt:lpstr>
      <vt:lpstr>ABSTRACT</vt:lpstr>
      <vt:lpstr>EXISTING SYSTEM</vt:lpstr>
      <vt:lpstr>DISADVANTAGES</vt:lpstr>
      <vt:lpstr>PROPOSED SYSTEM</vt:lpstr>
      <vt:lpstr>ADVANTAGES</vt:lpstr>
      <vt:lpstr>HARDWARE REQUIRMENTS</vt:lpstr>
      <vt:lpstr>SOFTWARE REQUIRMENTS</vt:lpstr>
      <vt:lpstr>NOVELTY</vt:lpstr>
      <vt:lpstr>ARCHITECTURE</vt:lpstr>
      <vt:lpstr>MODULES</vt:lpstr>
      <vt:lpstr>SEQUENCE DIAGRAM</vt:lpstr>
      <vt:lpstr>USE CASE DIAGRAM</vt:lpstr>
      <vt:lpstr>CLASS DIAGRAM</vt:lpstr>
      <vt:lpstr>ACTIVITY DIAGRAM</vt:lpstr>
      <vt:lpstr>SAMPLE CODE</vt:lpstr>
      <vt:lpstr>SAMPLE CODE</vt:lpstr>
      <vt:lpstr>SAMPLE CODE</vt:lpstr>
      <vt:lpstr>SCREENSHOTS </vt:lpstr>
      <vt:lpstr>SCREENSHOTS</vt:lpstr>
      <vt:lpstr>SCREENSHOTS</vt:lpstr>
      <vt:lpstr>CONCLUSION</vt:lpstr>
      <vt:lpstr>FUTURE ENHANCEMENTS</vt:lpstr>
      <vt:lpstr>REFERENCES</vt:lpstr>
      <vt:lpstr>GITHUB LINK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FRAUDULENT PRODUCT DETECTION FOR DIGITAL EQUIPMENT USING BLOCK CHAIN</dc:title>
  <dc:creator>vangmaikoheda@gmail.com</dc:creator>
  <cp:lastModifiedBy>User</cp:lastModifiedBy>
  <cp:revision>40</cp:revision>
  <dcterms:created xsi:type="dcterms:W3CDTF">2022-07-29T09:16:48Z</dcterms:created>
  <dcterms:modified xsi:type="dcterms:W3CDTF">2022-11-04T15:43:08Z</dcterms:modified>
</cp:coreProperties>
</file>