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211F-5C56-1997-7204-B4E606472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488" y="1580047"/>
            <a:ext cx="6603007" cy="1953928"/>
          </a:xfrm>
        </p:spPr>
        <p:txBody>
          <a:bodyPr/>
          <a:lstStyle/>
          <a:p>
            <a:r>
              <a:rPr lang="en-US" u="sng" dirty="0"/>
              <a:t>E-commerce Data         Analysis</a:t>
            </a:r>
            <a:endParaRPr lang="mr-IN" u="sng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B27D293-84B3-C696-C5D2-96960CB0FD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0947" y="4036312"/>
            <a:ext cx="3839812" cy="205184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Guided By :                                                </a:t>
            </a:r>
          </a:p>
          <a:p>
            <a:r>
              <a:rPr lang="en-US" sz="1800" dirty="0">
                <a:solidFill>
                  <a:schemeClr val="bg1"/>
                </a:solidFill>
                <a:latin typeface="+mj-lt"/>
                <a:ea typeface="微软雅黑"/>
                <a:cs typeface="Posterama" panose="020B0504020200020000" pitchFamily="34" charset="0"/>
              </a:rPr>
              <a:t>Pradeep Tripathi</a:t>
            </a:r>
          </a:p>
          <a:p>
            <a:endParaRPr lang="en-US" dirty="0">
              <a:solidFill>
                <a:schemeClr val="bg1"/>
              </a:solidFill>
              <a:latin typeface="+mj-lt"/>
              <a:ea typeface="微软雅黑"/>
              <a:cs typeface="Posterama" panose="020B0504020200020000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+mj-lt"/>
                <a:ea typeface="微软雅黑"/>
                <a:cs typeface="Posterama" panose="020B0504020200020000" pitchFamily="34" charset="0"/>
              </a:rPr>
              <a:t>Mentored By :</a:t>
            </a:r>
          </a:p>
          <a:p>
            <a:r>
              <a:rPr lang="en-US" dirty="0" err="1">
                <a:solidFill>
                  <a:schemeClr val="bg1"/>
                </a:solidFill>
                <a:latin typeface="+mj-lt"/>
                <a:ea typeface="微软雅黑"/>
                <a:cs typeface="Posterama" panose="020B0504020200020000" pitchFamily="34" charset="0"/>
              </a:rPr>
              <a:t>Aniruddha</a:t>
            </a:r>
            <a:r>
              <a:rPr lang="en-US" dirty="0">
                <a:solidFill>
                  <a:schemeClr val="bg1"/>
                </a:solidFill>
                <a:latin typeface="+mj-lt"/>
                <a:ea typeface="微软雅黑"/>
                <a:cs typeface="Posterama" panose="020B0504020200020000" pitchFamily="34" charset="0"/>
              </a:rPr>
              <a:t> Parte</a:t>
            </a: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BF69B2-C48C-AACE-2B45-4A60711DA5C9}"/>
              </a:ext>
            </a:extLst>
          </p:cNvPr>
          <p:cNvSpPr txBox="1"/>
          <p:nvPr/>
        </p:nvSpPr>
        <p:spPr>
          <a:xfrm>
            <a:off x="5900286" y="4036312"/>
            <a:ext cx="6146666" cy="2616101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Presented By :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Gaurav Mankar                 Abhilash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Dable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Darshana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Chavare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          Ketan  Sawant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Umair Hashmi                    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Saurabh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Khandebharad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Pratiksha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Yerne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                 Akash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Sadvilakar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 err="1">
                <a:solidFill>
                  <a:schemeClr val="bg1"/>
                </a:solidFill>
                <a:latin typeface="+mj-lt"/>
              </a:rPr>
              <a:t>Rajdev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Yadav                    Kush Yadav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488A1B-B1D4-7E7F-0522-4F007C3F5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2" y="451402"/>
            <a:ext cx="1352093" cy="131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C072B8-4138-FBB6-CC6C-8D2D986F27B2}"/>
              </a:ext>
            </a:extLst>
          </p:cNvPr>
          <p:cNvSpPr txBox="1"/>
          <p:nvPr/>
        </p:nvSpPr>
        <p:spPr>
          <a:xfrm>
            <a:off x="3436219" y="451402"/>
            <a:ext cx="622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Shriram Mantri Vidhya </a:t>
            </a:r>
            <a:r>
              <a:rPr lang="en-US" sz="2000" u="sng">
                <a:solidFill>
                  <a:schemeClr val="bg1"/>
                </a:solidFill>
              </a:rPr>
              <a:t>Nidhi Info-Tech </a:t>
            </a:r>
            <a:r>
              <a:rPr lang="en-US" sz="2000" u="sng" dirty="0">
                <a:solidFill>
                  <a:schemeClr val="bg1"/>
                </a:solidFill>
              </a:rPr>
              <a:t>Academy</a:t>
            </a:r>
            <a:endParaRPr lang="mr-IN" sz="2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6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879" y="2926293"/>
            <a:ext cx="8761413" cy="1960032"/>
          </a:xfrm>
        </p:spPr>
        <p:txBody>
          <a:bodyPr/>
          <a:lstStyle/>
          <a:p>
            <a:pPr algn="ctr"/>
            <a:r>
              <a:rPr lang="en-IN" sz="4000" i="1"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991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256D-457F-3377-FDA9-5B5B1CFB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E75E6-0C8C-3DA1-A2C2-4687BAA9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  <a:effectLst/>
                <a:latin typeface="+mj-lt"/>
              </a:rPr>
              <a:t>The </a:t>
            </a:r>
            <a:r>
              <a:rPr lang="en-US" sz="1800" b="1" dirty="0">
                <a:solidFill>
                  <a:schemeClr val="tx1"/>
                </a:solidFill>
                <a:effectLst/>
                <a:latin typeface="+mj-lt"/>
              </a:rPr>
              <a:t>project aims to analyze the E-commerce multi-category store data and get key insights through visualizations so that the </a:t>
            </a:r>
            <a:r>
              <a:rPr lang="en-IN" sz="1800" b="1" dirty="0">
                <a:solidFill>
                  <a:schemeClr val="tx1"/>
                </a:solidFill>
                <a:effectLst/>
                <a:latin typeface="+mj-lt"/>
              </a:rPr>
              <a:t>Management Team can make better decisions.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effectLst/>
                <a:latin typeface="+mj-lt"/>
              </a:rPr>
              <a:t>The project will be beneficial for the e-commerce industry as it would provide valuable insights on customer behavior and how to improve sales and customer engagement.</a:t>
            </a:r>
            <a:endParaRPr lang="en-IN" sz="1800" b="1" dirty="0">
              <a:solidFill>
                <a:schemeClr val="tx1"/>
              </a:solidFill>
              <a:effectLst/>
              <a:latin typeface="+mj-lt"/>
            </a:endParaRP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49888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794E-3B21-E006-6E28-E3F1B3FA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Technologies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DDDB-9B9F-B072-ED10-206F977BC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5525"/>
            <a:ext cx="3493246" cy="3419475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altLang="en-US" sz="1800" b="1" dirty="0">
                <a:latin typeface="+mj-lt"/>
                <a:cs typeface="Calibri" panose="020F0502020204030204" charset="0"/>
              </a:rPr>
              <a:t>Cloud Frameworks :-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altLang="en-US" sz="1800" b="1" dirty="0">
                <a:latin typeface="+mj-lt"/>
                <a:cs typeface="Calibri" panose="020F0502020204030204" charset="0"/>
              </a:rPr>
              <a:t>AWS S3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altLang="en-US" sz="1800" b="1" dirty="0">
                <a:latin typeface="+mj-lt"/>
                <a:cs typeface="Calibri" panose="020F0502020204030204" charset="0"/>
              </a:rPr>
              <a:t>AWS Ec2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altLang="en-US" sz="1800" b="1" dirty="0">
                <a:latin typeface="+mj-lt"/>
                <a:cs typeface="Calibri" panose="020F0502020204030204" charset="0"/>
              </a:rPr>
              <a:t>Apache </a:t>
            </a:r>
            <a:r>
              <a:rPr lang="en-IN" altLang="en-US" b="1" dirty="0" err="1">
                <a:latin typeface="+mj-lt"/>
                <a:cs typeface="Calibri" panose="020F0502020204030204" charset="0"/>
              </a:rPr>
              <a:t>P</a:t>
            </a:r>
            <a:r>
              <a:rPr lang="en-IN" altLang="en-US" sz="1800" b="1" dirty="0" err="1">
                <a:latin typeface="+mj-lt"/>
                <a:cs typeface="Calibri" panose="020F0502020204030204" charset="0"/>
              </a:rPr>
              <a:t>ySpark</a:t>
            </a:r>
            <a:endParaRPr lang="en-IN" altLang="en-US" sz="1800" b="1" dirty="0">
              <a:latin typeface="+mj-lt"/>
              <a:cs typeface="Calibri" panose="020F0502020204030204" charset="0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altLang="en-US" b="1" dirty="0">
                <a:latin typeface="+mj-lt"/>
                <a:cs typeface="Calibri" panose="020F0502020204030204" charset="0"/>
              </a:rPr>
              <a:t>AWS Athena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N" altLang="en-US" b="1" dirty="0">
              <a:latin typeface="+mj-lt"/>
              <a:cs typeface="Calibri" panose="020F0502020204030204" charset="0"/>
            </a:endParaRPr>
          </a:p>
          <a:p>
            <a:endParaRPr lang="mr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88DDDB-9B9F-B072-ED10-206F977BC097}"/>
              </a:ext>
            </a:extLst>
          </p:cNvPr>
          <p:cNvSpPr txBox="1">
            <a:spLocks/>
          </p:cNvSpPr>
          <p:nvPr/>
        </p:nvSpPr>
        <p:spPr>
          <a:xfrm>
            <a:off x="5603129" y="2838449"/>
            <a:ext cx="3493246" cy="341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altLang="en-US" b="1" dirty="0">
                <a:cs typeface="Calibri" panose="020F0502020204030204" charset="0"/>
              </a:rPr>
              <a:t>AWS Crawler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b="1" dirty="0">
                <a:cs typeface="Calibri" panose="020F0502020204030204" charset="0"/>
              </a:rPr>
              <a:t>AWS Glue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b="1" dirty="0">
                <a:cs typeface="Calibri" panose="020F0502020204030204" charset="0"/>
              </a:rPr>
              <a:t>AWS Lambda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b="1" dirty="0">
                <a:cs typeface="Calibri" panose="020F0502020204030204" charset="0"/>
              </a:rPr>
              <a:t>AWS Cloud 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b="1" dirty="0">
                <a:cs typeface="Calibri" panose="020F0502020204030204" charset="0"/>
              </a:rPr>
              <a:t>Power Bi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IN" altLang="en-US" b="1" dirty="0">
              <a:latin typeface="+mj-lt"/>
              <a:cs typeface="Calibri" panose="020F0502020204030204" charset="0"/>
            </a:endParaRP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06289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85D1-BF98-DD86-3432-24CE423F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  <a:endParaRPr lang="mr-IN" dirty="0"/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CC8F571B-B9E7-B5E9-845C-1E29A4E3D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0" y="3195106"/>
            <a:ext cx="814687" cy="598545"/>
          </a:xfrm>
          <a:prstGeom prst="rect">
            <a:avLst/>
          </a:prstGeom>
          <a:noFill/>
        </p:spPr>
      </p:pic>
      <p:pic>
        <p:nvPicPr>
          <p:cNvPr id="4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04" y="3184051"/>
            <a:ext cx="62039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raphic 10">
            <a:extLst>
              <a:ext uri="{FF2B5EF4-FFF2-40B4-BE49-F238E27FC236}">
                <a16:creationId xmlns:a16="http://schemas.microsoft.com/office/drawing/2014/main" id="{74D09EAA-6FCC-469B-B194-46D4F1C100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068" y="3184051"/>
            <a:ext cx="594995" cy="59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320B773-4CEB-E940-A9DD-79DF6FCDEF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32" y="3184051"/>
            <a:ext cx="5810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AC5EB71-E4C7-BC46-9983-2A7C0F00E9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440" y="3184051"/>
            <a:ext cx="588010" cy="588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333" y="3195106"/>
            <a:ext cx="62039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42F7F70-935A-434A-BFDE-8D7890B524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070" y="4738832"/>
            <a:ext cx="577215" cy="63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226" y="4721982"/>
            <a:ext cx="567055" cy="56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6EF8779-695B-EF04-B991-F9BE66750CD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111" y="4699756"/>
            <a:ext cx="552450" cy="61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11F1278-5D55-60FD-CF0F-3B8A435F945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91" y="4690493"/>
            <a:ext cx="777505" cy="571228"/>
          </a:xfrm>
          <a:prstGeom prst="rect">
            <a:avLst/>
          </a:prstGeom>
          <a:noFill/>
        </p:spPr>
      </p:pic>
      <p:pic>
        <p:nvPicPr>
          <p:cNvPr id="53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03" y="4690492"/>
            <a:ext cx="62039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68" y="4679437"/>
            <a:ext cx="62039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4D09EAA-6FCC-469B-B194-46D4F1C100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133" y="4679437"/>
            <a:ext cx="594995" cy="59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raphic 7">
            <a:extLst>
              <a:ext uri="{FF2B5EF4-FFF2-40B4-BE49-F238E27FC236}">
                <a16:creationId xmlns:a16="http://schemas.microsoft.com/office/drawing/2014/main" id="{9D6D5B61-171C-5B05-E08A-3D3BD4F715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7420333" y="4690492"/>
            <a:ext cx="620395" cy="583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E74815-D394-78E5-5EDD-19DF3E6BBF75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562296" y="3481302"/>
            <a:ext cx="642908" cy="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F9D33A-B6F8-C478-E641-2D2E8D300082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825598" y="3481549"/>
            <a:ext cx="826470" cy="1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235DF0-814A-E902-F554-6424184CEDF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247062" y="3470788"/>
            <a:ext cx="826470" cy="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777E33D7-D94E-5082-2365-7FF32E8FF0BA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654557" y="3478056"/>
            <a:ext cx="588883" cy="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4AE9F810-D876-272C-6635-548CE0D5525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31450" y="3478056"/>
            <a:ext cx="588884" cy="1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AA145E2E-AE15-6C8D-86DC-BE794C2DB35A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562296" y="4976107"/>
            <a:ext cx="642908" cy="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36E37FC8-E3C2-BCF9-EFF6-6BA8A33401E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848111" y="4969385"/>
            <a:ext cx="778557" cy="1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Straight Arrow Connector 2071">
            <a:extLst>
              <a:ext uri="{FF2B5EF4-FFF2-40B4-BE49-F238E27FC236}">
                <a16:creationId xmlns:a16="http://schemas.microsoft.com/office/drawing/2014/main" id="{22A94716-98C5-1B85-EB1D-2E3FEAFE70C2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4247062" y="4976935"/>
            <a:ext cx="801071" cy="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1AD717E3-9359-E39C-DE66-60057F384644}"/>
              </a:ext>
            </a:extLst>
          </p:cNvPr>
          <p:cNvCxnSpPr>
            <a:cxnSpLocks/>
          </p:cNvCxnSpPr>
          <p:nvPr/>
        </p:nvCxnSpPr>
        <p:spPr>
          <a:xfrm flipH="1" flipV="1">
            <a:off x="5643128" y="4985981"/>
            <a:ext cx="894317" cy="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Straight Arrow Connector 2075">
            <a:extLst>
              <a:ext uri="{FF2B5EF4-FFF2-40B4-BE49-F238E27FC236}">
                <a16:creationId xmlns:a16="http://schemas.microsoft.com/office/drawing/2014/main" id="{258DABB0-AC6E-F89C-B6F1-F2C9AD9E52CD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520301" y="3772061"/>
            <a:ext cx="17144" cy="121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BAC744DE-764F-4698-7AB5-2D3A7453631F}"/>
              </a:ext>
            </a:extLst>
          </p:cNvPr>
          <p:cNvCxnSpPr>
            <a:cxnSpLocks/>
          </p:cNvCxnSpPr>
          <p:nvPr/>
        </p:nvCxnSpPr>
        <p:spPr>
          <a:xfrm>
            <a:off x="6670842" y="3779046"/>
            <a:ext cx="0" cy="1205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1" name="Straight Arrow Connector 2080">
            <a:extLst>
              <a:ext uri="{FF2B5EF4-FFF2-40B4-BE49-F238E27FC236}">
                <a16:creationId xmlns:a16="http://schemas.microsoft.com/office/drawing/2014/main" id="{540D7CB7-FE26-2DE0-C7A0-D3ADA75467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687145" y="4976811"/>
            <a:ext cx="733188" cy="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5" name="Straight Arrow Connector 2084">
            <a:extLst>
              <a:ext uri="{FF2B5EF4-FFF2-40B4-BE49-F238E27FC236}">
                <a16:creationId xmlns:a16="http://schemas.microsoft.com/office/drawing/2014/main" id="{CDAF76B7-85C8-ED71-C682-AF184A5D3799}"/>
              </a:ext>
            </a:extLst>
          </p:cNvPr>
          <p:cNvCxnSpPr>
            <a:cxnSpLocks/>
          </p:cNvCxnSpPr>
          <p:nvPr/>
        </p:nvCxnSpPr>
        <p:spPr>
          <a:xfrm>
            <a:off x="8003885" y="4984237"/>
            <a:ext cx="759299" cy="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0" name="Text Box 2">
            <a:extLst>
              <a:ext uri="{FF2B5EF4-FFF2-40B4-BE49-F238E27FC236}">
                <a16:creationId xmlns:a16="http://schemas.microsoft.com/office/drawing/2014/main" id="{C1C05287-2F3D-6EC1-82C4-1C6E6D69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16" y="2900839"/>
            <a:ext cx="8335983" cy="2476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Github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Datalake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(S3)                 AWS Lambda 1       AWS Cloud formation        AWS Glue       </a:t>
            </a: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warehouse(S3)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091" name="Text Box 2">
            <a:extLst>
              <a:ext uri="{FF2B5EF4-FFF2-40B4-BE49-F238E27FC236}">
                <a16:creationId xmlns:a16="http://schemas.microsoft.com/office/drawing/2014/main" id="{355520A7-F880-E207-9BEA-9D8E69250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91" y="4369110"/>
            <a:ext cx="5390951" cy="2471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Kaggle                           AWS EC2                           AWS S3                     AWS Lambda 2</a:t>
            </a:r>
          </a:p>
        </p:txBody>
      </p:sp>
      <p:sp>
        <p:nvSpPr>
          <p:cNvPr id="2092" name="Text Box 2">
            <a:extLst>
              <a:ext uri="{FF2B5EF4-FFF2-40B4-BE49-F238E27FC236}">
                <a16:creationId xmlns:a16="http://schemas.microsoft.com/office/drawing/2014/main" id="{11FC590A-415C-0D09-0AE0-97BB12862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388" y="4372832"/>
            <a:ext cx="1511593" cy="2711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AWS Glue Trigger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C1D6317D-4282-1250-5F00-23DCA35F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394" y="4366871"/>
            <a:ext cx="3327506" cy="1258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AWS crawler          AWS Athena                  Power Bi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3CFAA0-8AF6-AE8E-CC51-371B44F49829}"/>
              </a:ext>
            </a:extLst>
          </p:cNvPr>
          <p:cNvCxnSpPr>
            <a:cxnSpLocks/>
          </p:cNvCxnSpPr>
          <p:nvPr/>
        </p:nvCxnSpPr>
        <p:spPr>
          <a:xfrm>
            <a:off x="10470812" y="4965253"/>
            <a:ext cx="759299" cy="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89AC56-FAD7-CBA9-0D82-532A9D0297D5}"/>
              </a:ext>
            </a:extLst>
          </p:cNvPr>
          <p:cNvCxnSpPr>
            <a:cxnSpLocks/>
          </p:cNvCxnSpPr>
          <p:nvPr/>
        </p:nvCxnSpPr>
        <p:spPr>
          <a:xfrm>
            <a:off x="9294934" y="4950969"/>
            <a:ext cx="521761" cy="1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437EF0-B7FA-05E5-E2A8-435B340EBD72}"/>
              </a:ext>
            </a:extLst>
          </p:cNvPr>
          <p:cNvCxnSpPr>
            <a:cxnSpLocks/>
          </p:cNvCxnSpPr>
          <p:nvPr/>
        </p:nvCxnSpPr>
        <p:spPr>
          <a:xfrm>
            <a:off x="8947289" y="3470788"/>
            <a:ext cx="0" cy="907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5946FD-85EC-1124-9166-6623BBA0BA80}"/>
              </a:ext>
            </a:extLst>
          </p:cNvPr>
          <p:cNvCxnSpPr>
            <a:cxnSpLocks/>
          </p:cNvCxnSpPr>
          <p:nvPr/>
        </p:nvCxnSpPr>
        <p:spPr>
          <a:xfrm flipH="1">
            <a:off x="8040728" y="3470788"/>
            <a:ext cx="906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8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985C-0C33-C952-2275-A016CA71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A1EE-4328-887B-63D9-B0DF8244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2" y="2298801"/>
            <a:ext cx="11206265" cy="440355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This file contains behavior data for November 2019 month from a large multi-category online store.</a:t>
            </a:r>
          </a:p>
          <a:p>
            <a:pPr algn="just"/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Each row in the file represents an event. All events are related to products and users.</a:t>
            </a:r>
          </a:p>
          <a:p>
            <a:pPr algn="just"/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Size:- 8GB</a:t>
            </a:r>
          </a:p>
          <a:p>
            <a:pPr algn="just"/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algn="just"/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Schema before Transformation:- (no of features 8)</a:t>
            </a:r>
          </a:p>
          <a:p>
            <a:pPr marL="0" indent="0" algn="just">
              <a:buNone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      	Event Time,	Event Type,	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Product_Id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Category_Id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Category_Code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brand price, User_Id,  	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User_Session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 algn="just">
              <a:buNone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algn="just"/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Schema after Transformation:- (no of features 14)   </a:t>
            </a:r>
          </a:p>
          <a:p>
            <a:pPr marL="0" indent="0" algn="just">
              <a:buNone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	“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Event_Type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", “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Product_Id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", “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Category_Id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", "brand", "price", “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User_Id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", “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User_Session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", 	“Category", “Subcategory",  “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Event_Date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", “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Event_Time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(UTC)“, “Cart", “View", “Purchase”</a:t>
            </a:r>
            <a:endParaRPr lang="mr-IN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716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BD03-F9B6-B68A-99A8-F833D006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B606-E3E2-AC2A-A69C-2E8263AB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2676804"/>
            <a:ext cx="11296649" cy="3285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algn="just">
              <a:buFont typeface="+mj-lt"/>
              <a:buAutoNum type="arabicPeriod"/>
            </a:pP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Github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: The transformation script is pushed to S3 using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Github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Actions.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S3: The .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py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file containing the transformation script is stored in an S3 bucket.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Lambda1: A Lambda function is triggered to create a CloudFormation template (CFT).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AWS CloudFormation: The CFT is created to define the infrastructure for the Glue job.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AWS Glue Job: The Glue job is created to perform the data transformation. The .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py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file containing the transformation script is used by the Glue job to transform the data.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Kaggle: The data is extracted from Kaggle and uploaded to S3 using an EC2 instance.</a:t>
            </a:r>
          </a:p>
          <a:p>
            <a:pPr marL="0" indent="0" algn="just">
              <a:buNone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991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2603500"/>
            <a:ext cx="11220449" cy="391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7. 	Lambda2: A Lambda function is triggered when the data is uploaded to S3. The Lambda function runs the Glue job created by the CFT.</a:t>
            </a:r>
          </a:p>
          <a:p>
            <a:pPr marL="0" indent="0" algn="just">
              <a:buNone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8.  	AWS S3: The transformed data is stored in an S3 bucket.</a:t>
            </a:r>
          </a:p>
          <a:p>
            <a:pPr marL="0" indent="0" algn="just">
              <a:buNone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9.	Glue Trigger: A Glue Trigger is set up to automatically run the Crawler and update the table in the Glue Data Catalog with the newly transformed data.</a:t>
            </a:r>
          </a:p>
          <a:p>
            <a:pPr marL="0" indent="0" algn="just">
              <a:buNone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10.	AWS Crawler: A Crawler is triggered to automatically crawl the transformed data and create a table in the AWS Glue Data Catalog.</a:t>
            </a:r>
          </a:p>
          <a:p>
            <a:pPr marL="0" indent="0" algn="just">
              <a:buNone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11.	AWS Athena: The data can be analyzed using Athena, which is an interactive query service that makes it easy to analyze data in S3 using standard SQL.</a:t>
            </a:r>
          </a:p>
          <a:p>
            <a:pPr marL="0" indent="0" algn="just">
              <a:buNone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12.	Power BI: The data can be visualized using Power BI, which is a business analytics service provided by Microsoft.</a:t>
            </a:r>
            <a:endParaRPr lang="mr-IN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67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5" y="650149"/>
            <a:ext cx="10058400" cy="55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8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06" y="623279"/>
            <a:ext cx="10058400" cy="55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1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{FD769D95-B3BA-4E66-8455-77363A307923}tf02900722</Template>
  <TotalTime>330</TotalTime>
  <Words>591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Garamond Pro Bold</vt:lpstr>
      <vt:lpstr>Adobe Heiti Std R</vt:lpstr>
      <vt:lpstr>Arial</vt:lpstr>
      <vt:lpstr>Calibri</vt:lpstr>
      <vt:lpstr>Century Gothic</vt:lpstr>
      <vt:lpstr>Posterama</vt:lpstr>
      <vt:lpstr>Wingdings 3</vt:lpstr>
      <vt:lpstr>Ion Boardroom</vt:lpstr>
      <vt:lpstr>E-commerce Data         Analysis</vt:lpstr>
      <vt:lpstr>Objective:</vt:lpstr>
      <vt:lpstr>Tools &amp; Technologies</vt:lpstr>
      <vt:lpstr>Architecture:</vt:lpstr>
      <vt:lpstr>Dataset Info</vt:lpstr>
      <vt:lpstr>Workflow: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      Analysis</dc:title>
  <dc:creator>Ketan Sawant</dc:creator>
  <cp:lastModifiedBy>Gaurav Mankar</cp:lastModifiedBy>
  <cp:revision>28</cp:revision>
  <dcterms:created xsi:type="dcterms:W3CDTF">2023-03-17T14:58:13Z</dcterms:created>
  <dcterms:modified xsi:type="dcterms:W3CDTF">2023-03-29T10:17:06Z</dcterms:modified>
</cp:coreProperties>
</file>