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84" r:id="rId15"/>
    <p:sldId id="296" r:id="rId16"/>
    <p:sldId id="285" r:id="rId17"/>
    <p:sldId id="286" r:id="rId18"/>
    <p:sldId id="268" r:id="rId19"/>
    <p:sldId id="269" r:id="rId20"/>
    <p:sldId id="270" r:id="rId21"/>
    <p:sldId id="271" r:id="rId22"/>
    <p:sldId id="283" r:id="rId23"/>
    <p:sldId id="272" r:id="rId24"/>
    <p:sldId id="273" r:id="rId25"/>
    <p:sldId id="274" r:id="rId26"/>
    <p:sldId id="275" r:id="rId27"/>
    <p:sldId id="276" r:id="rId28"/>
    <p:sldId id="279" r:id="rId29"/>
    <p:sldId id="280" r:id="rId30"/>
    <p:sldId id="292" r:id="rId31"/>
    <p:sldId id="293" r:id="rId32"/>
    <p:sldId id="294" r:id="rId33"/>
    <p:sldId id="289" r:id="rId34"/>
    <p:sldId id="290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36F7D-2FE1-40AD-A760-936F5C299501}" v="7" dt="2022-02-26T17:10:1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8" autoAdjust="0"/>
    <p:restoredTop sz="94660"/>
  </p:normalViewPr>
  <p:slideViewPr>
    <p:cSldViewPr>
      <p:cViewPr varScale="1">
        <p:scale>
          <a:sx n="91" d="100"/>
          <a:sy n="91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NAIK - 40315200023" userId="S::divya.naik23@svkmmumbai.onmicrosoft.com::7d09a04c-328f-4566-811b-bf0c1e537bc8" providerId="AD" clId="Web-{D9536F7D-2FE1-40AD-A760-936F5C299501}"/>
    <pc:docChg chg="addSld delSld">
      <pc:chgData name="DIVYA NAIK - 40315200023" userId="S::divya.naik23@svkmmumbai.onmicrosoft.com::7d09a04c-328f-4566-811b-bf0c1e537bc8" providerId="AD" clId="Web-{D9536F7D-2FE1-40AD-A760-936F5C299501}" dt="2022-02-26T17:10:10.298" v="6"/>
      <pc:docMkLst>
        <pc:docMk/>
      </pc:docMkLst>
      <pc:sldChg chg="new del">
        <pc:chgData name="DIVYA NAIK - 40315200023" userId="S::divya.naik23@svkmmumbai.onmicrosoft.com::7d09a04c-328f-4566-811b-bf0c1e537bc8" providerId="AD" clId="Web-{D9536F7D-2FE1-40AD-A760-936F5C299501}" dt="2022-02-26T17:05:14.791" v="5"/>
        <pc:sldMkLst>
          <pc:docMk/>
          <pc:sldMk cId="590787231" sldId="296"/>
        </pc:sldMkLst>
      </pc:sldChg>
      <pc:sldChg chg="new del">
        <pc:chgData name="DIVYA NAIK - 40315200023" userId="S::divya.naik23@svkmmumbai.onmicrosoft.com::7d09a04c-328f-4566-811b-bf0c1e537bc8" providerId="AD" clId="Web-{D9536F7D-2FE1-40AD-A760-936F5C299501}" dt="2022-02-26T16:59:59.800" v="3"/>
        <pc:sldMkLst>
          <pc:docMk/>
          <pc:sldMk cId="1637143485" sldId="296"/>
        </pc:sldMkLst>
      </pc:sldChg>
      <pc:sldChg chg="new del">
        <pc:chgData name="DIVYA NAIK - 40315200023" userId="S::divya.naik23@svkmmumbai.onmicrosoft.com::7d09a04c-328f-4566-811b-bf0c1e537bc8" providerId="AD" clId="Web-{D9536F7D-2FE1-40AD-A760-936F5C299501}" dt="2022-02-26T16:46:25.233" v="1"/>
        <pc:sldMkLst>
          <pc:docMk/>
          <pc:sldMk cId="2010943221" sldId="296"/>
        </pc:sldMkLst>
      </pc:sldChg>
      <pc:sldChg chg="new">
        <pc:chgData name="DIVYA NAIK - 40315200023" userId="S::divya.naik23@svkmmumbai.onmicrosoft.com::7d09a04c-328f-4566-811b-bf0c1e537bc8" providerId="AD" clId="Web-{D9536F7D-2FE1-40AD-A760-936F5C299501}" dt="2022-02-26T17:10:10.298" v="6"/>
        <pc:sldMkLst>
          <pc:docMk/>
          <pc:sldMk cId="3325983995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35A344-5735-4AA4-B662-530932C60C5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JSON: The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Knocks against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r>
              <a:rPr lang="en-US" dirty="0"/>
              <a:t>Lack of namespaces</a:t>
            </a:r>
          </a:p>
          <a:p>
            <a:endParaRPr lang="en-US" dirty="0"/>
          </a:p>
          <a:p>
            <a:r>
              <a:rPr lang="en-US" dirty="0"/>
              <a:t>No inherit validation (XML has DTD and templates, but there is </a:t>
            </a:r>
            <a:r>
              <a:rPr lang="en-US" dirty="0" err="1"/>
              <a:t>JSONlint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 extensible</a:t>
            </a:r>
          </a:p>
          <a:p>
            <a:endParaRPr lang="en-US" dirty="0"/>
          </a:p>
          <a:p>
            <a:r>
              <a:rPr lang="en-US" dirty="0"/>
              <a:t>It’s basically just </a:t>
            </a:r>
            <a:r>
              <a:rPr lang="en-US" b="1" i="1" dirty="0"/>
              <a:t>not</a:t>
            </a:r>
            <a:r>
              <a:rPr lang="en-US" dirty="0"/>
              <a:t> XML</a:t>
            </a:r>
          </a:p>
        </p:txBody>
      </p:sp>
      <p:pic>
        <p:nvPicPr>
          <p:cNvPr id="4" name="Picture 3" descr="ID-1001477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191000"/>
            <a:ext cx="2979249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JSON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470"/>
            <a:ext cx="7848599" cy="55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B433-5FBE-4B7E-B535-2E4F74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&amp; When to use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Transfer data to and from a 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Perform asynchronous data calls without requiring a page refresh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Working with data stores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Compile and save form or user data for local storage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JSON used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Anywhere and everywhere!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 descr="esp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334000"/>
            <a:ext cx="4394393" cy="938988"/>
          </a:xfrm>
          <a:prstGeom prst="rect">
            <a:avLst/>
          </a:prstGeom>
        </p:spPr>
      </p:pic>
      <p:pic>
        <p:nvPicPr>
          <p:cNvPr id="8" name="Picture 7" descr="social_facebook_box_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09800"/>
            <a:ext cx="2209800" cy="2209800"/>
          </a:xfrm>
          <a:prstGeom prst="rect">
            <a:avLst/>
          </a:prstGeom>
        </p:spPr>
      </p:pic>
      <p:pic>
        <p:nvPicPr>
          <p:cNvPr id="9" name="Picture 8" descr="social_twitter_box_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95800"/>
            <a:ext cx="1752600" cy="1752600"/>
          </a:xfrm>
          <a:prstGeom prst="rect">
            <a:avLst/>
          </a:prstGeom>
        </p:spPr>
      </p:pic>
      <p:pic>
        <p:nvPicPr>
          <p:cNvPr id="10" name="Picture 9" descr="social_linkedin_box_blu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3429000"/>
            <a:ext cx="1752600" cy="1752600"/>
          </a:xfrm>
          <a:prstGeom prst="rect">
            <a:avLst/>
          </a:prstGeom>
        </p:spPr>
      </p:pic>
      <p:pic>
        <p:nvPicPr>
          <p:cNvPr id="11" name="Picture 10" descr="Yahoo_alt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7000" y="2057400"/>
            <a:ext cx="1905000" cy="1905000"/>
          </a:xfrm>
          <a:prstGeom prst="rect">
            <a:avLst/>
          </a:prstGeom>
        </p:spPr>
      </p:pic>
      <p:pic>
        <p:nvPicPr>
          <p:cNvPr id="12" name="Picture 11" descr="CN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8800" y="1066800"/>
            <a:ext cx="2844597" cy="2844597"/>
          </a:xfrm>
          <a:prstGeom prst="rect">
            <a:avLst/>
          </a:prstGeom>
        </p:spPr>
      </p:pic>
      <p:pic>
        <p:nvPicPr>
          <p:cNvPr id="13" name="Picture 12" descr="social_google_box_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3276600"/>
            <a:ext cx="1524000" cy="152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556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many, many more!</a:t>
            </a:r>
          </a:p>
        </p:txBody>
      </p:sp>
      <p:pic>
        <p:nvPicPr>
          <p:cNvPr id="15" name="Picture 14" descr="social-flickr-box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19400" y="3810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Unordered sets of name/value pairs</a:t>
            </a:r>
          </a:p>
          <a:p>
            <a:endParaRPr lang="en-US" dirty="0"/>
          </a:p>
          <a:p>
            <a:r>
              <a:rPr lang="en-US" dirty="0"/>
              <a:t>Begins with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dirty="0"/>
              <a:t>  (left brace) </a:t>
            </a:r>
          </a:p>
          <a:p>
            <a:endParaRPr lang="en-US" dirty="0"/>
          </a:p>
          <a:p>
            <a:r>
              <a:rPr lang="en-US" dirty="0"/>
              <a:t>Ends with 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dirty="0"/>
              <a:t>  (right brace) </a:t>
            </a:r>
          </a:p>
          <a:p>
            <a:endParaRPr lang="en-US" dirty="0"/>
          </a:p>
          <a:p>
            <a:r>
              <a:rPr lang="en-US" dirty="0"/>
              <a:t>Each name is followed by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 (colon) </a:t>
            </a:r>
          </a:p>
          <a:p>
            <a:endParaRPr lang="en-US" dirty="0"/>
          </a:p>
          <a:p>
            <a:r>
              <a:rPr lang="en-US" dirty="0"/>
              <a:t>Name/value pairs are separated by 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 (comma)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"employee_id": 1234567,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"name": “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Freyan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"hire_date": "1/1/2021",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"consultant": false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An ordered collection of values</a:t>
            </a:r>
          </a:p>
          <a:p>
            <a:endParaRPr lang="en-US" dirty="0"/>
          </a:p>
          <a:p>
            <a:r>
              <a:rPr lang="en-US" dirty="0"/>
              <a:t>Begins with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  (left bracket) </a:t>
            </a:r>
          </a:p>
          <a:p>
            <a:endParaRPr lang="en-US" dirty="0"/>
          </a:p>
          <a:p>
            <a:r>
              <a:rPr lang="en-US" dirty="0"/>
              <a:t>Ends with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 (right bracket) </a:t>
            </a:r>
          </a:p>
          <a:p>
            <a:endParaRPr lang="en-US" dirty="0"/>
          </a:p>
          <a:p>
            <a:r>
              <a:rPr lang="en-US" dirty="0"/>
              <a:t>Name/value pairs are separated by 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 (comma)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78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{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"employee_id": 1236937,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"name": “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khyati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"hire_date": "1/1/2022",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"consultant": false,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"random_nums": [ 24,65,12,94 ]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JSON?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Comparisons with XML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Usage</a:t>
            </a:r>
          </a:p>
          <a:p>
            <a:endParaRPr lang="en-US" dirty="0"/>
          </a:p>
          <a:p>
            <a:r>
              <a:rPr lang="en-US" dirty="0"/>
              <a:t>Live Examples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Sequence of 0 or more Unicode characters</a:t>
            </a:r>
          </a:p>
          <a:p>
            <a:endParaRPr lang="en-US" dirty="0"/>
          </a:p>
          <a:p>
            <a:r>
              <a:rPr lang="en-US" dirty="0"/>
              <a:t>Wrapped in "double quotes“</a:t>
            </a:r>
          </a:p>
          <a:p>
            <a:endParaRPr lang="en-US" dirty="0"/>
          </a:p>
          <a:p>
            <a:r>
              <a:rPr lang="en-US" dirty="0"/>
              <a:t>Backslash escapement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Integer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Scientific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octal or hex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NaN or Infinity – Use </a:t>
            </a:r>
            <a:r>
              <a:rPr lang="en-US" b="1" dirty="0"/>
              <a:t>null</a:t>
            </a:r>
            <a:r>
              <a:rPr lang="en-US" dirty="0"/>
              <a:t> instead.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Booleans &amp;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Booleans: true or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Null: A value that specifies nothing or no value.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Objects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Objects: Unordered key/value pairs wrapped in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Arrays: Ordered key/value pairs wrapped in [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Build a JSON data object in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Display raw output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Display formatted output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Manipulate via form input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JSON Array of Numbers</a:t>
            </a:r>
          </a:p>
          <a:p>
            <a:r>
              <a:rPr lang="en-US" dirty="0"/>
              <a:t>[12, 34, 56, 43, 95]    </a:t>
            </a:r>
          </a:p>
          <a:p>
            <a:endParaRPr lang="en-US" dirty="0"/>
          </a:p>
          <a:p>
            <a:r>
              <a:rPr lang="en-US" dirty="0"/>
              <a:t>JSON Array of Booleans</a:t>
            </a:r>
          </a:p>
          <a:p>
            <a:r>
              <a:rPr lang="en-US" dirty="0"/>
              <a:t>[true, true, false, false, true]    </a:t>
            </a:r>
          </a:p>
          <a:p>
            <a:endParaRPr lang="en-US" dirty="0"/>
          </a:p>
          <a:p>
            <a:r>
              <a:rPr lang="en-US" dirty="0"/>
              <a:t>JSON Array of Objects</a:t>
            </a:r>
          </a:p>
          <a:p>
            <a:r>
              <a:rPr lang="en-US" dirty="0"/>
              <a:t>{"employees":[    </a:t>
            </a:r>
          </a:p>
          <a:p>
            <a:r>
              <a:rPr lang="en-US" dirty="0"/>
              <a:t>    {"</a:t>
            </a:r>
            <a:r>
              <a:rPr lang="en-US" dirty="0" err="1"/>
              <a:t>name":"Ram</a:t>
            </a:r>
            <a:r>
              <a:rPr lang="en-US" dirty="0"/>
              <a:t>", "</a:t>
            </a:r>
            <a:r>
              <a:rPr lang="en-US" dirty="0" err="1"/>
              <a:t>email":"ram@gmail.com</a:t>
            </a:r>
            <a:r>
              <a:rPr lang="en-US" dirty="0"/>
              <a:t>", "age":23},    </a:t>
            </a:r>
          </a:p>
          <a:p>
            <a:r>
              <a:rPr lang="en-US" dirty="0"/>
              <a:t>    {"name":"</a:t>
            </a:r>
            <a:r>
              <a:rPr lang="en-US" dirty="0" err="1"/>
              <a:t>Shyam</a:t>
            </a:r>
            <a:r>
              <a:rPr lang="en-US" dirty="0"/>
              <a:t>", "email":"shyam23@gmail.com", "age":28},  </a:t>
            </a:r>
          </a:p>
          <a:p>
            <a:r>
              <a:rPr lang="en-US" dirty="0"/>
              <a:t>    {"</a:t>
            </a:r>
            <a:r>
              <a:rPr lang="en-US" dirty="0" err="1"/>
              <a:t>name":"John</a:t>
            </a:r>
            <a:r>
              <a:rPr lang="en-US" dirty="0"/>
              <a:t>", "</a:t>
            </a:r>
            <a:r>
              <a:rPr lang="en-US" dirty="0" err="1"/>
              <a:t>email":"john@gmail.com</a:t>
            </a:r>
            <a:r>
              <a:rPr lang="en-US" dirty="0"/>
              <a:t>", "age":33},    </a:t>
            </a:r>
          </a:p>
          <a:p>
            <a:r>
              <a:rPr lang="en-US" dirty="0"/>
              <a:t>    {"</a:t>
            </a:r>
            <a:r>
              <a:rPr lang="en-US" dirty="0" err="1"/>
              <a:t>name":"Bob</a:t>
            </a:r>
            <a:r>
              <a:rPr lang="en-US" dirty="0"/>
              <a:t>", "email":"bob32@gmail.com", "age":41}   </a:t>
            </a:r>
          </a:p>
          <a:p>
            <a:r>
              <a:rPr lang="en-US" dirty="0"/>
              <a:t>]}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6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Multidimensional Array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[    </a:t>
            </a:r>
          </a:p>
          <a:p>
            <a:r>
              <a:rPr lang="en-US" dirty="0"/>
              <a:t> [ "a", "b", "c" ],   </a:t>
            </a:r>
          </a:p>
          <a:p>
            <a:r>
              <a:rPr lang="en-US" dirty="0"/>
              <a:t> [ "m", "n", "o" ],   </a:t>
            </a:r>
          </a:p>
          <a:p>
            <a:r>
              <a:rPr lang="en-US" dirty="0"/>
              <a:t> [ "x", "y", "z" ]   </a:t>
            </a:r>
          </a:p>
          <a:p>
            <a:r>
              <a:rPr lang="en-US" dirty="0"/>
              <a:t>]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8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960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Java JSON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 err="1"/>
              <a:t>json.simple</a:t>
            </a:r>
            <a:r>
              <a:rPr lang="en-IN" dirty="0"/>
              <a:t> library allows us to read and write JSON data in Java. </a:t>
            </a:r>
          </a:p>
          <a:p>
            <a:r>
              <a:rPr lang="en-IN" dirty="0"/>
              <a:t>we can encode and decode JSON object in java using </a:t>
            </a:r>
            <a:r>
              <a:rPr lang="en-IN" dirty="0" err="1"/>
              <a:t>json.simple</a:t>
            </a:r>
            <a:r>
              <a:rPr lang="en-IN" dirty="0"/>
              <a:t> library.</a:t>
            </a:r>
          </a:p>
          <a:p>
            <a:r>
              <a:rPr lang="en-IN" dirty="0"/>
              <a:t>The </a:t>
            </a:r>
            <a:r>
              <a:rPr lang="en-IN" dirty="0" err="1"/>
              <a:t>org.json.simple</a:t>
            </a:r>
            <a:r>
              <a:rPr lang="en-IN" dirty="0"/>
              <a:t> package contains important classes for JSON API.</a:t>
            </a:r>
          </a:p>
          <a:p>
            <a:r>
              <a:rPr lang="en-IN" dirty="0" err="1"/>
              <a:t>JSONValue</a:t>
            </a:r>
            <a:endParaRPr lang="en-IN" dirty="0"/>
          </a:p>
          <a:p>
            <a:r>
              <a:rPr lang="en-IN" dirty="0" err="1"/>
              <a:t>JSONObject</a:t>
            </a:r>
            <a:endParaRPr lang="en-IN" dirty="0"/>
          </a:p>
          <a:p>
            <a:r>
              <a:rPr lang="en-IN" dirty="0" err="1"/>
              <a:t>JSONArray</a:t>
            </a:r>
            <a:endParaRPr lang="en-IN" dirty="0"/>
          </a:p>
          <a:p>
            <a:r>
              <a:rPr lang="en-IN" dirty="0" err="1"/>
              <a:t>JsonString</a:t>
            </a:r>
            <a:endParaRPr lang="en-IN" dirty="0"/>
          </a:p>
          <a:p>
            <a:r>
              <a:rPr lang="en-IN" dirty="0" err="1"/>
              <a:t>JsonNumber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What is JSON?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Encoding JSON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 </a:t>
            </a:r>
            <a:r>
              <a:rPr lang="en-IN" dirty="0" err="1"/>
              <a:t>org.json.simple.JSONObject</a:t>
            </a:r>
            <a:r>
              <a:rPr lang="en-IN" dirty="0"/>
              <a:t>;    </a:t>
            </a:r>
          </a:p>
          <a:p>
            <a:r>
              <a:rPr lang="en-IN" dirty="0"/>
              <a:t>public class JsonExample1{    </a:t>
            </a:r>
          </a:p>
          <a:p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r>
              <a:rPr lang="en-IN" dirty="0" err="1"/>
              <a:t>JSONObject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=new </a:t>
            </a:r>
            <a:r>
              <a:rPr lang="en-IN" dirty="0" err="1"/>
              <a:t>JSONObject</a:t>
            </a:r>
            <a:r>
              <a:rPr lang="en-IN" dirty="0"/>
              <a:t>();    </a:t>
            </a:r>
          </a:p>
          <a:p>
            <a:r>
              <a:rPr lang="en-IN" dirty="0"/>
              <a:t>  </a:t>
            </a:r>
            <a:r>
              <a:rPr lang="en-IN" dirty="0" err="1"/>
              <a:t>obj.put</a:t>
            </a:r>
            <a:r>
              <a:rPr lang="en-IN" dirty="0"/>
              <a:t>("name","</a:t>
            </a:r>
            <a:r>
              <a:rPr lang="en-IN" dirty="0" err="1"/>
              <a:t>sonoo</a:t>
            </a:r>
            <a:r>
              <a:rPr lang="en-IN" dirty="0"/>
              <a:t>");    </a:t>
            </a:r>
          </a:p>
          <a:p>
            <a:r>
              <a:rPr lang="en-IN" dirty="0"/>
              <a:t>  </a:t>
            </a:r>
            <a:r>
              <a:rPr lang="en-IN" dirty="0" err="1"/>
              <a:t>obj.put</a:t>
            </a:r>
            <a:r>
              <a:rPr lang="en-IN" dirty="0"/>
              <a:t>("</a:t>
            </a:r>
            <a:r>
              <a:rPr lang="en-IN" dirty="0" err="1"/>
              <a:t>age",new</a:t>
            </a:r>
            <a:r>
              <a:rPr lang="en-IN" dirty="0"/>
              <a:t> Integer(27));    </a:t>
            </a:r>
          </a:p>
          <a:p>
            <a:r>
              <a:rPr lang="en-IN" dirty="0"/>
              <a:t>  </a:t>
            </a:r>
            <a:r>
              <a:rPr lang="en-IN" dirty="0" err="1"/>
              <a:t>obj.put</a:t>
            </a:r>
            <a:r>
              <a:rPr lang="en-IN" dirty="0"/>
              <a:t>("</a:t>
            </a:r>
            <a:r>
              <a:rPr lang="en-IN" dirty="0" err="1"/>
              <a:t>salary",new</a:t>
            </a:r>
            <a:r>
              <a:rPr lang="en-IN" dirty="0"/>
              <a:t> Double(600000));    </a:t>
            </a:r>
          </a:p>
          <a:p>
            <a:r>
              <a:rPr lang="en-IN" dirty="0"/>
              <a:t> 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    </a:t>
            </a:r>
          </a:p>
          <a:p>
            <a:r>
              <a:rPr lang="en-IN" dirty="0"/>
              <a:t>}}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JSON Encode using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 </a:t>
            </a:r>
            <a:r>
              <a:rPr lang="en-IN" dirty="0" err="1"/>
              <a:t>java.util.ArrayList</a:t>
            </a:r>
            <a:r>
              <a:rPr lang="en-IN" dirty="0"/>
              <a:t>;  </a:t>
            </a:r>
          </a:p>
          <a:p>
            <a:r>
              <a:rPr lang="en-IN" dirty="0"/>
              <a:t>import </a:t>
            </a:r>
            <a:r>
              <a:rPr lang="en-IN" dirty="0" err="1"/>
              <a:t>java.util.List</a:t>
            </a:r>
            <a:r>
              <a:rPr lang="en-IN" dirty="0"/>
              <a:t>;  </a:t>
            </a:r>
          </a:p>
          <a:p>
            <a:r>
              <a:rPr lang="en-IN" dirty="0"/>
              <a:t>import </a:t>
            </a:r>
            <a:r>
              <a:rPr lang="en-IN" dirty="0" err="1"/>
              <a:t>org.json.simple.JSONValue</a:t>
            </a:r>
            <a:r>
              <a:rPr lang="en-IN" dirty="0"/>
              <a:t>;  </a:t>
            </a:r>
          </a:p>
          <a:p>
            <a:r>
              <a:rPr lang="en-IN" dirty="0"/>
              <a:t>public class JsonExample1{    </a:t>
            </a:r>
          </a:p>
          <a:p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r>
              <a:rPr lang="en-IN" dirty="0"/>
              <a:t>  List </a:t>
            </a:r>
            <a:r>
              <a:rPr lang="en-IN" dirty="0" err="1"/>
              <a:t>arr</a:t>
            </a:r>
            <a:r>
              <a:rPr lang="en-IN" dirty="0"/>
              <a:t> = new </a:t>
            </a:r>
            <a:r>
              <a:rPr lang="en-IN" dirty="0" err="1"/>
              <a:t>ArrayList</a:t>
            </a:r>
            <a:r>
              <a:rPr lang="en-IN" dirty="0"/>
              <a:t>();  </a:t>
            </a:r>
          </a:p>
          <a:p>
            <a:r>
              <a:rPr lang="en-IN" dirty="0"/>
              <a:t>  </a:t>
            </a:r>
            <a:r>
              <a:rPr lang="en-IN" dirty="0" err="1"/>
              <a:t>arr.add</a:t>
            </a:r>
            <a:r>
              <a:rPr lang="en-IN" dirty="0"/>
              <a:t>("</a:t>
            </a:r>
            <a:r>
              <a:rPr lang="en-IN" dirty="0" err="1"/>
              <a:t>sonoo</a:t>
            </a:r>
            <a:r>
              <a:rPr lang="en-IN" dirty="0"/>
              <a:t>");    </a:t>
            </a:r>
          </a:p>
          <a:p>
            <a:r>
              <a:rPr lang="en-IN" dirty="0"/>
              <a:t>  </a:t>
            </a:r>
            <a:r>
              <a:rPr lang="en-IN" dirty="0" err="1"/>
              <a:t>arr.add</a:t>
            </a:r>
            <a:r>
              <a:rPr lang="en-IN" dirty="0"/>
              <a:t>(new Integer(27));    </a:t>
            </a:r>
          </a:p>
          <a:p>
            <a:r>
              <a:rPr lang="en-IN" dirty="0"/>
              <a:t>  </a:t>
            </a:r>
            <a:r>
              <a:rPr lang="en-IN" dirty="0" err="1"/>
              <a:t>arr.add</a:t>
            </a:r>
            <a:r>
              <a:rPr lang="en-IN" dirty="0"/>
              <a:t>(new Double(600000));   </a:t>
            </a:r>
          </a:p>
          <a:p>
            <a:r>
              <a:rPr lang="en-IN" dirty="0"/>
              <a:t>  String </a:t>
            </a:r>
            <a:r>
              <a:rPr lang="en-IN" dirty="0" err="1"/>
              <a:t>jsonText</a:t>
            </a:r>
            <a:r>
              <a:rPr lang="en-IN" dirty="0"/>
              <a:t> = </a:t>
            </a:r>
            <a:r>
              <a:rPr lang="en-IN" dirty="0" err="1"/>
              <a:t>JSONValue.toJSONString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  </a:t>
            </a:r>
          </a:p>
          <a:p>
            <a:r>
              <a:rPr lang="en-IN" dirty="0"/>
              <a:t>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jsonText</a:t>
            </a:r>
            <a:r>
              <a:rPr lang="en-IN" dirty="0"/>
              <a:t>);  </a:t>
            </a:r>
          </a:p>
          <a:p>
            <a:r>
              <a:rPr lang="en-IN" dirty="0"/>
              <a:t>}}    </a:t>
            </a:r>
          </a:p>
        </p:txBody>
      </p:sp>
    </p:spTree>
    <p:extLst>
      <p:ext uri="{BB962C8B-B14F-4D97-AF65-F5344CB8AC3E}">
        <p14:creationId xmlns:p14="http://schemas.microsoft.com/office/powerpoint/2010/main" val="396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JSON Decode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import </a:t>
            </a:r>
            <a:r>
              <a:rPr lang="en-IN" dirty="0" err="1"/>
              <a:t>org.json.simple.JSONObject</a:t>
            </a:r>
            <a:r>
              <a:rPr lang="en-IN" dirty="0"/>
              <a:t>;  </a:t>
            </a:r>
          </a:p>
          <a:p>
            <a:r>
              <a:rPr lang="en-IN" dirty="0"/>
              <a:t>import </a:t>
            </a:r>
            <a:r>
              <a:rPr lang="en-IN" dirty="0" err="1"/>
              <a:t>org.json.simple.JSONValue</a:t>
            </a:r>
            <a:r>
              <a:rPr lang="en-IN" dirty="0"/>
              <a:t>;  </a:t>
            </a:r>
          </a:p>
          <a:p>
            <a:r>
              <a:rPr lang="en-IN" dirty="0"/>
              <a:t>public class JsonDecodeExample1 {  </a:t>
            </a:r>
          </a:p>
          <a:p>
            <a:r>
              <a:rPr lang="en-IN" dirty="0"/>
              <a:t>public static void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IN" dirty="0"/>
              <a:t>    String s="{\"name\":\"</a:t>
            </a:r>
            <a:r>
              <a:rPr lang="en-IN" dirty="0" err="1"/>
              <a:t>sonoo</a:t>
            </a:r>
            <a:r>
              <a:rPr lang="en-IN" dirty="0"/>
              <a:t>\",\"salary\":600000.0,\"age\":27}";  </a:t>
            </a:r>
          </a:p>
          <a:p>
            <a:r>
              <a:rPr lang="en-IN" dirty="0"/>
              <a:t>    Object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dirty="0" err="1"/>
              <a:t>JSONValue.parse</a:t>
            </a:r>
            <a:r>
              <a:rPr lang="en-IN" dirty="0"/>
              <a:t>(s);  </a:t>
            </a:r>
          </a:p>
          <a:p>
            <a:r>
              <a:rPr lang="en-IN" dirty="0"/>
              <a:t>    </a:t>
            </a:r>
            <a:r>
              <a:rPr lang="en-IN" dirty="0" err="1"/>
              <a:t>JSONObject</a:t>
            </a:r>
            <a:r>
              <a:rPr lang="en-IN" dirty="0"/>
              <a:t> </a:t>
            </a:r>
            <a:r>
              <a:rPr lang="en-IN" dirty="0" err="1"/>
              <a:t>jsonObject</a:t>
            </a:r>
            <a:r>
              <a:rPr lang="en-IN" dirty="0"/>
              <a:t> = (</a:t>
            </a:r>
            <a:r>
              <a:rPr lang="en-IN" dirty="0" err="1"/>
              <a:t>JSONObject</a:t>
            </a:r>
            <a:r>
              <a:rPr lang="en-IN" dirty="0"/>
              <a:t>) </a:t>
            </a:r>
            <a:r>
              <a:rPr lang="en-IN" dirty="0" err="1"/>
              <a:t>obj</a:t>
            </a:r>
            <a:r>
              <a:rPr lang="en-IN" dirty="0"/>
              <a:t>;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  String name = (String) </a:t>
            </a:r>
            <a:r>
              <a:rPr lang="en-IN" dirty="0" err="1"/>
              <a:t>jsonObject.get</a:t>
            </a:r>
            <a:r>
              <a:rPr lang="en-IN" dirty="0"/>
              <a:t>("name");  </a:t>
            </a:r>
          </a:p>
          <a:p>
            <a:r>
              <a:rPr lang="en-IN" dirty="0"/>
              <a:t>    double salary = (Double) </a:t>
            </a:r>
            <a:r>
              <a:rPr lang="en-IN" dirty="0" err="1"/>
              <a:t>jsonObject.get</a:t>
            </a:r>
            <a:r>
              <a:rPr lang="en-IN" dirty="0"/>
              <a:t>("salary");  </a:t>
            </a:r>
          </a:p>
          <a:p>
            <a:r>
              <a:rPr lang="en-IN" dirty="0"/>
              <a:t>    long age = (Long) </a:t>
            </a:r>
            <a:r>
              <a:rPr lang="en-IN" dirty="0" err="1"/>
              <a:t>jsonObject.get</a:t>
            </a:r>
            <a:r>
              <a:rPr lang="en-IN" dirty="0"/>
              <a:t>("age");  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(name+" "+salary+" "+age);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3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473608"/>
          </a:xfrm>
        </p:spPr>
        <p:txBody>
          <a:bodyPr>
            <a:normAutofit/>
          </a:bodyPr>
          <a:lstStyle/>
          <a:p>
            <a:r>
              <a:rPr lang="en-US" dirty="0"/>
              <a:t>A lightweight text based data-interchange format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Completely language independent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a subset of the JavaScript Programming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understand, manipulate and generate</a:t>
            </a:r>
          </a:p>
        </p:txBody>
      </p:sp>
      <p:pic>
        <p:nvPicPr>
          <p:cNvPr id="5" name="Picture 4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05279" cy="990600"/>
          </a:xfrm>
          <a:prstGeom prst="rect">
            <a:avLst/>
          </a:prstGeom>
        </p:spPr>
      </p:pic>
      <p:pic>
        <p:nvPicPr>
          <p:cNvPr id="6" name="Picture 5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1105279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NOT…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r>
              <a:rPr lang="en-US" dirty="0"/>
              <a:t>Overly Complex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“document” format</a:t>
            </a:r>
          </a:p>
          <a:p>
            <a:endParaRPr lang="en-US" dirty="0"/>
          </a:p>
          <a:p>
            <a:r>
              <a:rPr lang="en-US" dirty="0"/>
              <a:t>A markup language</a:t>
            </a:r>
          </a:p>
          <a:p>
            <a:endParaRPr lang="en-US" dirty="0"/>
          </a:p>
          <a:p>
            <a:r>
              <a:rPr lang="en-US" dirty="0"/>
              <a:t>A programming language</a:t>
            </a:r>
          </a:p>
        </p:txBody>
      </p:sp>
      <p:pic>
        <p:nvPicPr>
          <p:cNvPr id="5" name="Picture 4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90600" cy="1008550"/>
          </a:xfrm>
          <a:prstGeom prst="rect">
            <a:avLst/>
          </a:prstGeom>
        </p:spPr>
      </p:pic>
      <p:pic>
        <p:nvPicPr>
          <p:cNvPr id="6" name="Picture 5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90600" cy="100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/>
              <a:t>Straightforward syntax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create and manipulate</a:t>
            </a:r>
          </a:p>
          <a:p>
            <a:endParaRPr lang="en-US" dirty="0"/>
          </a:p>
          <a:p>
            <a:r>
              <a:rPr lang="en-US" dirty="0"/>
              <a:t>Can be natively parsed in JavaScript using </a:t>
            </a:r>
            <a:r>
              <a:rPr lang="en-US" b="1" dirty="0"/>
              <a:t>eval()</a:t>
            </a:r>
          </a:p>
          <a:p>
            <a:endParaRPr lang="en-US" b="1" dirty="0"/>
          </a:p>
          <a:p>
            <a:r>
              <a:rPr lang="en-US" dirty="0"/>
              <a:t>Supported by all major JavaScript frameworks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Supported by most backend technologies</a:t>
            </a:r>
          </a:p>
        </p:txBody>
      </p:sp>
      <p:pic>
        <p:nvPicPr>
          <p:cNvPr id="4" name="Picture 3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228600"/>
            <a:ext cx="644290" cy="990600"/>
          </a:xfrm>
          <a:prstGeom prst="rect">
            <a:avLst/>
          </a:prstGeom>
        </p:spPr>
      </p:pic>
      <p:pic>
        <p:nvPicPr>
          <p:cNvPr id="5" name="Picture 4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64429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JSON vs. XML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Much Like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Plain text formats</a:t>
            </a:r>
          </a:p>
          <a:p>
            <a:endParaRPr lang="en-US" dirty="0"/>
          </a:p>
          <a:p>
            <a:r>
              <a:rPr lang="en-US" dirty="0"/>
              <a:t>“Self-describing“ (human readable)</a:t>
            </a:r>
          </a:p>
          <a:p>
            <a:endParaRPr lang="en-US" dirty="0"/>
          </a:p>
          <a:p>
            <a:r>
              <a:rPr lang="en-US" dirty="0"/>
              <a:t>Hierarchical (Values can contain lists of objects or values)</a:t>
            </a:r>
          </a:p>
        </p:txBody>
      </p:sp>
      <p:pic>
        <p:nvPicPr>
          <p:cNvPr id="5" name="Picture 4" descr="ID-100205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191000"/>
            <a:ext cx="2819400" cy="2199297"/>
          </a:xfrm>
          <a:prstGeom prst="rect">
            <a:avLst/>
          </a:prstGeom>
        </p:spPr>
      </p:pic>
      <p:pic>
        <p:nvPicPr>
          <p:cNvPr id="6" name="Picture 5" descr="json_like_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28600"/>
            <a:ext cx="274320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Like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626008"/>
          </a:xfrm>
        </p:spPr>
        <p:txBody>
          <a:bodyPr>
            <a:normAutofit/>
          </a:bodyPr>
          <a:lstStyle/>
          <a:p>
            <a:r>
              <a:rPr lang="en-US" dirty="0"/>
              <a:t>Lighter and faster than XML </a:t>
            </a:r>
          </a:p>
          <a:p>
            <a:endParaRPr lang="en-US" dirty="0"/>
          </a:p>
          <a:p>
            <a:r>
              <a:rPr lang="en-US" dirty="0"/>
              <a:t>JSON uses typed objects. All XML values are type-less strings and must be parsed at runtime.</a:t>
            </a:r>
          </a:p>
          <a:p>
            <a:endParaRPr lang="en-US" dirty="0"/>
          </a:p>
          <a:p>
            <a:r>
              <a:rPr lang="en-US" dirty="0"/>
              <a:t>Less syntax, no semantics</a:t>
            </a:r>
          </a:p>
          <a:p>
            <a:endParaRPr lang="en-US" dirty="0"/>
          </a:p>
          <a:p>
            <a:r>
              <a:rPr lang="en-US" dirty="0"/>
              <a:t>Properties are immediately accessible to JavaScript code</a:t>
            </a:r>
          </a:p>
        </p:txBody>
      </p:sp>
      <p:pic>
        <p:nvPicPr>
          <p:cNvPr id="5" name="Picture 4" descr="json_not_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28600"/>
            <a:ext cx="2785848" cy="99549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5" ma:contentTypeDescription="Create a new document." ma:contentTypeScope="" ma:versionID="ee45eebcee84f437989ef8b73103581a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050b08fce0a76ff42fe6e8bf981fe358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a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de" ma:index="10" nillable="true" ma:displayName="Made" ma:format="DateOnly" ma:internalName="Made">
      <xsd:simpleType>
        <xsd:restriction base="dms:DateTim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de xmlns="d0d77eca-fb09-4c91-a0cf-c85fba2eb381" xsi:nil="true"/>
  </documentManagement>
</p:properties>
</file>

<file path=customXml/itemProps1.xml><?xml version="1.0" encoding="utf-8"?>
<ds:datastoreItem xmlns:ds="http://schemas.openxmlformats.org/officeDocument/2006/customXml" ds:itemID="{FCCB8749-036D-4A46-99BB-43949FBC64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253F5F-66DC-4E77-AB0C-2C6069DE9F59}"/>
</file>

<file path=customXml/itemProps3.xml><?xml version="1.0" encoding="utf-8"?>
<ds:datastoreItem xmlns:ds="http://schemas.openxmlformats.org/officeDocument/2006/customXml" ds:itemID="{366648C2-B061-4F85-8436-D6554A2AE2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1028</TotalTime>
  <Words>1202</Words>
  <Application>Microsoft Office PowerPoint</Application>
  <PresentationFormat>On-screen Show (4:3)</PresentationFormat>
  <Paragraphs>191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JSON: The Basics</vt:lpstr>
      <vt:lpstr>Overview</vt:lpstr>
      <vt:lpstr>What is JSON?</vt:lpstr>
      <vt:lpstr>JSON is…</vt:lpstr>
      <vt:lpstr>JSON is NOT…</vt:lpstr>
      <vt:lpstr>Why use JSON?</vt:lpstr>
      <vt:lpstr>JSON vs. XML</vt:lpstr>
      <vt:lpstr>Much Like XML</vt:lpstr>
      <vt:lpstr>Not Like XML</vt:lpstr>
      <vt:lpstr>Knocks against JSON</vt:lpstr>
      <vt:lpstr>JSON Usage</vt:lpstr>
      <vt:lpstr>PowerPoint Presentation</vt:lpstr>
      <vt:lpstr>How &amp; When to use JSON</vt:lpstr>
      <vt:lpstr>Where is JSON used today?</vt:lpstr>
      <vt:lpstr>Syntax</vt:lpstr>
      <vt:lpstr>JSON Object Syntax</vt:lpstr>
      <vt:lpstr>JSON Example</vt:lpstr>
      <vt:lpstr>Arrays in JSON</vt:lpstr>
      <vt:lpstr>JSON Array Example</vt:lpstr>
      <vt:lpstr>Data Types</vt:lpstr>
      <vt:lpstr>Data Types: Strings</vt:lpstr>
      <vt:lpstr>Data Types: Numbers</vt:lpstr>
      <vt:lpstr>Data Types: Booleans &amp; Null</vt:lpstr>
      <vt:lpstr>Data Types: Objects &amp; Arrays</vt:lpstr>
      <vt:lpstr>Simple Example</vt:lpstr>
      <vt:lpstr>Simple Demo</vt:lpstr>
      <vt:lpstr>JSON objects</vt:lpstr>
      <vt:lpstr>JSON Multidimensional Array </vt:lpstr>
      <vt:lpstr> Java JSON </vt:lpstr>
      <vt:lpstr>Encoding JSON in Java</vt:lpstr>
      <vt:lpstr>Java JSON Encode using List</vt:lpstr>
      <vt:lpstr>Java JSON Decode</vt:lpstr>
    </vt:vector>
  </TitlesOfParts>
  <Company>[X+1] Solutions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The Basics</dc:title>
  <dc:creator>Jeff Fox</dc:creator>
  <cp:lastModifiedBy>Zahirabbas Mulani</cp:lastModifiedBy>
  <cp:revision>89</cp:revision>
  <dcterms:created xsi:type="dcterms:W3CDTF">2013-04-30T15:14:52Z</dcterms:created>
  <dcterms:modified xsi:type="dcterms:W3CDTF">2022-02-26T17:10:10Z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