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7" r:id="rId4"/>
    <p:sldId id="270" r:id="rId5"/>
    <p:sldId id="271" r:id="rId6"/>
    <p:sldId id="268" r:id="rId7"/>
    <p:sldId id="269" r:id="rId8"/>
    <p:sldId id="272" r:id="rId9"/>
    <p:sldId id="273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Some more Concepts of DOT 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873" y="1894609"/>
            <a:ext cx="8915400" cy="240722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static void Main(string[] </a:t>
            </a:r>
            <a:r>
              <a:rPr lang="en-IN" dirty="0" err="1">
                <a:solidFill>
                  <a:srgbClr val="00B0F0"/>
                </a:solidFill>
              </a:rPr>
              <a:t>args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{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   student s1 = new </a:t>
            </a:r>
            <a:r>
              <a:rPr lang="en-IN" dirty="0" err="1">
                <a:solidFill>
                  <a:srgbClr val="00B0F0"/>
                </a:solidFill>
              </a:rPr>
              <a:t>sy</a:t>
            </a:r>
            <a:r>
              <a:rPr lang="en-IN" dirty="0">
                <a:solidFill>
                  <a:srgbClr val="00B0F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   </a:t>
            </a:r>
            <a:r>
              <a:rPr lang="en-IN" dirty="0" err="1">
                <a:solidFill>
                  <a:srgbClr val="00B0F0"/>
                </a:solidFill>
              </a:rPr>
              <a:t>sy</a:t>
            </a:r>
            <a:r>
              <a:rPr lang="en-IN" dirty="0">
                <a:solidFill>
                  <a:srgbClr val="00B0F0"/>
                </a:solidFill>
              </a:rPr>
              <a:t> sy1 = (</a:t>
            </a:r>
            <a:r>
              <a:rPr lang="en-IN" dirty="0" err="1">
                <a:solidFill>
                  <a:srgbClr val="00B0F0"/>
                </a:solidFill>
              </a:rPr>
              <a:t>sy</a:t>
            </a:r>
            <a:r>
              <a:rPr lang="en-IN" dirty="0">
                <a:solidFill>
                  <a:srgbClr val="00B0F0"/>
                </a:solidFill>
              </a:rPr>
              <a:t>)s1;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        sy1.stream = "CS";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F0"/>
                </a:solidFill>
              </a:rPr>
              <a:t>        </a:t>
            </a:r>
            <a:r>
              <a:rPr lang="en-IN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4873" y="45747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static void Main(string[] </a:t>
            </a:r>
            <a:r>
              <a:rPr lang="en-IN" dirty="0" err="1">
                <a:solidFill>
                  <a:srgbClr val="FF0000"/>
                </a:solidFill>
              </a:rPr>
              <a:t>args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        {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FF0000"/>
                </a:solidFill>
              </a:rPr>
              <a:t>student s1 = new student();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 err="1">
                <a:solidFill>
                  <a:srgbClr val="FF0000"/>
                </a:solidFill>
              </a:rPr>
              <a:t>sy</a:t>
            </a:r>
            <a:r>
              <a:rPr lang="en-IN" dirty="0">
                <a:solidFill>
                  <a:srgbClr val="FF0000"/>
                </a:solidFill>
              </a:rPr>
              <a:t> sy1 = (</a:t>
            </a:r>
            <a:r>
              <a:rPr lang="en-IN" dirty="0" err="1">
                <a:solidFill>
                  <a:srgbClr val="FF0000"/>
                </a:solidFill>
              </a:rPr>
              <a:t>sy</a:t>
            </a:r>
            <a:r>
              <a:rPr lang="en-IN" dirty="0">
                <a:solidFill>
                  <a:srgbClr val="FF0000"/>
                </a:solidFill>
              </a:rPr>
              <a:t>)s1;</a:t>
            </a:r>
          </a:p>
          <a:p>
            <a:r>
              <a:rPr lang="en-IN" dirty="0">
                <a:solidFill>
                  <a:srgbClr val="FF0000"/>
                </a:solidFill>
              </a:rPr>
              <a:t>       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	}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4873" y="1402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static void Main(string[] </a:t>
            </a:r>
            <a:r>
              <a:rPr lang="en-IN" dirty="0" err="1">
                <a:solidFill>
                  <a:srgbClr val="FF0000"/>
                </a:solidFill>
              </a:rPr>
              <a:t>args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r>
              <a:rPr lang="en-IN" dirty="0">
                <a:solidFill>
                  <a:srgbClr val="FF0000"/>
                </a:solidFill>
              </a:rPr>
              <a:t>        {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 err="1">
                <a:solidFill>
                  <a:srgbClr val="FF0000"/>
                </a:solidFill>
              </a:rPr>
              <a:t>sy</a:t>
            </a:r>
            <a:r>
              <a:rPr lang="en-IN" dirty="0">
                <a:solidFill>
                  <a:srgbClr val="FF0000"/>
                </a:solidFill>
              </a:rPr>
              <a:t> sy1 = new </a:t>
            </a:r>
            <a:r>
              <a:rPr lang="en-IN" dirty="0" err="1">
                <a:solidFill>
                  <a:srgbClr val="FF0000"/>
                </a:solidFill>
              </a:rPr>
              <a:t>sy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student s1 = sy1;</a:t>
            </a:r>
          </a:p>
          <a:p>
            <a:r>
              <a:rPr lang="en-IN" dirty="0">
                <a:solidFill>
                  <a:srgbClr val="FF0000"/>
                </a:solidFill>
              </a:rPr>
              <a:t>            s1.stream = "CS";</a:t>
            </a:r>
          </a:p>
          <a:p>
            <a:r>
              <a:rPr lang="en-IN" dirty="0">
                <a:solidFill>
                  <a:srgbClr val="FF0000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9785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1991"/>
            <a:ext cx="9485024" cy="53928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File Name </a:t>
            </a:r>
            <a:r>
              <a:rPr lang="en-IN" b="1" dirty="0" smtClean="0"/>
              <a:t>							</a:t>
            </a:r>
          </a:p>
          <a:p>
            <a:r>
              <a:rPr lang="en-IN" b="1" dirty="0" smtClean="0"/>
              <a:t>Ends </a:t>
            </a:r>
            <a:r>
              <a:rPr lang="en-IN" b="1" dirty="0"/>
              <a:t>with .</a:t>
            </a:r>
            <a:r>
              <a:rPr lang="en-IN" b="1" dirty="0" err="1"/>
              <a:t>aspx</a:t>
            </a:r>
            <a:r>
              <a:rPr lang="en-IN" b="1" dirty="0"/>
              <a:t> </a:t>
            </a:r>
            <a:r>
              <a:rPr lang="en-IN" dirty="0" smtClean="0"/>
              <a:t>					</a:t>
            </a:r>
          </a:p>
          <a:p>
            <a:pPr marL="0" indent="0">
              <a:buNone/>
            </a:pPr>
            <a:r>
              <a:rPr lang="en-IN" dirty="0" smtClean="0"/>
              <a:t>These </a:t>
            </a:r>
            <a:r>
              <a:rPr lang="en-IN" dirty="0"/>
              <a:t>are ASP.NET web pages. They contain the user interface and, optionally, </a:t>
            </a:r>
            <a:r>
              <a:rPr lang="en-IN" dirty="0" smtClean="0"/>
              <a:t>the underlying </a:t>
            </a:r>
            <a:r>
              <a:rPr lang="en-IN" dirty="0"/>
              <a:t>application code. Users request or </a:t>
            </a:r>
            <a:r>
              <a:rPr lang="en-IN" dirty="0" smtClean="0"/>
              <a:t>navigate </a:t>
            </a:r>
            <a:r>
              <a:rPr lang="en-IN" dirty="0"/>
              <a:t>directly to </a:t>
            </a:r>
            <a:r>
              <a:rPr lang="en-IN" dirty="0" smtClean="0"/>
              <a:t>	one </a:t>
            </a:r>
            <a:r>
              <a:rPr lang="en-IN" dirty="0"/>
              <a:t>of these pages </a:t>
            </a:r>
            <a:r>
              <a:rPr lang="en-IN" dirty="0" smtClean="0"/>
              <a:t>to start </a:t>
            </a:r>
            <a:r>
              <a:rPr lang="en-IN" dirty="0"/>
              <a:t>your web application.</a:t>
            </a:r>
          </a:p>
          <a:p>
            <a:r>
              <a:rPr lang="en-IN" b="1" dirty="0"/>
              <a:t>Ends with .</a:t>
            </a:r>
            <a:r>
              <a:rPr lang="en-IN" b="1" dirty="0" err="1"/>
              <a:t>ascx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These </a:t>
            </a:r>
            <a:r>
              <a:rPr lang="en-IN" dirty="0"/>
              <a:t>are ASP.NET user controls. User controls are similar to web pages, except that </a:t>
            </a:r>
            <a:r>
              <a:rPr lang="en-IN" dirty="0" smtClean="0"/>
              <a:t>the user </a:t>
            </a:r>
            <a:r>
              <a:rPr lang="en-IN" dirty="0"/>
              <a:t>can’t access these files directly. Instead, they must be hosted inside an </a:t>
            </a:r>
            <a:r>
              <a:rPr lang="en-IN" dirty="0" smtClean="0"/>
              <a:t>ASP.NET web </a:t>
            </a:r>
            <a:r>
              <a:rPr lang="en-IN" dirty="0"/>
              <a:t>page. User controls allow you to develop a small piece of user interface and </a:t>
            </a:r>
            <a:r>
              <a:rPr lang="en-IN" dirty="0" smtClean="0"/>
              <a:t>reuse it </a:t>
            </a:r>
            <a:r>
              <a:rPr lang="en-IN" dirty="0"/>
              <a:t>in as many web forms as you want without repetitive code. </a:t>
            </a:r>
          </a:p>
          <a:p>
            <a:r>
              <a:rPr lang="en-IN" b="1" dirty="0" err="1"/>
              <a:t>web.config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the configuration file for your ASP.NET application. It includes settings </a:t>
            </a:r>
            <a:r>
              <a:rPr lang="en-IN" dirty="0" smtClean="0"/>
              <a:t>for customizing </a:t>
            </a:r>
            <a:r>
              <a:rPr lang="en-IN" dirty="0"/>
              <a:t>security, state management, memory management, and much more. </a:t>
            </a:r>
            <a:endParaRPr lang="en-IN" dirty="0" smtClean="0"/>
          </a:p>
          <a:p>
            <a:r>
              <a:rPr lang="en-IN" b="1" dirty="0" err="1" smtClean="0"/>
              <a:t>global.asax</a:t>
            </a:r>
            <a:r>
              <a:rPr lang="en-IN" b="1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is the global application file. You can use this file to define global variables (</a:t>
            </a:r>
            <a:r>
              <a:rPr lang="en-IN" dirty="0" smtClean="0"/>
              <a:t>variables that </a:t>
            </a:r>
            <a:r>
              <a:rPr lang="en-IN" dirty="0"/>
              <a:t>can be accessed from any web page in the web application) and react to global </a:t>
            </a:r>
            <a:r>
              <a:rPr lang="en-IN" dirty="0" smtClean="0"/>
              <a:t>events (such </a:t>
            </a:r>
            <a:r>
              <a:rPr lang="en-IN" dirty="0"/>
              <a:t>as when a web application first starts). </a:t>
            </a:r>
          </a:p>
          <a:p>
            <a:r>
              <a:rPr lang="en-IN" b="1" dirty="0"/>
              <a:t>Ends with .</a:t>
            </a:r>
            <a:r>
              <a:rPr lang="en-IN" b="1" dirty="0" err="1"/>
              <a:t>cs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These </a:t>
            </a:r>
            <a:r>
              <a:rPr lang="en-IN" dirty="0"/>
              <a:t>are code-behind files that contain C# code. They allow you to separate </a:t>
            </a:r>
            <a:r>
              <a:rPr lang="en-IN" dirty="0" smtClean="0"/>
              <a:t>the application </a:t>
            </a:r>
            <a:r>
              <a:rPr lang="en-IN" dirty="0"/>
              <a:t>logic from the user interface of a web page. We’ll introduce the </a:t>
            </a:r>
            <a:r>
              <a:rPr lang="en-IN" dirty="0" smtClean="0"/>
              <a:t>code-behind model </a:t>
            </a:r>
            <a:r>
              <a:rPr lang="en-IN" dirty="0"/>
              <a:t>in this chapter and use it extensively in this book.</a:t>
            </a:r>
          </a:p>
        </p:txBody>
      </p:sp>
    </p:spTree>
    <p:extLst>
      <p:ext uri="{BB962C8B-B14F-4D97-AF65-F5344CB8AC3E}">
        <p14:creationId xmlns:p14="http://schemas.microsoft.com/office/powerpoint/2010/main" val="178621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62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ASP.NET Folders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30036"/>
            <a:ext cx="9602788" cy="5527964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err="1"/>
              <a:t>App_Browsers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Contains </a:t>
            </a:r>
            <a:r>
              <a:rPr lang="en-IN" dirty="0"/>
              <a:t>.browser files that ASP.NET uses to identify the browsers that are </a:t>
            </a:r>
            <a:r>
              <a:rPr lang="en-IN" dirty="0" smtClean="0"/>
              <a:t>using your </a:t>
            </a:r>
            <a:r>
              <a:rPr lang="en-IN" dirty="0"/>
              <a:t>application and determine their capabilities. Usually, browser information </a:t>
            </a:r>
            <a:r>
              <a:rPr lang="en-IN" dirty="0" smtClean="0"/>
              <a:t>is standardized </a:t>
            </a:r>
            <a:r>
              <a:rPr lang="en-IN" dirty="0"/>
              <a:t>across the entire web server, and you don’t need to use this folder. </a:t>
            </a:r>
          </a:p>
          <a:p>
            <a:r>
              <a:rPr lang="en-IN" b="1" dirty="0" err="1"/>
              <a:t>App_Code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Contains </a:t>
            </a:r>
            <a:r>
              <a:rPr lang="en-IN" dirty="0"/>
              <a:t>source code files that are dynamically compiled for use in your application.</a:t>
            </a:r>
          </a:p>
          <a:p>
            <a:r>
              <a:rPr lang="en-IN" b="1" dirty="0" err="1"/>
              <a:t>App_GlobalResources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Stores </a:t>
            </a:r>
            <a:r>
              <a:rPr lang="en-IN" dirty="0"/>
              <a:t>global resources that are accessible to every page in the web </a:t>
            </a:r>
            <a:r>
              <a:rPr lang="en-IN" dirty="0" smtClean="0"/>
              <a:t>application. This </a:t>
            </a:r>
            <a:r>
              <a:rPr lang="en-IN" dirty="0"/>
              <a:t>directory is used in localization scenarios, when you need to have a website </a:t>
            </a:r>
            <a:r>
              <a:rPr lang="en-IN" dirty="0" smtClean="0"/>
              <a:t>in more </a:t>
            </a:r>
            <a:r>
              <a:rPr lang="en-IN" dirty="0"/>
              <a:t>than one language. </a:t>
            </a:r>
          </a:p>
          <a:p>
            <a:r>
              <a:rPr lang="en-IN" b="1" dirty="0" err="1"/>
              <a:t>App_LocalResources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Serves </a:t>
            </a:r>
            <a:r>
              <a:rPr lang="en-IN" dirty="0"/>
              <a:t>the same purpose as </a:t>
            </a:r>
            <a:r>
              <a:rPr lang="en-IN" dirty="0" err="1"/>
              <a:t>App_GlobalResources</a:t>
            </a:r>
            <a:r>
              <a:rPr lang="en-IN" dirty="0"/>
              <a:t>, except these resources </a:t>
            </a:r>
            <a:r>
              <a:rPr lang="en-IN" dirty="0" smtClean="0"/>
              <a:t>are accessible </a:t>
            </a:r>
            <a:r>
              <a:rPr lang="en-IN" dirty="0"/>
              <a:t>to a specific page only.</a:t>
            </a:r>
          </a:p>
          <a:p>
            <a:r>
              <a:rPr lang="en-IN" b="1" dirty="0" err="1"/>
              <a:t>App_WebReferences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Stores </a:t>
            </a:r>
            <a:r>
              <a:rPr lang="en-IN" dirty="0"/>
              <a:t>references to web services, which are remote code routines that a </a:t>
            </a:r>
            <a:r>
              <a:rPr lang="en-IN" dirty="0" smtClean="0"/>
              <a:t>web application </a:t>
            </a:r>
            <a:r>
              <a:rPr lang="en-IN" dirty="0"/>
              <a:t>can call over a network or the Internet.</a:t>
            </a:r>
          </a:p>
          <a:p>
            <a:r>
              <a:rPr lang="en-IN" b="1" dirty="0" err="1"/>
              <a:t>App_Data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Stores </a:t>
            </a:r>
            <a:r>
              <a:rPr lang="en-IN" dirty="0"/>
              <a:t>data, including SQL Server Express database files </a:t>
            </a:r>
          </a:p>
          <a:p>
            <a:r>
              <a:rPr lang="en-IN" b="1" dirty="0" err="1"/>
              <a:t>App_Themes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Stores </a:t>
            </a:r>
            <a:r>
              <a:rPr lang="en-IN" dirty="0"/>
              <a:t>the themes that are used to standardize and reuse formatting in your </a:t>
            </a:r>
            <a:r>
              <a:rPr lang="en-IN" dirty="0" smtClean="0"/>
              <a:t>web application</a:t>
            </a:r>
            <a:r>
              <a:rPr lang="en-IN" dirty="0"/>
              <a:t>. </a:t>
            </a:r>
          </a:p>
          <a:p>
            <a:r>
              <a:rPr lang="en-IN" b="1" dirty="0"/>
              <a:t>Bin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Contains </a:t>
            </a:r>
            <a:r>
              <a:rPr lang="en-IN" dirty="0"/>
              <a:t>all the compiled .NET components (DLLs) that the ASP.NET web </a:t>
            </a:r>
            <a:r>
              <a:rPr lang="en-IN" dirty="0" smtClean="0"/>
              <a:t>application uses</a:t>
            </a:r>
            <a:r>
              <a:rPr lang="en-IN" dirty="0"/>
              <a:t>. For example, if you develop a custom component for accessing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4150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Casting </a:t>
            </a:r>
            <a:r>
              <a:rPr lang="en-IN" dirty="0" smtClean="0"/>
              <a:t>Objects - I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92925" y="1644203"/>
            <a:ext cx="9220715" cy="4241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 Student s = new Student(12,"abc</a:t>
            </a:r>
            <a:r>
              <a:rPr lang="en-US" sz="2400" b="1" dirty="0" smtClean="0"/>
              <a:t>"); //Student is a Base class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 err="1"/>
              <a:t>Sy</a:t>
            </a:r>
            <a:r>
              <a:rPr lang="en-US" sz="2400" b="1" dirty="0"/>
              <a:t> </a:t>
            </a:r>
            <a:r>
              <a:rPr lang="en-US" sz="2400" b="1" dirty="0" err="1"/>
              <a:t>sy</a:t>
            </a:r>
            <a:r>
              <a:rPr lang="en-US" sz="2400" b="1" dirty="0"/>
              <a:t> = new </a:t>
            </a:r>
            <a:r>
              <a:rPr lang="en-US" sz="2400" b="1" dirty="0" err="1"/>
              <a:t>Sy</a:t>
            </a:r>
            <a:r>
              <a:rPr lang="en-US" sz="2400" b="1" dirty="0"/>
              <a:t>(13, "</a:t>
            </a:r>
            <a:r>
              <a:rPr lang="en-US" sz="2400" b="1" dirty="0" err="1"/>
              <a:t>SYStudent</a:t>
            </a:r>
            <a:r>
              <a:rPr lang="en-US" sz="2400" b="1" dirty="0"/>
              <a:t>",'D</a:t>
            </a:r>
            <a:r>
              <a:rPr lang="en-US" sz="2400" b="1" dirty="0" smtClean="0"/>
              <a:t>'); // </a:t>
            </a:r>
            <a:r>
              <a:rPr lang="en-US" sz="2400" b="1" dirty="0" err="1" smtClean="0"/>
              <a:t>sy</a:t>
            </a:r>
            <a:r>
              <a:rPr lang="en-US" sz="2400" b="1" dirty="0" smtClean="0"/>
              <a:t> is a derived class from Student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Console.WriteLine</a:t>
            </a:r>
            <a:r>
              <a:rPr lang="en-US" sz="2400" b="1" dirty="0"/>
              <a:t>("Type Casting - 1");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Student </a:t>
            </a:r>
            <a:r>
              <a:rPr lang="en-US" sz="2400" b="1" dirty="0"/>
              <a:t>s1 = new Student(555, "newbase1");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err="1" smtClean="0"/>
              <a:t>Console.WriteLine</a:t>
            </a:r>
            <a:r>
              <a:rPr lang="en-US" sz="2400" b="1" dirty="0"/>
              <a:t>("Before casting");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s1.printStudent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err="1" smtClean="0"/>
              <a:t>Console.WriteLine</a:t>
            </a:r>
            <a:r>
              <a:rPr lang="en-US" sz="2400" b="1" dirty="0"/>
              <a:t>("After casting");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s1=</a:t>
            </a:r>
            <a:r>
              <a:rPr lang="en-US" sz="2400" b="1" dirty="0" err="1" smtClean="0"/>
              <a:t>sy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smtClean="0"/>
              <a:t>s1.printStudent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65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-1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53" t="12383" r="77717" b="69546"/>
          <a:stretch/>
        </p:blipFill>
        <p:spPr>
          <a:xfrm>
            <a:off x="2759151" y="1759926"/>
            <a:ext cx="5890863" cy="35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Casting Objects - </a:t>
            </a:r>
            <a:r>
              <a:rPr lang="en-IN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1425262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	    </a:t>
            </a:r>
            <a:r>
              <a:rPr lang="en-US" sz="2400" b="1" dirty="0" err="1" smtClean="0"/>
              <a:t>Console.WriteLine</a:t>
            </a:r>
            <a:r>
              <a:rPr lang="en-US" sz="2400" b="1" dirty="0"/>
              <a:t>("Type Casting - 3");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Sy</a:t>
            </a:r>
            <a:r>
              <a:rPr lang="en-US" sz="2400" b="1" dirty="0"/>
              <a:t> s3 = new </a:t>
            </a:r>
            <a:r>
              <a:rPr lang="en-US" sz="2400" b="1" dirty="0" err="1"/>
              <a:t>Sy</a:t>
            </a:r>
            <a:r>
              <a:rPr lang="en-US" sz="2400" b="1" dirty="0"/>
              <a:t>(23, "</a:t>
            </a:r>
            <a:r>
              <a:rPr lang="en-US" sz="2400" b="1" dirty="0" err="1"/>
              <a:t>newderived</a:t>
            </a:r>
            <a:r>
              <a:rPr lang="en-US" sz="2400" b="1" dirty="0"/>
              <a:t>", 'D');</a:t>
            </a:r>
          </a:p>
          <a:p>
            <a:pPr marL="0" indent="0">
              <a:buNone/>
            </a:pPr>
            <a:r>
              <a:rPr lang="en-US" sz="2400" b="1" dirty="0"/>
              <a:t>            Student s4 = new Student(54, "</a:t>
            </a:r>
            <a:r>
              <a:rPr lang="en-US" sz="2400" b="1" dirty="0" err="1"/>
              <a:t>newbase</a:t>
            </a:r>
            <a:r>
              <a:rPr lang="en-US" sz="2400" b="1" dirty="0"/>
              <a:t>");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Console.WriteLine</a:t>
            </a:r>
            <a:r>
              <a:rPr lang="en-US" sz="2400" b="1" dirty="0"/>
              <a:t>("Before casting");</a:t>
            </a:r>
          </a:p>
          <a:p>
            <a:pPr marL="0" indent="0">
              <a:buNone/>
            </a:pPr>
            <a:r>
              <a:rPr lang="en-US" sz="2400" b="1" dirty="0"/>
              <a:t>            s4.printStudent();</a:t>
            </a:r>
          </a:p>
          <a:p>
            <a:pPr marL="0" indent="0">
              <a:buNone/>
            </a:pPr>
            <a:r>
              <a:rPr lang="en-US" sz="2400" b="1" dirty="0"/>
              <a:t>            s4 = (Student)s3;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Console.WriteLine</a:t>
            </a:r>
            <a:r>
              <a:rPr lang="en-US" sz="2400" b="1" dirty="0"/>
              <a:t>("After casting");</a:t>
            </a:r>
          </a:p>
          <a:p>
            <a:pPr marL="0" indent="0">
              <a:buNone/>
            </a:pPr>
            <a:r>
              <a:rPr lang="en-US" sz="2400" b="1" dirty="0"/>
              <a:t>            s4.printStudent();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</a:p>
          <a:p>
            <a:pPr marL="0" indent="0">
              <a:buNone/>
            </a:pPr>
            <a:r>
              <a:rPr lang="en-US" sz="2400" b="1" dirty="0"/>
              <a:t>            </a:t>
            </a:r>
            <a:r>
              <a:rPr lang="en-US" sz="2400" b="1" dirty="0" err="1"/>
              <a:t>Console.ReadKey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58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59" t="36478" r="44470" b="44071"/>
          <a:stretch/>
        </p:blipFill>
        <p:spPr>
          <a:xfrm>
            <a:off x="2807869" y="1786388"/>
            <a:ext cx="6546337" cy="39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Casting Objects - </a:t>
            </a:r>
            <a:r>
              <a:rPr lang="en-IN" dirty="0" smtClean="0"/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181" y="173435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      </a:t>
            </a:r>
            <a:r>
              <a:rPr lang="en-US" sz="2800" b="1" dirty="0" err="1" smtClean="0"/>
              <a:t>Console.WriteLine</a:t>
            </a:r>
            <a:r>
              <a:rPr lang="en-US" sz="2800" b="1" dirty="0"/>
              <a:t>("Type Casting - </a:t>
            </a:r>
            <a:r>
              <a:rPr lang="en-US" sz="2800" b="1" dirty="0" smtClean="0"/>
              <a:t>3");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       </a:t>
            </a:r>
            <a:r>
              <a:rPr lang="en-US" sz="2800" b="1" dirty="0" err="1" smtClean="0"/>
              <a:t>Sy</a:t>
            </a:r>
            <a:r>
              <a:rPr lang="en-US" sz="2800" b="1" dirty="0" smtClean="0"/>
              <a:t> </a:t>
            </a:r>
            <a:r>
              <a:rPr lang="en-US" sz="2800" b="1" dirty="0"/>
              <a:t>sy2 = new </a:t>
            </a:r>
            <a:r>
              <a:rPr lang="en-US" sz="2800" b="1" dirty="0" err="1"/>
              <a:t>Sy</a:t>
            </a:r>
            <a:r>
              <a:rPr lang="en-US" sz="2800" b="1" dirty="0"/>
              <a:t>(555, "newderived1", 'D');</a:t>
            </a:r>
          </a:p>
          <a:p>
            <a:pPr marL="0" indent="0">
              <a:buNone/>
            </a:pPr>
            <a:r>
              <a:rPr lang="en-US" sz="2800" b="1" dirty="0"/>
              <a:t>           </a:t>
            </a:r>
            <a:r>
              <a:rPr lang="en-US" sz="2800" b="1" dirty="0" err="1" smtClean="0"/>
              <a:t>Console.WriteLine</a:t>
            </a:r>
            <a:r>
              <a:rPr lang="en-US" sz="2800" b="1" dirty="0"/>
              <a:t>("Before casting");</a:t>
            </a:r>
          </a:p>
          <a:p>
            <a:pPr marL="0" indent="0">
              <a:buNone/>
            </a:pPr>
            <a:r>
              <a:rPr lang="en-US" sz="2800" b="1" dirty="0"/>
              <a:t>           </a:t>
            </a:r>
            <a:r>
              <a:rPr lang="en-US" sz="2800" b="1" dirty="0" smtClean="0"/>
              <a:t>sy2.printStudent</a:t>
            </a:r>
            <a:r>
              <a:rPr lang="en-US" sz="2800" b="1" dirty="0"/>
              <a:t>();</a:t>
            </a:r>
          </a:p>
          <a:p>
            <a:pPr marL="0" indent="0">
              <a:buNone/>
            </a:pPr>
            <a:r>
              <a:rPr lang="en-US" sz="2800" b="1" dirty="0"/>
              <a:t>           </a:t>
            </a:r>
            <a:r>
              <a:rPr lang="en-US" sz="2800" b="1" dirty="0" err="1" smtClean="0"/>
              <a:t>Console.WriteLine</a:t>
            </a:r>
            <a:r>
              <a:rPr lang="en-US" sz="2800" b="1" dirty="0"/>
              <a:t>("After casting");</a:t>
            </a:r>
          </a:p>
          <a:p>
            <a:pPr marL="0" indent="0">
              <a:buNone/>
            </a:pPr>
            <a:r>
              <a:rPr lang="en-US" sz="2800" b="1" dirty="0"/>
              <a:t>           </a:t>
            </a:r>
            <a:r>
              <a:rPr lang="en-US" sz="2800" b="1" dirty="0" smtClean="0"/>
              <a:t>sy2 </a:t>
            </a:r>
            <a:r>
              <a:rPr lang="en-US" sz="2800" b="1" dirty="0"/>
              <a:t>= s;</a:t>
            </a:r>
          </a:p>
          <a:p>
            <a:pPr marL="0" indent="0">
              <a:buNone/>
            </a:pPr>
            <a:r>
              <a:rPr lang="en-US" sz="2800" b="1" dirty="0" smtClean="0"/>
              <a:t>           sy2.printStudent</a:t>
            </a:r>
            <a:r>
              <a:rPr lang="en-US" sz="2800" b="1" dirty="0"/>
              <a:t>();</a:t>
            </a:r>
          </a:p>
          <a:p>
            <a:pPr marL="0" indent="0">
              <a:buNone/>
            </a:pPr>
            <a:r>
              <a:rPr lang="en-US" sz="2800" b="1" dirty="0"/>
              <a:t>           </a:t>
            </a:r>
            <a:r>
              <a:rPr lang="en-US" sz="2800" b="1" dirty="0" err="1" smtClean="0"/>
              <a:t>Console.ReadKey</a:t>
            </a:r>
            <a:r>
              <a:rPr lang="en-US" sz="2800" b="1" dirty="0"/>
              <a:t>();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9109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Error. (Cannot implicitly convert Student to </a:t>
            </a:r>
            <a:r>
              <a:rPr lang="en-US" dirty="0" err="1" smtClean="0"/>
              <a:t>Sy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8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Casting Objects - </a:t>
            </a:r>
            <a:r>
              <a:rPr lang="en-IN" dirty="0" smtClean="0"/>
              <a:t>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Console.WriteLine</a:t>
            </a:r>
            <a:r>
              <a:rPr lang="en-US" dirty="0"/>
              <a:t>("Type Casting - </a:t>
            </a:r>
            <a:r>
              <a:rPr lang="en-US" dirty="0" smtClean="0"/>
              <a:t>4");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Student s = new Student(12,"abc");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Sy</a:t>
            </a:r>
            <a:r>
              <a:rPr lang="en-US" dirty="0"/>
              <a:t> sy2 = new </a:t>
            </a:r>
            <a:r>
              <a:rPr lang="en-US" dirty="0" err="1"/>
              <a:t>Sy</a:t>
            </a:r>
            <a:r>
              <a:rPr lang="en-US" dirty="0"/>
              <a:t>(555, "newderived1", 'D');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("Before casting");</a:t>
            </a:r>
          </a:p>
          <a:p>
            <a:pPr marL="0" indent="0">
              <a:buNone/>
            </a:pPr>
            <a:r>
              <a:rPr lang="en-US" dirty="0"/>
              <a:t>            sy2.printStudent();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("After casting");</a:t>
            </a:r>
          </a:p>
          <a:p>
            <a:pPr marL="0" indent="0">
              <a:buNone/>
            </a:pPr>
            <a:r>
              <a:rPr lang="en-US" dirty="0"/>
              <a:t>            sy2 = (</a:t>
            </a:r>
            <a:r>
              <a:rPr lang="en-US" dirty="0" err="1"/>
              <a:t>Sy</a:t>
            </a:r>
            <a:r>
              <a:rPr lang="en-US" dirty="0"/>
              <a:t>)s;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            sy2.printStudent();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3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time Error. (Invalid Cast Exception)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549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593</TotalTime>
  <Words>821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Some more Concepts of DOT NET</vt:lpstr>
      <vt:lpstr>Casting Objects - I</vt:lpstr>
      <vt:lpstr>Output -1 </vt:lpstr>
      <vt:lpstr>Casting Objects - II</vt:lpstr>
      <vt:lpstr>Output- 2</vt:lpstr>
      <vt:lpstr>Casting Objects - III</vt:lpstr>
      <vt:lpstr>Output -3 </vt:lpstr>
      <vt:lpstr>Casting Objects - IV</vt:lpstr>
      <vt:lpstr>Output -4 </vt:lpstr>
      <vt:lpstr>PowerPoint Presentation</vt:lpstr>
      <vt:lpstr>ASP.NET File Types</vt:lpstr>
      <vt:lpstr>ASP.NET Folders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more Concepts of DOT NET</dc:title>
  <dc:creator>Jayasree Ravi</dc:creator>
  <cp:lastModifiedBy>Jayasree Ravi</cp:lastModifiedBy>
  <cp:revision>21</cp:revision>
  <dcterms:created xsi:type="dcterms:W3CDTF">2018-12-18T03:08:31Z</dcterms:created>
  <dcterms:modified xsi:type="dcterms:W3CDTF">2021-12-03T05:50:22Z</dcterms:modified>
</cp:coreProperties>
</file>