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6" r:id="rId5"/>
    <p:sldId id="299" r:id="rId6"/>
    <p:sldId id="265" r:id="rId7"/>
    <p:sldId id="266" r:id="rId8"/>
    <p:sldId id="267" r:id="rId9"/>
    <p:sldId id="300" r:id="rId10"/>
    <p:sldId id="268" r:id="rId11"/>
    <p:sldId id="301" r:id="rId12"/>
    <p:sldId id="269" r:id="rId13"/>
    <p:sldId id="270" r:id="rId14"/>
    <p:sldId id="302" r:id="rId15"/>
    <p:sldId id="303" r:id="rId16"/>
    <p:sldId id="304" r:id="rId17"/>
    <p:sldId id="305" r:id="rId18"/>
    <p:sldId id="306" r:id="rId19"/>
    <p:sldId id="307" r:id="rId20"/>
    <p:sldId id="272" r:id="rId21"/>
    <p:sldId id="308" r:id="rId22"/>
    <p:sldId id="273" r:id="rId23"/>
    <p:sldId id="309" r:id="rId24"/>
    <p:sldId id="274" r:id="rId25"/>
    <p:sldId id="275" r:id="rId26"/>
    <p:sldId id="276" r:id="rId27"/>
    <p:sldId id="310" r:id="rId28"/>
    <p:sldId id="311" r:id="rId29"/>
    <p:sldId id="277" r:id="rId30"/>
    <p:sldId id="312" r:id="rId31"/>
    <p:sldId id="313" r:id="rId32"/>
    <p:sldId id="278" r:id="rId33"/>
    <p:sldId id="279" r:id="rId34"/>
    <p:sldId id="314" r:id="rId35"/>
    <p:sldId id="31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FC82B-E025-47FA-951E-1B40687CBF1C}" v="2" dt="2023-10-20T11:10:34.357"/>
    <p1510:client id="{EF533F4E-5C8B-426D-861C-1BA05830BF46}" v="2" dt="2023-10-21T00:09:38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AN PATEL - 40315210046" userId="S::amaan.patel46@svkmmumbai.onmicrosoft.com::a15dba1e-e800-4279-8253-64d543b30f1d" providerId="AD" clId="Web-{9FFFC82B-E025-47FA-951E-1B40687CBF1C}"/>
    <pc:docChg chg="addSld delSld">
      <pc:chgData name="AMAAN PATEL - 40315210046" userId="S::amaan.patel46@svkmmumbai.onmicrosoft.com::a15dba1e-e800-4279-8253-64d543b30f1d" providerId="AD" clId="Web-{9FFFC82B-E025-47FA-951E-1B40687CBF1C}" dt="2023-10-20T11:10:34.357" v="1"/>
      <pc:docMkLst>
        <pc:docMk/>
      </pc:docMkLst>
      <pc:sldChg chg="new del">
        <pc:chgData name="AMAAN PATEL - 40315210046" userId="S::amaan.patel46@svkmmumbai.onmicrosoft.com::a15dba1e-e800-4279-8253-64d543b30f1d" providerId="AD" clId="Web-{9FFFC82B-E025-47FA-951E-1B40687CBF1C}" dt="2023-10-20T11:10:34.357" v="1"/>
        <pc:sldMkLst>
          <pc:docMk/>
          <pc:sldMk cId="4037215640" sldId="316"/>
        </pc:sldMkLst>
      </pc:sldChg>
    </pc:docChg>
  </pc:docChgLst>
  <pc:docChgLst>
    <pc:chgData name="RISHIKA MUKHERJEE - 40315210035" userId="S::rishika.mukherjee35@svkmmumbai.onmicrosoft.com::69b40cb0-45c3-4624-a087-5e9ed63e407d" providerId="AD" clId="Web-{EF533F4E-5C8B-426D-861C-1BA05830BF46}"/>
    <pc:docChg chg="modSld">
      <pc:chgData name="RISHIKA MUKHERJEE - 40315210035" userId="S::rishika.mukherjee35@svkmmumbai.onmicrosoft.com::69b40cb0-45c3-4624-a087-5e9ed63e407d" providerId="AD" clId="Web-{EF533F4E-5C8B-426D-861C-1BA05830BF46}" dt="2023-10-21T00:09:38.208" v="1" actId="1076"/>
      <pc:docMkLst>
        <pc:docMk/>
      </pc:docMkLst>
      <pc:sldChg chg="modSp">
        <pc:chgData name="RISHIKA MUKHERJEE - 40315210035" userId="S::rishika.mukherjee35@svkmmumbai.onmicrosoft.com::69b40cb0-45c3-4624-a087-5e9ed63e407d" providerId="AD" clId="Web-{EF533F4E-5C8B-426D-861C-1BA05830BF46}" dt="2023-10-21T00:08:51.051" v="0" actId="1076"/>
        <pc:sldMkLst>
          <pc:docMk/>
          <pc:sldMk cId="0" sldId="307"/>
        </pc:sldMkLst>
        <pc:spChg chg="mod">
          <ac:chgData name="RISHIKA MUKHERJEE - 40315210035" userId="S::rishika.mukherjee35@svkmmumbai.onmicrosoft.com::69b40cb0-45c3-4624-a087-5e9ed63e407d" providerId="AD" clId="Web-{EF533F4E-5C8B-426D-861C-1BA05830BF46}" dt="2023-10-21T00:08:51.051" v="0" actId="1076"/>
          <ac:spMkLst>
            <pc:docMk/>
            <pc:sldMk cId="0" sldId="307"/>
            <ac:spMk id="3" creationId="{00000000-0000-0000-0000-000000000000}"/>
          </ac:spMkLst>
        </pc:spChg>
      </pc:sldChg>
      <pc:sldChg chg="modSp">
        <pc:chgData name="RISHIKA MUKHERJEE - 40315210035" userId="S::rishika.mukherjee35@svkmmumbai.onmicrosoft.com::69b40cb0-45c3-4624-a087-5e9ed63e407d" providerId="AD" clId="Web-{EF533F4E-5C8B-426D-861C-1BA05830BF46}" dt="2023-10-21T00:09:38.208" v="1" actId="1076"/>
        <pc:sldMkLst>
          <pc:docMk/>
          <pc:sldMk cId="0" sldId="309"/>
        </pc:sldMkLst>
        <pc:spChg chg="mod">
          <ac:chgData name="RISHIKA MUKHERJEE - 40315210035" userId="S::rishika.mukherjee35@svkmmumbai.onmicrosoft.com::69b40cb0-45c3-4624-a087-5e9ed63e407d" providerId="AD" clId="Web-{EF533F4E-5C8B-426D-861C-1BA05830BF46}" dt="2023-10-21T00:09:38.208" v="1" actId="1076"/>
          <ac:spMkLst>
            <pc:docMk/>
            <pc:sldMk cId="0" sldId="30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95425"/>
            <a:ext cx="6953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 Operation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14400" y="1828800"/>
            <a:ext cx="7543800" cy="3733800"/>
            <a:chOff x="2115" y="8280"/>
            <a:chExt cx="8070" cy="3540"/>
          </a:xfrm>
        </p:grpSpPr>
        <p:sp>
          <p:nvSpPr>
            <p:cNvPr id="225296" name="Rectangle 16"/>
            <p:cNvSpPr>
              <a:spLocks noChangeArrowheads="1"/>
            </p:cNvSpPr>
            <p:nvPr/>
          </p:nvSpPr>
          <p:spPr bwMode="auto">
            <a:xfrm>
              <a:off x="2115" y="8280"/>
              <a:ext cx="8070" cy="3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5190" y="8705"/>
              <a:ext cx="1245" cy="930"/>
              <a:chOff x="5820" y="8055"/>
              <a:chExt cx="1245" cy="930"/>
            </a:xfrm>
          </p:grpSpPr>
          <p:sp>
            <p:nvSpPr>
              <p:cNvPr id="225298" name="Rectangle 18"/>
              <p:cNvSpPr>
                <a:spLocks noChangeArrowheads="1"/>
              </p:cNvSpPr>
              <p:nvPr/>
            </p:nvSpPr>
            <p:spPr bwMode="auto">
              <a:xfrm>
                <a:off x="5820" y="8055"/>
                <a:ext cx="1245" cy="93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299" name="AutoShape 19"/>
              <p:cNvSpPr>
                <a:spLocks noChangeArrowheads="1"/>
              </p:cNvSpPr>
              <p:nvPr/>
            </p:nvSpPr>
            <p:spPr bwMode="auto">
              <a:xfrm>
                <a:off x="6015" y="8190"/>
                <a:ext cx="930" cy="645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25300" name="Rectangle 20" descr="Small grid"/>
            <p:cNvSpPr>
              <a:spLocks noChangeArrowheads="1"/>
            </p:cNvSpPr>
            <p:nvPr/>
          </p:nvSpPr>
          <p:spPr bwMode="auto">
            <a:xfrm>
              <a:off x="6810" y="9080"/>
              <a:ext cx="405" cy="285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301" name="Rectangle 21" descr="Small grid"/>
            <p:cNvSpPr>
              <a:spLocks noChangeArrowheads="1"/>
            </p:cNvSpPr>
            <p:nvPr/>
          </p:nvSpPr>
          <p:spPr bwMode="auto">
            <a:xfrm>
              <a:off x="7320" y="9080"/>
              <a:ext cx="405" cy="285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302" name="Rectangle 22" descr="Small grid"/>
            <p:cNvSpPr>
              <a:spLocks noChangeArrowheads="1"/>
            </p:cNvSpPr>
            <p:nvPr/>
          </p:nvSpPr>
          <p:spPr bwMode="auto">
            <a:xfrm>
              <a:off x="7830" y="9080"/>
              <a:ext cx="405" cy="285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303" name="Rectangle 23" descr="50%"/>
            <p:cNvSpPr>
              <a:spLocks noChangeArrowheads="1"/>
            </p:cNvSpPr>
            <p:nvPr/>
          </p:nvSpPr>
          <p:spPr bwMode="auto">
            <a:xfrm>
              <a:off x="3360" y="9035"/>
              <a:ext cx="405" cy="285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304" name="Rectangle 24" descr="50%"/>
            <p:cNvSpPr>
              <a:spLocks noChangeArrowheads="1"/>
            </p:cNvSpPr>
            <p:nvPr/>
          </p:nvSpPr>
          <p:spPr bwMode="auto">
            <a:xfrm>
              <a:off x="3870" y="9035"/>
              <a:ext cx="405" cy="285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305" name="Rectangle 25" descr="50%"/>
            <p:cNvSpPr>
              <a:spLocks noChangeArrowheads="1"/>
            </p:cNvSpPr>
            <p:nvPr/>
          </p:nvSpPr>
          <p:spPr bwMode="auto">
            <a:xfrm>
              <a:off x="4380" y="9035"/>
              <a:ext cx="405" cy="285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306" name="Text Box 26"/>
            <p:cNvSpPr txBox="1">
              <a:spLocks noChangeArrowheads="1"/>
            </p:cNvSpPr>
            <p:nvPr/>
          </p:nvSpPr>
          <p:spPr bwMode="auto">
            <a:xfrm>
              <a:off x="2835" y="9470"/>
              <a:ext cx="1935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/>
                <a:t>Outgoing packets</a:t>
              </a:r>
            </a:p>
          </p:txBody>
        </p:sp>
        <p:sp>
          <p:nvSpPr>
            <p:cNvPr id="225307" name="Rectangle 27" descr="50%"/>
            <p:cNvSpPr>
              <a:spLocks noChangeArrowheads="1"/>
            </p:cNvSpPr>
            <p:nvPr/>
          </p:nvSpPr>
          <p:spPr bwMode="auto">
            <a:xfrm>
              <a:off x="2850" y="9035"/>
              <a:ext cx="405" cy="285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308" name="Text Box 28"/>
            <p:cNvSpPr txBox="1">
              <a:spLocks noChangeArrowheads="1"/>
            </p:cNvSpPr>
            <p:nvPr/>
          </p:nvSpPr>
          <p:spPr bwMode="auto">
            <a:xfrm>
              <a:off x="6615" y="9500"/>
              <a:ext cx="2025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/>
                <a:t>Incoming packets</a:t>
              </a:r>
            </a:p>
          </p:txBody>
        </p:sp>
        <p:sp>
          <p:nvSpPr>
            <p:cNvPr id="225309" name="AutoShape 29"/>
            <p:cNvSpPr>
              <a:spLocks/>
            </p:cNvSpPr>
            <p:nvPr/>
          </p:nvSpPr>
          <p:spPr bwMode="auto">
            <a:xfrm>
              <a:off x="6195" y="10460"/>
              <a:ext cx="3345" cy="960"/>
            </a:xfrm>
            <a:prstGeom prst="accentBorderCallout2">
              <a:avLst>
                <a:gd name="adj1" fmla="val 18750"/>
                <a:gd name="adj2" fmla="val -3588"/>
                <a:gd name="adj3" fmla="val 18750"/>
                <a:gd name="adj4" fmla="val -7801"/>
                <a:gd name="adj5" fmla="val -84375"/>
                <a:gd name="adj6" fmla="val -121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/>
                <a:t>Receive each packet.</a:t>
              </a:r>
            </a:p>
            <a:p>
              <a:pPr eaLnBrk="0" hangingPunct="0"/>
              <a:r>
                <a:rPr lang="en-US" sz="1600" b="1"/>
                <a:t>Apply rules.</a:t>
              </a:r>
            </a:p>
            <a:p>
              <a:pPr eaLnBrk="0" hangingPunct="0"/>
              <a:r>
                <a:rPr lang="en-US" sz="1600" b="1"/>
                <a:t>If no rules, apply default rules.</a:t>
              </a:r>
            </a:p>
            <a:p>
              <a:pPr eaLnBrk="0" hangingPunct="0"/>
              <a:endParaRPr lang="en-US" sz="16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Receive each packet as it arrives </a:t>
            </a:r>
          </a:p>
          <a:p>
            <a:r>
              <a:rPr lang="en-US" dirty="0"/>
              <a:t>Pass the packet through a set of rules </a:t>
            </a:r>
          </a:p>
          <a:p>
            <a:r>
              <a:rPr lang="en-US" dirty="0"/>
              <a:t>Decides whether to accept or discard the packet of the packet.</a:t>
            </a:r>
          </a:p>
          <a:p>
            <a:r>
              <a:rPr lang="en-US" dirty="0"/>
              <a:t>If no match with any of the rules take the default action</a:t>
            </a:r>
          </a:p>
          <a:p>
            <a:r>
              <a:rPr lang="en-US" dirty="0"/>
              <a:t>Discard all the packets or accept all the packets</a:t>
            </a:r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Simplicity </a:t>
            </a:r>
          </a:p>
          <a:p>
            <a:pPr lvl="1"/>
            <a:r>
              <a:rPr lang="en-US" dirty="0"/>
              <a:t>User need not be aware of the packet filter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Difficulty in setting of the rules </a:t>
            </a:r>
          </a:p>
          <a:p>
            <a:pPr lvl="1"/>
            <a:r>
              <a:rPr lang="en-US" dirty="0"/>
              <a:t>Lack of support for authentication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2514600"/>
          </a:xfrm>
        </p:spPr>
        <p:txBody>
          <a:bodyPr/>
          <a:lstStyle/>
          <a:p>
            <a:r>
              <a:rPr lang="en-US" dirty="0"/>
              <a:t>IP address Spoofing</a:t>
            </a:r>
          </a:p>
          <a:p>
            <a:pPr lvl="1"/>
            <a:r>
              <a:rPr lang="en-US" dirty="0"/>
              <a:t>Intruder outside the corporate network can attempt to send a packet towards the internal corporate network with the source IP address set to one of the IP addresses of the internal users</a:t>
            </a:r>
            <a:endParaRPr lang="en-IN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57431" y="2895600"/>
            <a:ext cx="8229369" cy="3886200"/>
            <a:chOff x="1251" y="1735"/>
            <a:chExt cx="9369" cy="4905"/>
          </a:xfrm>
        </p:grpSpPr>
        <p:sp>
          <p:nvSpPr>
            <p:cNvPr id="5" name="Rectangle 20"/>
            <p:cNvSpPr>
              <a:spLocks noChangeArrowheads="1"/>
            </p:cNvSpPr>
            <p:nvPr/>
          </p:nvSpPr>
          <p:spPr bwMode="auto">
            <a:xfrm>
              <a:off x="1251" y="1735"/>
              <a:ext cx="9369" cy="4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2265" y="2450"/>
              <a:ext cx="4170" cy="316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760" y="3320"/>
              <a:ext cx="1245" cy="930"/>
              <a:chOff x="5820" y="8055"/>
              <a:chExt cx="1245" cy="930"/>
            </a:xfrm>
          </p:grpSpPr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5820" y="8055"/>
                <a:ext cx="1245" cy="93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400"/>
              </a:p>
            </p:txBody>
          </p:sp>
          <p:sp>
            <p:nvSpPr>
              <p:cNvPr id="28" name="AutoShape 24"/>
              <p:cNvSpPr>
                <a:spLocks noChangeArrowheads="1"/>
              </p:cNvSpPr>
              <p:nvPr/>
            </p:nvSpPr>
            <p:spPr bwMode="auto">
              <a:xfrm>
                <a:off x="6015" y="8190"/>
                <a:ext cx="930" cy="645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400"/>
              </a:p>
            </p:txBody>
          </p:sp>
        </p:grpSp>
        <p:sp>
          <p:nvSpPr>
            <p:cNvPr id="8" name="Rectangle 25" descr="Small grid"/>
            <p:cNvSpPr>
              <a:spLocks noChangeArrowheads="1"/>
            </p:cNvSpPr>
            <p:nvPr/>
          </p:nvSpPr>
          <p:spPr bwMode="auto">
            <a:xfrm>
              <a:off x="8505" y="3634"/>
              <a:ext cx="405" cy="285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7650" y="4055"/>
              <a:ext cx="2025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Incoming packet</a:t>
              </a:r>
            </a:p>
          </p:txBody>
        </p:sp>
        <p:sp>
          <p:nvSpPr>
            <p:cNvPr id="10" name="computr1"/>
            <p:cNvSpPr>
              <a:spLocks noEditPoints="1" noChangeArrowheads="1"/>
            </p:cNvSpPr>
            <p:nvPr/>
          </p:nvSpPr>
          <p:spPr bwMode="auto">
            <a:xfrm>
              <a:off x="2496" y="266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2481" y="347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2481" y="4343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3720" y="2565"/>
              <a:ext cx="0" cy="26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120" y="2895"/>
              <a:ext cx="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3090" y="3749"/>
              <a:ext cx="6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3105" y="4620"/>
              <a:ext cx="6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V="1">
              <a:off x="3720" y="3749"/>
              <a:ext cx="20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110" y="5180"/>
              <a:ext cx="126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ym typeface="Symbol" pitchFamily="18" charset="2"/>
                </a:rPr>
                <a:t></a:t>
              </a:r>
              <a:endParaRPr lang="en-US" sz="1400"/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3780" y="2705"/>
              <a:ext cx="1380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178.29.10.89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90" y="4332"/>
              <a:ext cx="1380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178.29.10.90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3795" y="4430"/>
              <a:ext cx="1380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178.29.10.91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2670" y="5780"/>
              <a:ext cx="2865" cy="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/>
                <a:t>Internal network and the IP addresses of the hosts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5568" y="4475"/>
              <a:ext cx="1512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/>
                <a:t>Packet filter</a:t>
              </a:r>
            </a:p>
          </p:txBody>
        </p:sp>
        <p:sp>
          <p:nvSpPr>
            <p:cNvPr id="24" name="AutoShape 41"/>
            <p:cNvSpPr>
              <a:spLocks noChangeArrowheads="1"/>
            </p:cNvSpPr>
            <p:nvPr/>
          </p:nvSpPr>
          <p:spPr bwMode="auto">
            <a:xfrm>
              <a:off x="8670" y="2450"/>
              <a:ext cx="1500" cy="960"/>
            </a:xfrm>
            <a:prstGeom prst="wedgeRectCallout">
              <a:avLst>
                <a:gd name="adj1" fmla="val -43731"/>
                <a:gd name="adj2" fmla="val 7844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400" b="1"/>
                <a:t>Source address: 178.29.10.91</a:t>
              </a:r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 flipH="1">
              <a:off x="7005" y="3775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6" name="AutoShape 43"/>
            <p:cNvSpPr>
              <a:spLocks noChangeArrowheads="1"/>
            </p:cNvSpPr>
            <p:nvPr/>
          </p:nvSpPr>
          <p:spPr bwMode="auto">
            <a:xfrm>
              <a:off x="7305" y="4840"/>
              <a:ext cx="1275" cy="540"/>
            </a:xfrm>
            <a:prstGeom prst="wedgeEllipseCallout">
              <a:avLst>
                <a:gd name="adj1" fmla="val -88431"/>
                <a:gd name="adj2" fmla="val -20222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400" b="1"/>
                <a:t>STOP!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Attacks(</a:t>
            </a:r>
            <a:r>
              <a:rPr lang="en-US" dirty="0" err="1"/>
              <a:t>Contd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/>
              <a:t>Source routing attacks</a:t>
            </a:r>
          </a:p>
          <a:p>
            <a:pPr lvl="1"/>
            <a:r>
              <a:rPr lang="en-US" dirty="0"/>
              <a:t>Attacker can specify the route that a packet should take as it moves along the Internet</a:t>
            </a:r>
          </a:p>
          <a:p>
            <a:pPr lvl="1"/>
            <a:r>
              <a:rPr lang="en-US" dirty="0"/>
              <a:t>Attacker hopes that by specifying this options, the packet filter can be fooled bypass its normal checks</a:t>
            </a:r>
          </a:p>
          <a:p>
            <a:pPr lvl="1"/>
            <a:r>
              <a:rPr lang="en-US" dirty="0"/>
              <a:t>Discarding all the packets can thwart such an attack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Fragment attacks</a:t>
            </a:r>
          </a:p>
          <a:p>
            <a:pPr lvl="1"/>
            <a:r>
              <a:rPr lang="en-US" dirty="0"/>
              <a:t>IP packets pass through a variety of networks </a:t>
            </a:r>
          </a:p>
          <a:p>
            <a:pPr lvl="1"/>
            <a:r>
              <a:rPr lang="en-US" dirty="0"/>
              <a:t>All have a predefined maximum frame size(MTU)</a:t>
            </a:r>
          </a:p>
          <a:p>
            <a:pPr lvl="1"/>
            <a:r>
              <a:rPr lang="en-US" dirty="0"/>
              <a:t>this requires fragmentation</a:t>
            </a:r>
          </a:p>
          <a:p>
            <a:pPr lvl="1"/>
            <a:r>
              <a:rPr lang="en-US" dirty="0"/>
              <a:t>Attacker attempts to use this characteristic</a:t>
            </a:r>
          </a:p>
          <a:p>
            <a:pPr lvl="1"/>
            <a:r>
              <a:rPr lang="en-US" dirty="0"/>
              <a:t>Intentionally creates fragments of the original IP packet and sends them</a:t>
            </a:r>
          </a:p>
          <a:p>
            <a:pPr lvl="1"/>
            <a:r>
              <a:rPr lang="en-US" dirty="0"/>
              <a:t>The attacker feels that the packet filter can be fooled, if it only checks the first fragment and does not check the remaining ones</a:t>
            </a:r>
          </a:p>
          <a:p>
            <a:pPr lvl="1"/>
            <a:r>
              <a:rPr lang="en-US" dirty="0"/>
              <a:t>Attack can be foiled by discarding all the packets where the upper layer protocol type is TCP and the packet is fragmented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Attacks(</a:t>
            </a:r>
            <a:r>
              <a:rPr lang="en-US" dirty="0" err="1"/>
              <a:t>Contd</a:t>
            </a:r>
            <a:r>
              <a:rPr lang="en-US" dirty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Advancements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Advanced type is the dynamic packet filter or the </a:t>
            </a:r>
            <a:r>
              <a:rPr lang="en-US" dirty="0" err="1"/>
              <a:t>stateful</a:t>
            </a:r>
            <a:r>
              <a:rPr lang="en-US" dirty="0"/>
              <a:t> packet filter</a:t>
            </a:r>
          </a:p>
          <a:p>
            <a:r>
              <a:rPr lang="en-US" dirty="0"/>
              <a:t>Allows the examination of packets based on the current state of the network</a:t>
            </a:r>
          </a:p>
          <a:p>
            <a:r>
              <a:rPr lang="en-US" dirty="0"/>
              <a:t>Adapts itself to the current exchange of information </a:t>
            </a:r>
          </a:p>
          <a:p>
            <a:r>
              <a:rPr lang="en-US" dirty="0"/>
              <a:t>Can specify a rule as</a:t>
            </a:r>
          </a:p>
          <a:p>
            <a:pPr lvl="1"/>
            <a:r>
              <a:rPr lang="en-US" dirty="0"/>
              <a:t>Allow incoming packets only if they are responses to the outgoing TCP packets that have gone through our network</a:t>
            </a:r>
          </a:p>
          <a:p>
            <a:pPr lvl="1"/>
            <a:r>
              <a:rPr lang="en-US" dirty="0"/>
              <a:t>Requires to maintain a list of all currently open connections and outgoing packet in order to deal with this rule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Application Gateways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0" y="69836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Called a proxy server</a:t>
            </a:r>
          </a:p>
          <a:p>
            <a:r>
              <a:rPr lang="en-US" dirty="0"/>
              <a:t>Acts like a proxy or substitute</a:t>
            </a:r>
          </a:p>
          <a:p>
            <a:r>
              <a:rPr lang="en-US" dirty="0"/>
              <a:t>Decides about the flow of application level traffic </a:t>
            </a:r>
          </a:p>
          <a:p>
            <a:r>
              <a:rPr lang="en-US" dirty="0"/>
              <a:t>Working</a:t>
            </a:r>
          </a:p>
          <a:p>
            <a:pPr lvl="1"/>
            <a:r>
              <a:rPr lang="en-US" dirty="0"/>
              <a:t>Internal user contacts the application gateway using a TCP/P application(HTTP/TELNET)</a:t>
            </a:r>
          </a:p>
          <a:p>
            <a:pPr lvl="1"/>
            <a:r>
              <a:rPr lang="en-US" dirty="0"/>
              <a:t>Application gateway asks the user about the remote host which the user wants to set up a connection for actual communication </a:t>
            </a:r>
          </a:p>
          <a:p>
            <a:pPr lvl="1"/>
            <a:r>
              <a:rPr lang="en-US" dirty="0"/>
              <a:t>It also asks for the user id and password required to access the services of the application gateway</a:t>
            </a:r>
          </a:p>
          <a:p>
            <a:pPr lvl="1"/>
            <a:r>
              <a:rPr lang="en-US" dirty="0"/>
              <a:t>User provides this information to the application gateway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Gateway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66800" y="1752600"/>
            <a:ext cx="6934200" cy="3657600"/>
            <a:chOff x="2490" y="8844"/>
            <a:chExt cx="7155" cy="2655"/>
          </a:xfrm>
        </p:grpSpPr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490" y="8844"/>
              <a:ext cx="7155" cy="26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8383" name="computr1"/>
            <p:cNvSpPr>
              <a:spLocks noEditPoints="1" noChangeArrowheads="1"/>
            </p:cNvSpPr>
            <p:nvPr/>
          </p:nvSpPr>
          <p:spPr bwMode="auto">
            <a:xfrm>
              <a:off x="3051" y="9263"/>
              <a:ext cx="849" cy="8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28384" name="AutoShape 32"/>
            <p:cNvSpPr>
              <a:spLocks noChangeArrowheads="1"/>
            </p:cNvSpPr>
            <p:nvPr/>
          </p:nvSpPr>
          <p:spPr bwMode="auto">
            <a:xfrm>
              <a:off x="5310" y="9114"/>
              <a:ext cx="1635" cy="1110"/>
            </a:xfrm>
            <a:prstGeom prst="flowChartPredefinedProcess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HTTP</a:t>
              </a:r>
            </a:p>
            <a:p>
              <a:pPr algn="ctr" eaLnBrk="0" hangingPunct="0"/>
              <a:r>
                <a:rPr lang="en-US" sz="1600" b="1"/>
                <a:t>SMTP</a:t>
              </a:r>
            </a:p>
            <a:p>
              <a:pPr algn="ctr" eaLnBrk="0" hangingPunct="0"/>
              <a:r>
                <a:rPr lang="en-US" sz="1600" b="1"/>
                <a:t>FTP</a:t>
              </a:r>
            </a:p>
            <a:p>
              <a:pPr algn="ctr" eaLnBrk="0" hangingPunct="0"/>
              <a:r>
                <a:rPr lang="en-US" sz="1600" b="1"/>
                <a:t>TELNET</a:t>
              </a:r>
            </a:p>
          </p:txBody>
        </p:sp>
        <p:sp>
          <p:nvSpPr>
            <p:cNvPr id="228385" name="AutoShape 33"/>
            <p:cNvSpPr>
              <a:spLocks noChangeArrowheads="1"/>
            </p:cNvSpPr>
            <p:nvPr/>
          </p:nvSpPr>
          <p:spPr bwMode="auto">
            <a:xfrm>
              <a:off x="3840" y="9489"/>
              <a:ext cx="1455" cy="255"/>
            </a:xfrm>
            <a:prstGeom prst="leftRightArrow">
              <a:avLst>
                <a:gd name="adj1" fmla="val 50000"/>
                <a:gd name="adj2" fmla="val 11411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8386" name="AutoShape 34"/>
            <p:cNvSpPr>
              <a:spLocks noChangeArrowheads="1"/>
            </p:cNvSpPr>
            <p:nvPr/>
          </p:nvSpPr>
          <p:spPr bwMode="auto">
            <a:xfrm>
              <a:off x="6975" y="9504"/>
              <a:ext cx="1455" cy="255"/>
            </a:xfrm>
            <a:prstGeom prst="leftRightArrow">
              <a:avLst>
                <a:gd name="adj1" fmla="val 50000"/>
                <a:gd name="adj2" fmla="val 11411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8387" name="computr1"/>
            <p:cNvSpPr>
              <a:spLocks noEditPoints="1" noChangeArrowheads="1"/>
            </p:cNvSpPr>
            <p:nvPr/>
          </p:nvSpPr>
          <p:spPr bwMode="auto">
            <a:xfrm>
              <a:off x="8361" y="9248"/>
              <a:ext cx="849" cy="8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28388" name="Text Box 36"/>
            <p:cNvSpPr txBox="1">
              <a:spLocks noChangeArrowheads="1"/>
            </p:cNvSpPr>
            <p:nvPr/>
          </p:nvSpPr>
          <p:spPr bwMode="auto">
            <a:xfrm>
              <a:off x="7125" y="10389"/>
              <a:ext cx="217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2000" b="1"/>
                <a:t>Outside connection</a:t>
              </a:r>
            </a:p>
          </p:txBody>
        </p:sp>
        <p:sp>
          <p:nvSpPr>
            <p:cNvPr id="228389" name="Text Box 37"/>
            <p:cNvSpPr txBox="1">
              <a:spLocks noChangeArrowheads="1"/>
            </p:cNvSpPr>
            <p:nvPr/>
          </p:nvSpPr>
          <p:spPr bwMode="auto">
            <a:xfrm>
              <a:off x="2955" y="10374"/>
              <a:ext cx="217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2000" b="1"/>
                <a:t>Inside connection</a:t>
              </a:r>
            </a:p>
          </p:txBody>
        </p:sp>
        <p:sp>
          <p:nvSpPr>
            <p:cNvPr id="228390" name="Text Box 38"/>
            <p:cNvSpPr txBox="1">
              <a:spLocks noChangeArrowheads="1"/>
            </p:cNvSpPr>
            <p:nvPr/>
          </p:nvSpPr>
          <p:spPr bwMode="auto">
            <a:xfrm>
              <a:off x="5085" y="10794"/>
              <a:ext cx="217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2000" b="1"/>
                <a:t>Application gateway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AG now access the remote host on behalf of the user and passes the packets of the user to the remote host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Circuit gate way</a:t>
            </a:r>
          </a:p>
          <a:p>
            <a:pPr marL="742950" lvl="2" indent="-342900"/>
            <a:r>
              <a:rPr lang="en-US" dirty="0"/>
              <a:t>Performs some additional functions as compared to AG</a:t>
            </a:r>
          </a:p>
          <a:p>
            <a:pPr marL="742950" lvl="2" indent="-342900"/>
            <a:r>
              <a:rPr lang="en-US" dirty="0"/>
              <a:t>Creates a new connection between itself and the remote host</a:t>
            </a:r>
          </a:p>
          <a:p>
            <a:pPr marL="742950" lvl="2" indent="-342900"/>
            <a:r>
              <a:rPr lang="en-US" dirty="0"/>
              <a:t>User is not aware of this and thinks that there is a direct connection between itself the remote host</a:t>
            </a:r>
          </a:p>
          <a:p>
            <a:pPr marL="742950" lvl="2" indent="-342900"/>
            <a:r>
              <a:rPr lang="en-US" dirty="0"/>
              <a:t>CG changes the source IP address in the packets form the end user’s IP address to its own</a:t>
            </a:r>
          </a:p>
          <a:p>
            <a:pPr marL="742950" lvl="2" indent="-342900"/>
            <a:r>
              <a:rPr lang="en-US" dirty="0"/>
              <a:t>IP addresses of the computers of the internal users are hidden form the outside worlds</a:t>
            </a:r>
          </a:p>
          <a:p>
            <a:pPr marL="342900" lvl="1" indent="-342900"/>
            <a:r>
              <a:rPr lang="en-US" dirty="0"/>
              <a:t>From here onwards the application gateway acts like a proxy of the actual end user and delivers packets from the user to the remote host and vice versa</a:t>
            </a:r>
          </a:p>
          <a:p>
            <a:pPr marL="342900" lvl="1" indent="-342900"/>
            <a:endParaRPr lang="en-US" dirty="0"/>
          </a:p>
          <a:p>
            <a:pPr marL="742950" lvl="2" indent="-342900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 Gateway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1524000"/>
            <a:ext cx="8001000" cy="4343400"/>
            <a:chOff x="2010" y="4015"/>
            <a:chExt cx="8400" cy="5250"/>
          </a:xfrm>
        </p:grpSpPr>
        <p:sp>
          <p:nvSpPr>
            <p:cNvPr id="229391" name="Rectangle 15"/>
            <p:cNvSpPr>
              <a:spLocks noChangeArrowheads="1"/>
            </p:cNvSpPr>
            <p:nvPr/>
          </p:nvSpPr>
          <p:spPr bwMode="auto">
            <a:xfrm>
              <a:off x="2010" y="4015"/>
              <a:ext cx="8400" cy="5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392" name="computr1"/>
            <p:cNvSpPr>
              <a:spLocks noEditPoints="1" noChangeArrowheads="1"/>
            </p:cNvSpPr>
            <p:nvPr/>
          </p:nvSpPr>
          <p:spPr bwMode="auto">
            <a:xfrm>
              <a:off x="3201" y="6887"/>
              <a:ext cx="849" cy="8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29393" name="AutoShape 17"/>
            <p:cNvSpPr>
              <a:spLocks noChangeArrowheads="1"/>
            </p:cNvSpPr>
            <p:nvPr/>
          </p:nvSpPr>
          <p:spPr bwMode="auto">
            <a:xfrm>
              <a:off x="5460" y="6738"/>
              <a:ext cx="1635" cy="1110"/>
            </a:xfrm>
            <a:prstGeom prst="flowChartPredefinedProcess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HTTP</a:t>
              </a:r>
            </a:p>
            <a:p>
              <a:pPr algn="ctr" eaLnBrk="0" hangingPunct="0"/>
              <a:r>
                <a:rPr lang="en-US" sz="1200" b="1"/>
                <a:t>SMTP</a:t>
              </a:r>
            </a:p>
            <a:p>
              <a:pPr algn="ctr" eaLnBrk="0" hangingPunct="0"/>
              <a:r>
                <a:rPr lang="en-US" sz="1200" b="1"/>
                <a:t>FTP</a:t>
              </a:r>
            </a:p>
            <a:p>
              <a:pPr algn="ctr" eaLnBrk="0" hangingPunct="0"/>
              <a:r>
                <a:rPr lang="en-US" sz="1200" b="1"/>
                <a:t>TELNET</a:t>
              </a:r>
            </a:p>
          </p:txBody>
        </p:sp>
        <p:sp>
          <p:nvSpPr>
            <p:cNvPr id="229394" name="computr1"/>
            <p:cNvSpPr>
              <a:spLocks noEditPoints="1" noChangeArrowheads="1"/>
            </p:cNvSpPr>
            <p:nvPr/>
          </p:nvSpPr>
          <p:spPr bwMode="auto">
            <a:xfrm>
              <a:off x="8511" y="6872"/>
              <a:ext cx="849" cy="8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29395" name="Text Box 19"/>
            <p:cNvSpPr txBox="1">
              <a:spLocks noChangeArrowheads="1"/>
            </p:cNvSpPr>
            <p:nvPr/>
          </p:nvSpPr>
          <p:spPr bwMode="auto">
            <a:xfrm>
              <a:off x="5190" y="7908"/>
              <a:ext cx="217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Application gateway</a:t>
              </a:r>
            </a:p>
          </p:txBody>
        </p:sp>
        <p:sp>
          <p:nvSpPr>
            <p:cNvPr id="229396" name="Text Box 20"/>
            <p:cNvSpPr txBox="1">
              <a:spLocks noChangeArrowheads="1"/>
            </p:cNvSpPr>
            <p:nvPr/>
          </p:nvSpPr>
          <p:spPr bwMode="auto">
            <a:xfrm>
              <a:off x="2850" y="8319"/>
              <a:ext cx="1620" cy="7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IP address = 178.29.10.90</a:t>
              </a:r>
            </a:p>
          </p:txBody>
        </p:sp>
        <p:sp>
          <p:nvSpPr>
            <p:cNvPr id="229397" name="Text Box 21"/>
            <p:cNvSpPr txBox="1">
              <a:spLocks noChangeArrowheads="1"/>
            </p:cNvSpPr>
            <p:nvPr/>
          </p:nvSpPr>
          <p:spPr bwMode="auto">
            <a:xfrm>
              <a:off x="5415" y="8274"/>
              <a:ext cx="1905" cy="7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IP address = 178.29.10.70</a:t>
              </a:r>
            </a:p>
          </p:txBody>
        </p:sp>
        <p:sp>
          <p:nvSpPr>
            <p:cNvPr id="229398" name="Rectangle 22" descr="Large grid"/>
            <p:cNvSpPr>
              <a:spLocks noChangeArrowheads="1"/>
            </p:cNvSpPr>
            <p:nvPr/>
          </p:nvSpPr>
          <p:spPr bwMode="auto">
            <a:xfrm>
              <a:off x="4470" y="6729"/>
              <a:ext cx="510" cy="345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399" name="AutoShape 23"/>
            <p:cNvSpPr>
              <a:spLocks noChangeArrowheads="1"/>
            </p:cNvSpPr>
            <p:nvPr/>
          </p:nvSpPr>
          <p:spPr bwMode="auto">
            <a:xfrm>
              <a:off x="5250" y="4600"/>
              <a:ext cx="1425" cy="1080"/>
            </a:xfrm>
            <a:prstGeom prst="wedgeRectCallout">
              <a:avLst>
                <a:gd name="adj1" fmla="val -76806"/>
                <a:gd name="adj2" fmla="val 140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Source address = 178.29.10.90</a:t>
              </a:r>
            </a:p>
          </p:txBody>
        </p:sp>
        <p:sp>
          <p:nvSpPr>
            <p:cNvPr id="229400" name="Rectangle 24" descr="Small grid"/>
            <p:cNvSpPr>
              <a:spLocks noChangeArrowheads="1"/>
            </p:cNvSpPr>
            <p:nvPr/>
          </p:nvSpPr>
          <p:spPr bwMode="auto">
            <a:xfrm>
              <a:off x="7650" y="6730"/>
              <a:ext cx="510" cy="345"/>
            </a:xfrm>
            <a:prstGeom prst="rect">
              <a:avLst/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01" name="AutoShape 25"/>
            <p:cNvSpPr>
              <a:spLocks noChangeArrowheads="1"/>
            </p:cNvSpPr>
            <p:nvPr/>
          </p:nvSpPr>
          <p:spPr bwMode="auto">
            <a:xfrm>
              <a:off x="6870" y="4615"/>
              <a:ext cx="1425" cy="1080"/>
            </a:xfrm>
            <a:prstGeom prst="wedgeRectCallout">
              <a:avLst>
                <a:gd name="adj1" fmla="val 13718"/>
                <a:gd name="adj2" fmla="val 1463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Source address = 178.29.10.70</a:t>
              </a:r>
            </a:p>
          </p:txBody>
        </p:sp>
        <p:sp>
          <p:nvSpPr>
            <p:cNvPr id="229402" name="Text Box 26"/>
            <p:cNvSpPr txBox="1">
              <a:spLocks noChangeArrowheads="1"/>
            </p:cNvSpPr>
            <p:nvPr/>
          </p:nvSpPr>
          <p:spPr bwMode="auto">
            <a:xfrm>
              <a:off x="3705" y="6145"/>
              <a:ext cx="11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sz="1200" b="1"/>
                <a:t>IP packet</a:t>
              </a:r>
            </a:p>
          </p:txBody>
        </p:sp>
        <p:sp>
          <p:nvSpPr>
            <p:cNvPr id="229403" name="Text Box 27"/>
            <p:cNvSpPr txBox="1">
              <a:spLocks noChangeArrowheads="1"/>
            </p:cNvSpPr>
            <p:nvPr/>
          </p:nvSpPr>
          <p:spPr bwMode="auto">
            <a:xfrm>
              <a:off x="8130" y="6220"/>
              <a:ext cx="1125" cy="4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sz="1200" b="1"/>
                <a:t>IP packet</a:t>
              </a:r>
            </a:p>
          </p:txBody>
        </p:sp>
        <p:sp>
          <p:nvSpPr>
            <p:cNvPr id="229404" name="Line 28"/>
            <p:cNvSpPr>
              <a:spLocks noChangeShapeType="1"/>
            </p:cNvSpPr>
            <p:nvPr/>
          </p:nvSpPr>
          <p:spPr bwMode="auto">
            <a:xfrm flipV="1">
              <a:off x="3975" y="7225"/>
              <a:ext cx="1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05" name="Line 29"/>
            <p:cNvSpPr>
              <a:spLocks noChangeShapeType="1"/>
            </p:cNvSpPr>
            <p:nvPr/>
          </p:nvSpPr>
          <p:spPr bwMode="auto">
            <a:xfrm flipV="1">
              <a:off x="7095" y="7225"/>
              <a:ext cx="1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06" name="Text Box 30"/>
            <p:cNvSpPr txBox="1">
              <a:spLocks noChangeArrowheads="1"/>
            </p:cNvSpPr>
            <p:nvPr/>
          </p:nvSpPr>
          <p:spPr bwMode="auto">
            <a:xfrm>
              <a:off x="2925" y="7735"/>
              <a:ext cx="1530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Inside host</a:t>
              </a:r>
            </a:p>
          </p:txBody>
        </p:sp>
        <p:sp>
          <p:nvSpPr>
            <p:cNvPr id="229407" name="Text Box 31"/>
            <p:cNvSpPr txBox="1">
              <a:spLocks noChangeArrowheads="1"/>
            </p:cNvSpPr>
            <p:nvPr/>
          </p:nvSpPr>
          <p:spPr bwMode="auto">
            <a:xfrm>
              <a:off x="8145" y="7705"/>
              <a:ext cx="1530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Outside host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/>
              <a:t>Leaking of Valuable and confidential data in the corporate networks</a:t>
            </a:r>
          </a:p>
          <a:p>
            <a:r>
              <a:rPr lang="en-US" sz="2800" dirty="0"/>
              <a:t> great danger of outside elements (worms/viruses) entering a corporate </a:t>
            </a:r>
            <a:r>
              <a:rPr lang="en-US" sz="2800" dirty="0" err="1"/>
              <a:t>netwrok</a:t>
            </a:r>
            <a:r>
              <a:rPr lang="en-US" sz="2800" dirty="0"/>
              <a:t> to create havoc</a:t>
            </a:r>
            <a:endParaRPr lang="en-IN" sz="2800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2514600"/>
            <a:ext cx="7848600" cy="4191000"/>
            <a:chOff x="1575" y="2715"/>
            <a:chExt cx="8700" cy="5985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1575" y="2715"/>
              <a:ext cx="8700" cy="59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1800" y="3250"/>
              <a:ext cx="6810" cy="51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4251" y="383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3195" y="4820"/>
              <a:ext cx="36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4575" y="449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0" name="computr1"/>
            <p:cNvSpPr>
              <a:spLocks noEditPoints="1" noChangeArrowheads="1"/>
            </p:cNvSpPr>
            <p:nvPr/>
          </p:nvSpPr>
          <p:spPr bwMode="auto">
            <a:xfrm>
              <a:off x="5091" y="383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5415" y="449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5916" y="383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6240" y="449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4" name="AutoShape 28"/>
            <p:cNvSpPr>
              <a:spLocks noChangeArrowheads="1"/>
            </p:cNvSpPr>
            <p:nvPr/>
          </p:nvSpPr>
          <p:spPr bwMode="auto">
            <a:xfrm>
              <a:off x="3540" y="3980"/>
              <a:ext cx="555" cy="480"/>
            </a:xfrm>
            <a:prstGeom prst="hexagon">
              <a:avLst>
                <a:gd name="adj" fmla="val 28906"/>
                <a:gd name="vf" fmla="val 11547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3810" y="447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V="1">
              <a:off x="2640" y="4220"/>
              <a:ext cx="9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625" y="3740"/>
              <a:ext cx="0" cy="4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251" y="513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3195" y="6125"/>
              <a:ext cx="36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4575" y="579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5091" y="513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5415" y="579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5916" y="513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6240" y="579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5" name="AutoShape 39"/>
            <p:cNvSpPr>
              <a:spLocks noChangeArrowheads="1"/>
            </p:cNvSpPr>
            <p:nvPr/>
          </p:nvSpPr>
          <p:spPr bwMode="auto">
            <a:xfrm>
              <a:off x="3540" y="5285"/>
              <a:ext cx="555" cy="480"/>
            </a:xfrm>
            <a:prstGeom prst="hexagon">
              <a:avLst>
                <a:gd name="adj" fmla="val 28906"/>
                <a:gd name="vf" fmla="val 11547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3810" y="578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 flipV="1">
              <a:off x="2640" y="5525"/>
              <a:ext cx="9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8" name="computr1"/>
            <p:cNvSpPr>
              <a:spLocks noEditPoints="1" noChangeArrowheads="1"/>
            </p:cNvSpPr>
            <p:nvPr/>
          </p:nvSpPr>
          <p:spPr bwMode="auto">
            <a:xfrm>
              <a:off x="4266" y="650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>
              <a:off x="3210" y="7490"/>
              <a:ext cx="36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>
              <a:off x="4590" y="716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31" name="computr1"/>
            <p:cNvSpPr>
              <a:spLocks noEditPoints="1" noChangeArrowheads="1"/>
            </p:cNvSpPr>
            <p:nvPr/>
          </p:nvSpPr>
          <p:spPr bwMode="auto">
            <a:xfrm>
              <a:off x="5106" y="650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5430" y="716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33" name="computr1"/>
            <p:cNvSpPr>
              <a:spLocks noEditPoints="1" noChangeArrowheads="1"/>
            </p:cNvSpPr>
            <p:nvPr/>
          </p:nvSpPr>
          <p:spPr bwMode="auto">
            <a:xfrm>
              <a:off x="5931" y="650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6255" y="716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35" name="AutoShape 49"/>
            <p:cNvSpPr>
              <a:spLocks noChangeArrowheads="1"/>
            </p:cNvSpPr>
            <p:nvPr/>
          </p:nvSpPr>
          <p:spPr bwMode="auto">
            <a:xfrm>
              <a:off x="3555" y="6650"/>
              <a:ext cx="555" cy="480"/>
            </a:xfrm>
            <a:prstGeom prst="hexagon">
              <a:avLst>
                <a:gd name="adj" fmla="val 28906"/>
                <a:gd name="vf" fmla="val 11547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>
              <a:off x="3825" y="714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2655" y="6890"/>
              <a:ext cx="9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1935" y="3770"/>
              <a:ext cx="465" cy="4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N  e    t  w  o   r   k  B  a   c   k  b  o  n   e</a:t>
              </a: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7410" y="5500"/>
              <a:ext cx="1065" cy="45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Router</a:t>
              </a:r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>
              <a:off x="6810" y="565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41" name="Line 55"/>
            <p:cNvSpPr>
              <a:spLocks noChangeShapeType="1"/>
            </p:cNvSpPr>
            <p:nvPr/>
          </p:nvSpPr>
          <p:spPr bwMode="auto">
            <a:xfrm>
              <a:off x="6795" y="5665"/>
              <a:ext cx="6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>
              <a:off x="8490" y="5725"/>
              <a:ext cx="5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9045" y="5350"/>
              <a:ext cx="1095" cy="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To Internet</a:t>
              </a:r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7875" y="6505"/>
              <a:ext cx="2160" cy="6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i="1"/>
                <a:t>Outside dangers can come in from here</a:t>
              </a:r>
            </a:p>
          </p:txBody>
        </p:sp>
        <p:sp>
          <p:nvSpPr>
            <p:cNvPr id="45" name="AutoShape 59"/>
            <p:cNvSpPr>
              <a:spLocks noChangeArrowheads="1"/>
            </p:cNvSpPr>
            <p:nvPr/>
          </p:nvSpPr>
          <p:spPr bwMode="auto">
            <a:xfrm>
              <a:off x="7755" y="6115"/>
              <a:ext cx="1230" cy="285"/>
            </a:xfrm>
            <a:prstGeom prst="leftArrow">
              <a:avLst>
                <a:gd name="adj1" fmla="val 50000"/>
                <a:gd name="adj2" fmla="val 107895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7755" y="4435"/>
              <a:ext cx="2280" cy="6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i="1"/>
                <a:t>Inside information can leak out from here</a:t>
              </a:r>
            </a:p>
          </p:txBody>
        </p:sp>
        <p:sp>
          <p:nvSpPr>
            <p:cNvPr id="47" name="AutoShape 61"/>
            <p:cNvSpPr>
              <a:spLocks noChangeArrowheads="1"/>
            </p:cNvSpPr>
            <p:nvPr/>
          </p:nvSpPr>
          <p:spPr bwMode="auto">
            <a:xfrm>
              <a:off x="7770" y="5050"/>
              <a:ext cx="1260" cy="285"/>
            </a:xfrm>
            <a:prstGeom prst="rightArrow">
              <a:avLst>
                <a:gd name="adj1" fmla="val 50000"/>
                <a:gd name="adj2" fmla="val 110526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3570" y="7785"/>
              <a:ext cx="2475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Corporate network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6088" y="762000"/>
            <a:ext cx="91440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 ‘s are more secure than packets filters </a:t>
            </a:r>
          </a:p>
          <a:p>
            <a:r>
              <a:rPr lang="en-US" dirty="0"/>
              <a:t>Rather than examining every packet against a number of rules we simply detect whether a user is allowed to work with TCP/IP application or not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Overhead in terms of connections</a:t>
            </a:r>
          </a:p>
          <a:p>
            <a:pPr lvl="1"/>
            <a:r>
              <a:rPr lang="en-US" dirty="0"/>
              <a:t>There are actually two sets of connections </a:t>
            </a:r>
          </a:p>
          <a:p>
            <a:pPr lvl="2"/>
            <a:r>
              <a:rPr lang="en-US" dirty="0"/>
              <a:t>Between the end user and the application gateway</a:t>
            </a:r>
          </a:p>
          <a:p>
            <a:pPr lvl="2"/>
            <a:r>
              <a:rPr lang="en-US" dirty="0"/>
              <a:t>Between AG and the remote host</a:t>
            </a:r>
          </a:p>
          <a:p>
            <a:pPr lvl="2"/>
            <a:r>
              <a:rPr lang="en-US" dirty="0"/>
              <a:t>AG has to manage these two sets of connection and the traffic going between then </a:t>
            </a:r>
          </a:p>
          <a:p>
            <a:pPr lvl="1"/>
            <a:r>
              <a:rPr lang="en-US" dirty="0"/>
              <a:t>AG is also called bastion host</a:t>
            </a:r>
          </a:p>
          <a:p>
            <a:pPr lvl="1"/>
            <a:r>
              <a:rPr lang="en-US" dirty="0"/>
              <a:t>Is a key point in the security of the network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Gateway - Illusion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905000"/>
            <a:ext cx="8305800" cy="3657600"/>
            <a:chOff x="2016" y="6084"/>
            <a:chExt cx="8436" cy="3348"/>
          </a:xfrm>
        </p:grpSpPr>
        <p:sp>
          <p:nvSpPr>
            <p:cNvPr id="231429" name="Rectangle 5"/>
            <p:cNvSpPr>
              <a:spLocks noChangeArrowheads="1"/>
            </p:cNvSpPr>
            <p:nvPr/>
          </p:nvSpPr>
          <p:spPr bwMode="auto">
            <a:xfrm>
              <a:off x="2016" y="6084"/>
              <a:ext cx="8436" cy="3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1430" name="computr1"/>
            <p:cNvSpPr>
              <a:spLocks noEditPoints="1" noChangeArrowheads="1"/>
            </p:cNvSpPr>
            <p:nvPr/>
          </p:nvSpPr>
          <p:spPr bwMode="auto">
            <a:xfrm>
              <a:off x="2823" y="7782"/>
              <a:ext cx="849" cy="8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31431" name="AutoShape 7"/>
            <p:cNvSpPr>
              <a:spLocks noChangeArrowheads="1"/>
            </p:cNvSpPr>
            <p:nvPr/>
          </p:nvSpPr>
          <p:spPr bwMode="auto">
            <a:xfrm>
              <a:off x="5322" y="6397"/>
              <a:ext cx="1635" cy="1110"/>
            </a:xfrm>
            <a:prstGeom prst="flowChartPredefinedProcess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HTTP</a:t>
              </a:r>
            </a:p>
            <a:p>
              <a:pPr algn="ctr" eaLnBrk="0" hangingPunct="0"/>
              <a:r>
                <a:rPr lang="en-US" sz="1600" b="1"/>
                <a:t>SMTP</a:t>
              </a:r>
            </a:p>
            <a:p>
              <a:pPr algn="ctr" eaLnBrk="0" hangingPunct="0"/>
              <a:r>
                <a:rPr lang="en-US" sz="1600" b="1"/>
                <a:t>FTP</a:t>
              </a:r>
            </a:p>
            <a:p>
              <a:pPr algn="ctr" eaLnBrk="0" hangingPunct="0"/>
              <a:r>
                <a:rPr lang="en-US" sz="1600" b="1"/>
                <a:t>TELNET</a:t>
              </a:r>
            </a:p>
          </p:txBody>
        </p:sp>
        <p:sp>
          <p:nvSpPr>
            <p:cNvPr id="231432" name="computr1"/>
            <p:cNvSpPr>
              <a:spLocks noEditPoints="1" noChangeArrowheads="1"/>
            </p:cNvSpPr>
            <p:nvPr/>
          </p:nvSpPr>
          <p:spPr bwMode="auto">
            <a:xfrm>
              <a:off x="8901" y="7791"/>
              <a:ext cx="849" cy="8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31433" name="Text Box 9"/>
            <p:cNvSpPr txBox="1">
              <a:spLocks noChangeArrowheads="1"/>
            </p:cNvSpPr>
            <p:nvPr/>
          </p:nvSpPr>
          <p:spPr bwMode="auto">
            <a:xfrm>
              <a:off x="8469" y="8643"/>
              <a:ext cx="1743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External host</a:t>
              </a:r>
            </a:p>
          </p:txBody>
        </p:sp>
        <p:sp>
          <p:nvSpPr>
            <p:cNvPr id="231434" name="Text Box 10"/>
            <p:cNvSpPr txBox="1">
              <a:spLocks noChangeArrowheads="1"/>
            </p:cNvSpPr>
            <p:nvPr/>
          </p:nvSpPr>
          <p:spPr bwMode="auto">
            <a:xfrm>
              <a:off x="2391" y="8640"/>
              <a:ext cx="175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Internal host</a:t>
              </a:r>
            </a:p>
          </p:txBody>
        </p:sp>
        <p:sp>
          <p:nvSpPr>
            <p:cNvPr id="231435" name="Text Box 11"/>
            <p:cNvSpPr txBox="1">
              <a:spLocks noChangeArrowheads="1"/>
            </p:cNvSpPr>
            <p:nvPr/>
          </p:nvSpPr>
          <p:spPr bwMode="auto">
            <a:xfrm>
              <a:off x="5013" y="7549"/>
              <a:ext cx="217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Application gateway</a:t>
              </a:r>
            </a:p>
          </p:txBody>
        </p:sp>
        <p:sp>
          <p:nvSpPr>
            <p:cNvPr id="231436" name="AutoShape 12"/>
            <p:cNvSpPr>
              <a:spLocks noChangeArrowheads="1"/>
            </p:cNvSpPr>
            <p:nvPr/>
          </p:nvSpPr>
          <p:spPr bwMode="auto">
            <a:xfrm>
              <a:off x="3672" y="8256"/>
              <a:ext cx="5232" cy="588"/>
            </a:xfrm>
            <a:prstGeom prst="leftRightArrow">
              <a:avLst>
                <a:gd name="adj1" fmla="val 50000"/>
                <a:gd name="adj2" fmla="val 177959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User’s illusion</a:t>
              </a:r>
            </a:p>
          </p:txBody>
        </p:sp>
        <p:sp>
          <p:nvSpPr>
            <p:cNvPr id="231437" name="AutoShape 13"/>
            <p:cNvSpPr>
              <a:spLocks noChangeArrowheads="1"/>
            </p:cNvSpPr>
            <p:nvPr/>
          </p:nvSpPr>
          <p:spPr bwMode="auto">
            <a:xfrm rot="-1291482">
              <a:off x="3506" y="7521"/>
              <a:ext cx="1889" cy="264"/>
            </a:xfrm>
            <a:prstGeom prst="leftRightArrow">
              <a:avLst>
                <a:gd name="adj1" fmla="val 50000"/>
                <a:gd name="adj2" fmla="val 1431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3048" y="6984"/>
              <a:ext cx="1788" cy="4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Real connection</a:t>
              </a:r>
            </a:p>
          </p:txBody>
        </p:sp>
        <p:sp>
          <p:nvSpPr>
            <p:cNvPr id="231439" name="AutoShape 15"/>
            <p:cNvSpPr>
              <a:spLocks noChangeArrowheads="1"/>
            </p:cNvSpPr>
            <p:nvPr/>
          </p:nvSpPr>
          <p:spPr bwMode="auto">
            <a:xfrm rot="821208">
              <a:off x="6947" y="7446"/>
              <a:ext cx="2074" cy="264"/>
            </a:xfrm>
            <a:prstGeom prst="leftRightArrow">
              <a:avLst>
                <a:gd name="adj1" fmla="val 50000"/>
                <a:gd name="adj2" fmla="val 1571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1440" name="Text Box 16"/>
            <p:cNvSpPr txBox="1">
              <a:spLocks noChangeArrowheads="1"/>
            </p:cNvSpPr>
            <p:nvPr/>
          </p:nvSpPr>
          <p:spPr bwMode="auto">
            <a:xfrm>
              <a:off x="7692" y="7020"/>
              <a:ext cx="1788" cy="4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Real connection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Configurations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38200" y="1600200"/>
            <a:ext cx="7620000" cy="4343400"/>
            <a:chOff x="1590" y="3045"/>
            <a:chExt cx="8490" cy="3015"/>
          </a:xfrm>
        </p:grpSpPr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1590" y="3045"/>
              <a:ext cx="8490" cy="30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0437" name="Text Box 37"/>
            <p:cNvSpPr txBox="1">
              <a:spLocks noChangeArrowheads="1"/>
            </p:cNvSpPr>
            <p:nvPr/>
          </p:nvSpPr>
          <p:spPr bwMode="auto">
            <a:xfrm>
              <a:off x="3975" y="3425"/>
              <a:ext cx="3975" cy="480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Firewall Configurations</a:t>
              </a:r>
            </a:p>
          </p:txBody>
        </p:sp>
        <p:sp>
          <p:nvSpPr>
            <p:cNvPr id="230438" name="Text Box 38"/>
            <p:cNvSpPr txBox="1">
              <a:spLocks noChangeArrowheads="1"/>
            </p:cNvSpPr>
            <p:nvPr/>
          </p:nvSpPr>
          <p:spPr bwMode="auto">
            <a:xfrm>
              <a:off x="2220" y="4880"/>
              <a:ext cx="2280" cy="705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Screened host firewall, </a:t>
              </a:r>
            </a:p>
            <a:p>
              <a:pPr algn="ctr" eaLnBrk="0" hangingPunct="0"/>
              <a:r>
                <a:rPr lang="en-US" sz="1600" b="1"/>
                <a:t>Single-homed bastion</a:t>
              </a:r>
            </a:p>
          </p:txBody>
        </p:sp>
        <p:sp>
          <p:nvSpPr>
            <p:cNvPr id="230439" name="Text Box 39"/>
            <p:cNvSpPr txBox="1">
              <a:spLocks noChangeArrowheads="1"/>
            </p:cNvSpPr>
            <p:nvPr/>
          </p:nvSpPr>
          <p:spPr bwMode="auto">
            <a:xfrm>
              <a:off x="4680" y="4880"/>
              <a:ext cx="2280" cy="705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Screened host firewall, </a:t>
              </a:r>
            </a:p>
            <a:p>
              <a:pPr algn="ctr" eaLnBrk="0" hangingPunct="0"/>
              <a:r>
                <a:rPr lang="en-US" sz="1600" b="1"/>
                <a:t>Dual-homed bastion</a:t>
              </a:r>
            </a:p>
          </p:txBody>
        </p:sp>
        <p:sp>
          <p:nvSpPr>
            <p:cNvPr id="230440" name="Text Box 40"/>
            <p:cNvSpPr txBox="1">
              <a:spLocks noChangeArrowheads="1"/>
            </p:cNvSpPr>
            <p:nvPr/>
          </p:nvSpPr>
          <p:spPr bwMode="auto">
            <a:xfrm>
              <a:off x="7155" y="4880"/>
              <a:ext cx="2280" cy="705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Screened subnet firewall</a:t>
              </a:r>
            </a:p>
          </p:txBody>
        </p:sp>
        <p:sp>
          <p:nvSpPr>
            <p:cNvPr id="230441" name="Line 41"/>
            <p:cNvSpPr>
              <a:spLocks noChangeShapeType="1"/>
            </p:cNvSpPr>
            <p:nvPr/>
          </p:nvSpPr>
          <p:spPr bwMode="auto">
            <a:xfrm>
              <a:off x="5805" y="3920"/>
              <a:ext cx="0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0442" name="Line 42"/>
            <p:cNvSpPr>
              <a:spLocks noChangeShapeType="1"/>
            </p:cNvSpPr>
            <p:nvPr/>
          </p:nvSpPr>
          <p:spPr bwMode="auto">
            <a:xfrm>
              <a:off x="3210" y="4340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0443" name="Line 43"/>
            <p:cNvSpPr>
              <a:spLocks noChangeShapeType="1"/>
            </p:cNvSpPr>
            <p:nvPr/>
          </p:nvSpPr>
          <p:spPr bwMode="auto">
            <a:xfrm>
              <a:off x="3210" y="434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0444" name="Line 44"/>
            <p:cNvSpPr>
              <a:spLocks noChangeShapeType="1"/>
            </p:cNvSpPr>
            <p:nvPr/>
          </p:nvSpPr>
          <p:spPr bwMode="auto">
            <a:xfrm>
              <a:off x="8250" y="435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Screened Host Firewall, Single-homed Bastion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" y="1981200"/>
            <a:ext cx="7848600" cy="3810000"/>
            <a:chOff x="1965" y="1740"/>
            <a:chExt cx="8325" cy="3870"/>
          </a:xfrm>
        </p:grpSpPr>
        <p:sp>
          <p:nvSpPr>
            <p:cNvPr id="232463" name="Rectangle 15"/>
            <p:cNvSpPr>
              <a:spLocks noChangeArrowheads="1"/>
            </p:cNvSpPr>
            <p:nvPr/>
          </p:nvSpPr>
          <p:spPr bwMode="auto">
            <a:xfrm>
              <a:off x="1965" y="1740"/>
              <a:ext cx="8325" cy="3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64" name="Rectangle 16"/>
            <p:cNvSpPr>
              <a:spLocks noChangeArrowheads="1"/>
            </p:cNvSpPr>
            <p:nvPr/>
          </p:nvSpPr>
          <p:spPr bwMode="auto">
            <a:xfrm>
              <a:off x="2340" y="2065"/>
              <a:ext cx="5025" cy="316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6705" y="2935"/>
              <a:ext cx="1245" cy="930"/>
              <a:chOff x="5820" y="8055"/>
              <a:chExt cx="1245" cy="930"/>
            </a:xfrm>
          </p:grpSpPr>
          <p:sp>
            <p:nvSpPr>
              <p:cNvPr id="232466" name="Rectangle 18"/>
              <p:cNvSpPr>
                <a:spLocks noChangeArrowheads="1"/>
              </p:cNvSpPr>
              <p:nvPr/>
            </p:nvSpPr>
            <p:spPr bwMode="auto">
              <a:xfrm>
                <a:off x="5820" y="8055"/>
                <a:ext cx="1245" cy="93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400"/>
              </a:p>
            </p:txBody>
          </p:sp>
          <p:sp>
            <p:nvSpPr>
              <p:cNvPr id="232467" name="AutoShape 19"/>
              <p:cNvSpPr>
                <a:spLocks noChangeArrowheads="1"/>
              </p:cNvSpPr>
              <p:nvPr/>
            </p:nvSpPr>
            <p:spPr bwMode="auto">
              <a:xfrm>
                <a:off x="6015" y="8190"/>
                <a:ext cx="930" cy="645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400"/>
              </a:p>
            </p:txBody>
          </p:sp>
        </p:grpSp>
        <p:sp>
          <p:nvSpPr>
            <p:cNvPr id="232468" name="computr1"/>
            <p:cNvSpPr>
              <a:spLocks noEditPoints="1" noChangeArrowheads="1"/>
            </p:cNvSpPr>
            <p:nvPr/>
          </p:nvSpPr>
          <p:spPr bwMode="auto">
            <a:xfrm>
              <a:off x="2631" y="223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32469" name="computr1"/>
            <p:cNvSpPr>
              <a:spLocks noEditPoints="1" noChangeArrowheads="1"/>
            </p:cNvSpPr>
            <p:nvPr/>
          </p:nvSpPr>
          <p:spPr bwMode="auto">
            <a:xfrm>
              <a:off x="2646" y="305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32470" name="computr1"/>
            <p:cNvSpPr>
              <a:spLocks noEditPoints="1" noChangeArrowheads="1"/>
            </p:cNvSpPr>
            <p:nvPr/>
          </p:nvSpPr>
          <p:spPr bwMode="auto">
            <a:xfrm>
              <a:off x="2646" y="3928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32471" name="Line 23"/>
            <p:cNvSpPr>
              <a:spLocks noChangeShapeType="1"/>
            </p:cNvSpPr>
            <p:nvPr/>
          </p:nvSpPr>
          <p:spPr bwMode="auto">
            <a:xfrm>
              <a:off x="3900" y="2195"/>
              <a:ext cx="0" cy="261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72" name="Line 24"/>
            <p:cNvSpPr>
              <a:spLocks noChangeShapeType="1"/>
            </p:cNvSpPr>
            <p:nvPr/>
          </p:nvSpPr>
          <p:spPr bwMode="auto">
            <a:xfrm>
              <a:off x="3270" y="2540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73" name="Line 25"/>
            <p:cNvSpPr>
              <a:spLocks noChangeShapeType="1"/>
            </p:cNvSpPr>
            <p:nvPr/>
          </p:nvSpPr>
          <p:spPr bwMode="auto">
            <a:xfrm>
              <a:off x="3270" y="3379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74" name="Line 26"/>
            <p:cNvSpPr>
              <a:spLocks noChangeShapeType="1"/>
            </p:cNvSpPr>
            <p:nvPr/>
          </p:nvSpPr>
          <p:spPr bwMode="auto">
            <a:xfrm>
              <a:off x="3270" y="4310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>
              <a:off x="3915" y="3379"/>
              <a:ext cx="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76" name="Text Box 28"/>
            <p:cNvSpPr txBox="1">
              <a:spLocks noChangeArrowheads="1"/>
            </p:cNvSpPr>
            <p:nvPr/>
          </p:nvSpPr>
          <p:spPr bwMode="auto">
            <a:xfrm>
              <a:off x="2925" y="4795"/>
              <a:ext cx="126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ym typeface="Symbol" pitchFamily="18" charset="2"/>
                </a:rPr>
                <a:t></a:t>
              </a:r>
              <a:endParaRPr lang="en-US" sz="1400"/>
            </a:p>
          </p:txBody>
        </p:sp>
        <p:sp>
          <p:nvSpPr>
            <p:cNvPr id="232477" name="Text Box 29"/>
            <p:cNvSpPr txBox="1">
              <a:spLocks noChangeArrowheads="1"/>
            </p:cNvSpPr>
            <p:nvPr/>
          </p:nvSpPr>
          <p:spPr bwMode="auto">
            <a:xfrm>
              <a:off x="7050" y="3895"/>
              <a:ext cx="1005" cy="6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Packet filter</a:t>
              </a:r>
            </a:p>
          </p:txBody>
        </p:sp>
        <p:sp>
          <p:nvSpPr>
            <p:cNvPr id="232478" name="AutoShape 30"/>
            <p:cNvSpPr>
              <a:spLocks noChangeArrowheads="1"/>
            </p:cNvSpPr>
            <p:nvPr/>
          </p:nvSpPr>
          <p:spPr bwMode="auto">
            <a:xfrm>
              <a:off x="4575" y="2859"/>
              <a:ext cx="1635" cy="1110"/>
            </a:xfrm>
            <a:prstGeom prst="flowChartPredefinedProcess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400" b="1"/>
                <a:t>HTTP</a:t>
              </a:r>
            </a:p>
            <a:p>
              <a:pPr algn="ctr" eaLnBrk="0" hangingPunct="0"/>
              <a:r>
                <a:rPr lang="en-US" sz="1400" b="1"/>
                <a:t>SMTP</a:t>
              </a:r>
            </a:p>
            <a:p>
              <a:pPr algn="ctr" eaLnBrk="0" hangingPunct="0"/>
              <a:r>
                <a:rPr lang="en-US" sz="1400" b="1"/>
                <a:t>FTP</a:t>
              </a:r>
            </a:p>
            <a:p>
              <a:pPr algn="ctr" eaLnBrk="0" hangingPunct="0"/>
              <a:r>
                <a:rPr lang="en-US" sz="1400" b="1"/>
                <a:t>TELNET</a:t>
              </a: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>
              <a:off x="6210" y="3405"/>
              <a:ext cx="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>
              <a:off x="7935" y="3390"/>
              <a:ext cx="4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81" name="AutoShape 33"/>
            <p:cNvSpPr>
              <a:spLocks noChangeArrowheads="1"/>
            </p:cNvSpPr>
            <p:nvPr/>
          </p:nvSpPr>
          <p:spPr bwMode="auto">
            <a:xfrm>
              <a:off x="8070" y="2284"/>
              <a:ext cx="1905" cy="2115"/>
            </a:xfrm>
            <a:prstGeom prst="irregularSeal1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 b="1"/>
            </a:p>
            <a:p>
              <a:pPr algn="ctr" eaLnBrk="0" hangingPunct="0"/>
              <a:r>
                <a:rPr lang="en-US" sz="1400" b="1"/>
                <a:t>Internet</a:t>
              </a:r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4365" y="2080"/>
              <a:ext cx="2040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Application gateway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4110" y="4650"/>
              <a:ext cx="2565" cy="5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400" b="1"/>
                <a:t>Internal network</a:t>
              </a: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3915" y="2540"/>
              <a:ext cx="32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7155" y="2535"/>
              <a:ext cx="0" cy="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7155" y="3885"/>
              <a:ext cx="0" cy="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 flipV="1">
              <a:off x="3930" y="4310"/>
              <a:ext cx="32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88" name="Line 40"/>
            <p:cNvSpPr>
              <a:spLocks noChangeShapeType="1"/>
            </p:cNvSpPr>
            <p:nvPr/>
          </p:nvSpPr>
          <p:spPr bwMode="auto">
            <a:xfrm>
              <a:off x="5385" y="2550"/>
              <a:ext cx="0" cy="3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32489" name="Line 41"/>
            <p:cNvSpPr>
              <a:spLocks noChangeShapeType="1"/>
            </p:cNvSpPr>
            <p:nvPr/>
          </p:nvSpPr>
          <p:spPr bwMode="auto">
            <a:xfrm>
              <a:off x="5370" y="3975"/>
              <a:ext cx="0" cy="3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14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Firewall is set up consists of two parts</a:t>
            </a:r>
          </a:p>
          <a:p>
            <a:pPr lvl="1"/>
            <a:r>
              <a:rPr lang="en-US" dirty="0"/>
              <a:t> a packet filtering router and an application gateway</a:t>
            </a:r>
          </a:p>
          <a:p>
            <a:r>
              <a:rPr lang="en-US" dirty="0"/>
              <a:t>Purposes</a:t>
            </a:r>
          </a:p>
          <a:p>
            <a:pPr lvl="1"/>
            <a:r>
              <a:rPr lang="en-US" dirty="0"/>
              <a:t>Packet filter assures that the incoming traffic is allowed only if it is destined for the application gateway</a:t>
            </a:r>
          </a:p>
          <a:p>
            <a:pPr lvl="1"/>
            <a:r>
              <a:rPr lang="en-US" dirty="0"/>
              <a:t>Examines the destination address field of every incoming IP packet</a:t>
            </a:r>
          </a:p>
          <a:p>
            <a:pPr lvl="1"/>
            <a:r>
              <a:rPr lang="en-US" dirty="0"/>
              <a:t>It also ensures that the outgoing traffic is allowed only if it is originating from the application gateway by examining the source address field of every outgoing IP packet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Screened Host Firewall, Single-homed Bastion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Configuration increases the security of the network by performing checks at both packet and application levels</a:t>
            </a:r>
          </a:p>
          <a:p>
            <a:r>
              <a:rPr lang="en-US" dirty="0"/>
              <a:t>Giver more flexibility to network administrators to define more granular security policies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Internal users are connected to the application gateway and the packet filter</a:t>
            </a:r>
          </a:p>
          <a:p>
            <a:pPr lvl="1"/>
            <a:r>
              <a:rPr lang="en-US" dirty="0"/>
              <a:t>Is the packet filter is attacked then the whole internal network is exposed to the attacker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Screened Host Firewall, Dual-homed Bastion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57200" y="2057400"/>
            <a:ext cx="8077200" cy="3733800"/>
            <a:chOff x="1800" y="10275"/>
            <a:chExt cx="8325" cy="387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1800" y="10275"/>
              <a:ext cx="8325" cy="3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175" y="10600"/>
              <a:ext cx="5025" cy="316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6540" y="11470"/>
              <a:ext cx="1245" cy="930"/>
              <a:chOff x="5820" y="8055"/>
              <a:chExt cx="1245" cy="930"/>
            </a:xfrm>
          </p:grpSpPr>
          <p:sp>
            <p:nvSpPr>
              <p:cNvPr id="233508" name="Rectangle 36"/>
              <p:cNvSpPr>
                <a:spLocks noChangeArrowheads="1"/>
              </p:cNvSpPr>
              <p:nvPr/>
            </p:nvSpPr>
            <p:spPr bwMode="auto">
              <a:xfrm>
                <a:off x="5820" y="8055"/>
                <a:ext cx="1245" cy="93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600"/>
              </a:p>
            </p:txBody>
          </p:sp>
          <p:sp>
            <p:nvSpPr>
              <p:cNvPr id="233509" name="AutoShape 37"/>
              <p:cNvSpPr>
                <a:spLocks noChangeArrowheads="1"/>
              </p:cNvSpPr>
              <p:nvPr/>
            </p:nvSpPr>
            <p:spPr bwMode="auto">
              <a:xfrm>
                <a:off x="6015" y="8190"/>
                <a:ext cx="930" cy="645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600"/>
              </a:p>
            </p:txBody>
          </p:sp>
        </p:grpSp>
        <p:sp>
          <p:nvSpPr>
            <p:cNvPr id="233510" name="computr1"/>
            <p:cNvSpPr>
              <a:spLocks noEditPoints="1" noChangeArrowheads="1"/>
            </p:cNvSpPr>
            <p:nvPr/>
          </p:nvSpPr>
          <p:spPr bwMode="auto">
            <a:xfrm>
              <a:off x="2466" y="1076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600"/>
            </a:p>
          </p:txBody>
        </p:sp>
        <p:sp>
          <p:nvSpPr>
            <p:cNvPr id="233511" name="computr1"/>
            <p:cNvSpPr>
              <a:spLocks noEditPoints="1" noChangeArrowheads="1"/>
            </p:cNvSpPr>
            <p:nvPr/>
          </p:nvSpPr>
          <p:spPr bwMode="auto">
            <a:xfrm>
              <a:off x="2481" y="1159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600"/>
            </a:p>
          </p:txBody>
        </p:sp>
        <p:sp>
          <p:nvSpPr>
            <p:cNvPr id="233512" name="computr1"/>
            <p:cNvSpPr>
              <a:spLocks noEditPoints="1" noChangeArrowheads="1"/>
            </p:cNvSpPr>
            <p:nvPr/>
          </p:nvSpPr>
          <p:spPr bwMode="auto">
            <a:xfrm>
              <a:off x="2481" y="12463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600"/>
            </a:p>
          </p:txBody>
        </p:sp>
        <p:sp>
          <p:nvSpPr>
            <p:cNvPr id="233513" name="Line 41"/>
            <p:cNvSpPr>
              <a:spLocks noChangeShapeType="1"/>
            </p:cNvSpPr>
            <p:nvPr/>
          </p:nvSpPr>
          <p:spPr bwMode="auto">
            <a:xfrm>
              <a:off x="3735" y="10730"/>
              <a:ext cx="0" cy="261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105" y="11075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105" y="11914"/>
              <a:ext cx="13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233516" name="Line 44"/>
            <p:cNvSpPr>
              <a:spLocks noChangeShapeType="1"/>
            </p:cNvSpPr>
            <p:nvPr/>
          </p:nvSpPr>
          <p:spPr bwMode="auto">
            <a:xfrm>
              <a:off x="3105" y="12845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233517" name="Text Box 45"/>
            <p:cNvSpPr txBox="1">
              <a:spLocks noChangeArrowheads="1"/>
            </p:cNvSpPr>
            <p:nvPr/>
          </p:nvSpPr>
          <p:spPr bwMode="auto">
            <a:xfrm>
              <a:off x="2760" y="13330"/>
              <a:ext cx="126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sym typeface="Symbol" pitchFamily="18" charset="2"/>
                </a:rPr>
                <a:t></a:t>
              </a:r>
              <a:endParaRPr lang="en-US" sz="1600"/>
            </a:p>
          </p:txBody>
        </p:sp>
        <p:sp>
          <p:nvSpPr>
            <p:cNvPr id="233518" name="Text Box 46"/>
            <p:cNvSpPr txBox="1">
              <a:spLocks noChangeArrowheads="1"/>
            </p:cNvSpPr>
            <p:nvPr/>
          </p:nvSpPr>
          <p:spPr bwMode="auto">
            <a:xfrm>
              <a:off x="6540" y="12565"/>
              <a:ext cx="1365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/>
                <a:t>Packet filter</a:t>
              </a:r>
            </a:p>
          </p:txBody>
        </p:sp>
        <p:sp>
          <p:nvSpPr>
            <p:cNvPr id="233519" name="AutoShape 47"/>
            <p:cNvSpPr>
              <a:spLocks noChangeArrowheads="1"/>
            </p:cNvSpPr>
            <p:nvPr/>
          </p:nvSpPr>
          <p:spPr bwMode="auto">
            <a:xfrm>
              <a:off x="4410" y="11394"/>
              <a:ext cx="1635" cy="1110"/>
            </a:xfrm>
            <a:prstGeom prst="flowChartPredefinedProcess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HTTP</a:t>
              </a:r>
            </a:p>
            <a:p>
              <a:pPr algn="ctr" eaLnBrk="0" hangingPunct="0"/>
              <a:r>
                <a:rPr lang="en-US" sz="1600" b="1"/>
                <a:t>SMTP</a:t>
              </a:r>
            </a:p>
            <a:p>
              <a:pPr algn="ctr" eaLnBrk="0" hangingPunct="0"/>
              <a:r>
                <a:rPr lang="en-US" sz="1600" b="1"/>
                <a:t>FTP</a:t>
              </a:r>
            </a:p>
            <a:p>
              <a:pPr algn="ctr" eaLnBrk="0" hangingPunct="0"/>
              <a:r>
                <a:rPr lang="en-US" sz="1600" b="1"/>
                <a:t>TELNET</a:t>
              </a:r>
            </a:p>
          </p:txBody>
        </p:sp>
        <p:sp>
          <p:nvSpPr>
            <p:cNvPr id="233520" name="Line 48"/>
            <p:cNvSpPr>
              <a:spLocks noChangeShapeType="1"/>
            </p:cNvSpPr>
            <p:nvPr/>
          </p:nvSpPr>
          <p:spPr bwMode="auto">
            <a:xfrm>
              <a:off x="7770" y="11925"/>
              <a:ext cx="4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233521" name="AutoShape 49"/>
            <p:cNvSpPr>
              <a:spLocks noChangeArrowheads="1"/>
            </p:cNvSpPr>
            <p:nvPr/>
          </p:nvSpPr>
          <p:spPr bwMode="auto">
            <a:xfrm>
              <a:off x="7905" y="10819"/>
              <a:ext cx="1905" cy="2115"/>
            </a:xfrm>
            <a:prstGeom prst="irregularSeal1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600" b="1"/>
            </a:p>
            <a:p>
              <a:pPr algn="ctr" eaLnBrk="0" hangingPunct="0"/>
              <a:r>
                <a:rPr lang="en-US" sz="1600" b="1"/>
                <a:t>Internet</a:t>
              </a:r>
            </a:p>
          </p:txBody>
        </p:sp>
        <p:sp>
          <p:nvSpPr>
            <p:cNvPr id="233522" name="Text Box 50"/>
            <p:cNvSpPr txBox="1">
              <a:spLocks noChangeArrowheads="1"/>
            </p:cNvSpPr>
            <p:nvPr/>
          </p:nvSpPr>
          <p:spPr bwMode="auto">
            <a:xfrm>
              <a:off x="4230" y="12565"/>
              <a:ext cx="2040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/>
                <a:t>Application gateway</a:t>
              </a:r>
            </a:p>
          </p:txBody>
        </p:sp>
        <p:sp>
          <p:nvSpPr>
            <p:cNvPr id="233523" name="Text Box 51"/>
            <p:cNvSpPr txBox="1">
              <a:spLocks noChangeArrowheads="1"/>
            </p:cNvSpPr>
            <p:nvPr/>
          </p:nvSpPr>
          <p:spPr bwMode="auto">
            <a:xfrm>
              <a:off x="3945" y="13185"/>
              <a:ext cx="2565" cy="5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600" b="1"/>
                <a:t>Internal network</a:t>
              </a:r>
            </a:p>
          </p:txBody>
        </p:sp>
        <p:sp>
          <p:nvSpPr>
            <p:cNvPr id="233524" name="Line 52"/>
            <p:cNvSpPr>
              <a:spLocks noChangeShapeType="1"/>
            </p:cNvSpPr>
            <p:nvPr/>
          </p:nvSpPr>
          <p:spPr bwMode="auto">
            <a:xfrm>
              <a:off x="6030" y="11944"/>
              <a:ext cx="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Screened Host Firewall, Dual-homed Bastion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Configuration is an improvement over the earlier scheme</a:t>
            </a:r>
          </a:p>
          <a:p>
            <a:r>
              <a:rPr lang="en-US" dirty="0"/>
              <a:t>Direct connections between the internal hosts and the packet filter are avoided</a:t>
            </a:r>
          </a:p>
          <a:p>
            <a:r>
              <a:rPr lang="en-US" dirty="0"/>
              <a:t>The packet filter connects only to the application gateway, which in turn has a separate connection with the internal hosts</a:t>
            </a:r>
          </a:p>
          <a:p>
            <a:r>
              <a:rPr lang="en-US" dirty="0"/>
              <a:t>Even if the packet filter is successfully attacked only the application gateway is visible to the attacker </a:t>
            </a:r>
          </a:p>
          <a:p>
            <a:r>
              <a:rPr lang="en-US" dirty="0"/>
              <a:t>Internal hosts are protected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Screened Subnet Firewall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Offers highest security</a:t>
            </a:r>
          </a:p>
          <a:p>
            <a:r>
              <a:rPr lang="en-US" dirty="0"/>
              <a:t>Improvement over the previous scheme of </a:t>
            </a:r>
          </a:p>
          <a:p>
            <a:r>
              <a:rPr lang="en-US" dirty="0"/>
              <a:t>Two packet filters are used</a:t>
            </a:r>
          </a:p>
          <a:p>
            <a:pPr lvl="1"/>
            <a:r>
              <a:rPr lang="en-US" dirty="0"/>
              <a:t>One between internet and the application gateway, </a:t>
            </a:r>
          </a:p>
          <a:p>
            <a:pPr lvl="1"/>
            <a:r>
              <a:rPr lang="en-US" dirty="0"/>
              <a:t>Other between the application gateway and the internal network</a:t>
            </a:r>
          </a:p>
          <a:p>
            <a:r>
              <a:rPr lang="en-US" dirty="0"/>
              <a:t>Three levels of security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Screened Subnet Firewall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04800" y="1447800"/>
            <a:ext cx="8458200" cy="4648200"/>
            <a:chOff x="1575" y="3975"/>
            <a:chExt cx="8880" cy="3930"/>
          </a:xfrm>
        </p:grpSpPr>
        <p:sp>
          <p:nvSpPr>
            <p:cNvPr id="234522" name="Rectangle 26"/>
            <p:cNvSpPr>
              <a:spLocks noChangeArrowheads="1"/>
            </p:cNvSpPr>
            <p:nvPr/>
          </p:nvSpPr>
          <p:spPr bwMode="auto">
            <a:xfrm>
              <a:off x="1575" y="3975"/>
              <a:ext cx="8880" cy="39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1950" y="4315"/>
              <a:ext cx="5685" cy="316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6975" y="5185"/>
              <a:ext cx="1245" cy="930"/>
              <a:chOff x="5820" y="8055"/>
              <a:chExt cx="1245" cy="930"/>
            </a:xfrm>
          </p:grpSpPr>
          <p:sp>
            <p:nvSpPr>
              <p:cNvPr id="234525" name="Rectangle 29"/>
              <p:cNvSpPr>
                <a:spLocks noChangeArrowheads="1"/>
              </p:cNvSpPr>
              <p:nvPr/>
            </p:nvSpPr>
            <p:spPr bwMode="auto">
              <a:xfrm>
                <a:off x="5820" y="8055"/>
                <a:ext cx="1245" cy="93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4526" name="AutoShape 30"/>
              <p:cNvSpPr>
                <a:spLocks noChangeArrowheads="1"/>
              </p:cNvSpPr>
              <p:nvPr/>
            </p:nvSpPr>
            <p:spPr bwMode="auto">
              <a:xfrm>
                <a:off x="6015" y="8190"/>
                <a:ext cx="930" cy="645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4527" name="computr1"/>
            <p:cNvSpPr>
              <a:spLocks noEditPoints="1" noChangeArrowheads="1"/>
            </p:cNvSpPr>
            <p:nvPr/>
          </p:nvSpPr>
          <p:spPr bwMode="auto">
            <a:xfrm>
              <a:off x="2241" y="448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34528" name="computr1"/>
            <p:cNvSpPr>
              <a:spLocks noEditPoints="1" noChangeArrowheads="1"/>
            </p:cNvSpPr>
            <p:nvPr/>
          </p:nvSpPr>
          <p:spPr bwMode="auto">
            <a:xfrm>
              <a:off x="2256" y="530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34529" name="computr1"/>
            <p:cNvSpPr>
              <a:spLocks noEditPoints="1" noChangeArrowheads="1"/>
            </p:cNvSpPr>
            <p:nvPr/>
          </p:nvSpPr>
          <p:spPr bwMode="auto">
            <a:xfrm>
              <a:off x="2256" y="6178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34530" name="Line 34"/>
            <p:cNvSpPr>
              <a:spLocks noChangeShapeType="1"/>
            </p:cNvSpPr>
            <p:nvPr/>
          </p:nvSpPr>
          <p:spPr bwMode="auto">
            <a:xfrm>
              <a:off x="3255" y="4460"/>
              <a:ext cx="0" cy="261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4531" name="Line 35"/>
            <p:cNvSpPr>
              <a:spLocks noChangeShapeType="1"/>
            </p:cNvSpPr>
            <p:nvPr/>
          </p:nvSpPr>
          <p:spPr bwMode="auto">
            <a:xfrm>
              <a:off x="2880" y="4790"/>
              <a:ext cx="390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4532" name="Line 36"/>
            <p:cNvSpPr>
              <a:spLocks noChangeShapeType="1"/>
            </p:cNvSpPr>
            <p:nvPr/>
          </p:nvSpPr>
          <p:spPr bwMode="auto">
            <a:xfrm flipV="1">
              <a:off x="2880" y="5629"/>
              <a:ext cx="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4533" name="Line 37"/>
            <p:cNvSpPr>
              <a:spLocks noChangeShapeType="1"/>
            </p:cNvSpPr>
            <p:nvPr/>
          </p:nvSpPr>
          <p:spPr bwMode="auto">
            <a:xfrm>
              <a:off x="2880" y="6560"/>
              <a:ext cx="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4534" name="Text Box 38"/>
            <p:cNvSpPr txBox="1">
              <a:spLocks noChangeArrowheads="1"/>
            </p:cNvSpPr>
            <p:nvPr/>
          </p:nvSpPr>
          <p:spPr bwMode="auto">
            <a:xfrm>
              <a:off x="2535" y="7045"/>
              <a:ext cx="1260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sym typeface="Symbol" pitchFamily="18" charset="2"/>
                </a:rPr>
                <a:t></a:t>
              </a:r>
              <a:endParaRPr lang="en-US"/>
            </a:p>
          </p:txBody>
        </p:sp>
        <p:sp>
          <p:nvSpPr>
            <p:cNvPr id="234535" name="Text Box 39"/>
            <p:cNvSpPr txBox="1">
              <a:spLocks noChangeArrowheads="1"/>
            </p:cNvSpPr>
            <p:nvPr/>
          </p:nvSpPr>
          <p:spPr bwMode="auto">
            <a:xfrm>
              <a:off x="6975" y="6280"/>
              <a:ext cx="1365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b="1"/>
                <a:t>Packet filter</a:t>
              </a:r>
            </a:p>
          </p:txBody>
        </p:sp>
        <p:sp>
          <p:nvSpPr>
            <p:cNvPr id="234536" name="AutoShape 40"/>
            <p:cNvSpPr>
              <a:spLocks noChangeArrowheads="1"/>
            </p:cNvSpPr>
            <p:nvPr/>
          </p:nvSpPr>
          <p:spPr bwMode="auto">
            <a:xfrm>
              <a:off x="5070" y="5094"/>
              <a:ext cx="1635" cy="1110"/>
            </a:xfrm>
            <a:prstGeom prst="flowChartPredefinedProcess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b="1" dirty="0"/>
                <a:t>HTTP</a:t>
              </a:r>
            </a:p>
            <a:p>
              <a:pPr algn="ctr" eaLnBrk="0" hangingPunct="0"/>
              <a:r>
                <a:rPr lang="en-US" b="1" dirty="0"/>
                <a:t>SMTP</a:t>
              </a:r>
            </a:p>
            <a:p>
              <a:pPr algn="ctr" eaLnBrk="0" hangingPunct="0"/>
              <a:r>
                <a:rPr lang="en-US" b="1" dirty="0"/>
                <a:t>FTP</a:t>
              </a:r>
            </a:p>
            <a:p>
              <a:pPr algn="ctr" eaLnBrk="0" hangingPunct="0"/>
              <a:r>
                <a:rPr lang="en-US" b="1" dirty="0"/>
                <a:t>TELNET</a:t>
              </a:r>
            </a:p>
          </p:txBody>
        </p:sp>
        <p:sp>
          <p:nvSpPr>
            <p:cNvPr id="234537" name="Line 41"/>
            <p:cNvSpPr>
              <a:spLocks noChangeShapeType="1"/>
            </p:cNvSpPr>
            <p:nvPr/>
          </p:nvSpPr>
          <p:spPr bwMode="auto">
            <a:xfrm>
              <a:off x="8220" y="5625"/>
              <a:ext cx="450" cy="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4538" name="AutoShape 42"/>
            <p:cNvSpPr>
              <a:spLocks noChangeArrowheads="1"/>
            </p:cNvSpPr>
            <p:nvPr/>
          </p:nvSpPr>
          <p:spPr bwMode="auto">
            <a:xfrm>
              <a:off x="8340" y="4534"/>
              <a:ext cx="1905" cy="2115"/>
            </a:xfrm>
            <a:prstGeom prst="irregularSeal1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b="1"/>
            </a:p>
            <a:p>
              <a:pPr algn="ctr" eaLnBrk="0" hangingPunct="0"/>
              <a:r>
                <a:rPr lang="en-US" b="1"/>
                <a:t>Internet</a:t>
              </a:r>
            </a:p>
          </p:txBody>
        </p:sp>
        <p:sp>
          <p:nvSpPr>
            <p:cNvPr id="234539" name="Text Box 43"/>
            <p:cNvSpPr txBox="1">
              <a:spLocks noChangeArrowheads="1"/>
            </p:cNvSpPr>
            <p:nvPr/>
          </p:nvSpPr>
          <p:spPr bwMode="auto">
            <a:xfrm>
              <a:off x="4860" y="6265"/>
              <a:ext cx="2040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b="1"/>
                <a:t>Application gateway</a:t>
              </a:r>
            </a:p>
          </p:txBody>
        </p:sp>
        <p:sp>
          <p:nvSpPr>
            <p:cNvPr id="234540" name="Text Box 44"/>
            <p:cNvSpPr txBox="1">
              <a:spLocks noChangeArrowheads="1"/>
            </p:cNvSpPr>
            <p:nvPr/>
          </p:nvSpPr>
          <p:spPr bwMode="auto">
            <a:xfrm>
              <a:off x="3825" y="6795"/>
              <a:ext cx="2565" cy="5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b="1"/>
                <a:t>Internal network</a:t>
              </a:r>
            </a:p>
          </p:txBody>
        </p:sp>
        <p:sp>
          <p:nvSpPr>
            <p:cNvPr id="234541" name="Line 45"/>
            <p:cNvSpPr>
              <a:spLocks noChangeShapeType="1"/>
            </p:cNvSpPr>
            <p:nvPr/>
          </p:nvSpPr>
          <p:spPr bwMode="auto">
            <a:xfrm>
              <a:off x="6720" y="5644"/>
              <a:ext cx="255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3555" y="5170"/>
              <a:ext cx="1245" cy="930"/>
              <a:chOff x="5820" y="8055"/>
              <a:chExt cx="1245" cy="930"/>
            </a:xfrm>
          </p:grpSpPr>
          <p:sp>
            <p:nvSpPr>
              <p:cNvPr id="234543" name="Rectangle 47"/>
              <p:cNvSpPr>
                <a:spLocks noChangeArrowheads="1"/>
              </p:cNvSpPr>
              <p:nvPr/>
            </p:nvSpPr>
            <p:spPr bwMode="auto">
              <a:xfrm>
                <a:off x="5820" y="8055"/>
                <a:ext cx="1245" cy="93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4544" name="AutoShape 48"/>
              <p:cNvSpPr>
                <a:spLocks noChangeArrowheads="1"/>
              </p:cNvSpPr>
              <p:nvPr/>
            </p:nvSpPr>
            <p:spPr bwMode="auto">
              <a:xfrm>
                <a:off x="6015" y="8190"/>
                <a:ext cx="930" cy="645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4545" name="Line 49"/>
            <p:cNvSpPr>
              <a:spLocks noChangeShapeType="1"/>
            </p:cNvSpPr>
            <p:nvPr/>
          </p:nvSpPr>
          <p:spPr bwMode="auto">
            <a:xfrm>
              <a:off x="4815" y="5629"/>
              <a:ext cx="255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4546" name="Text Box 50"/>
            <p:cNvSpPr txBox="1">
              <a:spLocks noChangeArrowheads="1"/>
            </p:cNvSpPr>
            <p:nvPr/>
          </p:nvSpPr>
          <p:spPr bwMode="auto">
            <a:xfrm>
              <a:off x="3405" y="6265"/>
              <a:ext cx="1365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b="1"/>
                <a:t>Packet filter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Threats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Mechanisms required to ensure that the inside information remains inside and also prevents the outsider attackers from entering inside a corporate network</a:t>
            </a:r>
          </a:p>
          <a:p>
            <a:r>
              <a:rPr lang="en-US" dirty="0"/>
              <a:t>Encryption does not work when outsiders break inside a corporate network</a:t>
            </a:r>
          </a:p>
          <a:p>
            <a:r>
              <a:rPr lang="en-US" dirty="0"/>
              <a:t>Better schemes are desired to achieve protection form outsider attacks </a:t>
            </a:r>
          </a:p>
          <a:p>
            <a:r>
              <a:rPr lang="en-US" dirty="0"/>
              <a:t>Firewalls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" y="1676400"/>
            <a:ext cx="8229600" cy="4267200"/>
            <a:chOff x="1635" y="1545"/>
            <a:chExt cx="8475" cy="8475"/>
          </a:xfrm>
        </p:grpSpPr>
        <p:sp>
          <p:nvSpPr>
            <p:cNvPr id="235551" name="Rectangle 31"/>
            <p:cNvSpPr>
              <a:spLocks noChangeArrowheads="1"/>
            </p:cNvSpPr>
            <p:nvPr/>
          </p:nvSpPr>
          <p:spPr bwMode="auto">
            <a:xfrm>
              <a:off x="1635" y="1545"/>
              <a:ext cx="8475" cy="8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552" name="Rectangle 32"/>
            <p:cNvSpPr>
              <a:spLocks noChangeArrowheads="1"/>
            </p:cNvSpPr>
            <p:nvPr/>
          </p:nvSpPr>
          <p:spPr bwMode="auto">
            <a:xfrm>
              <a:off x="2220" y="6630"/>
              <a:ext cx="2760" cy="286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10" y="2100"/>
              <a:ext cx="2130" cy="403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554" name="computr1"/>
            <p:cNvSpPr>
              <a:spLocks noEditPoints="1" noChangeArrowheads="1"/>
            </p:cNvSpPr>
            <p:nvPr/>
          </p:nvSpPr>
          <p:spPr bwMode="auto">
            <a:xfrm>
              <a:off x="2799" y="2428"/>
              <a:ext cx="570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endParaRPr lang="en-US" sz="1200" b="1"/>
            </a:p>
          </p:txBody>
        </p:sp>
        <p:sp>
          <p:nvSpPr>
            <p:cNvPr id="235555" name="computr1"/>
            <p:cNvSpPr>
              <a:spLocks noEditPoints="1" noChangeArrowheads="1"/>
            </p:cNvSpPr>
            <p:nvPr/>
          </p:nvSpPr>
          <p:spPr bwMode="auto">
            <a:xfrm>
              <a:off x="2799" y="3253"/>
              <a:ext cx="570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35556" name="computr1"/>
            <p:cNvSpPr>
              <a:spLocks noEditPoints="1" noChangeArrowheads="1"/>
            </p:cNvSpPr>
            <p:nvPr/>
          </p:nvSpPr>
          <p:spPr bwMode="auto">
            <a:xfrm>
              <a:off x="2799" y="4122"/>
              <a:ext cx="570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200"/>
            </a:p>
          </p:txBody>
        </p:sp>
        <p:sp>
          <p:nvSpPr>
            <p:cNvPr id="235557" name="Line 37"/>
            <p:cNvSpPr>
              <a:spLocks noChangeShapeType="1"/>
            </p:cNvSpPr>
            <p:nvPr/>
          </p:nvSpPr>
          <p:spPr bwMode="auto">
            <a:xfrm>
              <a:off x="3651" y="2404"/>
              <a:ext cx="0" cy="261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558" name="Line 38"/>
            <p:cNvSpPr>
              <a:spLocks noChangeShapeType="1"/>
            </p:cNvSpPr>
            <p:nvPr/>
          </p:nvSpPr>
          <p:spPr bwMode="auto">
            <a:xfrm>
              <a:off x="3331" y="2734"/>
              <a:ext cx="332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 flipV="1">
              <a:off x="3331" y="3558"/>
              <a:ext cx="1458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331" y="4503"/>
              <a:ext cx="3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561" name="Text Box 41"/>
            <p:cNvSpPr txBox="1">
              <a:spLocks noChangeArrowheads="1"/>
            </p:cNvSpPr>
            <p:nvPr/>
          </p:nvSpPr>
          <p:spPr bwMode="auto">
            <a:xfrm>
              <a:off x="3037" y="4989"/>
              <a:ext cx="1074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sym typeface="Symbol" pitchFamily="18" charset="2"/>
                </a:rPr>
                <a:t></a:t>
              </a:r>
              <a:endParaRPr lang="en-US" sz="1200"/>
            </a:p>
          </p:txBody>
        </p:sp>
        <p:sp>
          <p:nvSpPr>
            <p:cNvPr id="235562" name="Line 42"/>
            <p:cNvSpPr>
              <a:spLocks noChangeShapeType="1"/>
            </p:cNvSpPr>
            <p:nvPr/>
          </p:nvSpPr>
          <p:spPr bwMode="auto">
            <a:xfrm flipV="1">
              <a:off x="7148" y="3764"/>
              <a:ext cx="10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563" name="AutoShape 43"/>
            <p:cNvSpPr>
              <a:spLocks noChangeArrowheads="1"/>
            </p:cNvSpPr>
            <p:nvPr/>
          </p:nvSpPr>
          <p:spPr bwMode="auto">
            <a:xfrm>
              <a:off x="8074" y="2763"/>
              <a:ext cx="1625" cy="2115"/>
            </a:xfrm>
            <a:prstGeom prst="irregularSeal1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Internet</a:t>
              </a:r>
            </a:p>
            <a:p>
              <a:pPr algn="ctr" eaLnBrk="0" hangingPunct="0"/>
              <a:endParaRPr lang="en-US" sz="1200" b="1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4781" y="2043"/>
              <a:ext cx="2814" cy="4206"/>
              <a:chOff x="5903" y="1294"/>
              <a:chExt cx="2378" cy="3891"/>
            </a:xfrm>
          </p:grpSpPr>
          <p:sp>
            <p:nvSpPr>
              <p:cNvPr id="235565" name="AutoShape 45" descr="Horizontal brick"/>
              <p:cNvSpPr>
                <a:spLocks noChangeArrowheads="1"/>
              </p:cNvSpPr>
              <p:nvPr/>
            </p:nvSpPr>
            <p:spPr bwMode="auto">
              <a:xfrm rot="-5371403">
                <a:off x="5149" y="2052"/>
                <a:ext cx="3888" cy="2377"/>
              </a:xfrm>
              <a:prstGeom prst="cube">
                <a:avLst>
                  <a:gd name="adj" fmla="val 77042"/>
                </a:avLst>
              </a:prstGeom>
              <a:pattFill prst="horzBrick">
                <a:fgClr>
                  <a:srgbClr val="FFFFFF"/>
                </a:fgClr>
                <a:bgClr>
                  <a:srgbClr val="000000"/>
                </a:bgClr>
              </a:patt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66" name="AutoShape 46" descr="Horizontal brick"/>
              <p:cNvSpPr>
                <a:spLocks noChangeArrowheads="1"/>
              </p:cNvSpPr>
              <p:nvPr/>
            </p:nvSpPr>
            <p:spPr bwMode="auto">
              <a:xfrm rot="-50459">
                <a:off x="5903" y="1294"/>
                <a:ext cx="2016" cy="2016"/>
              </a:xfrm>
              <a:prstGeom prst="rtTriangle">
                <a:avLst/>
              </a:prstGeom>
              <a:pattFill prst="horzBrick">
                <a:fgClr>
                  <a:srgbClr val="FFFFFF"/>
                </a:fgClr>
                <a:bgClr>
                  <a:srgbClr val="000000"/>
                </a:bgClr>
              </a:patt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67" name="AutoShape 47" descr="Horizontal brick"/>
              <p:cNvSpPr>
                <a:spLocks noChangeArrowheads="1"/>
              </p:cNvSpPr>
              <p:nvPr/>
            </p:nvSpPr>
            <p:spPr bwMode="auto">
              <a:xfrm rot="10843055">
                <a:off x="5903" y="3312"/>
                <a:ext cx="1871" cy="1871"/>
              </a:xfrm>
              <a:prstGeom prst="rtTriangle">
                <a:avLst/>
              </a:prstGeom>
              <a:pattFill prst="horzBrick">
                <a:fgClr>
                  <a:srgbClr val="FFFFFF"/>
                </a:fgClr>
                <a:bgClr>
                  <a:srgbClr val="000000"/>
                </a:bgClr>
              </a:patt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>
                <a:off x="5904" y="1296"/>
                <a:ext cx="0" cy="20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7776" y="3168"/>
                <a:ext cx="0" cy="20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5570" name="Text Box 50"/>
            <p:cNvSpPr txBox="1">
              <a:spLocks noChangeArrowheads="1"/>
            </p:cNvSpPr>
            <p:nvPr/>
          </p:nvSpPr>
          <p:spPr bwMode="auto">
            <a:xfrm>
              <a:off x="2460" y="5370"/>
              <a:ext cx="1890" cy="6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Internal private network</a:t>
              </a:r>
            </a:p>
          </p:txBody>
        </p: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2373" y="6998"/>
              <a:ext cx="1202" cy="1502"/>
              <a:chOff x="2784" y="1204"/>
              <a:chExt cx="381" cy="669"/>
            </a:xfrm>
          </p:grpSpPr>
          <p:sp>
            <p:nvSpPr>
              <p:cNvPr id="235572" name="Freeform 52"/>
              <p:cNvSpPr>
                <a:spLocks/>
              </p:cNvSpPr>
              <p:nvPr/>
            </p:nvSpPr>
            <p:spPr bwMode="auto">
              <a:xfrm>
                <a:off x="2784" y="1713"/>
                <a:ext cx="322" cy="160"/>
              </a:xfrm>
              <a:custGeom>
                <a:avLst/>
                <a:gdLst/>
                <a:ahLst/>
                <a:cxnLst>
                  <a:cxn ang="0">
                    <a:pos x="34" y="83"/>
                  </a:cxn>
                  <a:cxn ang="0">
                    <a:pos x="26" y="92"/>
                  </a:cxn>
                  <a:cxn ang="0">
                    <a:pos x="17" y="100"/>
                  </a:cxn>
                  <a:cxn ang="0">
                    <a:pos x="0" y="109"/>
                  </a:cxn>
                  <a:cxn ang="0">
                    <a:pos x="0" y="117"/>
                  </a:cxn>
                  <a:cxn ang="0">
                    <a:pos x="0" y="125"/>
                  </a:cxn>
                  <a:cxn ang="0">
                    <a:pos x="9" y="125"/>
                  </a:cxn>
                  <a:cxn ang="0">
                    <a:pos x="17" y="133"/>
                  </a:cxn>
                  <a:cxn ang="0">
                    <a:pos x="34" y="133"/>
                  </a:cxn>
                  <a:cxn ang="0">
                    <a:pos x="203" y="159"/>
                  </a:cxn>
                  <a:cxn ang="0">
                    <a:pos x="220" y="159"/>
                  </a:cxn>
                  <a:cxn ang="0">
                    <a:pos x="237" y="159"/>
                  </a:cxn>
                  <a:cxn ang="0">
                    <a:pos x="245" y="159"/>
                  </a:cxn>
                  <a:cxn ang="0">
                    <a:pos x="253" y="159"/>
                  </a:cxn>
                  <a:cxn ang="0">
                    <a:pos x="262" y="150"/>
                  </a:cxn>
                  <a:cxn ang="0">
                    <a:pos x="270" y="142"/>
                  </a:cxn>
                  <a:cxn ang="0">
                    <a:pos x="321" y="0"/>
                  </a:cxn>
                  <a:cxn ang="0">
                    <a:pos x="34" y="83"/>
                  </a:cxn>
                </a:cxnLst>
                <a:rect l="0" t="0" r="r" b="b"/>
                <a:pathLst>
                  <a:path w="322" h="160">
                    <a:moveTo>
                      <a:pt x="34" y="83"/>
                    </a:moveTo>
                    <a:lnTo>
                      <a:pt x="26" y="92"/>
                    </a:lnTo>
                    <a:lnTo>
                      <a:pt x="17" y="100"/>
                    </a:lnTo>
                    <a:lnTo>
                      <a:pt x="0" y="109"/>
                    </a:lnTo>
                    <a:lnTo>
                      <a:pt x="0" y="117"/>
                    </a:lnTo>
                    <a:lnTo>
                      <a:pt x="0" y="125"/>
                    </a:lnTo>
                    <a:lnTo>
                      <a:pt x="9" y="125"/>
                    </a:lnTo>
                    <a:lnTo>
                      <a:pt x="17" y="133"/>
                    </a:lnTo>
                    <a:lnTo>
                      <a:pt x="34" y="133"/>
                    </a:lnTo>
                    <a:lnTo>
                      <a:pt x="203" y="159"/>
                    </a:lnTo>
                    <a:lnTo>
                      <a:pt x="220" y="159"/>
                    </a:lnTo>
                    <a:lnTo>
                      <a:pt x="237" y="159"/>
                    </a:lnTo>
                    <a:lnTo>
                      <a:pt x="245" y="159"/>
                    </a:lnTo>
                    <a:lnTo>
                      <a:pt x="253" y="159"/>
                    </a:lnTo>
                    <a:lnTo>
                      <a:pt x="262" y="150"/>
                    </a:lnTo>
                    <a:lnTo>
                      <a:pt x="270" y="142"/>
                    </a:lnTo>
                    <a:lnTo>
                      <a:pt x="321" y="0"/>
                    </a:lnTo>
                    <a:lnTo>
                      <a:pt x="34" y="83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73" name="Freeform 53"/>
              <p:cNvSpPr>
                <a:spLocks/>
              </p:cNvSpPr>
              <p:nvPr/>
            </p:nvSpPr>
            <p:spPr bwMode="auto">
              <a:xfrm>
                <a:off x="3012" y="1713"/>
                <a:ext cx="153" cy="151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5"/>
                  </a:cxn>
                  <a:cxn ang="0">
                    <a:pos x="8" y="125"/>
                  </a:cxn>
                  <a:cxn ang="0">
                    <a:pos x="8" y="133"/>
                  </a:cxn>
                  <a:cxn ang="0">
                    <a:pos x="17" y="142"/>
                  </a:cxn>
                  <a:cxn ang="0">
                    <a:pos x="25" y="150"/>
                  </a:cxn>
                  <a:cxn ang="0">
                    <a:pos x="34" y="150"/>
                  </a:cxn>
                  <a:cxn ang="0">
                    <a:pos x="42" y="142"/>
                  </a:cxn>
                  <a:cxn ang="0">
                    <a:pos x="152" y="25"/>
                  </a:cxn>
                  <a:cxn ang="0">
                    <a:pos x="152" y="17"/>
                  </a:cxn>
                  <a:cxn ang="0">
                    <a:pos x="143" y="17"/>
                  </a:cxn>
                  <a:cxn ang="0">
                    <a:pos x="101" y="0"/>
                  </a:cxn>
                  <a:cxn ang="0">
                    <a:pos x="0" y="100"/>
                  </a:cxn>
                </a:cxnLst>
                <a:rect l="0" t="0" r="r" b="b"/>
                <a:pathLst>
                  <a:path w="153" h="151">
                    <a:moveTo>
                      <a:pt x="0" y="100"/>
                    </a:moveTo>
                    <a:lnTo>
                      <a:pt x="0" y="109"/>
                    </a:lnTo>
                    <a:lnTo>
                      <a:pt x="0" y="116"/>
                    </a:lnTo>
                    <a:lnTo>
                      <a:pt x="0" y="125"/>
                    </a:lnTo>
                    <a:lnTo>
                      <a:pt x="8" y="125"/>
                    </a:lnTo>
                    <a:lnTo>
                      <a:pt x="8" y="133"/>
                    </a:lnTo>
                    <a:lnTo>
                      <a:pt x="17" y="142"/>
                    </a:lnTo>
                    <a:lnTo>
                      <a:pt x="25" y="150"/>
                    </a:lnTo>
                    <a:lnTo>
                      <a:pt x="34" y="150"/>
                    </a:lnTo>
                    <a:lnTo>
                      <a:pt x="42" y="142"/>
                    </a:lnTo>
                    <a:lnTo>
                      <a:pt x="152" y="25"/>
                    </a:lnTo>
                    <a:lnTo>
                      <a:pt x="152" y="17"/>
                    </a:lnTo>
                    <a:lnTo>
                      <a:pt x="143" y="17"/>
                    </a:lnTo>
                    <a:lnTo>
                      <a:pt x="101" y="0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74" name="Freeform 54"/>
              <p:cNvSpPr>
                <a:spLocks/>
              </p:cNvSpPr>
              <p:nvPr/>
            </p:nvSpPr>
            <p:spPr bwMode="auto">
              <a:xfrm>
                <a:off x="2818" y="1721"/>
                <a:ext cx="296" cy="93"/>
              </a:xfrm>
              <a:custGeom>
                <a:avLst/>
                <a:gdLst/>
                <a:ahLst/>
                <a:cxnLst>
                  <a:cxn ang="0">
                    <a:pos x="295" y="0"/>
                  </a:cxn>
                  <a:cxn ang="0">
                    <a:pos x="194" y="84"/>
                  </a:cxn>
                  <a:cxn ang="0">
                    <a:pos x="194" y="92"/>
                  </a:cxn>
                  <a:cxn ang="0">
                    <a:pos x="185" y="92"/>
                  </a:cxn>
                  <a:cxn ang="0">
                    <a:pos x="168" y="92"/>
                  </a:cxn>
                  <a:cxn ang="0">
                    <a:pos x="0" y="75"/>
                  </a:cxn>
                  <a:cxn ang="0">
                    <a:pos x="0" y="59"/>
                  </a:cxn>
                  <a:cxn ang="0">
                    <a:pos x="295" y="0"/>
                  </a:cxn>
                </a:cxnLst>
                <a:rect l="0" t="0" r="r" b="b"/>
                <a:pathLst>
                  <a:path w="296" h="93">
                    <a:moveTo>
                      <a:pt x="295" y="0"/>
                    </a:moveTo>
                    <a:lnTo>
                      <a:pt x="194" y="84"/>
                    </a:lnTo>
                    <a:lnTo>
                      <a:pt x="194" y="92"/>
                    </a:lnTo>
                    <a:lnTo>
                      <a:pt x="185" y="92"/>
                    </a:lnTo>
                    <a:lnTo>
                      <a:pt x="168" y="92"/>
                    </a:lnTo>
                    <a:lnTo>
                      <a:pt x="0" y="75"/>
                    </a:lnTo>
                    <a:lnTo>
                      <a:pt x="0" y="59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75" name="Freeform 55"/>
              <p:cNvSpPr>
                <a:spLocks/>
              </p:cNvSpPr>
              <p:nvPr/>
            </p:nvSpPr>
            <p:spPr bwMode="auto">
              <a:xfrm>
                <a:off x="2818" y="1212"/>
                <a:ext cx="296" cy="602"/>
              </a:xfrm>
              <a:custGeom>
                <a:avLst/>
                <a:gdLst/>
                <a:ahLst/>
                <a:cxnLst>
                  <a:cxn ang="0">
                    <a:pos x="295" y="0"/>
                  </a:cxn>
                  <a:cxn ang="0">
                    <a:pos x="295" y="501"/>
                  </a:cxn>
                  <a:cxn ang="0">
                    <a:pos x="194" y="593"/>
                  </a:cxn>
                  <a:cxn ang="0">
                    <a:pos x="185" y="601"/>
                  </a:cxn>
                  <a:cxn ang="0">
                    <a:pos x="168" y="601"/>
                  </a:cxn>
                  <a:cxn ang="0">
                    <a:pos x="9" y="584"/>
                  </a:cxn>
                  <a:cxn ang="0">
                    <a:pos x="0" y="584"/>
                  </a:cxn>
                  <a:cxn ang="0">
                    <a:pos x="0" y="576"/>
                  </a:cxn>
                  <a:cxn ang="0">
                    <a:pos x="0" y="568"/>
                  </a:cxn>
                  <a:cxn ang="0">
                    <a:pos x="0" y="17"/>
                  </a:cxn>
                  <a:cxn ang="0">
                    <a:pos x="177" y="0"/>
                  </a:cxn>
                  <a:cxn ang="0">
                    <a:pos x="295" y="0"/>
                  </a:cxn>
                </a:cxnLst>
                <a:rect l="0" t="0" r="r" b="b"/>
                <a:pathLst>
                  <a:path w="296" h="602">
                    <a:moveTo>
                      <a:pt x="295" y="0"/>
                    </a:moveTo>
                    <a:lnTo>
                      <a:pt x="295" y="501"/>
                    </a:lnTo>
                    <a:lnTo>
                      <a:pt x="194" y="593"/>
                    </a:lnTo>
                    <a:lnTo>
                      <a:pt x="185" y="601"/>
                    </a:lnTo>
                    <a:lnTo>
                      <a:pt x="168" y="601"/>
                    </a:lnTo>
                    <a:lnTo>
                      <a:pt x="9" y="584"/>
                    </a:lnTo>
                    <a:lnTo>
                      <a:pt x="0" y="584"/>
                    </a:lnTo>
                    <a:lnTo>
                      <a:pt x="0" y="576"/>
                    </a:lnTo>
                    <a:lnTo>
                      <a:pt x="0" y="568"/>
                    </a:lnTo>
                    <a:lnTo>
                      <a:pt x="0" y="17"/>
                    </a:lnTo>
                    <a:lnTo>
                      <a:pt x="177" y="0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76" name="Freeform 56"/>
              <p:cNvSpPr>
                <a:spLocks/>
              </p:cNvSpPr>
              <p:nvPr/>
            </p:nvSpPr>
            <p:spPr bwMode="auto">
              <a:xfrm>
                <a:off x="2818" y="1204"/>
                <a:ext cx="288" cy="43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169" y="0"/>
                  </a:cxn>
                  <a:cxn ang="0">
                    <a:pos x="287" y="8"/>
                  </a:cxn>
                  <a:cxn ang="0">
                    <a:pos x="178" y="42"/>
                  </a:cxn>
                  <a:cxn ang="0">
                    <a:pos x="0" y="33"/>
                  </a:cxn>
                  <a:cxn ang="0">
                    <a:pos x="0" y="25"/>
                  </a:cxn>
                </a:cxnLst>
                <a:rect l="0" t="0" r="r" b="b"/>
                <a:pathLst>
                  <a:path w="288" h="43">
                    <a:moveTo>
                      <a:pt x="0" y="25"/>
                    </a:moveTo>
                    <a:lnTo>
                      <a:pt x="169" y="0"/>
                    </a:lnTo>
                    <a:lnTo>
                      <a:pt x="287" y="8"/>
                    </a:lnTo>
                    <a:lnTo>
                      <a:pt x="178" y="42"/>
                    </a:lnTo>
                    <a:lnTo>
                      <a:pt x="0" y="3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77" name="Freeform 57"/>
              <p:cNvSpPr>
                <a:spLocks/>
              </p:cNvSpPr>
              <p:nvPr/>
            </p:nvSpPr>
            <p:spPr bwMode="auto">
              <a:xfrm>
                <a:off x="2810" y="1229"/>
                <a:ext cx="194" cy="560"/>
              </a:xfrm>
              <a:custGeom>
                <a:avLst/>
                <a:gdLst/>
                <a:ahLst/>
                <a:cxnLst>
                  <a:cxn ang="0">
                    <a:pos x="8" y="542"/>
                  </a:cxn>
                  <a:cxn ang="0">
                    <a:pos x="8" y="551"/>
                  </a:cxn>
                  <a:cxn ang="0">
                    <a:pos x="17" y="551"/>
                  </a:cxn>
                  <a:cxn ang="0">
                    <a:pos x="25" y="551"/>
                  </a:cxn>
                  <a:cxn ang="0">
                    <a:pos x="193" y="559"/>
                  </a:cxn>
                  <a:cxn ang="0">
                    <a:pos x="193" y="17"/>
                  </a:cxn>
                  <a:cxn ang="0">
                    <a:pos x="185" y="8"/>
                  </a:cxn>
                  <a:cxn ang="0">
                    <a:pos x="176" y="8"/>
                  </a:cxn>
                  <a:cxn ang="0">
                    <a:pos x="168" y="8"/>
                  </a:cxn>
                  <a:cxn ang="0">
                    <a:pos x="4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0" y="17"/>
                  </a:cxn>
                  <a:cxn ang="0">
                    <a:pos x="0" y="309"/>
                  </a:cxn>
                  <a:cxn ang="0">
                    <a:pos x="8" y="309"/>
                  </a:cxn>
                  <a:cxn ang="0">
                    <a:pos x="8" y="542"/>
                  </a:cxn>
                </a:cxnLst>
                <a:rect l="0" t="0" r="r" b="b"/>
                <a:pathLst>
                  <a:path w="194" h="560">
                    <a:moveTo>
                      <a:pt x="8" y="542"/>
                    </a:moveTo>
                    <a:lnTo>
                      <a:pt x="8" y="551"/>
                    </a:lnTo>
                    <a:lnTo>
                      <a:pt x="17" y="551"/>
                    </a:lnTo>
                    <a:lnTo>
                      <a:pt x="25" y="551"/>
                    </a:lnTo>
                    <a:lnTo>
                      <a:pt x="193" y="559"/>
                    </a:lnTo>
                    <a:lnTo>
                      <a:pt x="193" y="17"/>
                    </a:lnTo>
                    <a:lnTo>
                      <a:pt x="185" y="8"/>
                    </a:lnTo>
                    <a:lnTo>
                      <a:pt x="176" y="8"/>
                    </a:lnTo>
                    <a:lnTo>
                      <a:pt x="168" y="8"/>
                    </a:lnTo>
                    <a:lnTo>
                      <a:pt x="4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309"/>
                    </a:lnTo>
                    <a:lnTo>
                      <a:pt x="8" y="309"/>
                    </a:lnTo>
                    <a:lnTo>
                      <a:pt x="8" y="54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78" name="Line 58"/>
              <p:cNvSpPr>
                <a:spLocks noChangeShapeType="1"/>
              </p:cNvSpPr>
              <p:nvPr/>
            </p:nvSpPr>
            <p:spPr bwMode="auto">
              <a:xfrm>
                <a:off x="3012" y="1257"/>
                <a:ext cx="1" cy="5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79" name="Freeform 59"/>
              <p:cNvSpPr>
                <a:spLocks/>
              </p:cNvSpPr>
              <p:nvPr/>
            </p:nvSpPr>
            <p:spPr bwMode="auto">
              <a:xfrm>
                <a:off x="2995" y="1237"/>
                <a:ext cx="18" cy="560"/>
              </a:xfrm>
              <a:custGeom>
                <a:avLst/>
                <a:gdLst/>
                <a:ahLst/>
                <a:cxnLst>
                  <a:cxn ang="0">
                    <a:pos x="0" y="559"/>
                  </a:cxn>
                  <a:cxn ang="0">
                    <a:pos x="17" y="543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559"/>
                  </a:cxn>
                </a:cxnLst>
                <a:rect l="0" t="0" r="r" b="b"/>
                <a:pathLst>
                  <a:path w="18" h="560">
                    <a:moveTo>
                      <a:pt x="0" y="559"/>
                    </a:moveTo>
                    <a:lnTo>
                      <a:pt x="17" y="54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559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580" name="Line 60"/>
              <p:cNvSpPr>
                <a:spLocks noChangeShapeType="1"/>
              </p:cNvSpPr>
              <p:nvPr/>
            </p:nvSpPr>
            <p:spPr bwMode="auto">
              <a:xfrm>
                <a:off x="2838" y="1504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1" name="Line 61"/>
              <p:cNvSpPr>
                <a:spLocks noChangeShapeType="1"/>
              </p:cNvSpPr>
              <p:nvPr/>
            </p:nvSpPr>
            <p:spPr bwMode="auto">
              <a:xfrm>
                <a:off x="2838" y="1543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2" name="Line 62"/>
              <p:cNvSpPr>
                <a:spLocks noChangeShapeType="1"/>
              </p:cNvSpPr>
              <p:nvPr/>
            </p:nvSpPr>
            <p:spPr bwMode="auto">
              <a:xfrm>
                <a:off x="2847" y="1784"/>
                <a:ext cx="1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3" name="Line 63"/>
              <p:cNvSpPr>
                <a:spLocks noChangeShapeType="1"/>
              </p:cNvSpPr>
              <p:nvPr/>
            </p:nvSpPr>
            <p:spPr bwMode="auto">
              <a:xfrm flipV="1">
                <a:off x="2978" y="1540"/>
                <a:ext cx="0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4" name="Line 64"/>
              <p:cNvSpPr>
                <a:spLocks noChangeShapeType="1"/>
              </p:cNvSpPr>
              <p:nvPr/>
            </p:nvSpPr>
            <p:spPr bwMode="auto">
              <a:xfrm>
                <a:off x="2827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5" name="Line 65"/>
              <p:cNvSpPr>
                <a:spLocks noChangeShapeType="1"/>
              </p:cNvSpPr>
              <p:nvPr/>
            </p:nvSpPr>
            <p:spPr bwMode="auto">
              <a:xfrm>
                <a:off x="2835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6" name="Line 66"/>
              <p:cNvSpPr>
                <a:spLocks noChangeShapeType="1"/>
              </p:cNvSpPr>
              <p:nvPr/>
            </p:nvSpPr>
            <p:spPr bwMode="auto">
              <a:xfrm>
                <a:off x="2843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7" name="Line 67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8" name="Line 68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89" name="Line 69"/>
              <p:cNvSpPr>
                <a:spLocks noChangeShapeType="1"/>
              </p:cNvSpPr>
              <p:nvPr/>
            </p:nvSpPr>
            <p:spPr bwMode="auto">
              <a:xfrm>
                <a:off x="2877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0" name="Line 70"/>
              <p:cNvSpPr>
                <a:spLocks noChangeShapeType="1"/>
              </p:cNvSpPr>
              <p:nvPr/>
            </p:nvSpPr>
            <p:spPr bwMode="auto">
              <a:xfrm>
                <a:off x="2860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1" name="Line 71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2" name="Line 72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3" name="Line 73"/>
              <p:cNvSpPr>
                <a:spLocks noChangeShapeType="1"/>
              </p:cNvSpPr>
              <p:nvPr/>
            </p:nvSpPr>
            <p:spPr bwMode="auto">
              <a:xfrm>
                <a:off x="2885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4" name="Line 74"/>
              <p:cNvSpPr>
                <a:spLocks noChangeShapeType="1"/>
              </p:cNvSpPr>
              <p:nvPr/>
            </p:nvSpPr>
            <p:spPr bwMode="auto">
              <a:xfrm>
                <a:off x="2894" y="1566"/>
                <a:ext cx="1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5" name="Line 75"/>
              <p:cNvSpPr>
                <a:spLocks noChangeShapeType="1"/>
              </p:cNvSpPr>
              <p:nvPr/>
            </p:nvSpPr>
            <p:spPr bwMode="auto">
              <a:xfrm>
                <a:off x="2894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6" name="Line 76"/>
              <p:cNvSpPr>
                <a:spLocks noChangeShapeType="1"/>
              </p:cNvSpPr>
              <p:nvPr/>
            </p:nvSpPr>
            <p:spPr bwMode="auto">
              <a:xfrm>
                <a:off x="2902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7" name="Line 77"/>
              <p:cNvSpPr>
                <a:spLocks noChangeShapeType="1"/>
              </p:cNvSpPr>
              <p:nvPr/>
            </p:nvSpPr>
            <p:spPr bwMode="auto">
              <a:xfrm>
                <a:off x="2911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8" name="Line 78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99" name="Line 79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0" name="Line 80"/>
              <p:cNvSpPr>
                <a:spLocks noChangeShapeType="1"/>
              </p:cNvSpPr>
              <p:nvPr/>
            </p:nvSpPr>
            <p:spPr bwMode="auto">
              <a:xfrm>
                <a:off x="2928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1" name="Line 81"/>
              <p:cNvSpPr>
                <a:spLocks noChangeShapeType="1"/>
              </p:cNvSpPr>
              <p:nvPr/>
            </p:nvSpPr>
            <p:spPr bwMode="auto">
              <a:xfrm flipV="1">
                <a:off x="2936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2" name="Line 82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3" name="Line 83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4" name="Line 84"/>
              <p:cNvSpPr>
                <a:spLocks noChangeShapeType="1"/>
              </p:cNvSpPr>
              <p:nvPr/>
            </p:nvSpPr>
            <p:spPr bwMode="auto">
              <a:xfrm>
                <a:off x="2953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5" name="Line 85"/>
              <p:cNvSpPr>
                <a:spLocks noChangeShapeType="1"/>
              </p:cNvSpPr>
              <p:nvPr/>
            </p:nvSpPr>
            <p:spPr bwMode="auto">
              <a:xfrm>
                <a:off x="2962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6" name="Line 86"/>
              <p:cNvSpPr>
                <a:spLocks noChangeShapeType="1"/>
              </p:cNvSpPr>
              <p:nvPr/>
            </p:nvSpPr>
            <p:spPr bwMode="auto">
              <a:xfrm flipV="1">
                <a:off x="2970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7" name="Line 87"/>
              <p:cNvSpPr>
                <a:spLocks noChangeShapeType="1"/>
              </p:cNvSpPr>
              <p:nvPr/>
            </p:nvSpPr>
            <p:spPr bwMode="auto">
              <a:xfrm>
                <a:off x="2970" y="1574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8" name="Line 88"/>
              <p:cNvSpPr>
                <a:spLocks noChangeShapeType="1"/>
              </p:cNvSpPr>
              <p:nvPr/>
            </p:nvSpPr>
            <p:spPr bwMode="auto">
              <a:xfrm>
                <a:off x="2830" y="1288"/>
                <a:ext cx="157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9" name="Line 89"/>
              <p:cNvSpPr>
                <a:spLocks noChangeShapeType="1"/>
              </p:cNvSpPr>
              <p:nvPr/>
            </p:nvSpPr>
            <p:spPr bwMode="auto">
              <a:xfrm>
                <a:off x="2838" y="1551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0" name="Oval 90"/>
              <p:cNvSpPr>
                <a:spLocks noChangeArrowheads="1"/>
              </p:cNvSpPr>
              <p:nvPr/>
            </p:nvSpPr>
            <p:spPr bwMode="auto">
              <a:xfrm>
                <a:off x="2831" y="1250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1" name="Oval 91"/>
              <p:cNvSpPr>
                <a:spLocks noChangeArrowheads="1"/>
              </p:cNvSpPr>
              <p:nvPr/>
            </p:nvSpPr>
            <p:spPr bwMode="auto">
              <a:xfrm>
                <a:off x="2864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2" name="Oval 92"/>
              <p:cNvSpPr>
                <a:spLocks noChangeArrowheads="1"/>
              </p:cNvSpPr>
              <p:nvPr/>
            </p:nvSpPr>
            <p:spPr bwMode="auto">
              <a:xfrm>
                <a:off x="2898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3" name="Rectangle 93"/>
              <p:cNvSpPr>
                <a:spLocks noChangeArrowheads="1"/>
              </p:cNvSpPr>
              <p:nvPr/>
            </p:nvSpPr>
            <p:spPr bwMode="auto">
              <a:xfrm>
                <a:off x="2974" y="1258"/>
                <a:ext cx="8" cy="17"/>
              </a:xfrm>
              <a:prstGeom prst="rect">
                <a:avLst/>
              </a:prstGeom>
              <a:solidFill>
                <a:srgbClr val="A0A0A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4" name="Line 94"/>
              <p:cNvSpPr>
                <a:spLocks noChangeShapeType="1"/>
              </p:cNvSpPr>
              <p:nvPr/>
            </p:nvSpPr>
            <p:spPr bwMode="auto">
              <a:xfrm>
                <a:off x="2838" y="1325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5" name="Line 95"/>
              <p:cNvSpPr>
                <a:spLocks noChangeShapeType="1"/>
              </p:cNvSpPr>
              <p:nvPr/>
            </p:nvSpPr>
            <p:spPr bwMode="auto">
              <a:xfrm>
                <a:off x="2838" y="1362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6" name="Line 96"/>
              <p:cNvSpPr>
                <a:spLocks noChangeShapeType="1"/>
              </p:cNvSpPr>
              <p:nvPr/>
            </p:nvSpPr>
            <p:spPr bwMode="auto">
              <a:xfrm>
                <a:off x="2838" y="1434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7" name="Line 97"/>
              <p:cNvSpPr>
                <a:spLocks noChangeShapeType="1"/>
              </p:cNvSpPr>
              <p:nvPr/>
            </p:nvSpPr>
            <p:spPr bwMode="auto">
              <a:xfrm>
                <a:off x="2830" y="1467"/>
                <a:ext cx="157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8" name="Line 98"/>
              <p:cNvSpPr>
                <a:spLocks noChangeShapeType="1"/>
              </p:cNvSpPr>
              <p:nvPr/>
            </p:nvSpPr>
            <p:spPr bwMode="auto">
              <a:xfrm>
                <a:off x="2838" y="1396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19" name="Freeform 99"/>
              <p:cNvSpPr>
                <a:spLocks/>
              </p:cNvSpPr>
              <p:nvPr/>
            </p:nvSpPr>
            <p:spPr bwMode="auto">
              <a:xfrm>
                <a:off x="2827" y="1321"/>
                <a:ext cx="15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"/>
                  </a:cxn>
                  <a:cxn ang="0">
                    <a:pos x="151" y="50"/>
                  </a:cxn>
                  <a:cxn ang="0">
                    <a:pos x="151" y="8"/>
                  </a:cxn>
                  <a:cxn ang="0">
                    <a:pos x="0" y="0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33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0" name="Freeform 100"/>
              <p:cNvSpPr>
                <a:spLocks/>
              </p:cNvSpPr>
              <p:nvPr/>
            </p:nvSpPr>
            <p:spPr bwMode="auto">
              <a:xfrm>
                <a:off x="2827" y="1354"/>
                <a:ext cx="15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151" y="50"/>
                  </a:cxn>
                  <a:cxn ang="0">
                    <a:pos x="151" y="8"/>
                  </a:cxn>
                  <a:cxn ang="0">
                    <a:pos x="0" y="0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1" name="Freeform 101"/>
              <p:cNvSpPr>
                <a:spLocks/>
              </p:cNvSpPr>
              <p:nvPr/>
            </p:nvSpPr>
            <p:spPr bwMode="auto">
              <a:xfrm>
                <a:off x="2827" y="1387"/>
                <a:ext cx="15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151" y="50"/>
                  </a:cxn>
                  <a:cxn ang="0">
                    <a:pos x="151" y="17"/>
                  </a:cxn>
                  <a:cxn ang="0">
                    <a:pos x="0" y="0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2" name="Freeform 102"/>
              <p:cNvSpPr>
                <a:spLocks/>
              </p:cNvSpPr>
              <p:nvPr/>
            </p:nvSpPr>
            <p:spPr bwMode="auto">
              <a:xfrm>
                <a:off x="2827" y="1429"/>
                <a:ext cx="160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"/>
                  </a:cxn>
                  <a:cxn ang="0">
                    <a:pos x="159" y="42"/>
                  </a:cxn>
                  <a:cxn ang="0">
                    <a:pos x="159" y="8"/>
                  </a:cxn>
                  <a:cxn ang="0">
                    <a:pos x="0" y="0"/>
                  </a:cxn>
                </a:cxnLst>
                <a:rect l="0" t="0" r="r" b="b"/>
                <a:pathLst>
                  <a:path w="160" h="43">
                    <a:moveTo>
                      <a:pt x="0" y="0"/>
                    </a:moveTo>
                    <a:lnTo>
                      <a:pt x="0" y="33"/>
                    </a:lnTo>
                    <a:lnTo>
                      <a:pt x="159" y="42"/>
                    </a:lnTo>
                    <a:lnTo>
                      <a:pt x="15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3" name="Freeform 103"/>
              <p:cNvSpPr>
                <a:spLocks/>
              </p:cNvSpPr>
              <p:nvPr/>
            </p:nvSpPr>
            <p:spPr bwMode="auto">
              <a:xfrm>
                <a:off x="2860" y="1362"/>
                <a:ext cx="94" cy="26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0" y="0"/>
                  </a:cxn>
                  <a:cxn ang="0">
                    <a:pos x="93" y="9"/>
                  </a:cxn>
                </a:cxnLst>
                <a:rect l="0" t="0" r="r" b="b"/>
                <a:pathLst>
                  <a:path w="94" h="26">
                    <a:moveTo>
                      <a:pt x="0" y="25"/>
                    </a:moveTo>
                    <a:lnTo>
                      <a:pt x="0" y="0"/>
                    </a:lnTo>
                    <a:lnTo>
                      <a:pt x="93" y="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4" name="Freeform 104"/>
              <p:cNvSpPr>
                <a:spLocks/>
              </p:cNvSpPr>
              <p:nvPr/>
            </p:nvSpPr>
            <p:spPr bwMode="auto">
              <a:xfrm>
                <a:off x="2860" y="1371"/>
                <a:ext cx="86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85" y="16"/>
                  </a:cxn>
                  <a:cxn ang="0">
                    <a:pos x="85" y="8"/>
                  </a:cxn>
                  <a:cxn ang="0">
                    <a:pos x="0" y="0"/>
                  </a:cxn>
                </a:cxnLst>
                <a:rect l="0" t="0" r="r" b="b"/>
                <a:pathLst>
                  <a:path w="86" h="17">
                    <a:moveTo>
                      <a:pt x="0" y="0"/>
                    </a:moveTo>
                    <a:lnTo>
                      <a:pt x="0" y="8"/>
                    </a:lnTo>
                    <a:lnTo>
                      <a:pt x="85" y="16"/>
                    </a:lnTo>
                    <a:lnTo>
                      <a:pt x="85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solidFill>
                  <a:srgbClr val="A0A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5" name="Freeform 105"/>
              <p:cNvSpPr>
                <a:spLocks/>
              </p:cNvSpPr>
              <p:nvPr/>
            </p:nvSpPr>
            <p:spPr bwMode="auto">
              <a:xfrm>
                <a:off x="2919" y="1387"/>
                <a:ext cx="27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0"/>
                  </a:cxn>
                  <a:cxn ang="0">
                    <a:pos x="26" y="9"/>
                  </a:cxn>
                  <a:cxn ang="0">
                    <a:pos x="0" y="0"/>
                  </a:cxn>
                </a:cxnLst>
                <a:rect l="0" t="0" r="r" b="b"/>
                <a:pathLst>
                  <a:path w="27" h="10">
                    <a:moveTo>
                      <a:pt x="0" y="0"/>
                    </a:moveTo>
                    <a:lnTo>
                      <a:pt x="26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6" name="Freeform 106"/>
              <p:cNvSpPr>
                <a:spLocks/>
              </p:cNvSpPr>
              <p:nvPr/>
            </p:nvSpPr>
            <p:spPr bwMode="auto">
              <a:xfrm>
                <a:off x="2868" y="1329"/>
                <a:ext cx="61" cy="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60" y="25"/>
                  </a:cxn>
                  <a:cxn ang="0">
                    <a:pos x="60" y="0"/>
                  </a:cxn>
                  <a:cxn ang="0">
                    <a:pos x="34" y="0"/>
                  </a:cxn>
                  <a:cxn ang="0">
                    <a:pos x="26" y="9"/>
                  </a:cxn>
                  <a:cxn ang="0">
                    <a:pos x="0" y="0"/>
                  </a:cxn>
                </a:cxnLst>
                <a:rect l="0" t="0" r="r" b="b"/>
                <a:pathLst>
                  <a:path w="61" h="26">
                    <a:moveTo>
                      <a:pt x="0" y="0"/>
                    </a:moveTo>
                    <a:lnTo>
                      <a:pt x="0" y="25"/>
                    </a:lnTo>
                    <a:lnTo>
                      <a:pt x="60" y="25"/>
                    </a:lnTo>
                    <a:lnTo>
                      <a:pt x="60" y="0"/>
                    </a:lnTo>
                    <a:lnTo>
                      <a:pt x="34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27" name="Freeform 107"/>
              <p:cNvSpPr>
                <a:spLocks/>
              </p:cNvSpPr>
              <p:nvPr/>
            </p:nvSpPr>
            <p:spPr bwMode="auto">
              <a:xfrm>
                <a:off x="2843" y="1337"/>
                <a:ext cx="120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" y="8"/>
                  </a:cxn>
                  <a:cxn ang="0">
                    <a:pos x="0" y="0"/>
                  </a:cxn>
                </a:cxnLst>
                <a:rect l="0" t="0" r="r" b="b"/>
                <a:pathLst>
                  <a:path w="120" h="9">
                    <a:moveTo>
                      <a:pt x="0" y="0"/>
                    </a:moveTo>
                    <a:lnTo>
                      <a:pt x="11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3693" y="6968"/>
              <a:ext cx="1202" cy="1502"/>
              <a:chOff x="2784" y="1204"/>
              <a:chExt cx="381" cy="669"/>
            </a:xfrm>
          </p:grpSpPr>
          <p:sp>
            <p:nvSpPr>
              <p:cNvPr id="235629" name="Freeform 109"/>
              <p:cNvSpPr>
                <a:spLocks/>
              </p:cNvSpPr>
              <p:nvPr/>
            </p:nvSpPr>
            <p:spPr bwMode="auto">
              <a:xfrm>
                <a:off x="2784" y="1713"/>
                <a:ext cx="322" cy="160"/>
              </a:xfrm>
              <a:custGeom>
                <a:avLst/>
                <a:gdLst/>
                <a:ahLst/>
                <a:cxnLst>
                  <a:cxn ang="0">
                    <a:pos x="34" y="83"/>
                  </a:cxn>
                  <a:cxn ang="0">
                    <a:pos x="26" y="92"/>
                  </a:cxn>
                  <a:cxn ang="0">
                    <a:pos x="17" y="100"/>
                  </a:cxn>
                  <a:cxn ang="0">
                    <a:pos x="0" y="109"/>
                  </a:cxn>
                  <a:cxn ang="0">
                    <a:pos x="0" y="117"/>
                  </a:cxn>
                  <a:cxn ang="0">
                    <a:pos x="0" y="125"/>
                  </a:cxn>
                  <a:cxn ang="0">
                    <a:pos x="9" y="125"/>
                  </a:cxn>
                  <a:cxn ang="0">
                    <a:pos x="17" y="133"/>
                  </a:cxn>
                  <a:cxn ang="0">
                    <a:pos x="34" y="133"/>
                  </a:cxn>
                  <a:cxn ang="0">
                    <a:pos x="203" y="159"/>
                  </a:cxn>
                  <a:cxn ang="0">
                    <a:pos x="220" y="159"/>
                  </a:cxn>
                  <a:cxn ang="0">
                    <a:pos x="237" y="159"/>
                  </a:cxn>
                  <a:cxn ang="0">
                    <a:pos x="245" y="159"/>
                  </a:cxn>
                  <a:cxn ang="0">
                    <a:pos x="253" y="159"/>
                  </a:cxn>
                  <a:cxn ang="0">
                    <a:pos x="262" y="150"/>
                  </a:cxn>
                  <a:cxn ang="0">
                    <a:pos x="270" y="142"/>
                  </a:cxn>
                  <a:cxn ang="0">
                    <a:pos x="321" y="0"/>
                  </a:cxn>
                  <a:cxn ang="0">
                    <a:pos x="34" y="83"/>
                  </a:cxn>
                </a:cxnLst>
                <a:rect l="0" t="0" r="r" b="b"/>
                <a:pathLst>
                  <a:path w="322" h="160">
                    <a:moveTo>
                      <a:pt x="34" y="83"/>
                    </a:moveTo>
                    <a:lnTo>
                      <a:pt x="26" y="92"/>
                    </a:lnTo>
                    <a:lnTo>
                      <a:pt x="17" y="100"/>
                    </a:lnTo>
                    <a:lnTo>
                      <a:pt x="0" y="109"/>
                    </a:lnTo>
                    <a:lnTo>
                      <a:pt x="0" y="117"/>
                    </a:lnTo>
                    <a:lnTo>
                      <a:pt x="0" y="125"/>
                    </a:lnTo>
                    <a:lnTo>
                      <a:pt x="9" y="125"/>
                    </a:lnTo>
                    <a:lnTo>
                      <a:pt x="17" y="133"/>
                    </a:lnTo>
                    <a:lnTo>
                      <a:pt x="34" y="133"/>
                    </a:lnTo>
                    <a:lnTo>
                      <a:pt x="203" y="159"/>
                    </a:lnTo>
                    <a:lnTo>
                      <a:pt x="220" y="159"/>
                    </a:lnTo>
                    <a:lnTo>
                      <a:pt x="237" y="159"/>
                    </a:lnTo>
                    <a:lnTo>
                      <a:pt x="245" y="159"/>
                    </a:lnTo>
                    <a:lnTo>
                      <a:pt x="253" y="159"/>
                    </a:lnTo>
                    <a:lnTo>
                      <a:pt x="262" y="150"/>
                    </a:lnTo>
                    <a:lnTo>
                      <a:pt x="270" y="142"/>
                    </a:lnTo>
                    <a:lnTo>
                      <a:pt x="321" y="0"/>
                    </a:lnTo>
                    <a:lnTo>
                      <a:pt x="34" y="83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30" name="Freeform 110"/>
              <p:cNvSpPr>
                <a:spLocks/>
              </p:cNvSpPr>
              <p:nvPr/>
            </p:nvSpPr>
            <p:spPr bwMode="auto">
              <a:xfrm>
                <a:off x="3012" y="1713"/>
                <a:ext cx="153" cy="151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5"/>
                  </a:cxn>
                  <a:cxn ang="0">
                    <a:pos x="8" y="125"/>
                  </a:cxn>
                  <a:cxn ang="0">
                    <a:pos x="8" y="133"/>
                  </a:cxn>
                  <a:cxn ang="0">
                    <a:pos x="17" y="142"/>
                  </a:cxn>
                  <a:cxn ang="0">
                    <a:pos x="25" y="150"/>
                  </a:cxn>
                  <a:cxn ang="0">
                    <a:pos x="34" y="150"/>
                  </a:cxn>
                  <a:cxn ang="0">
                    <a:pos x="42" y="142"/>
                  </a:cxn>
                  <a:cxn ang="0">
                    <a:pos x="152" y="25"/>
                  </a:cxn>
                  <a:cxn ang="0">
                    <a:pos x="152" y="17"/>
                  </a:cxn>
                  <a:cxn ang="0">
                    <a:pos x="143" y="17"/>
                  </a:cxn>
                  <a:cxn ang="0">
                    <a:pos x="101" y="0"/>
                  </a:cxn>
                  <a:cxn ang="0">
                    <a:pos x="0" y="100"/>
                  </a:cxn>
                </a:cxnLst>
                <a:rect l="0" t="0" r="r" b="b"/>
                <a:pathLst>
                  <a:path w="153" h="151">
                    <a:moveTo>
                      <a:pt x="0" y="100"/>
                    </a:moveTo>
                    <a:lnTo>
                      <a:pt x="0" y="109"/>
                    </a:lnTo>
                    <a:lnTo>
                      <a:pt x="0" y="116"/>
                    </a:lnTo>
                    <a:lnTo>
                      <a:pt x="0" y="125"/>
                    </a:lnTo>
                    <a:lnTo>
                      <a:pt x="8" y="125"/>
                    </a:lnTo>
                    <a:lnTo>
                      <a:pt x="8" y="133"/>
                    </a:lnTo>
                    <a:lnTo>
                      <a:pt x="17" y="142"/>
                    </a:lnTo>
                    <a:lnTo>
                      <a:pt x="25" y="150"/>
                    </a:lnTo>
                    <a:lnTo>
                      <a:pt x="34" y="150"/>
                    </a:lnTo>
                    <a:lnTo>
                      <a:pt x="42" y="142"/>
                    </a:lnTo>
                    <a:lnTo>
                      <a:pt x="152" y="25"/>
                    </a:lnTo>
                    <a:lnTo>
                      <a:pt x="152" y="17"/>
                    </a:lnTo>
                    <a:lnTo>
                      <a:pt x="143" y="17"/>
                    </a:lnTo>
                    <a:lnTo>
                      <a:pt x="101" y="0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31" name="Freeform 111"/>
              <p:cNvSpPr>
                <a:spLocks/>
              </p:cNvSpPr>
              <p:nvPr/>
            </p:nvSpPr>
            <p:spPr bwMode="auto">
              <a:xfrm>
                <a:off x="2818" y="1721"/>
                <a:ext cx="296" cy="93"/>
              </a:xfrm>
              <a:custGeom>
                <a:avLst/>
                <a:gdLst/>
                <a:ahLst/>
                <a:cxnLst>
                  <a:cxn ang="0">
                    <a:pos x="295" y="0"/>
                  </a:cxn>
                  <a:cxn ang="0">
                    <a:pos x="194" y="84"/>
                  </a:cxn>
                  <a:cxn ang="0">
                    <a:pos x="194" y="92"/>
                  </a:cxn>
                  <a:cxn ang="0">
                    <a:pos x="185" y="92"/>
                  </a:cxn>
                  <a:cxn ang="0">
                    <a:pos x="168" y="92"/>
                  </a:cxn>
                  <a:cxn ang="0">
                    <a:pos x="0" y="75"/>
                  </a:cxn>
                  <a:cxn ang="0">
                    <a:pos x="0" y="59"/>
                  </a:cxn>
                  <a:cxn ang="0">
                    <a:pos x="295" y="0"/>
                  </a:cxn>
                </a:cxnLst>
                <a:rect l="0" t="0" r="r" b="b"/>
                <a:pathLst>
                  <a:path w="296" h="93">
                    <a:moveTo>
                      <a:pt x="295" y="0"/>
                    </a:moveTo>
                    <a:lnTo>
                      <a:pt x="194" y="84"/>
                    </a:lnTo>
                    <a:lnTo>
                      <a:pt x="194" y="92"/>
                    </a:lnTo>
                    <a:lnTo>
                      <a:pt x="185" y="92"/>
                    </a:lnTo>
                    <a:lnTo>
                      <a:pt x="168" y="92"/>
                    </a:lnTo>
                    <a:lnTo>
                      <a:pt x="0" y="75"/>
                    </a:lnTo>
                    <a:lnTo>
                      <a:pt x="0" y="59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32" name="Freeform 112"/>
              <p:cNvSpPr>
                <a:spLocks/>
              </p:cNvSpPr>
              <p:nvPr/>
            </p:nvSpPr>
            <p:spPr bwMode="auto">
              <a:xfrm>
                <a:off x="2818" y="1212"/>
                <a:ext cx="296" cy="602"/>
              </a:xfrm>
              <a:custGeom>
                <a:avLst/>
                <a:gdLst/>
                <a:ahLst/>
                <a:cxnLst>
                  <a:cxn ang="0">
                    <a:pos x="295" y="0"/>
                  </a:cxn>
                  <a:cxn ang="0">
                    <a:pos x="295" y="501"/>
                  </a:cxn>
                  <a:cxn ang="0">
                    <a:pos x="194" y="593"/>
                  </a:cxn>
                  <a:cxn ang="0">
                    <a:pos x="185" y="601"/>
                  </a:cxn>
                  <a:cxn ang="0">
                    <a:pos x="168" y="601"/>
                  </a:cxn>
                  <a:cxn ang="0">
                    <a:pos x="9" y="584"/>
                  </a:cxn>
                  <a:cxn ang="0">
                    <a:pos x="0" y="584"/>
                  </a:cxn>
                  <a:cxn ang="0">
                    <a:pos x="0" y="576"/>
                  </a:cxn>
                  <a:cxn ang="0">
                    <a:pos x="0" y="568"/>
                  </a:cxn>
                  <a:cxn ang="0">
                    <a:pos x="0" y="17"/>
                  </a:cxn>
                  <a:cxn ang="0">
                    <a:pos x="177" y="0"/>
                  </a:cxn>
                  <a:cxn ang="0">
                    <a:pos x="295" y="0"/>
                  </a:cxn>
                </a:cxnLst>
                <a:rect l="0" t="0" r="r" b="b"/>
                <a:pathLst>
                  <a:path w="296" h="602">
                    <a:moveTo>
                      <a:pt x="295" y="0"/>
                    </a:moveTo>
                    <a:lnTo>
                      <a:pt x="295" y="501"/>
                    </a:lnTo>
                    <a:lnTo>
                      <a:pt x="194" y="593"/>
                    </a:lnTo>
                    <a:lnTo>
                      <a:pt x="185" y="601"/>
                    </a:lnTo>
                    <a:lnTo>
                      <a:pt x="168" y="601"/>
                    </a:lnTo>
                    <a:lnTo>
                      <a:pt x="9" y="584"/>
                    </a:lnTo>
                    <a:lnTo>
                      <a:pt x="0" y="584"/>
                    </a:lnTo>
                    <a:lnTo>
                      <a:pt x="0" y="576"/>
                    </a:lnTo>
                    <a:lnTo>
                      <a:pt x="0" y="568"/>
                    </a:lnTo>
                    <a:lnTo>
                      <a:pt x="0" y="17"/>
                    </a:lnTo>
                    <a:lnTo>
                      <a:pt x="177" y="0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33" name="Freeform 113"/>
              <p:cNvSpPr>
                <a:spLocks/>
              </p:cNvSpPr>
              <p:nvPr/>
            </p:nvSpPr>
            <p:spPr bwMode="auto">
              <a:xfrm>
                <a:off x="2818" y="1204"/>
                <a:ext cx="288" cy="43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169" y="0"/>
                  </a:cxn>
                  <a:cxn ang="0">
                    <a:pos x="287" y="8"/>
                  </a:cxn>
                  <a:cxn ang="0">
                    <a:pos x="178" y="42"/>
                  </a:cxn>
                  <a:cxn ang="0">
                    <a:pos x="0" y="33"/>
                  </a:cxn>
                  <a:cxn ang="0">
                    <a:pos x="0" y="25"/>
                  </a:cxn>
                </a:cxnLst>
                <a:rect l="0" t="0" r="r" b="b"/>
                <a:pathLst>
                  <a:path w="288" h="43">
                    <a:moveTo>
                      <a:pt x="0" y="25"/>
                    </a:moveTo>
                    <a:lnTo>
                      <a:pt x="169" y="0"/>
                    </a:lnTo>
                    <a:lnTo>
                      <a:pt x="287" y="8"/>
                    </a:lnTo>
                    <a:lnTo>
                      <a:pt x="178" y="42"/>
                    </a:lnTo>
                    <a:lnTo>
                      <a:pt x="0" y="3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34" name="Freeform 114"/>
              <p:cNvSpPr>
                <a:spLocks/>
              </p:cNvSpPr>
              <p:nvPr/>
            </p:nvSpPr>
            <p:spPr bwMode="auto">
              <a:xfrm>
                <a:off x="2810" y="1229"/>
                <a:ext cx="194" cy="560"/>
              </a:xfrm>
              <a:custGeom>
                <a:avLst/>
                <a:gdLst/>
                <a:ahLst/>
                <a:cxnLst>
                  <a:cxn ang="0">
                    <a:pos x="8" y="542"/>
                  </a:cxn>
                  <a:cxn ang="0">
                    <a:pos x="8" y="551"/>
                  </a:cxn>
                  <a:cxn ang="0">
                    <a:pos x="17" y="551"/>
                  </a:cxn>
                  <a:cxn ang="0">
                    <a:pos x="25" y="551"/>
                  </a:cxn>
                  <a:cxn ang="0">
                    <a:pos x="193" y="559"/>
                  </a:cxn>
                  <a:cxn ang="0">
                    <a:pos x="193" y="17"/>
                  </a:cxn>
                  <a:cxn ang="0">
                    <a:pos x="185" y="8"/>
                  </a:cxn>
                  <a:cxn ang="0">
                    <a:pos x="176" y="8"/>
                  </a:cxn>
                  <a:cxn ang="0">
                    <a:pos x="168" y="8"/>
                  </a:cxn>
                  <a:cxn ang="0">
                    <a:pos x="4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0" y="17"/>
                  </a:cxn>
                  <a:cxn ang="0">
                    <a:pos x="0" y="309"/>
                  </a:cxn>
                  <a:cxn ang="0">
                    <a:pos x="8" y="309"/>
                  </a:cxn>
                  <a:cxn ang="0">
                    <a:pos x="8" y="542"/>
                  </a:cxn>
                </a:cxnLst>
                <a:rect l="0" t="0" r="r" b="b"/>
                <a:pathLst>
                  <a:path w="194" h="560">
                    <a:moveTo>
                      <a:pt x="8" y="542"/>
                    </a:moveTo>
                    <a:lnTo>
                      <a:pt x="8" y="551"/>
                    </a:lnTo>
                    <a:lnTo>
                      <a:pt x="17" y="551"/>
                    </a:lnTo>
                    <a:lnTo>
                      <a:pt x="25" y="551"/>
                    </a:lnTo>
                    <a:lnTo>
                      <a:pt x="193" y="559"/>
                    </a:lnTo>
                    <a:lnTo>
                      <a:pt x="193" y="17"/>
                    </a:lnTo>
                    <a:lnTo>
                      <a:pt x="185" y="8"/>
                    </a:lnTo>
                    <a:lnTo>
                      <a:pt x="176" y="8"/>
                    </a:lnTo>
                    <a:lnTo>
                      <a:pt x="168" y="8"/>
                    </a:lnTo>
                    <a:lnTo>
                      <a:pt x="4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309"/>
                    </a:lnTo>
                    <a:lnTo>
                      <a:pt x="8" y="309"/>
                    </a:lnTo>
                    <a:lnTo>
                      <a:pt x="8" y="54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35" name="Line 115"/>
              <p:cNvSpPr>
                <a:spLocks noChangeShapeType="1"/>
              </p:cNvSpPr>
              <p:nvPr/>
            </p:nvSpPr>
            <p:spPr bwMode="auto">
              <a:xfrm>
                <a:off x="3012" y="1257"/>
                <a:ext cx="1" cy="5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36" name="Freeform 116"/>
              <p:cNvSpPr>
                <a:spLocks/>
              </p:cNvSpPr>
              <p:nvPr/>
            </p:nvSpPr>
            <p:spPr bwMode="auto">
              <a:xfrm>
                <a:off x="2995" y="1237"/>
                <a:ext cx="18" cy="560"/>
              </a:xfrm>
              <a:custGeom>
                <a:avLst/>
                <a:gdLst/>
                <a:ahLst/>
                <a:cxnLst>
                  <a:cxn ang="0">
                    <a:pos x="0" y="559"/>
                  </a:cxn>
                  <a:cxn ang="0">
                    <a:pos x="17" y="543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559"/>
                  </a:cxn>
                </a:cxnLst>
                <a:rect l="0" t="0" r="r" b="b"/>
                <a:pathLst>
                  <a:path w="18" h="560">
                    <a:moveTo>
                      <a:pt x="0" y="559"/>
                    </a:moveTo>
                    <a:lnTo>
                      <a:pt x="17" y="54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559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37" name="Line 117"/>
              <p:cNvSpPr>
                <a:spLocks noChangeShapeType="1"/>
              </p:cNvSpPr>
              <p:nvPr/>
            </p:nvSpPr>
            <p:spPr bwMode="auto">
              <a:xfrm>
                <a:off x="2838" y="1504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38" name="Line 118"/>
              <p:cNvSpPr>
                <a:spLocks noChangeShapeType="1"/>
              </p:cNvSpPr>
              <p:nvPr/>
            </p:nvSpPr>
            <p:spPr bwMode="auto">
              <a:xfrm>
                <a:off x="2838" y="1543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39" name="Line 119"/>
              <p:cNvSpPr>
                <a:spLocks noChangeShapeType="1"/>
              </p:cNvSpPr>
              <p:nvPr/>
            </p:nvSpPr>
            <p:spPr bwMode="auto">
              <a:xfrm>
                <a:off x="2847" y="1784"/>
                <a:ext cx="1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0" name="Line 120"/>
              <p:cNvSpPr>
                <a:spLocks noChangeShapeType="1"/>
              </p:cNvSpPr>
              <p:nvPr/>
            </p:nvSpPr>
            <p:spPr bwMode="auto">
              <a:xfrm flipV="1">
                <a:off x="2978" y="1540"/>
                <a:ext cx="0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1" name="Line 121"/>
              <p:cNvSpPr>
                <a:spLocks noChangeShapeType="1"/>
              </p:cNvSpPr>
              <p:nvPr/>
            </p:nvSpPr>
            <p:spPr bwMode="auto">
              <a:xfrm>
                <a:off x="2827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2" name="Line 122"/>
              <p:cNvSpPr>
                <a:spLocks noChangeShapeType="1"/>
              </p:cNvSpPr>
              <p:nvPr/>
            </p:nvSpPr>
            <p:spPr bwMode="auto">
              <a:xfrm>
                <a:off x="2835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3" name="Line 123"/>
              <p:cNvSpPr>
                <a:spLocks noChangeShapeType="1"/>
              </p:cNvSpPr>
              <p:nvPr/>
            </p:nvSpPr>
            <p:spPr bwMode="auto">
              <a:xfrm>
                <a:off x="2843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4" name="Line 124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5" name="Line 125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6" name="Line 126"/>
              <p:cNvSpPr>
                <a:spLocks noChangeShapeType="1"/>
              </p:cNvSpPr>
              <p:nvPr/>
            </p:nvSpPr>
            <p:spPr bwMode="auto">
              <a:xfrm>
                <a:off x="2877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7" name="Line 127"/>
              <p:cNvSpPr>
                <a:spLocks noChangeShapeType="1"/>
              </p:cNvSpPr>
              <p:nvPr/>
            </p:nvSpPr>
            <p:spPr bwMode="auto">
              <a:xfrm>
                <a:off x="2860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8" name="Line 128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49" name="Line 129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0" name="Line 130"/>
              <p:cNvSpPr>
                <a:spLocks noChangeShapeType="1"/>
              </p:cNvSpPr>
              <p:nvPr/>
            </p:nvSpPr>
            <p:spPr bwMode="auto">
              <a:xfrm>
                <a:off x="2885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1" name="Line 131"/>
              <p:cNvSpPr>
                <a:spLocks noChangeShapeType="1"/>
              </p:cNvSpPr>
              <p:nvPr/>
            </p:nvSpPr>
            <p:spPr bwMode="auto">
              <a:xfrm>
                <a:off x="2894" y="1566"/>
                <a:ext cx="1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2" name="Line 132"/>
              <p:cNvSpPr>
                <a:spLocks noChangeShapeType="1"/>
              </p:cNvSpPr>
              <p:nvPr/>
            </p:nvSpPr>
            <p:spPr bwMode="auto">
              <a:xfrm>
                <a:off x="2894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3" name="Line 133"/>
              <p:cNvSpPr>
                <a:spLocks noChangeShapeType="1"/>
              </p:cNvSpPr>
              <p:nvPr/>
            </p:nvSpPr>
            <p:spPr bwMode="auto">
              <a:xfrm>
                <a:off x="2902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4" name="Line 134"/>
              <p:cNvSpPr>
                <a:spLocks noChangeShapeType="1"/>
              </p:cNvSpPr>
              <p:nvPr/>
            </p:nvSpPr>
            <p:spPr bwMode="auto">
              <a:xfrm>
                <a:off x="2911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5" name="Line 135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6" name="Line 136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7" name="Line 137"/>
              <p:cNvSpPr>
                <a:spLocks noChangeShapeType="1"/>
              </p:cNvSpPr>
              <p:nvPr/>
            </p:nvSpPr>
            <p:spPr bwMode="auto">
              <a:xfrm>
                <a:off x="2928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8" name="Line 138"/>
              <p:cNvSpPr>
                <a:spLocks noChangeShapeType="1"/>
              </p:cNvSpPr>
              <p:nvPr/>
            </p:nvSpPr>
            <p:spPr bwMode="auto">
              <a:xfrm flipV="1">
                <a:off x="2936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59" name="Line 139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0" name="Line 140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1" name="Line 141"/>
              <p:cNvSpPr>
                <a:spLocks noChangeShapeType="1"/>
              </p:cNvSpPr>
              <p:nvPr/>
            </p:nvSpPr>
            <p:spPr bwMode="auto">
              <a:xfrm>
                <a:off x="2953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2" name="Line 142"/>
              <p:cNvSpPr>
                <a:spLocks noChangeShapeType="1"/>
              </p:cNvSpPr>
              <p:nvPr/>
            </p:nvSpPr>
            <p:spPr bwMode="auto">
              <a:xfrm>
                <a:off x="2962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3" name="Line 143"/>
              <p:cNvSpPr>
                <a:spLocks noChangeShapeType="1"/>
              </p:cNvSpPr>
              <p:nvPr/>
            </p:nvSpPr>
            <p:spPr bwMode="auto">
              <a:xfrm flipV="1">
                <a:off x="2970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4" name="Line 144"/>
              <p:cNvSpPr>
                <a:spLocks noChangeShapeType="1"/>
              </p:cNvSpPr>
              <p:nvPr/>
            </p:nvSpPr>
            <p:spPr bwMode="auto">
              <a:xfrm>
                <a:off x="2970" y="1574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5" name="Line 145"/>
              <p:cNvSpPr>
                <a:spLocks noChangeShapeType="1"/>
              </p:cNvSpPr>
              <p:nvPr/>
            </p:nvSpPr>
            <p:spPr bwMode="auto">
              <a:xfrm>
                <a:off x="2830" y="1288"/>
                <a:ext cx="157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6" name="Line 146"/>
              <p:cNvSpPr>
                <a:spLocks noChangeShapeType="1"/>
              </p:cNvSpPr>
              <p:nvPr/>
            </p:nvSpPr>
            <p:spPr bwMode="auto">
              <a:xfrm>
                <a:off x="2838" y="1551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7" name="Oval 147"/>
              <p:cNvSpPr>
                <a:spLocks noChangeArrowheads="1"/>
              </p:cNvSpPr>
              <p:nvPr/>
            </p:nvSpPr>
            <p:spPr bwMode="auto">
              <a:xfrm>
                <a:off x="2831" y="1250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8" name="Oval 148"/>
              <p:cNvSpPr>
                <a:spLocks noChangeArrowheads="1"/>
              </p:cNvSpPr>
              <p:nvPr/>
            </p:nvSpPr>
            <p:spPr bwMode="auto">
              <a:xfrm>
                <a:off x="2864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69" name="Oval 149"/>
              <p:cNvSpPr>
                <a:spLocks noChangeArrowheads="1"/>
              </p:cNvSpPr>
              <p:nvPr/>
            </p:nvSpPr>
            <p:spPr bwMode="auto">
              <a:xfrm>
                <a:off x="2898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70" name="Rectangle 150"/>
              <p:cNvSpPr>
                <a:spLocks noChangeArrowheads="1"/>
              </p:cNvSpPr>
              <p:nvPr/>
            </p:nvSpPr>
            <p:spPr bwMode="auto">
              <a:xfrm>
                <a:off x="2974" y="1258"/>
                <a:ext cx="8" cy="17"/>
              </a:xfrm>
              <a:prstGeom prst="rect">
                <a:avLst/>
              </a:prstGeom>
              <a:solidFill>
                <a:srgbClr val="A0A0A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71" name="Line 151"/>
              <p:cNvSpPr>
                <a:spLocks noChangeShapeType="1"/>
              </p:cNvSpPr>
              <p:nvPr/>
            </p:nvSpPr>
            <p:spPr bwMode="auto">
              <a:xfrm>
                <a:off x="2838" y="1325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72" name="Line 152"/>
              <p:cNvSpPr>
                <a:spLocks noChangeShapeType="1"/>
              </p:cNvSpPr>
              <p:nvPr/>
            </p:nvSpPr>
            <p:spPr bwMode="auto">
              <a:xfrm>
                <a:off x="2838" y="1362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73" name="Line 153"/>
              <p:cNvSpPr>
                <a:spLocks noChangeShapeType="1"/>
              </p:cNvSpPr>
              <p:nvPr/>
            </p:nvSpPr>
            <p:spPr bwMode="auto">
              <a:xfrm>
                <a:off x="2838" y="1434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74" name="Line 154"/>
              <p:cNvSpPr>
                <a:spLocks noChangeShapeType="1"/>
              </p:cNvSpPr>
              <p:nvPr/>
            </p:nvSpPr>
            <p:spPr bwMode="auto">
              <a:xfrm>
                <a:off x="2830" y="1467"/>
                <a:ext cx="157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75" name="Line 155"/>
              <p:cNvSpPr>
                <a:spLocks noChangeShapeType="1"/>
              </p:cNvSpPr>
              <p:nvPr/>
            </p:nvSpPr>
            <p:spPr bwMode="auto">
              <a:xfrm>
                <a:off x="2838" y="1396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76" name="Freeform 156"/>
              <p:cNvSpPr>
                <a:spLocks/>
              </p:cNvSpPr>
              <p:nvPr/>
            </p:nvSpPr>
            <p:spPr bwMode="auto">
              <a:xfrm>
                <a:off x="2827" y="1321"/>
                <a:ext cx="15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"/>
                  </a:cxn>
                  <a:cxn ang="0">
                    <a:pos x="151" y="50"/>
                  </a:cxn>
                  <a:cxn ang="0">
                    <a:pos x="151" y="8"/>
                  </a:cxn>
                  <a:cxn ang="0">
                    <a:pos x="0" y="0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33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77" name="Freeform 157"/>
              <p:cNvSpPr>
                <a:spLocks/>
              </p:cNvSpPr>
              <p:nvPr/>
            </p:nvSpPr>
            <p:spPr bwMode="auto">
              <a:xfrm>
                <a:off x="2827" y="1354"/>
                <a:ext cx="15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151" y="50"/>
                  </a:cxn>
                  <a:cxn ang="0">
                    <a:pos x="151" y="8"/>
                  </a:cxn>
                  <a:cxn ang="0">
                    <a:pos x="0" y="0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78" name="Freeform 158"/>
              <p:cNvSpPr>
                <a:spLocks/>
              </p:cNvSpPr>
              <p:nvPr/>
            </p:nvSpPr>
            <p:spPr bwMode="auto">
              <a:xfrm>
                <a:off x="2827" y="1387"/>
                <a:ext cx="15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151" y="50"/>
                  </a:cxn>
                  <a:cxn ang="0">
                    <a:pos x="151" y="17"/>
                  </a:cxn>
                  <a:cxn ang="0">
                    <a:pos x="0" y="0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79" name="Freeform 159"/>
              <p:cNvSpPr>
                <a:spLocks/>
              </p:cNvSpPr>
              <p:nvPr/>
            </p:nvSpPr>
            <p:spPr bwMode="auto">
              <a:xfrm>
                <a:off x="2827" y="1429"/>
                <a:ext cx="160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"/>
                  </a:cxn>
                  <a:cxn ang="0">
                    <a:pos x="159" y="42"/>
                  </a:cxn>
                  <a:cxn ang="0">
                    <a:pos x="159" y="8"/>
                  </a:cxn>
                  <a:cxn ang="0">
                    <a:pos x="0" y="0"/>
                  </a:cxn>
                </a:cxnLst>
                <a:rect l="0" t="0" r="r" b="b"/>
                <a:pathLst>
                  <a:path w="160" h="43">
                    <a:moveTo>
                      <a:pt x="0" y="0"/>
                    </a:moveTo>
                    <a:lnTo>
                      <a:pt x="0" y="33"/>
                    </a:lnTo>
                    <a:lnTo>
                      <a:pt x="159" y="42"/>
                    </a:lnTo>
                    <a:lnTo>
                      <a:pt x="15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80" name="Freeform 160"/>
              <p:cNvSpPr>
                <a:spLocks/>
              </p:cNvSpPr>
              <p:nvPr/>
            </p:nvSpPr>
            <p:spPr bwMode="auto">
              <a:xfrm>
                <a:off x="2860" y="1362"/>
                <a:ext cx="94" cy="26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0" y="0"/>
                  </a:cxn>
                  <a:cxn ang="0">
                    <a:pos x="93" y="9"/>
                  </a:cxn>
                </a:cxnLst>
                <a:rect l="0" t="0" r="r" b="b"/>
                <a:pathLst>
                  <a:path w="94" h="26">
                    <a:moveTo>
                      <a:pt x="0" y="25"/>
                    </a:moveTo>
                    <a:lnTo>
                      <a:pt x="0" y="0"/>
                    </a:lnTo>
                    <a:lnTo>
                      <a:pt x="93" y="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81" name="Freeform 161"/>
              <p:cNvSpPr>
                <a:spLocks/>
              </p:cNvSpPr>
              <p:nvPr/>
            </p:nvSpPr>
            <p:spPr bwMode="auto">
              <a:xfrm>
                <a:off x="2860" y="1371"/>
                <a:ext cx="86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85" y="16"/>
                  </a:cxn>
                  <a:cxn ang="0">
                    <a:pos x="85" y="8"/>
                  </a:cxn>
                  <a:cxn ang="0">
                    <a:pos x="0" y="0"/>
                  </a:cxn>
                </a:cxnLst>
                <a:rect l="0" t="0" r="r" b="b"/>
                <a:pathLst>
                  <a:path w="86" h="17">
                    <a:moveTo>
                      <a:pt x="0" y="0"/>
                    </a:moveTo>
                    <a:lnTo>
                      <a:pt x="0" y="8"/>
                    </a:lnTo>
                    <a:lnTo>
                      <a:pt x="85" y="16"/>
                    </a:lnTo>
                    <a:lnTo>
                      <a:pt x="85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solidFill>
                  <a:srgbClr val="A0A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82" name="Freeform 162"/>
              <p:cNvSpPr>
                <a:spLocks/>
              </p:cNvSpPr>
              <p:nvPr/>
            </p:nvSpPr>
            <p:spPr bwMode="auto">
              <a:xfrm>
                <a:off x="2919" y="1387"/>
                <a:ext cx="27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0"/>
                  </a:cxn>
                  <a:cxn ang="0">
                    <a:pos x="26" y="9"/>
                  </a:cxn>
                  <a:cxn ang="0">
                    <a:pos x="0" y="0"/>
                  </a:cxn>
                </a:cxnLst>
                <a:rect l="0" t="0" r="r" b="b"/>
                <a:pathLst>
                  <a:path w="27" h="10">
                    <a:moveTo>
                      <a:pt x="0" y="0"/>
                    </a:moveTo>
                    <a:lnTo>
                      <a:pt x="26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83" name="Freeform 163"/>
              <p:cNvSpPr>
                <a:spLocks/>
              </p:cNvSpPr>
              <p:nvPr/>
            </p:nvSpPr>
            <p:spPr bwMode="auto">
              <a:xfrm>
                <a:off x="2868" y="1329"/>
                <a:ext cx="61" cy="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60" y="25"/>
                  </a:cxn>
                  <a:cxn ang="0">
                    <a:pos x="60" y="0"/>
                  </a:cxn>
                  <a:cxn ang="0">
                    <a:pos x="34" y="0"/>
                  </a:cxn>
                  <a:cxn ang="0">
                    <a:pos x="26" y="9"/>
                  </a:cxn>
                  <a:cxn ang="0">
                    <a:pos x="0" y="0"/>
                  </a:cxn>
                </a:cxnLst>
                <a:rect l="0" t="0" r="r" b="b"/>
                <a:pathLst>
                  <a:path w="61" h="26">
                    <a:moveTo>
                      <a:pt x="0" y="0"/>
                    </a:moveTo>
                    <a:lnTo>
                      <a:pt x="0" y="25"/>
                    </a:lnTo>
                    <a:lnTo>
                      <a:pt x="60" y="25"/>
                    </a:lnTo>
                    <a:lnTo>
                      <a:pt x="60" y="0"/>
                    </a:lnTo>
                    <a:lnTo>
                      <a:pt x="34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684" name="Freeform 164"/>
              <p:cNvSpPr>
                <a:spLocks/>
              </p:cNvSpPr>
              <p:nvPr/>
            </p:nvSpPr>
            <p:spPr bwMode="auto">
              <a:xfrm>
                <a:off x="2843" y="1337"/>
                <a:ext cx="120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" y="8"/>
                  </a:cxn>
                  <a:cxn ang="0">
                    <a:pos x="0" y="0"/>
                  </a:cxn>
                </a:cxnLst>
                <a:rect l="0" t="0" r="r" b="b"/>
                <a:pathLst>
                  <a:path w="120" h="9">
                    <a:moveTo>
                      <a:pt x="0" y="0"/>
                    </a:moveTo>
                    <a:lnTo>
                      <a:pt x="11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5685" name="Text Box 165"/>
            <p:cNvSpPr txBox="1">
              <a:spLocks noChangeArrowheads="1"/>
            </p:cNvSpPr>
            <p:nvPr/>
          </p:nvSpPr>
          <p:spPr bwMode="auto">
            <a:xfrm>
              <a:off x="2595" y="8715"/>
              <a:ext cx="1755" cy="6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Demilitarized Zone (DMZ)</a:t>
              </a:r>
            </a:p>
          </p:txBody>
        </p:sp>
        <p:sp>
          <p:nvSpPr>
            <p:cNvPr id="235686" name="Line 166"/>
            <p:cNvSpPr>
              <a:spLocks noChangeShapeType="1"/>
            </p:cNvSpPr>
            <p:nvPr/>
          </p:nvSpPr>
          <p:spPr bwMode="auto">
            <a:xfrm flipV="1">
              <a:off x="4965" y="5295"/>
              <a:ext cx="1005" cy="23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687" name="Text Box 167"/>
            <p:cNvSpPr txBox="1">
              <a:spLocks noChangeArrowheads="1"/>
            </p:cNvSpPr>
            <p:nvPr/>
          </p:nvSpPr>
          <p:spPr bwMode="auto">
            <a:xfrm>
              <a:off x="6570" y="6570"/>
              <a:ext cx="136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Firewall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Demilitarized Zone (DMZ)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>
            <a:normAutofit/>
          </a:bodyPr>
          <a:lstStyle/>
          <a:p>
            <a:r>
              <a:rPr lang="en-US" dirty="0"/>
              <a:t>Popular in firewall architecture</a:t>
            </a:r>
          </a:p>
          <a:p>
            <a:r>
              <a:rPr lang="en-US" dirty="0"/>
              <a:t>Firewalls are arranged to form a DMZ</a:t>
            </a:r>
          </a:p>
          <a:p>
            <a:r>
              <a:rPr lang="en-US" dirty="0"/>
              <a:t>DMZ required only if an organization has servers that it needs to make available to the outside world</a:t>
            </a:r>
          </a:p>
          <a:p>
            <a:r>
              <a:rPr lang="en-US" dirty="0"/>
              <a:t>There are at least three network interfaces</a:t>
            </a:r>
          </a:p>
          <a:p>
            <a:pPr lvl="1"/>
            <a:r>
              <a:rPr lang="en-US" dirty="0"/>
              <a:t>One connects to the internal private network </a:t>
            </a:r>
          </a:p>
          <a:p>
            <a:pPr lvl="1"/>
            <a:r>
              <a:rPr lang="en-US" dirty="0"/>
              <a:t>Second connects to the external public network (Internet) </a:t>
            </a:r>
          </a:p>
          <a:p>
            <a:pPr lvl="1"/>
            <a:r>
              <a:rPr lang="en-US" dirty="0"/>
              <a:t>Third connects to the public servers (forms </a:t>
            </a:r>
            <a:r>
              <a:rPr lang="en-US" dirty="0" smtClean="0"/>
              <a:t>the DMZ</a:t>
            </a:r>
            <a:r>
              <a:rPr lang="en-US" dirty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access to any service on the DMZ can be restricted </a:t>
            </a:r>
          </a:p>
          <a:p>
            <a:r>
              <a:rPr lang="en-US" dirty="0"/>
              <a:t>We can limit the traffic in/out of the DMZ network to the HTTP and HTTPS protocols</a:t>
            </a:r>
          </a:p>
          <a:p>
            <a:r>
              <a:rPr lang="en-US" dirty="0"/>
              <a:t>All other traffic can be filtered</a:t>
            </a:r>
          </a:p>
          <a:p>
            <a:r>
              <a:rPr lang="en-US" dirty="0"/>
              <a:t>Internal private network is no way directly connected to the DMZ</a:t>
            </a:r>
          </a:p>
          <a:p>
            <a:r>
              <a:rPr lang="en-US" dirty="0"/>
              <a:t>Even f the attacker can somehow manage to hack into the DMZ the internal private network is </a:t>
            </a:r>
            <a:r>
              <a:rPr lang="en-US" dirty="0" err="1"/>
              <a:t>sfe</a:t>
            </a:r>
            <a:r>
              <a:rPr lang="en-US" dirty="0"/>
              <a:t> and out of the reach of the attacker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US" dirty="0"/>
              <a:t>Guards a corporate network by standing between the network and the outside world</a:t>
            </a:r>
          </a:p>
          <a:p>
            <a:r>
              <a:rPr lang="en-US" dirty="0"/>
              <a:t>Special type of router</a:t>
            </a:r>
          </a:p>
          <a:p>
            <a:r>
              <a:rPr lang="en-US" dirty="0"/>
              <a:t>Controls transmission between internal and external networks</a:t>
            </a:r>
          </a:p>
          <a:p>
            <a:r>
              <a:rPr lang="en-US" dirty="0"/>
              <a:t>Decides what to allow/disallow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Concept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33400" y="1524000"/>
            <a:ext cx="7620000" cy="4191000"/>
            <a:chOff x="1800" y="1650"/>
            <a:chExt cx="8805" cy="5985"/>
          </a:xfrm>
        </p:grpSpPr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1800" y="1650"/>
              <a:ext cx="8805" cy="59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2010" y="2170"/>
              <a:ext cx="6810" cy="51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60" name="computr1"/>
            <p:cNvSpPr>
              <a:spLocks noEditPoints="1" noChangeArrowheads="1"/>
            </p:cNvSpPr>
            <p:nvPr/>
          </p:nvSpPr>
          <p:spPr bwMode="auto">
            <a:xfrm>
              <a:off x="4461" y="275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61" name="Line 53"/>
            <p:cNvSpPr>
              <a:spLocks noChangeShapeType="1"/>
            </p:cNvSpPr>
            <p:nvPr/>
          </p:nvSpPr>
          <p:spPr bwMode="auto">
            <a:xfrm>
              <a:off x="3405" y="3740"/>
              <a:ext cx="36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62" name="Line 54"/>
            <p:cNvSpPr>
              <a:spLocks noChangeShapeType="1"/>
            </p:cNvSpPr>
            <p:nvPr/>
          </p:nvSpPr>
          <p:spPr bwMode="auto">
            <a:xfrm>
              <a:off x="4785" y="341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63" name="computr1"/>
            <p:cNvSpPr>
              <a:spLocks noEditPoints="1" noChangeArrowheads="1"/>
            </p:cNvSpPr>
            <p:nvPr/>
          </p:nvSpPr>
          <p:spPr bwMode="auto">
            <a:xfrm>
              <a:off x="5301" y="275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64" name="Line 56"/>
            <p:cNvSpPr>
              <a:spLocks noChangeShapeType="1"/>
            </p:cNvSpPr>
            <p:nvPr/>
          </p:nvSpPr>
          <p:spPr bwMode="auto">
            <a:xfrm>
              <a:off x="5625" y="341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65" name="computr1"/>
            <p:cNvSpPr>
              <a:spLocks noEditPoints="1" noChangeArrowheads="1"/>
            </p:cNvSpPr>
            <p:nvPr/>
          </p:nvSpPr>
          <p:spPr bwMode="auto">
            <a:xfrm>
              <a:off x="6126" y="275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66" name="Line 58"/>
            <p:cNvSpPr>
              <a:spLocks noChangeShapeType="1"/>
            </p:cNvSpPr>
            <p:nvPr/>
          </p:nvSpPr>
          <p:spPr bwMode="auto">
            <a:xfrm>
              <a:off x="6450" y="341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67" name="AutoShape 59"/>
            <p:cNvSpPr>
              <a:spLocks noChangeArrowheads="1"/>
            </p:cNvSpPr>
            <p:nvPr/>
          </p:nvSpPr>
          <p:spPr bwMode="auto">
            <a:xfrm>
              <a:off x="3750" y="2900"/>
              <a:ext cx="555" cy="480"/>
            </a:xfrm>
            <a:prstGeom prst="hexagon">
              <a:avLst>
                <a:gd name="adj" fmla="val 28906"/>
                <a:gd name="vf" fmla="val 11547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68" name="Line 60"/>
            <p:cNvSpPr>
              <a:spLocks noChangeShapeType="1"/>
            </p:cNvSpPr>
            <p:nvPr/>
          </p:nvSpPr>
          <p:spPr bwMode="auto">
            <a:xfrm>
              <a:off x="4020" y="339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69" name="Line 61"/>
            <p:cNvSpPr>
              <a:spLocks noChangeShapeType="1"/>
            </p:cNvSpPr>
            <p:nvPr/>
          </p:nvSpPr>
          <p:spPr bwMode="auto">
            <a:xfrm flipV="1">
              <a:off x="2850" y="3140"/>
              <a:ext cx="9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70" name="Line 62"/>
            <p:cNvSpPr>
              <a:spLocks noChangeShapeType="1"/>
            </p:cNvSpPr>
            <p:nvPr/>
          </p:nvSpPr>
          <p:spPr bwMode="auto">
            <a:xfrm flipH="1">
              <a:off x="2835" y="2660"/>
              <a:ext cx="0" cy="4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71" name="computr1"/>
            <p:cNvSpPr>
              <a:spLocks noEditPoints="1" noChangeArrowheads="1"/>
            </p:cNvSpPr>
            <p:nvPr/>
          </p:nvSpPr>
          <p:spPr bwMode="auto">
            <a:xfrm>
              <a:off x="4461" y="405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72" name="Line 64"/>
            <p:cNvSpPr>
              <a:spLocks noChangeShapeType="1"/>
            </p:cNvSpPr>
            <p:nvPr/>
          </p:nvSpPr>
          <p:spPr bwMode="auto">
            <a:xfrm>
              <a:off x="3405" y="5045"/>
              <a:ext cx="36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73" name="Line 65"/>
            <p:cNvSpPr>
              <a:spLocks noChangeShapeType="1"/>
            </p:cNvSpPr>
            <p:nvPr/>
          </p:nvSpPr>
          <p:spPr bwMode="auto">
            <a:xfrm>
              <a:off x="4785" y="471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74" name="computr1"/>
            <p:cNvSpPr>
              <a:spLocks noEditPoints="1" noChangeArrowheads="1"/>
            </p:cNvSpPr>
            <p:nvPr/>
          </p:nvSpPr>
          <p:spPr bwMode="auto">
            <a:xfrm>
              <a:off x="5301" y="405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75" name="Line 67"/>
            <p:cNvSpPr>
              <a:spLocks noChangeShapeType="1"/>
            </p:cNvSpPr>
            <p:nvPr/>
          </p:nvSpPr>
          <p:spPr bwMode="auto">
            <a:xfrm>
              <a:off x="5625" y="471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76" name="computr1"/>
            <p:cNvSpPr>
              <a:spLocks noEditPoints="1" noChangeArrowheads="1"/>
            </p:cNvSpPr>
            <p:nvPr/>
          </p:nvSpPr>
          <p:spPr bwMode="auto">
            <a:xfrm>
              <a:off x="6126" y="4059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77" name="Line 69"/>
            <p:cNvSpPr>
              <a:spLocks noChangeShapeType="1"/>
            </p:cNvSpPr>
            <p:nvPr/>
          </p:nvSpPr>
          <p:spPr bwMode="auto">
            <a:xfrm>
              <a:off x="6450" y="471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78" name="AutoShape 70"/>
            <p:cNvSpPr>
              <a:spLocks noChangeArrowheads="1"/>
            </p:cNvSpPr>
            <p:nvPr/>
          </p:nvSpPr>
          <p:spPr bwMode="auto">
            <a:xfrm>
              <a:off x="3750" y="4205"/>
              <a:ext cx="555" cy="480"/>
            </a:xfrm>
            <a:prstGeom prst="hexagon">
              <a:avLst>
                <a:gd name="adj" fmla="val 28906"/>
                <a:gd name="vf" fmla="val 11547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79" name="Line 71"/>
            <p:cNvSpPr>
              <a:spLocks noChangeShapeType="1"/>
            </p:cNvSpPr>
            <p:nvPr/>
          </p:nvSpPr>
          <p:spPr bwMode="auto">
            <a:xfrm>
              <a:off x="4020" y="470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80" name="Line 72"/>
            <p:cNvSpPr>
              <a:spLocks noChangeShapeType="1"/>
            </p:cNvSpPr>
            <p:nvPr/>
          </p:nvSpPr>
          <p:spPr bwMode="auto">
            <a:xfrm flipV="1">
              <a:off x="2850" y="4445"/>
              <a:ext cx="9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81" name="computr1"/>
            <p:cNvSpPr>
              <a:spLocks noEditPoints="1" noChangeArrowheads="1"/>
            </p:cNvSpPr>
            <p:nvPr/>
          </p:nvSpPr>
          <p:spPr bwMode="auto">
            <a:xfrm>
              <a:off x="4476" y="542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82" name="Line 74"/>
            <p:cNvSpPr>
              <a:spLocks noChangeShapeType="1"/>
            </p:cNvSpPr>
            <p:nvPr/>
          </p:nvSpPr>
          <p:spPr bwMode="auto">
            <a:xfrm>
              <a:off x="3420" y="6410"/>
              <a:ext cx="36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83" name="Line 75"/>
            <p:cNvSpPr>
              <a:spLocks noChangeShapeType="1"/>
            </p:cNvSpPr>
            <p:nvPr/>
          </p:nvSpPr>
          <p:spPr bwMode="auto">
            <a:xfrm>
              <a:off x="4800" y="608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84" name="computr1"/>
            <p:cNvSpPr>
              <a:spLocks noEditPoints="1" noChangeArrowheads="1"/>
            </p:cNvSpPr>
            <p:nvPr/>
          </p:nvSpPr>
          <p:spPr bwMode="auto">
            <a:xfrm>
              <a:off x="5316" y="542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85" name="Line 77"/>
            <p:cNvSpPr>
              <a:spLocks noChangeShapeType="1"/>
            </p:cNvSpPr>
            <p:nvPr/>
          </p:nvSpPr>
          <p:spPr bwMode="auto">
            <a:xfrm>
              <a:off x="5640" y="608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86" name="computr1"/>
            <p:cNvSpPr>
              <a:spLocks noEditPoints="1" noChangeArrowheads="1"/>
            </p:cNvSpPr>
            <p:nvPr/>
          </p:nvSpPr>
          <p:spPr bwMode="auto">
            <a:xfrm>
              <a:off x="6141" y="5424"/>
              <a:ext cx="669" cy="65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z="1400"/>
            </a:p>
          </p:txBody>
        </p:sp>
        <p:sp>
          <p:nvSpPr>
            <p:cNvPr id="222287" name="Line 79"/>
            <p:cNvSpPr>
              <a:spLocks noChangeShapeType="1"/>
            </p:cNvSpPr>
            <p:nvPr/>
          </p:nvSpPr>
          <p:spPr bwMode="auto">
            <a:xfrm>
              <a:off x="6465" y="6080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88" name="AutoShape 80"/>
            <p:cNvSpPr>
              <a:spLocks noChangeArrowheads="1"/>
            </p:cNvSpPr>
            <p:nvPr/>
          </p:nvSpPr>
          <p:spPr bwMode="auto">
            <a:xfrm>
              <a:off x="3765" y="5570"/>
              <a:ext cx="555" cy="480"/>
            </a:xfrm>
            <a:prstGeom prst="hexagon">
              <a:avLst>
                <a:gd name="adj" fmla="val 28906"/>
                <a:gd name="vf" fmla="val 115470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89" name="Line 81"/>
            <p:cNvSpPr>
              <a:spLocks noChangeShapeType="1"/>
            </p:cNvSpPr>
            <p:nvPr/>
          </p:nvSpPr>
          <p:spPr bwMode="auto">
            <a:xfrm>
              <a:off x="4035" y="6065"/>
              <a:ext cx="0" cy="3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90" name="Line 82"/>
            <p:cNvSpPr>
              <a:spLocks noChangeShapeType="1"/>
            </p:cNvSpPr>
            <p:nvPr/>
          </p:nvSpPr>
          <p:spPr bwMode="auto">
            <a:xfrm flipV="1">
              <a:off x="2865" y="5810"/>
              <a:ext cx="9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91" name="Text Box 83"/>
            <p:cNvSpPr txBox="1">
              <a:spLocks noChangeArrowheads="1"/>
            </p:cNvSpPr>
            <p:nvPr/>
          </p:nvSpPr>
          <p:spPr bwMode="auto">
            <a:xfrm>
              <a:off x="2145" y="2690"/>
              <a:ext cx="465" cy="4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N  e   t   w o  r  k B  a  c  k  b  o  n  e</a:t>
              </a:r>
            </a:p>
          </p:txBody>
        </p:sp>
        <p:sp>
          <p:nvSpPr>
            <p:cNvPr id="222292" name="Line 84"/>
            <p:cNvSpPr>
              <a:spLocks noChangeShapeType="1"/>
            </p:cNvSpPr>
            <p:nvPr/>
          </p:nvSpPr>
          <p:spPr bwMode="auto">
            <a:xfrm>
              <a:off x="7020" y="457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93" name="Line 85"/>
            <p:cNvSpPr>
              <a:spLocks noChangeShapeType="1"/>
            </p:cNvSpPr>
            <p:nvPr/>
          </p:nvSpPr>
          <p:spPr bwMode="auto">
            <a:xfrm>
              <a:off x="7005" y="4585"/>
              <a:ext cx="6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94" name="Line 86"/>
            <p:cNvSpPr>
              <a:spLocks noChangeShapeType="1"/>
            </p:cNvSpPr>
            <p:nvPr/>
          </p:nvSpPr>
          <p:spPr bwMode="auto">
            <a:xfrm>
              <a:off x="8700" y="4645"/>
              <a:ext cx="5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95" name="Text Box 87"/>
            <p:cNvSpPr txBox="1">
              <a:spLocks noChangeArrowheads="1"/>
            </p:cNvSpPr>
            <p:nvPr/>
          </p:nvSpPr>
          <p:spPr bwMode="auto">
            <a:xfrm>
              <a:off x="9420" y="3490"/>
              <a:ext cx="1095" cy="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To Internet</a:t>
              </a:r>
            </a:p>
          </p:txBody>
        </p:sp>
        <p:sp>
          <p:nvSpPr>
            <p:cNvPr id="222296" name="AutoShape 88"/>
            <p:cNvSpPr>
              <a:spLocks noChangeArrowheads="1"/>
            </p:cNvSpPr>
            <p:nvPr/>
          </p:nvSpPr>
          <p:spPr bwMode="auto">
            <a:xfrm>
              <a:off x="7965" y="5035"/>
              <a:ext cx="1230" cy="285"/>
            </a:xfrm>
            <a:prstGeom prst="leftArrow">
              <a:avLst>
                <a:gd name="adj1" fmla="val 50000"/>
                <a:gd name="adj2" fmla="val 107895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97" name="AutoShape 89"/>
            <p:cNvSpPr>
              <a:spLocks noChangeArrowheads="1"/>
            </p:cNvSpPr>
            <p:nvPr/>
          </p:nvSpPr>
          <p:spPr bwMode="auto">
            <a:xfrm>
              <a:off x="7980" y="3970"/>
              <a:ext cx="1260" cy="285"/>
            </a:xfrm>
            <a:prstGeom prst="rightArrow">
              <a:avLst>
                <a:gd name="adj1" fmla="val 50000"/>
                <a:gd name="adj2" fmla="val 110526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222298" name="Text Box 90"/>
            <p:cNvSpPr txBox="1">
              <a:spLocks noChangeArrowheads="1"/>
            </p:cNvSpPr>
            <p:nvPr/>
          </p:nvSpPr>
          <p:spPr bwMode="auto">
            <a:xfrm>
              <a:off x="3780" y="6705"/>
              <a:ext cx="2475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Corporate network</a:t>
              </a:r>
            </a:p>
          </p:txBody>
        </p:sp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7253" y="2584"/>
              <a:ext cx="2378" cy="3891"/>
              <a:chOff x="5903" y="1294"/>
              <a:chExt cx="2378" cy="3891"/>
            </a:xfrm>
          </p:grpSpPr>
          <p:sp>
            <p:nvSpPr>
              <p:cNvPr id="222300" name="AutoShape 92" descr="Horizontal brick"/>
              <p:cNvSpPr>
                <a:spLocks noChangeArrowheads="1"/>
              </p:cNvSpPr>
              <p:nvPr/>
            </p:nvSpPr>
            <p:spPr bwMode="auto">
              <a:xfrm rot="-5371403">
                <a:off x="5149" y="2052"/>
                <a:ext cx="3888" cy="2377"/>
              </a:xfrm>
              <a:prstGeom prst="cube">
                <a:avLst>
                  <a:gd name="adj" fmla="val 77042"/>
                </a:avLst>
              </a:prstGeom>
              <a:pattFill prst="horzBrick">
                <a:fgClr>
                  <a:srgbClr val="FFFFFF"/>
                </a:fgClr>
                <a:bgClr>
                  <a:srgbClr val="000000"/>
                </a:bgClr>
              </a:patt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400"/>
              </a:p>
            </p:txBody>
          </p:sp>
          <p:sp>
            <p:nvSpPr>
              <p:cNvPr id="222301" name="AutoShape 93" descr="Horizontal brick"/>
              <p:cNvSpPr>
                <a:spLocks noChangeArrowheads="1"/>
              </p:cNvSpPr>
              <p:nvPr/>
            </p:nvSpPr>
            <p:spPr bwMode="auto">
              <a:xfrm rot="-50459">
                <a:off x="5903" y="1294"/>
                <a:ext cx="2016" cy="2016"/>
              </a:xfrm>
              <a:prstGeom prst="rtTriangle">
                <a:avLst/>
              </a:prstGeom>
              <a:pattFill prst="horzBrick">
                <a:fgClr>
                  <a:srgbClr val="FFFFFF"/>
                </a:fgClr>
                <a:bgClr>
                  <a:srgbClr val="000000"/>
                </a:bgClr>
              </a:patt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 sz="1400"/>
              </a:p>
            </p:txBody>
          </p:sp>
          <p:sp>
            <p:nvSpPr>
              <p:cNvPr id="222302" name="AutoShape 94" descr="Horizontal brick"/>
              <p:cNvSpPr>
                <a:spLocks noChangeArrowheads="1"/>
              </p:cNvSpPr>
              <p:nvPr/>
            </p:nvSpPr>
            <p:spPr bwMode="auto">
              <a:xfrm rot="10843055">
                <a:off x="5903" y="3312"/>
                <a:ext cx="1871" cy="1871"/>
              </a:xfrm>
              <a:prstGeom prst="rtTriangle">
                <a:avLst/>
              </a:prstGeom>
              <a:pattFill prst="horzBrick">
                <a:fgClr>
                  <a:srgbClr val="FFFFFF"/>
                </a:fgClr>
                <a:bgClr>
                  <a:srgbClr val="000000"/>
                </a:bgClr>
              </a:patt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 sz="1400"/>
              </a:p>
            </p:txBody>
          </p:sp>
          <p:sp>
            <p:nvSpPr>
              <p:cNvPr id="222303" name="Line 95"/>
              <p:cNvSpPr>
                <a:spLocks noChangeShapeType="1"/>
              </p:cNvSpPr>
              <p:nvPr/>
            </p:nvSpPr>
            <p:spPr bwMode="auto">
              <a:xfrm>
                <a:off x="5904" y="1296"/>
                <a:ext cx="0" cy="20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400"/>
              </a:p>
            </p:txBody>
          </p:sp>
          <p:sp>
            <p:nvSpPr>
              <p:cNvPr id="222304" name="Line 96"/>
              <p:cNvSpPr>
                <a:spLocks noChangeShapeType="1"/>
              </p:cNvSpPr>
              <p:nvPr/>
            </p:nvSpPr>
            <p:spPr bwMode="auto">
              <a:xfrm>
                <a:off x="7776" y="3168"/>
                <a:ext cx="0" cy="20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400"/>
              </a:p>
            </p:txBody>
          </p:sp>
        </p:grpSp>
        <p:sp>
          <p:nvSpPr>
            <p:cNvPr id="222305" name="Text Box 97"/>
            <p:cNvSpPr txBox="1">
              <a:spLocks noChangeArrowheads="1"/>
            </p:cNvSpPr>
            <p:nvPr/>
          </p:nvSpPr>
          <p:spPr bwMode="auto">
            <a:xfrm>
              <a:off x="8910" y="6525"/>
              <a:ext cx="1275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Firewall</a:t>
              </a:r>
            </a:p>
          </p:txBody>
        </p:sp>
        <p:sp>
          <p:nvSpPr>
            <p:cNvPr id="222306" name="AutoShape 98"/>
            <p:cNvSpPr>
              <a:spLocks noChangeArrowheads="1"/>
            </p:cNvSpPr>
            <p:nvPr/>
          </p:nvSpPr>
          <p:spPr bwMode="auto">
            <a:xfrm>
              <a:off x="9780" y="4485"/>
              <a:ext cx="570" cy="345"/>
            </a:xfrm>
            <a:prstGeom prst="leftRightArrow">
              <a:avLst>
                <a:gd name="adj1" fmla="val 50000"/>
                <a:gd name="adj2" fmla="val 33043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traffic fro inside to outside and vice versa must pass through the firewall</a:t>
            </a:r>
          </a:p>
          <a:p>
            <a:pPr lvl="1"/>
            <a:r>
              <a:rPr lang="en-US" dirty="0"/>
              <a:t>All access to the local network must first be physically blocked and access only via the firewall should be permitted</a:t>
            </a:r>
          </a:p>
          <a:p>
            <a:r>
              <a:rPr lang="en-US" dirty="0"/>
              <a:t>Only the traffic authorized as per the local security policy should be allowed to pass through </a:t>
            </a:r>
          </a:p>
          <a:p>
            <a:r>
              <a:rPr lang="en-US" dirty="0"/>
              <a:t>The firewall itself must be strong enough so as to render attacks on it useless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Types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66800" y="1905000"/>
            <a:ext cx="7315200" cy="3657600"/>
            <a:chOff x="2685" y="1845"/>
            <a:chExt cx="6465" cy="2790"/>
          </a:xfrm>
        </p:grpSpPr>
        <p:sp>
          <p:nvSpPr>
            <p:cNvPr id="223287" name="Rectangle 55"/>
            <p:cNvSpPr>
              <a:spLocks noChangeArrowheads="1"/>
            </p:cNvSpPr>
            <p:nvPr/>
          </p:nvSpPr>
          <p:spPr bwMode="auto">
            <a:xfrm>
              <a:off x="2685" y="1845"/>
              <a:ext cx="6465" cy="2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88" name="Text Box 56"/>
            <p:cNvSpPr txBox="1">
              <a:spLocks noChangeArrowheads="1"/>
            </p:cNvSpPr>
            <p:nvPr/>
          </p:nvSpPr>
          <p:spPr bwMode="auto">
            <a:xfrm>
              <a:off x="4860" y="2255"/>
              <a:ext cx="2295" cy="435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2000" b="1"/>
                <a:t>Firewalls</a:t>
              </a:r>
            </a:p>
          </p:txBody>
        </p:sp>
        <p:sp>
          <p:nvSpPr>
            <p:cNvPr id="223289" name="Text Box 57"/>
            <p:cNvSpPr txBox="1">
              <a:spLocks noChangeArrowheads="1"/>
            </p:cNvSpPr>
            <p:nvPr/>
          </p:nvSpPr>
          <p:spPr bwMode="auto">
            <a:xfrm>
              <a:off x="3375" y="3655"/>
              <a:ext cx="2295" cy="435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2000" b="1"/>
                <a:t>Packet Filters</a:t>
              </a:r>
            </a:p>
          </p:txBody>
        </p:sp>
        <p:sp>
          <p:nvSpPr>
            <p:cNvPr id="223290" name="Text Box 58"/>
            <p:cNvSpPr txBox="1">
              <a:spLocks noChangeArrowheads="1"/>
            </p:cNvSpPr>
            <p:nvPr/>
          </p:nvSpPr>
          <p:spPr bwMode="auto">
            <a:xfrm>
              <a:off x="6135" y="3655"/>
              <a:ext cx="2295" cy="435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2000" b="1"/>
                <a:t>Application Gateways</a:t>
              </a:r>
            </a:p>
          </p:txBody>
        </p:sp>
        <p:sp>
          <p:nvSpPr>
            <p:cNvPr id="223291" name="Line 59"/>
            <p:cNvSpPr>
              <a:spLocks noChangeShapeType="1"/>
            </p:cNvSpPr>
            <p:nvPr/>
          </p:nvSpPr>
          <p:spPr bwMode="auto">
            <a:xfrm>
              <a:off x="5910" y="2705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92" name="Line 60"/>
            <p:cNvSpPr>
              <a:spLocks noChangeShapeType="1"/>
            </p:cNvSpPr>
            <p:nvPr/>
          </p:nvSpPr>
          <p:spPr bwMode="auto">
            <a:xfrm>
              <a:off x="4605" y="3125"/>
              <a:ext cx="24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93" name="Line 61"/>
            <p:cNvSpPr>
              <a:spLocks noChangeShapeType="1"/>
            </p:cNvSpPr>
            <p:nvPr/>
          </p:nvSpPr>
          <p:spPr bwMode="auto">
            <a:xfrm>
              <a:off x="4605" y="3125"/>
              <a:ext cx="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94" name="Line 62"/>
            <p:cNvSpPr>
              <a:spLocks noChangeShapeType="1"/>
            </p:cNvSpPr>
            <p:nvPr/>
          </p:nvSpPr>
          <p:spPr bwMode="auto">
            <a:xfrm>
              <a:off x="7065" y="3125"/>
              <a:ext cx="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Applies a set of rules to each packet and based on the outcome decides to either forward or discard the packet.</a:t>
            </a:r>
          </a:p>
          <a:p>
            <a:r>
              <a:rPr lang="en-US" dirty="0"/>
              <a:t>Called the screening router or screening filter</a:t>
            </a:r>
          </a:p>
          <a:p>
            <a:r>
              <a:rPr lang="en-US" dirty="0"/>
              <a:t>Implemented using a router</a:t>
            </a:r>
          </a:p>
          <a:p>
            <a:r>
              <a:rPr lang="en-US" dirty="0"/>
              <a:t>Configured to filter packets going in either direction </a:t>
            </a:r>
          </a:p>
          <a:p>
            <a:r>
              <a:rPr lang="en-US" dirty="0"/>
              <a:t>Filtering rules are based </a:t>
            </a:r>
          </a:p>
          <a:p>
            <a:pPr lvl="1"/>
            <a:r>
              <a:rPr lang="en-US" dirty="0"/>
              <a:t>IP/TCP headers</a:t>
            </a:r>
          </a:p>
          <a:p>
            <a:pPr lvl="1"/>
            <a:r>
              <a:rPr lang="en-US" dirty="0"/>
              <a:t>Source and destination IP addresses</a:t>
            </a:r>
          </a:p>
          <a:p>
            <a:pPr lvl="1"/>
            <a:r>
              <a:rPr lang="en-US" dirty="0"/>
              <a:t>Port numbers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2209800"/>
            <a:ext cx="7467600" cy="3352800"/>
            <a:chOff x="1680" y="8689"/>
            <a:chExt cx="8655" cy="387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1680" y="8689"/>
              <a:ext cx="8655" cy="3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220" y="9124"/>
              <a:ext cx="4020" cy="301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272" name="AutoShape 16"/>
            <p:cNvSpPr>
              <a:spLocks noChangeArrowheads="1"/>
            </p:cNvSpPr>
            <p:nvPr/>
          </p:nvSpPr>
          <p:spPr bwMode="auto">
            <a:xfrm>
              <a:off x="7170" y="9334"/>
              <a:ext cx="2805" cy="2115"/>
            </a:xfrm>
            <a:prstGeom prst="irregularSeal1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b="1"/>
            </a:p>
            <a:p>
              <a:pPr algn="ctr" eaLnBrk="0" hangingPunct="0"/>
              <a:r>
                <a:rPr lang="en-US" b="1"/>
                <a:t>Internet</a:t>
              </a:r>
            </a:p>
          </p:txBody>
        </p:sp>
        <p:sp>
          <p:nvSpPr>
            <p:cNvPr id="224273" name="Oval 17"/>
            <p:cNvSpPr>
              <a:spLocks noChangeArrowheads="1"/>
            </p:cNvSpPr>
            <p:nvPr/>
          </p:nvSpPr>
          <p:spPr bwMode="auto">
            <a:xfrm>
              <a:off x="2730" y="9814"/>
              <a:ext cx="2430" cy="123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b="1"/>
                <a:t>Internal (Private) Network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5580" y="9949"/>
              <a:ext cx="1245" cy="93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275" name="AutoShape 19"/>
            <p:cNvSpPr>
              <a:spLocks noChangeArrowheads="1"/>
            </p:cNvSpPr>
            <p:nvPr/>
          </p:nvSpPr>
          <p:spPr bwMode="auto">
            <a:xfrm>
              <a:off x="5775" y="10084"/>
              <a:ext cx="930" cy="645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276" name="Line 20"/>
            <p:cNvSpPr>
              <a:spLocks noChangeShapeType="1"/>
            </p:cNvSpPr>
            <p:nvPr/>
          </p:nvSpPr>
          <p:spPr bwMode="auto">
            <a:xfrm>
              <a:off x="5175" y="10444"/>
              <a:ext cx="4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277" name="Line 21"/>
            <p:cNvSpPr>
              <a:spLocks noChangeShapeType="1"/>
            </p:cNvSpPr>
            <p:nvPr/>
          </p:nvSpPr>
          <p:spPr bwMode="auto">
            <a:xfrm>
              <a:off x="6840" y="10429"/>
              <a:ext cx="7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278" name="Text Box 22"/>
            <p:cNvSpPr txBox="1">
              <a:spLocks noChangeArrowheads="1"/>
            </p:cNvSpPr>
            <p:nvPr/>
          </p:nvSpPr>
          <p:spPr bwMode="auto">
            <a:xfrm>
              <a:off x="5535" y="11029"/>
              <a:ext cx="139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b="1"/>
                <a:t>Packet filter</a:t>
              </a:r>
            </a:p>
          </p:txBody>
        </p:sp>
        <p:sp>
          <p:nvSpPr>
            <p:cNvPr id="224279" name="Text Box 23"/>
            <p:cNvSpPr txBox="1">
              <a:spLocks noChangeArrowheads="1"/>
            </p:cNvSpPr>
            <p:nvPr/>
          </p:nvSpPr>
          <p:spPr bwMode="auto">
            <a:xfrm>
              <a:off x="2925" y="11464"/>
              <a:ext cx="2370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b="1"/>
                <a:t>Protected zone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7" ma:contentTypeDescription="Create a new document." ma:contentTypeScope="" ma:versionID="202ef9b957f0f59f55bb6ce00d1c841a">
  <xsd:schema xmlns:xsd="http://www.w3.org/2001/XMLSchema" xmlns:xs="http://www.w3.org/2001/XMLSchema" xmlns:p="http://schemas.microsoft.com/office/2006/metadata/properties" xmlns:ns2="d0d77eca-fb09-4c91-a0cf-c85fba2eb381" xmlns:ns3="2639db57-25c1-4f65-bd5b-b8808369bb33" targetNamespace="http://schemas.microsoft.com/office/2006/metadata/properties" ma:root="true" ma:fieldsID="8f884ed587c6de8f09002fab1ea5f8cc" ns2:_="" ns3:_="">
    <xsd:import namespace="d0d77eca-fb09-4c91-a0cf-c85fba2eb381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ade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de" ma:index="10" nillable="true" ma:displayName="Made" ma:format="DateOnly" ma:internalName="Made">
      <xsd:simpleType>
        <xsd:restriction base="dms:DateTim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de xmlns="d0d77eca-fb09-4c91-a0cf-c85fba2eb3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F4E00-4EF8-4332-9B48-23C3BE1EBE99}"/>
</file>

<file path=customXml/itemProps2.xml><?xml version="1.0" encoding="utf-8"?>
<ds:datastoreItem xmlns:ds="http://schemas.openxmlformats.org/officeDocument/2006/customXml" ds:itemID="{7BB203C0-649A-497A-AEB8-B470FA234B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B82813-7B40-4C04-805C-3EA701F8F3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1495</Words>
  <Application>Microsoft Office PowerPoint</Application>
  <PresentationFormat>On-screen Show (4:3)</PresentationFormat>
  <Paragraphs>248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Symbol</vt:lpstr>
      <vt:lpstr>Office Theme</vt:lpstr>
      <vt:lpstr>PowerPoint Presentation</vt:lpstr>
      <vt:lpstr>Attacks</vt:lpstr>
      <vt:lpstr>Network Threats</vt:lpstr>
      <vt:lpstr>Firewall</vt:lpstr>
      <vt:lpstr>Firewall Concept</vt:lpstr>
      <vt:lpstr>Characteristics</vt:lpstr>
      <vt:lpstr>Firewall Types</vt:lpstr>
      <vt:lpstr>Packet Filters</vt:lpstr>
      <vt:lpstr>Packet Filter</vt:lpstr>
      <vt:lpstr>Packet Filter Operation</vt:lpstr>
      <vt:lpstr>Functions</vt:lpstr>
      <vt:lpstr>Attacks</vt:lpstr>
      <vt:lpstr>Attacks(Contd)</vt:lpstr>
      <vt:lpstr>Attacks(Contd)</vt:lpstr>
      <vt:lpstr>Advancements</vt:lpstr>
      <vt:lpstr>Application Gateways</vt:lpstr>
      <vt:lpstr>Application Gateway</vt:lpstr>
      <vt:lpstr>PowerPoint Presentation</vt:lpstr>
      <vt:lpstr>Circuit Gateway</vt:lpstr>
      <vt:lpstr>Advantages</vt:lpstr>
      <vt:lpstr>Application Gateway - Illusion</vt:lpstr>
      <vt:lpstr>Firewall Configurations</vt:lpstr>
      <vt:lpstr>Screened Host Firewall, Single-homed Bastion</vt:lpstr>
      <vt:lpstr>Screened Host Firewall, Single-homed Bastion</vt:lpstr>
      <vt:lpstr>PowerPoint Presentation</vt:lpstr>
      <vt:lpstr>Screened Host Firewall, Dual-homed Bastion</vt:lpstr>
      <vt:lpstr>Screened Host Firewall, Dual-homed Bastion</vt:lpstr>
      <vt:lpstr>Screened Subnet Firewall</vt:lpstr>
      <vt:lpstr>Screened Subnet Firewall</vt:lpstr>
      <vt:lpstr>Demilitarized Zone (DMZ)</vt:lpstr>
      <vt:lpstr>Demilitarized Zone (DMZ)</vt:lpstr>
      <vt:lpstr>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Protocols</dc:title>
  <dc:creator>admin</dc:creator>
  <cp:lastModifiedBy>Zahirabbas Mulani</cp:lastModifiedBy>
  <cp:revision>34</cp:revision>
  <dcterms:created xsi:type="dcterms:W3CDTF">2006-08-16T00:00:00Z</dcterms:created>
  <dcterms:modified xsi:type="dcterms:W3CDTF">2024-09-19T06:22:43Z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