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80" r:id="rId21"/>
    <p:sldId id="282" r:id="rId22"/>
    <p:sldId id="270" r:id="rId23"/>
    <p:sldId id="271" r:id="rId24"/>
    <p:sldId id="272" r:id="rId25"/>
    <p:sldId id="273" r:id="rId26"/>
    <p:sldId id="274" r:id="rId27"/>
    <p:sldId id="283" r:id="rId28"/>
    <p:sldId id="284" r:id="rId29"/>
    <p:sldId id="275" r:id="rId30"/>
    <p:sldId id="276" r:id="rId31"/>
    <p:sldId id="285" r:id="rId32"/>
    <p:sldId id="277" r:id="rId33"/>
    <p:sldId id="286" r:id="rId34"/>
    <p:sldId id="287" r:id="rId35"/>
    <p:sldId id="288" r:id="rId36"/>
    <p:sldId id="278" r:id="rId37"/>
    <p:sldId id="298" r:id="rId38"/>
    <p:sldId id="289" r:id="rId39"/>
    <p:sldId id="299" r:id="rId40"/>
    <p:sldId id="290" r:id="rId41"/>
    <p:sldId id="291" r:id="rId42"/>
    <p:sldId id="300" r:id="rId43"/>
    <p:sldId id="301" r:id="rId44"/>
    <p:sldId id="293" r:id="rId45"/>
    <p:sldId id="294" r:id="rId46"/>
    <p:sldId id="295" r:id="rId47"/>
    <p:sldId id="296" r:id="rId48"/>
    <p:sldId id="297" r:id="rId49"/>
    <p:sldId id="292" r:id="rId50"/>
    <p:sldId id="302" r:id="rId51"/>
    <p:sldId id="30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3103E-77E2-2755-DD47-78DEB8B8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0765C-21F8-4A58-BF4D-46482FA4CEA5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A997-33EE-41F7-1B5C-15B7BDFE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29F1-4EBF-5E09-9DFA-8D89AB15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0234D-4C37-43E1-944A-C75D68DF1D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512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0AC3-F13E-9BEC-C673-425B4554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0CD53-998C-417E-89C4-E64AE5305AB5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FE691-771D-D54A-C344-0758F89D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CAB3-13FF-52D6-2CCB-D0E0F7B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DCCE7-FEB7-451D-9724-04AF5920FB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4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DB562-1575-5E01-4352-378C53EC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8A152-4EEC-4A7C-8052-F8825928D799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CD16-8B68-62D8-3724-D62F099F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4794-610C-6333-DC77-EE5C6FF4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E2E6C-2218-4DCA-9CB8-CC8C0A9465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4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A8077-F7D6-0A8E-621D-F8FC98FA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F5FBC-777A-47E1-BDAF-E26C36E0F16B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E015-0EDB-80B3-9473-4F49E6B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02C31-C1E9-3A23-D480-679CA295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3A8D52-0190-40EF-87E3-698870713F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82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0C3D-C29C-BA23-DABA-0B4A7DBD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7AEC6-3D13-496A-8094-FA9A59C17351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3C71-76B8-D7DB-83C9-DF9A334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AB4A-AEC2-358C-94F6-AF9968F4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F980D-BD4A-45C3-A5E3-C95A532784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63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602A56-D464-E0BC-08F5-AB56CD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77C64-BE46-48F3-AF77-B420C04B2187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4CA1020-1309-757A-0577-CE2C735D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544C0C-B685-A91F-4014-8F5130AE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9ED63-C217-4E71-A1DE-CA6F73023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2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8AD734-FA99-4C63-81B1-48505F2B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4BE34-21BC-4028-B633-2B9ACFE956E6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FD5043-96F1-A262-E576-9DD58AFA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8EA744-AF46-FBD8-1768-00365E0F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9BA2F-00D1-4389-9CAA-7ABAD94D0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00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6EEF903-241F-A8EA-C607-A2F42C90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D9D4E-9EF3-4BA9-8F6C-1638E48AD476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CC38F0D-CCBD-9FE7-8C32-9DCADC2A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D5AE56-2568-6228-E0F7-E392039F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27CF4-C48F-4D44-A6C1-F7402A64F0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8149383-2ADF-B3B8-EAE0-E1A0BFE0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8D5A8-1B5E-48E7-A593-D9148F386961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217EA4-5F95-748A-879A-68C22B53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AD0713-7F5B-E8C6-8DB0-95328D06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E6FCDD-6998-4C3B-8E1D-A97396A7A7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70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F772D-8D1D-8A1A-09F1-89EF5A07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A8132-B6E7-448E-931B-16EE30D926D8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F23DEB-1F54-A939-6EED-9AC9A7C3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C34C04-9FC1-E379-8292-9C85D54E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DB207C-A857-4957-8F20-2B336F5C07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5001B3-7978-3CE4-3EFD-5FBD9714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3AC85-D1A3-4FED-9ED9-EF7FE5D9041C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B58B84-445A-B638-B6F5-814C8DD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354B02-1B96-D841-974C-C10010B0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80EE6-75CB-4DB4-829A-6DC497EE56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89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99BE532-7B20-0CAA-D989-EA6D2A88D16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7BB0F62-4D42-EEBE-3187-13A805AF4C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F2531-2317-A749-5E23-22F0B15FC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A49DDC0-022D-4C6F-A8D0-4088A2ECE15D}" type="datetimeFigureOut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B287-9F68-50C9-9558-B954FC063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D6D0-29D6-57D8-E9A1-9BBCBF457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DE6D858-48BA-4131-BE5F-3F992E16E9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Electronic </a:t>
            </a:r>
            <a:r>
              <a:rPr lang="en-US" sz="2400" dirty="0"/>
              <a:t>Mail Security: Pretty Good Privacy, S/MIME, </a:t>
            </a:r>
            <a:r>
              <a:rPr lang="en-US" sz="2400" dirty="0" err="1"/>
              <a:t>DomainKeys</a:t>
            </a:r>
            <a:r>
              <a:rPr lang="en-US" sz="2400" dirty="0"/>
              <a:t> Identified Mail.  </a:t>
            </a:r>
            <a:br>
              <a:rPr lang="en-US" sz="2400" dirty="0"/>
            </a:br>
            <a:r>
              <a:rPr lang="en-US" sz="2400" dirty="0"/>
              <a:t>IP Security: Overview, Architecture, Authentication Header, </a:t>
            </a:r>
            <a:br>
              <a:rPr lang="en-US" sz="2400" dirty="0"/>
            </a:br>
            <a:r>
              <a:rPr lang="en-US" sz="2400" dirty="0"/>
              <a:t>Encapsulating Security Payload, Combining Security Associations, Key Management  </a:t>
            </a:r>
            <a:br>
              <a:rPr lang="en-US" sz="2400" dirty="0"/>
            </a:br>
            <a:r>
              <a:rPr lang="en-US" sz="2400" dirty="0"/>
              <a:t>Web Security: Web Security Considerations, Secure Socket Layer and </a:t>
            </a:r>
            <a:br>
              <a:rPr lang="en-US" sz="2400" dirty="0"/>
            </a:br>
            <a:r>
              <a:rPr lang="en-US" sz="2400" dirty="0"/>
              <a:t>Transport Layer Security, HTTPS standard , Secure Socket Shell</a:t>
            </a:r>
            <a:br>
              <a:rPr lang="en-US" sz="2400" dirty="0"/>
            </a:br>
            <a:r>
              <a:rPr lang="en-US" sz="2400" dirty="0"/>
              <a:t>Intrusion: Intruders, Intrusion Techniques, Intrusion Detection, </a:t>
            </a:r>
            <a:br>
              <a:rPr lang="en-US" sz="2400" dirty="0"/>
            </a:br>
            <a:r>
              <a:rPr lang="en-US" sz="2400" dirty="0"/>
              <a:t>Firewalls: Firewall Design Principles, Types of Firewalls</a:t>
            </a:r>
            <a:br>
              <a:rPr lang="en-US" sz="2400" dirty="0"/>
            </a:br>
            <a:r>
              <a:rPr lang="en-US" sz="2400" dirty="0"/>
              <a:t>Security in Online transactions</a:t>
            </a:r>
            <a:endParaRPr lang="en-IN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04800"/>
            <a:ext cx="631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Unit 4 </a:t>
            </a:r>
            <a:r>
              <a:rPr lang="en-US" b="1" dirty="0" smtClean="0"/>
              <a:t>Electronic </a:t>
            </a:r>
            <a:r>
              <a:rPr lang="en-US" b="1" dirty="0"/>
              <a:t>Mail Security, Web Security, Intrusion, 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Firewalls</a:t>
            </a:r>
            <a:r>
              <a:rPr lang="en-US" b="1" dirty="0"/>
              <a:t>, Biometric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157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1BE5760-7D6B-1F86-7BD0-FE741D3331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8AA384-EC60-3F50-15E6-1565BDC36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Transmission Control Protocol/Internet Protocol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Convention for communication on the Internet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Consists of five layers of software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08925C-7FEE-8EA3-F512-1377368E3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Layers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7E5A225D-1543-1562-5092-F18526D2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1268" name="Group 54">
            <a:extLst>
              <a:ext uri="{FF2B5EF4-FFF2-40B4-BE49-F238E27FC236}">
                <a16:creationId xmlns:a16="http://schemas.microsoft.com/office/drawing/2014/main" id="{432A19CE-8B6B-71D3-BD33-8413D6C54A9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595438"/>
            <a:ext cx="6629400" cy="3667125"/>
            <a:chOff x="-3" y="-3"/>
            <a:chExt cx="2150" cy="2310"/>
          </a:xfrm>
        </p:grpSpPr>
        <p:grpSp>
          <p:nvGrpSpPr>
            <p:cNvPr id="11269" name="Group 52">
              <a:extLst>
                <a:ext uri="{FF2B5EF4-FFF2-40B4-BE49-F238E27FC236}">
                  <a16:creationId xmlns:a16="http://schemas.microsoft.com/office/drawing/2014/main" id="{63179E4B-2E8E-4958-FD06-405AB4BEA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144" cy="2304"/>
              <a:chOff x="0" y="0"/>
              <a:chExt cx="2144" cy="2304"/>
            </a:xfrm>
          </p:grpSpPr>
          <p:grpSp>
            <p:nvGrpSpPr>
              <p:cNvPr id="11271" name="Group 29">
                <a:extLst>
                  <a:ext uri="{FF2B5EF4-FFF2-40B4-BE49-F238E27FC236}">
                    <a16:creationId xmlns:a16="http://schemas.microsoft.com/office/drawing/2014/main" id="{AD70D0BC-C6DA-8529-D9B4-943E2A21E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002" cy="384"/>
                <a:chOff x="0" y="0"/>
                <a:chExt cx="1002" cy="384"/>
              </a:xfrm>
            </p:grpSpPr>
            <p:sp>
              <p:nvSpPr>
                <p:cNvPr id="11305" name="Rectangle 16">
                  <a:extLst>
                    <a:ext uri="{FF2B5EF4-FFF2-40B4-BE49-F238E27FC236}">
                      <a16:creationId xmlns:a16="http://schemas.microsoft.com/office/drawing/2014/main" id="{A374F521-8AE3-C1DF-A726-A117B9967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Layer Number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306" name="Rectangle 28">
                  <a:extLst>
                    <a:ext uri="{FF2B5EF4-FFF2-40B4-BE49-F238E27FC236}">
                      <a16:creationId xmlns:a16="http://schemas.microsoft.com/office/drawing/2014/main" id="{FCDA35A2-570B-50FD-4515-CD302AF028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2" name="Group 31">
                <a:extLst>
                  <a:ext uri="{FF2B5EF4-FFF2-40B4-BE49-F238E27FC236}">
                    <a16:creationId xmlns:a16="http://schemas.microsoft.com/office/drawing/2014/main" id="{73B8ADB4-EBF2-AD31-CAC2-B3690C41F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0"/>
                <a:ext cx="1142" cy="384"/>
                <a:chOff x="1002" y="0"/>
                <a:chExt cx="1142" cy="384"/>
              </a:xfrm>
            </p:grpSpPr>
            <p:sp>
              <p:nvSpPr>
                <p:cNvPr id="11303" name="Rectangle 17">
                  <a:extLst>
                    <a:ext uri="{FF2B5EF4-FFF2-40B4-BE49-F238E27FC236}">
                      <a16:creationId xmlns:a16="http://schemas.microsoft.com/office/drawing/2014/main" id="{AD89ECA2-5542-83C1-1BCB-BEDAED2F5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0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Layer Name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304" name="Rectangle 30">
                  <a:extLst>
                    <a:ext uri="{FF2B5EF4-FFF2-40B4-BE49-F238E27FC236}">
                      <a16:creationId xmlns:a16="http://schemas.microsoft.com/office/drawing/2014/main" id="{660CF256-6920-BA0F-8502-F1C3FA2498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0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3" name="Group 33">
                <a:extLst>
                  <a:ext uri="{FF2B5EF4-FFF2-40B4-BE49-F238E27FC236}">
                    <a16:creationId xmlns:a16="http://schemas.microsoft.com/office/drawing/2014/main" id="{260570AC-5CC2-73C6-24AC-9B5DBBCB45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1002" cy="384"/>
                <a:chOff x="0" y="384"/>
                <a:chExt cx="1002" cy="384"/>
              </a:xfrm>
            </p:grpSpPr>
            <p:sp>
              <p:nvSpPr>
                <p:cNvPr id="11301" name="Rectangle 18">
                  <a:extLst>
                    <a:ext uri="{FF2B5EF4-FFF2-40B4-BE49-F238E27FC236}">
                      <a16:creationId xmlns:a16="http://schemas.microsoft.com/office/drawing/2014/main" id="{17E2634F-DF2F-F8B1-93D6-751CA71F7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5 (Highest)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302" name="Rectangle 32">
                  <a:extLst>
                    <a:ext uri="{FF2B5EF4-FFF2-40B4-BE49-F238E27FC236}">
                      <a16:creationId xmlns:a16="http://schemas.microsoft.com/office/drawing/2014/main" id="{C96FF742-1C7F-77A5-71A1-1272F7FDD3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4" name="Group 35">
                <a:extLst>
                  <a:ext uri="{FF2B5EF4-FFF2-40B4-BE49-F238E27FC236}">
                    <a16:creationId xmlns:a16="http://schemas.microsoft.com/office/drawing/2014/main" id="{8D214D3D-A20B-7E0F-400F-15AF6831B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384"/>
                <a:ext cx="1142" cy="384"/>
                <a:chOff x="1002" y="384"/>
                <a:chExt cx="1142" cy="384"/>
              </a:xfrm>
            </p:grpSpPr>
            <p:sp>
              <p:nvSpPr>
                <p:cNvPr id="11299" name="Rectangle 19">
                  <a:extLst>
                    <a:ext uri="{FF2B5EF4-FFF2-40B4-BE49-F238E27FC236}">
                      <a16:creationId xmlns:a16="http://schemas.microsoft.com/office/drawing/2014/main" id="{4ABD966E-ED97-EABB-23BE-348F2A944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384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Application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300" name="Rectangle 34">
                  <a:extLst>
                    <a:ext uri="{FF2B5EF4-FFF2-40B4-BE49-F238E27FC236}">
                      <a16:creationId xmlns:a16="http://schemas.microsoft.com/office/drawing/2014/main" id="{CF0B83F4-405A-1082-8B05-91EA201B4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384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5" name="Group 37">
                <a:extLst>
                  <a:ext uri="{FF2B5EF4-FFF2-40B4-BE49-F238E27FC236}">
                    <a16:creationId xmlns:a16="http://schemas.microsoft.com/office/drawing/2014/main" id="{C2E5C90A-1AE0-3988-1338-3871685DC9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1002" cy="384"/>
                <a:chOff x="0" y="768"/>
                <a:chExt cx="1002" cy="384"/>
              </a:xfrm>
            </p:grpSpPr>
            <p:sp>
              <p:nvSpPr>
                <p:cNvPr id="11297" name="Rectangle 20">
                  <a:extLst>
                    <a:ext uri="{FF2B5EF4-FFF2-40B4-BE49-F238E27FC236}">
                      <a16:creationId xmlns:a16="http://schemas.microsoft.com/office/drawing/2014/main" id="{16A9F230-B5B7-E3B6-A6E5-7F9C6299D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4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98" name="Rectangle 36">
                  <a:extLst>
                    <a:ext uri="{FF2B5EF4-FFF2-40B4-BE49-F238E27FC236}">
                      <a16:creationId xmlns:a16="http://schemas.microsoft.com/office/drawing/2014/main" id="{3E64EF24-3661-2AB0-BDBC-4733A29EC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6" name="Group 39">
                <a:extLst>
                  <a:ext uri="{FF2B5EF4-FFF2-40B4-BE49-F238E27FC236}">
                    <a16:creationId xmlns:a16="http://schemas.microsoft.com/office/drawing/2014/main" id="{54A5182C-2240-8176-101D-3BCAE6CC8D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768"/>
                <a:ext cx="1142" cy="384"/>
                <a:chOff x="1002" y="768"/>
                <a:chExt cx="1142" cy="384"/>
              </a:xfrm>
            </p:grpSpPr>
            <p:sp>
              <p:nvSpPr>
                <p:cNvPr id="11295" name="Rectangle 21">
                  <a:extLst>
                    <a:ext uri="{FF2B5EF4-FFF2-40B4-BE49-F238E27FC236}">
                      <a16:creationId xmlns:a16="http://schemas.microsoft.com/office/drawing/2014/main" id="{96FC38B6-DFD4-37EC-41A1-5BCF18679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768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Transport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96" name="Rectangle 38">
                  <a:extLst>
                    <a:ext uri="{FF2B5EF4-FFF2-40B4-BE49-F238E27FC236}">
                      <a16:creationId xmlns:a16="http://schemas.microsoft.com/office/drawing/2014/main" id="{E3DC2230-5612-FD7C-047E-1607A4784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768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7" name="Group 41">
                <a:extLst>
                  <a:ext uri="{FF2B5EF4-FFF2-40B4-BE49-F238E27FC236}">
                    <a16:creationId xmlns:a16="http://schemas.microsoft.com/office/drawing/2014/main" id="{20E3443D-31E9-C80F-0156-E03AD615D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52"/>
                <a:ext cx="1002" cy="384"/>
                <a:chOff x="0" y="1152"/>
                <a:chExt cx="1002" cy="384"/>
              </a:xfrm>
            </p:grpSpPr>
            <p:sp>
              <p:nvSpPr>
                <p:cNvPr id="11293" name="Rectangle 22">
                  <a:extLst>
                    <a:ext uri="{FF2B5EF4-FFF2-40B4-BE49-F238E27FC236}">
                      <a16:creationId xmlns:a16="http://schemas.microsoft.com/office/drawing/2014/main" id="{68D79D94-579E-CC1D-8296-0B9640EBC9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3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94" name="Rectangle 40">
                  <a:extLst>
                    <a:ext uri="{FF2B5EF4-FFF2-40B4-BE49-F238E27FC236}">
                      <a16:creationId xmlns:a16="http://schemas.microsoft.com/office/drawing/2014/main" id="{197C408F-295A-092B-0BC0-353D70386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8" name="Group 43">
                <a:extLst>
                  <a:ext uri="{FF2B5EF4-FFF2-40B4-BE49-F238E27FC236}">
                    <a16:creationId xmlns:a16="http://schemas.microsoft.com/office/drawing/2014/main" id="{8763FDE7-0E4D-B19E-D975-0D0623C2B5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1152"/>
                <a:ext cx="1142" cy="384"/>
                <a:chOff x="1002" y="1152"/>
                <a:chExt cx="1142" cy="384"/>
              </a:xfrm>
            </p:grpSpPr>
            <p:sp>
              <p:nvSpPr>
                <p:cNvPr id="11291" name="Rectangle 23">
                  <a:extLst>
                    <a:ext uri="{FF2B5EF4-FFF2-40B4-BE49-F238E27FC236}">
                      <a16:creationId xmlns:a16="http://schemas.microsoft.com/office/drawing/2014/main" id="{ADBD7EB5-CF2B-4906-3D1F-AF6E15378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1152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Internet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92" name="Rectangle 42">
                  <a:extLst>
                    <a:ext uri="{FF2B5EF4-FFF2-40B4-BE49-F238E27FC236}">
                      <a16:creationId xmlns:a16="http://schemas.microsoft.com/office/drawing/2014/main" id="{AFD4FEFC-3D69-DCA6-CBCB-74FB40BA9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152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79" name="Group 45">
                <a:extLst>
                  <a:ext uri="{FF2B5EF4-FFF2-40B4-BE49-F238E27FC236}">
                    <a16:creationId xmlns:a16="http://schemas.microsoft.com/office/drawing/2014/main" id="{6275793F-1ABF-9467-6CCB-C1E767CC42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536"/>
                <a:ext cx="1002" cy="384"/>
                <a:chOff x="0" y="1536"/>
                <a:chExt cx="1002" cy="384"/>
              </a:xfrm>
            </p:grpSpPr>
            <p:sp>
              <p:nvSpPr>
                <p:cNvPr id="11289" name="Rectangle 24">
                  <a:extLst>
                    <a:ext uri="{FF2B5EF4-FFF2-40B4-BE49-F238E27FC236}">
                      <a16:creationId xmlns:a16="http://schemas.microsoft.com/office/drawing/2014/main" id="{0DEB4CB9-E396-3BE9-3FC0-414DADA8C2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2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90" name="Rectangle 44">
                  <a:extLst>
                    <a:ext uri="{FF2B5EF4-FFF2-40B4-BE49-F238E27FC236}">
                      <a16:creationId xmlns:a16="http://schemas.microsoft.com/office/drawing/2014/main" id="{6CA45413-0C53-1F5D-4E29-353AD5339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80" name="Group 47">
                <a:extLst>
                  <a:ext uri="{FF2B5EF4-FFF2-40B4-BE49-F238E27FC236}">
                    <a16:creationId xmlns:a16="http://schemas.microsoft.com/office/drawing/2014/main" id="{389914BE-47E0-A081-06D0-8343603F0C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1536"/>
                <a:ext cx="1142" cy="384"/>
                <a:chOff x="1002" y="1536"/>
                <a:chExt cx="1142" cy="384"/>
              </a:xfrm>
            </p:grpSpPr>
            <p:sp>
              <p:nvSpPr>
                <p:cNvPr id="11287" name="Rectangle 25">
                  <a:extLst>
                    <a:ext uri="{FF2B5EF4-FFF2-40B4-BE49-F238E27FC236}">
                      <a16:creationId xmlns:a16="http://schemas.microsoft.com/office/drawing/2014/main" id="{082BF67D-6E36-9BE0-FCCA-C5C4F08818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1536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Data link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88" name="Rectangle 46">
                  <a:extLst>
                    <a:ext uri="{FF2B5EF4-FFF2-40B4-BE49-F238E27FC236}">
                      <a16:creationId xmlns:a16="http://schemas.microsoft.com/office/drawing/2014/main" id="{2A022D3F-DF52-B722-226E-4A3AAA3E80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536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81" name="Group 49">
                <a:extLst>
                  <a:ext uri="{FF2B5EF4-FFF2-40B4-BE49-F238E27FC236}">
                    <a16:creationId xmlns:a16="http://schemas.microsoft.com/office/drawing/2014/main" id="{E8224EAE-EB13-3A77-7BD9-50C27885B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1002" cy="384"/>
                <a:chOff x="0" y="1920"/>
                <a:chExt cx="1002" cy="384"/>
              </a:xfrm>
            </p:grpSpPr>
            <p:sp>
              <p:nvSpPr>
                <p:cNvPr id="11285" name="Rectangle 26">
                  <a:extLst>
                    <a:ext uri="{FF2B5EF4-FFF2-40B4-BE49-F238E27FC236}">
                      <a16:creationId xmlns:a16="http://schemas.microsoft.com/office/drawing/2014/main" id="{29A31ADC-C9D7-4E47-64DE-7F12480D1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9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1 (Lowest)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86" name="Rectangle 48">
                  <a:extLst>
                    <a:ext uri="{FF2B5EF4-FFF2-40B4-BE49-F238E27FC236}">
                      <a16:creationId xmlns:a16="http://schemas.microsoft.com/office/drawing/2014/main" id="{1A492082-2486-5A4B-DFE7-3BF9985DC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0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11282" name="Group 51">
                <a:extLst>
                  <a:ext uri="{FF2B5EF4-FFF2-40B4-BE49-F238E27FC236}">
                    <a16:creationId xmlns:a16="http://schemas.microsoft.com/office/drawing/2014/main" id="{63BA93BF-0186-9F7A-1D1E-EAC8ABF7BC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2" y="1920"/>
                <a:ext cx="1142" cy="384"/>
                <a:chOff x="1002" y="1920"/>
                <a:chExt cx="1142" cy="384"/>
              </a:xfrm>
            </p:grpSpPr>
            <p:sp>
              <p:nvSpPr>
                <p:cNvPr id="11283" name="Rectangle 27">
                  <a:extLst>
                    <a:ext uri="{FF2B5EF4-FFF2-40B4-BE49-F238E27FC236}">
                      <a16:creationId xmlns:a16="http://schemas.microsoft.com/office/drawing/2014/main" id="{BADA82A4-3187-10D5-A65E-290845F88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" y="1920"/>
                  <a:ext cx="105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b="1">
                      <a:cs typeface="Times New Roman" panose="02020603050405020304" pitchFamily="18" charset="0"/>
                    </a:rPr>
                    <a:t>Physical</a:t>
                  </a:r>
                  <a:endParaRPr lang="en-US" altLang="en-US" sz="2000"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2000"/>
                </a:p>
              </p:txBody>
            </p:sp>
            <p:sp>
              <p:nvSpPr>
                <p:cNvPr id="11284" name="Rectangle 50">
                  <a:extLst>
                    <a:ext uri="{FF2B5EF4-FFF2-40B4-BE49-F238E27FC236}">
                      <a16:creationId xmlns:a16="http://schemas.microsoft.com/office/drawing/2014/main" id="{E1E8596B-53EC-4845-B12B-4D9F400469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2" y="1920"/>
                  <a:ext cx="114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11270" name="Rectangle 53">
              <a:extLst>
                <a:ext uri="{FF2B5EF4-FFF2-40B4-BE49-F238E27FC236}">
                  <a16:creationId xmlns:a16="http://schemas.microsoft.com/office/drawing/2014/main" id="{C871FC33-0EE9-A34B-F6F5-FE3FEFAB0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2150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E2D59A0-027A-7236-DAAE-D07A60CF1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Layers - Pictorially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605A2852-5EBC-43A2-60AF-1D480FD0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2292" name="Group 44">
            <a:extLst>
              <a:ext uri="{FF2B5EF4-FFF2-40B4-BE49-F238E27FC236}">
                <a16:creationId xmlns:a16="http://schemas.microsoft.com/office/drawing/2014/main" id="{E151DEF5-A6D4-2FEC-AF3B-0082CE975BD2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76400"/>
            <a:ext cx="5715000" cy="3733800"/>
            <a:chOff x="3435" y="2012"/>
            <a:chExt cx="4296" cy="3478"/>
          </a:xfrm>
        </p:grpSpPr>
        <p:sp>
          <p:nvSpPr>
            <p:cNvPr id="12293" name="Rectangle 45">
              <a:extLst>
                <a:ext uri="{FF2B5EF4-FFF2-40B4-BE49-F238E27FC236}">
                  <a16:creationId xmlns:a16="http://schemas.microsoft.com/office/drawing/2014/main" id="{1668A4DD-7B95-0BCD-6AAC-12DAF4B1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012"/>
              <a:ext cx="4296" cy="347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294" name="Text Box 46">
              <a:extLst>
                <a:ext uri="{FF2B5EF4-FFF2-40B4-BE49-F238E27FC236}">
                  <a16:creationId xmlns:a16="http://schemas.microsoft.com/office/drawing/2014/main" id="{8CC555EB-5801-DEC2-E233-24205B3B1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2414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Application Layer</a:t>
              </a:r>
            </a:p>
          </p:txBody>
        </p:sp>
        <p:sp>
          <p:nvSpPr>
            <p:cNvPr id="12295" name="Text Box 47">
              <a:extLst>
                <a:ext uri="{FF2B5EF4-FFF2-40B4-BE49-F238E27FC236}">
                  <a16:creationId xmlns:a16="http://schemas.microsoft.com/office/drawing/2014/main" id="{1FC68302-B0DB-04FC-1829-2B992D431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2957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Transport Layer</a:t>
              </a:r>
            </a:p>
          </p:txBody>
        </p:sp>
        <p:sp>
          <p:nvSpPr>
            <p:cNvPr id="12296" name="Text Box 48">
              <a:extLst>
                <a:ext uri="{FF2B5EF4-FFF2-40B4-BE49-F238E27FC236}">
                  <a16:creationId xmlns:a16="http://schemas.microsoft.com/office/drawing/2014/main" id="{EF1494F8-42C1-DA99-3CD6-B1B0B39B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3509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Internet Layer</a:t>
              </a:r>
            </a:p>
          </p:txBody>
        </p:sp>
        <p:sp>
          <p:nvSpPr>
            <p:cNvPr id="12297" name="Text Box 49">
              <a:extLst>
                <a:ext uri="{FF2B5EF4-FFF2-40B4-BE49-F238E27FC236}">
                  <a16:creationId xmlns:a16="http://schemas.microsoft.com/office/drawing/2014/main" id="{6ACE2F32-0CC8-C12D-FFEA-11A39CC49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4085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Data Link Layer</a:t>
              </a:r>
            </a:p>
          </p:txBody>
        </p:sp>
        <p:sp>
          <p:nvSpPr>
            <p:cNvPr id="12298" name="Text Box 50">
              <a:extLst>
                <a:ext uri="{FF2B5EF4-FFF2-40B4-BE49-F238E27FC236}">
                  <a16:creationId xmlns:a16="http://schemas.microsoft.com/office/drawing/2014/main" id="{D050CBF1-1B7C-2C58-5171-D44079586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4661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Physical Layer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525CA35-FE14-893F-51B3-DCE7040F4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Concept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6BD584D-17EC-D4F2-2CE9-B853D09BC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layers except physical layer communicate with adjacent layers on the same computer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Physical layer is the only layer where actual transmission between two computers happens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8DDB7C-FB65-EA28-EAC0-60C7A9B33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TCP/IP Communication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F0D50E54-23CA-408C-C774-C19A328B8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4340" name="Group 12">
            <a:extLst>
              <a:ext uri="{FF2B5EF4-FFF2-40B4-BE49-F238E27FC236}">
                <a16:creationId xmlns:a16="http://schemas.microsoft.com/office/drawing/2014/main" id="{40FABBD3-121A-C133-FA08-8FD9228E5C4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219200"/>
            <a:ext cx="8458200" cy="5181600"/>
            <a:chOff x="1728" y="1656"/>
            <a:chExt cx="8640" cy="6768"/>
          </a:xfrm>
        </p:grpSpPr>
        <p:sp>
          <p:nvSpPr>
            <p:cNvPr id="14341" name="Rectangle 13">
              <a:extLst>
                <a:ext uri="{FF2B5EF4-FFF2-40B4-BE49-F238E27FC236}">
                  <a16:creationId xmlns:a16="http://schemas.microsoft.com/office/drawing/2014/main" id="{211738DA-8301-AA4E-32BA-61E7076B0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56"/>
              <a:ext cx="8640" cy="67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4342" name="computr1">
              <a:extLst>
                <a:ext uri="{FF2B5EF4-FFF2-40B4-BE49-F238E27FC236}">
                  <a16:creationId xmlns:a16="http://schemas.microsoft.com/office/drawing/2014/main" id="{6730A700-BFF6-FA72-3932-3F563628081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04" y="2318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14343" name="Line 15">
              <a:extLst>
                <a:ext uri="{FF2B5EF4-FFF2-40B4-BE49-F238E27FC236}">
                  <a16:creationId xmlns:a16="http://schemas.microsoft.com/office/drawing/2014/main" id="{8FEF802D-D56B-652B-FD09-4E49C28CD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72"/>
              <a:ext cx="13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16">
              <a:extLst>
                <a:ext uri="{FF2B5EF4-FFF2-40B4-BE49-F238E27FC236}">
                  <a16:creationId xmlns:a16="http://schemas.microsoft.com/office/drawing/2014/main" id="{4EA5A868-D191-41A4-3833-7A30502FF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182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Rectangle 17">
              <a:extLst>
                <a:ext uri="{FF2B5EF4-FFF2-40B4-BE49-F238E27FC236}">
                  <a16:creationId xmlns:a16="http://schemas.microsoft.com/office/drawing/2014/main" id="{2FD4D97C-47B4-FD99-C1C8-5F2748352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4" y="3369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4346" name="Line 18">
              <a:extLst>
                <a:ext uri="{FF2B5EF4-FFF2-40B4-BE49-F238E27FC236}">
                  <a16:creationId xmlns:a16="http://schemas.microsoft.com/office/drawing/2014/main" id="{FF9C75E0-E56F-2AF5-841A-FAAD65027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0" y="3182"/>
              <a:ext cx="0" cy="4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computr1">
              <a:extLst>
                <a:ext uri="{FF2B5EF4-FFF2-40B4-BE49-F238E27FC236}">
                  <a16:creationId xmlns:a16="http://schemas.microsoft.com/office/drawing/2014/main" id="{4D9BBDD2-8AB4-B9AD-7914-5293CC85BB2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928" y="2318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Y</a:t>
              </a:r>
            </a:p>
          </p:txBody>
        </p:sp>
        <p:sp>
          <p:nvSpPr>
            <p:cNvPr id="14348" name="Text Box 20">
              <a:extLst>
                <a:ext uri="{FF2B5EF4-FFF2-40B4-BE49-F238E27FC236}">
                  <a16:creationId xmlns:a16="http://schemas.microsoft.com/office/drawing/2014/main" id="{2F21E5B3-3883-0C10-A1AE-BC3D727AF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2462"/>
              <a:ext cx="2868" cy="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Intermediate nodes</a:t>
              </a:r>
            </a:p>
          </p:txBody>
        </p:sp>
        <p:sp>
          <p:nvSpPr>
            <p:cNvPr id="14349" name="Text Box 21">
              <a:extLst>
                <a:ext uri="{FF2B5EF4-FFF2-40B4-BE49-F238E27FC236}">
                  <a16:creationId xmlns:a16="http://schemas.microsoft.com/office/drawing/2014/main" id="{14F67F0C-29E9-8F36-1F48-1C449D81F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11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Application</a:t>
              </a:r>
            </a:p>
          </p:txBody>
        </p:sp>
        <p:sp>
          <p:nvSpPr>
            <p:cNvPr id="14350" name="Text Box 22">
              <a:extLst>
                <a:ext uri="{FF2B5EF4-FFF2-40B4-BE49-F238E27FC236}">
                  <a16:creationId xmlns:a16="http://schemas.microsoft.com/office/drawing/2014/main" id="{B1EA71E3-4AE5-A4B4-F361-4D3ABDD2B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544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Transport</a:t>
              </a:r>
            </a:p>
          </p:txBody>
        </p:sp>
        <p:sp>
          <p:nvSpPr>
            <p:cNvPr id="14351" name="Text Box 23">
              <a:extLst>
                <a:ext uri="{FF2B5EF4-FFF2-40B4-BE49-F238E27FC236}">
                  <a16:creationId xmlns:a16="http://schemas.microsoft.com/office/drawing/2014/main" id="{BD2DC906-3F73-37F2-6A05-984089470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5976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Network</a:t>
              </a:r>
            </a:p>
          </p:txBody>
        </p:sp>
        <p:sp>
          <p:nvSpPr>
            <p:cNvPr id="14352" name="Text Box 24">
              <a:extLst>
                <a:ext uri="{FF2B5EF4-FFF2-40B4-BE49-F238E27FC236}">
                  <a16:creationId xmlns:a16="http://schemas.microsoft.com/office/drawing/2014/main" id="{B201B255-C0FB-C713-A76D-1A07FD0BD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640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Data Link</a:t>
              </a:r>
            </a:p>
          </p:txBody>
        </p:sp>
        <p:sp>
          <p:nvSpPr>
            <p:cNvPr id="14353" name="Text Box 25">
              <a:extLst>
                <a:ext uri="{FF2B5EF4-FFF2-40B4-BE49-F238E27FC236}">
                  <a16:creationId xmlns:a16="http://schemas.microsoft.com/office/drawing/2014/main" id="{CE58F7F0-1BBD-BD89-6CAE-0C4FE5206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6840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Physical</a:t>
              </a:r>
            </a:p>
          </p:txBody>
        </p:sp>
        <p:sp>
          <p:nvSpPr>
            <p:cNvPr id="14354" name="Line 26">
              <a:extLst>
                <a:ext uri="{FF2B5EF4-FFF2-40B4-BE49-F238E27FC236}">
                  <a16:creationId xmlns:a16="http://schemas.microsoft.com/office/drawing/2014/main" id="{3B33234C-DB7A-A7CD-D08E-5E9F6CBCB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2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27">
              <a:extLst>
                <a:ext uri="{FF2B5EF4-FFF2-40B4-BE49-F238E27FC236}">
                  <a16:creationId xmlns:a16="http://schemas.microsoft.com/office/drawing/2014/main" id="{76A5E771-B4EF-1236-A816-C2587AE0D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7704"/>
              <a:ext cx="12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6" name="Group 28">
              <a:extLst>
                <a:ext uri="{FF2B5EF4-FFF2-40B4-BE49-F238E27FC236}">
                  <a16:creationId xmlns:a16="http://schemas.microsoft.com/office/drawing/2014/main" id="{83A748DC-C420-F1DC-69F4-D7828D70C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2" y="5961"/>
              <a:ext cx="1440" cy="1296"/>
              <a:chOff x="4752" y="7200"/>
              <a:chExt cx="1440" cy="1296"/>
            </a:xfrm>
          </p:grpSpPr>
          <p:sp>
            <p:nvSpPr>
              <p:cNvPr id="14390" name="Text Box 29">
                <a:extLst>
                  <a:ext uri="{FF2B5EF4-FFF2-40B4-BE49-F238E27FC236}">
                    <a16:creationId xmlns:a16="http://schemas.microsoft.com/office/drawing/2014/main" id="{730E1104-1463-A452-97B0-4F4AC41F95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200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Network</a:t>
                </a:r>
              </a:p>
            </p:txBody>
          </p:sp>
          <p:sp>
            <p:nvSpPr>
              <p:cNvPr id="14391" name="Text Box 30">
                <a:extLst>
                  <a:ext uri="{FF2B5EF4-FFF2-40B4-BE49-F238E27FC236}">
                    <a16:creationId xmlns:a16="http://schemas.microsoft.com/office/drawing/2014/main" id="{14043596-728D-711D-E335-B483B35628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632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Data Link</a:t>
                </a:r>
              </a:p>
            </p:txBody>
          </p:sp>
          <p:sp>
            <p:nvSpPr>
              <p:cNvPr id="14392" name="Text Box 31">
                <a:extLst>
                  <a:ext uri="{FF2B5EF4-FFF2-40B4-BE49-F238E27FC236}">
                    <a16:creationId xmlns:a16="http://schemas.microsoft.com/office/drawing/2014/main" id="{F0C329E3-EB99-9D0E-8FD0-A6C7FE15B8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8064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Physical</a:t>
                </a:r>
              </a:p>
            </p:txBody>
          </p:sp>
        </p:grpSp>
        <p:sp>
          <p:nvSpPr>
            <p:cNvPr id="14357" name="Line 32">
              <a:extLst>
                <a:ext uri="{FF2B5EF4-FFF2-40B4-BE49-F238E27FC236}">
                  <a16:creationId xmlns:a16="http://schemas.microsoft.com/office/drawing/2014/main" id="{F4321139-F282-73EA-6202-FAE9EF70B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5" y="3672"/>
              <a:ext cx="145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Line 33">
              <a:extLst>
                <a:ext uri="{FF2B5EF4-FFF2-40B4-BE49-F238E27FC236}">
                  <a16:creationId xmlns:a16="http://schemas.microsoft.com/office/drawing/2014/main" id="{6B53D862-B854-DE99-01AE-97EEF96C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" y="72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Text Box 34">
              <a:extLst>
                <a:ext uri="{FF2B5EF4-FFF2-40B4-BE49-F238E27FC236}">
                  <a16:creationId xmlns:a16="http://schemas.microsoft.com/office/drawing/2014/main" id="{2FDBCDBC-4F09-255F-DD5C-A461FF298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511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Application</a:t>
              </a:r>
            </a:p>
          </p:txBody>
        </p:sp>
        <p:sp>
          <p:nvSpPr>
            <p:cNvPr id="14360" name="Text Box 35">
              <a:extLst>
                <a:ext uri="{FF2B5EF4-FFF2-40B4-BE49-F238E27FC236}">
                  <a16:creationId xmlns:a16="http://schemas.microsoft.com/office/drawing/2014/main" id="{C35961FB-3F0A-3D88-26F3-E5B36959B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5544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Transport</a:t>
              </a:r>
            </a:p>
          </p:txBody>
        </p:sp>
        <p:sp>
          <p:nvSpPr>
            <p:cNvPr id="14361" name="Text Box 36">
              <a:extLst>
                <a:ext uri="{FF2B5EF4-FFF2-40B4-BE49-F238E27FC236}">
                  <a16:creationId xmlns:a16="http://schemas.microsoft.com/office/drawing/2014/main" id="{684CAF8E-1FEA-CAE3-7CF3-3185C7763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5976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Network</a:t>
              </a:r>
            </a:p>
          </p:txBody>
        </p:sp>
        <p:sp>
          <p:nvSpPr>
            <p:cNvPr id="14362" name="Text Box 37">
              <a:extLst>
                <a:ext uri="{FF2B5EF4-FFF2-40B4-BE49-F238E27FC236}">
                  <a16:creationId xmlns:a16="http://schemas.microsoft.com/office/drawing/2014/main" id="{96E039B3-3D31-00D5-04DA-26762E0F3E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6408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Data Link</a:t>
              </a:r>
            </a:p>
          </p:txBody>
        </p:sp>
        <p:sp>
          <p:nvSpPr>
            <p:cNvPr id="14363" name="Text Box 38">
              <a:extLst>
                <a:ext uri="{FF2B5EF4-FFF2-40B4-BE49-F238E27FC236}">
                  <a16:creationId xmlns:a16="http://schemas.microsoft.com/office/drawing/2014/main" id="{9F9E69B2-73CE-A85E-D6AA-F8ED5EEF4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0" y="6840"/>
              <a:ext cx="1440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Physical</a:t>
              </a:r>
            </a:p>
          </p:txBody>
        </p:sp>
        <p:sp>
          <p:nvSpPr>
            <p:cNvPr id="14364" name="Line 39">
              <a:extLst>
                <a:ext uri="{FF2B5EF4-FFF2-40B4-BE49-F238E27FC236}">
                  <a16:creationId xmlns:a16="http://schemas.microsoft.com/office/drawing/2014/main" id="{02458038-5D97-43EA-3704-07F8A95B8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0" y="72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Rectangle 40">
              <a:extLst>
                <a:ext uri="{FF2B5EF4-FFF2-40B4-BE49-F238E27FC236}">
                  <a16:creationId xmlns:a16="http://schemas.microsoft.com/office/drawing/2014/main" id="{63265EB8-74FC-3ADF-3D19-9FB9AE8A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" y="3354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4366" name="Line 41">
              <a:extLst>
                <a:ext uri="{FF2B5EF4-FFF2-40B4-BE49-F238E27FC236}">
                  <a16:creationId xmlns:a16="http://schemas.microsoft.com/office/drawing/2014/main" id="{949117C1-3B34-ED2F-378A-CED4698AB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5" y="3701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Rectangle 42">
              <a:extLst>
                <a:ext uri="{FF2B5EF4-FFF2-40B4-BE49-F238E27FC236}">
                  <a16:creationId xmlns:a16="http://schemas.microsoft.com/office/drawing/2014/main" id="{7004D44E-F79F-F484-32EE-2113FE2F9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4" y="3369"/>
              <a:ext cx="576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4368" name="Line 43">
              <a:extLst>
                <a:ext uri="{FF2B5EF4-FFF2-40B4-BE49-F238E27FC236}">
                  <a16:creationId xmlns:a16="http://schemas.microsoft.com/office/drawing/2014/main" id="{BB4732E7-5295-E6A8-F480-7DBE0C29B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0" y="3686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Line 44">
              <a:extLst>
                <a:ext uri="{FF2B5EF4-FFF2-40B4-BE49-F238E27FC236}">
                  <a16:creationId xmlns:a16="http://schemas.microsoft.com/office/drawing/2014/main" id="{551625EE-A13C-C3BD-76CB-80A6FC573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5" y="2801"/>
              <a:ext cx="63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Line 45">
              <a:extLst>
                <a:ext uri="{FF2B5EF4-FFF2-40B4-BE49-F238E27FC236}">
                  <a16:creationId xmlns:a16="http://schemas.microsoft.com/office/drawing/2014/main" id="{466F685D-A1DB-4B6E-AD03-C5F6B6581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" y="2816"/>
              <a:ext cx="0" cy="5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Line 46">
              <a:extLst>
                <a:ext uri="{FF2B5EF4-FFF2-40B4-BE49-F238E27FC236}">
                  <a16:creationId xmlns:a16="http://schemas.microsoft.com/office/drawing/2014/main" id="{6DB804F8-EB49-2BE3-4359-A2FD7ED06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5" y="2786"/>
              <a:ext cx="750" cy="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2" name="Text Box 47">
              <a:extLst>
                <a:ext uri="{FF2B5EF4-FFF2-40B4-BE49-F238E27FC236}">
                  <a16:creationId xmlns:a16="http://schemas.microsoft.com/office/drawing/2014/main" id="{2B2D8DC2-B43A-AD19-B5DD-07C2252F4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6" y="4442"/>
              <a:ext cx="2868" cy="4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Communication link</a:t>
              </a:r>
            </a:p>
          </p:txBody>
        </p:sp>
        <p:sp>
          <p:nvSpPr>
            <p:cNvPr id="14373" name="Line 48">
              <a:extLst>
                <a:ext uri="{FF2B5EF4-FFF2-40B4-BE49-F238E27FC236}">
                  <a16:creationId xmlns:a16="http://schemas.microsoft.com/office/drawing/2014/main" id="{9C00DF60-EF1D-FA3C-879E-FBB5B9118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95" y="3791"/>
              <a:ext cx="240" cy="7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74" name="Group 49">
              <a:extLst>
                <a:ext uri="{FF2B5EF4-FFF2-40B4-BE49-F238E27FC236}">
                  <a16:creationId xmlns:a16="http://schemas.microsoft.com/office/drawing/2014/main" id="{2BCB4E12-53D6-F5B7-AA71-FF04CBD00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7" y="5976"/>
              <a:ext cx="1440" cy="1296"/>
              <a:chOff x="4752" y="7200"/>
              <a:chExt cx="1440" cy="1296"/>
            </a:xfrm>
          </p:grpSpPr>
          <p:sp>
            <p:nvSpPr>
              <p:cNvPr id="14387" name="Text Box 50">
                <a:extLst>
                  <a:ext uri="{FF2B5EF4-FFF2-40B4-BE49-F238E27FC236}">
                    <a16:creationId xmlns:a16="http://schemas.microsoft.com/office/drawing/2014/main" id="{B8B2285E-36C9-0016-4BB4-D47E3F273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200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Network</a:t>
                </a:r>
              </a:p>
            </p:txBody>
          </p:sp>
          <p:sp>
            <p:nvSpPr>
              <p:cNvPr id="14388" name="Text Box 51">
                <a:extLst>
                  <a:ext uri="{FF2B5EF4-FFF2-40B4-BE49-F238E27FC236}">
                    <a16:creationId xmlns:a16="http://schemas.microsoft.com/office/drawing/2014/main" id="{8DF5ED2D-485C-963C-0665-A24FFDD6B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632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Data Link</a:t>
                </a:r>
              </a:p>
            </p:txBody>
          </p:sp>
          <p:sp>
            <p:nvSpPr>
              <p:cNvPr id="14389" name="Text Box 52">
                <a:extLst>
                  <a:ext uri="{FF2B5EF4-FFF2-40B4-BE49-F238E27FC236}">
                    <a16:creationId xmlns:a16="http://schemas.microsoft.com/office/drawing/2014/main" id="{9B4E554A-7079-8CF4-08BF-82004DE49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8064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Physical</a:t>
                </a:r>
              </a:p>
            </p:txBody>
          </p:sp>
        </p:grpSp>
        <p:grpSp>
          <p:nvGrpSpPr>
            <p:cNvPr id="14375" name="Group 53">
              <a:extLst>
                <a:ext uri="{FF2B5EF4-FFF2-40B4-BE49-F238E27FC236}">
                  <a16:creationId xmlns:a16="http://schemas.microsoft.com/office/drawing/2014/main" id="{F0D3B076-6D15-6DB6-7215-6AA5AD77D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77" y="5946"/>
              <a:ext cx="1440" cy="1296"/>
              <a:chOff x="4752" y="7200"/>
              <a:chExt cx="1440" cy="1296"/>
            </a:xfrm>
          </p:grpSpPr>
          <p:sp>
            <p:nvSpPr>
              <p:cNvPr id="14384" name="Text Box 54">
                <a:extLst>
                  <a:ext uri="{FF2B5EF4-FFF2-40B4-BE49-F238E27FC236}">
                    <a16:creationId xmlns:a16="http://schemas.microsoft.com/office/drawing/2014/main" id="{3D7B5EAE-8D00-DEAE-906B-5178B145F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200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Network</a:t>
                </a:r>
              </a:p>
            </p:txBody>
          </p:sp>
          <p:sp>
            <p:nvSpPr>
              <p:cNvPr id="14385" name="Text Box 55">
                <a:extLst>
                  <a:ext uri="{FF2B5EF4-FFF2-40B4-BE49-F238E27FC236}">
                    <a16:creationId xmlns:a16="http://schemas.microsoft.com/office/drawing/2014/main" id="{1154803E-D02A-5BB7-8120-CE65CEAEBC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7632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Data Link</a:t>
                </a:r>
              </a:p>
            </p:txBody>
          </p:sp>
          <p:sp>
            <p:nvSpPr>
              <p:cNvPr id="14386" name="Text Box 56">
                <a:extLst>
                  <a:ext uri="{FF2B5EF4-FFF2-40B4-BE49-F238E27FC236}">
                    <a16:creationId xmlns:a16="http://schemas.microsoft.com/office/drawing/2014/main" id="{FF77150B-18D5-35ED-8223-750FF7930B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8064"/>
                <a:ext cx="1440" cy="4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b="1"/>
                  <a:t>Physical</a:t>
                </a:r>
              </a:p>
            </p:txBody>
          </p:sp>
        </p:grpSp>
        <p:sp>
          <p:nvSpPr>
            <p:cNvPr id="14376" name="Line 57">
              <a:extLst>
                <a:ext uri="{FF2B5EF4-FFF2-40B4-BE49-F238E27FC236}">
                  <a16:creationId xmlns:a16="http://schemas.microsoft.com/office/drawing/2014/main" id="{AC2BF2E8-A613-190A-5497-D5F72F20D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7256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Line 58">
              <a:extLst>
                <a:ext uri="{FF2B5EF4-FFF2-40B4-BE49-F238E27FC236}">
                  <a16:creationId xmlns:a16="http://schemas.microsoft.com/office/drawing/2014/main" id="{3E3A49A2-FF55-5F58-1AB1-5EBEA77BC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727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Line 59">
              <a:extLst>
                <a:ext uri="{FF2B5EF4-FFF2-40B4-BE49-F238E27FC236}">
                  <a16:creationId xmlns:a16="http://schemas.microsoft.com/office/drawing/2014/main" id="{19079BFA-090F-7EBC-648A-2E21B2520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7721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Line 60">
              <a:extLst>
                <a:ext uri="{FF2B5EF4-FFF2-40B4-BE49-F238E27FC236}">
                  <a16:creationId xmlns:a16="http://schemas.microsoft.com/office/drawing/2014/main" id="{D92C8ABD-6F65-EC2C-E5D0-75562C787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5" y="7271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61">
              <a:extLst>
                <a:ext uri="{FF2B5EF4-FFF2-40B4-BE49-F238E27FC236}">
                  <a16:creationId xmlns:a16="http://schemas.microsoft.com/office/drawing/2014/main" id="{2E79351C-4E41-91AE-4E6D-77A3D5933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5" y="7736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62">
              <a:extLst>
                <a:ext uri="{FF2B5EF4-FFF2-40B4-BE49-F238E27FC236}">
                  <a16:creationId xmlns:a16="http://schemas.microsoft.com/office/drawing/2014/main" id="{714D70CD-B2FE-25CC-1929-69E282142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" y="7242"/>
              <a:ext cx="0" cy="4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63">
              <a:extLst>
                <a:ext uri="{FF2B5EF4-FFF2-40B4-BE49-F238E27FC236}">
                  <a16:creationId xmlns:a16="http://schemas.microsoft.com/office/drawing/2014/main" id="{0DEE34DB-7F14-F28A-A4C0-FB5D98B34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" y="7256"/>
              <a:ext cx="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Line 64">
              <a:extLst>
                <a:ext uri="{FF2B5EF4-FFF2-40B4-BE49-F238E27FC236}">
                  <a16:creationId xmlns:a16="http://schemas.microsoft.com/office/drawing/2014/main" id="{DEEFBB5D-491E-0EEF-B81C-F9726FC19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0" y="770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95806CF-29E3-D33F-C06D-2DF45970B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Exchange using TCP/IP Layers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9016AB7-DECF-DD9B-35F5-B3496836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5364" name="Group 58">
            <a:extLst>
              <a:ext uri="{FF2B5EF4-FFF2-40B4-BE49-F238E27FC236}">
                <a16:creationId xmlns:a16="http://schemas.microsoft.com/office/drawing/2014/main" id="{E72BAD9D-3EDC-A80E-958E-35B70F3589C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76400"/>
            <a:ext cx="8610600" cy="4953000"/>
            <a:chOff x="1995" y="3270"/>
            <a:chExt cx="8130" cy="6720"/>
          </a:xfrm>
        </p:grpSpPr>
        <p:sp>
          <p:nvSpPr>
            <p:cNvPr id="15365" name="Rectangle 59">
              <a:extLst>
                <a:ext uri="{FF2B5EF4-FFF2-40B4-BE49-F238E27FC236}">
                  <a16:creationId xmlns:a16="http://schemas.microsoft.com/office/drawing/2014/main" id="{B092BEFE-4E3B-3F00-69BB-130B3DB10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270"/>
              <a:ext cx="8130" cy="6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66" name="computr1">
              <a:extLst>
                <a:ext uri="{FF2B5EF4-FFF2-40B4-BE49-F238E27FC236}">
                  <a16:creationId xmlns:a16="http://schemas.microsoft.com/office/drawing/2014/main" id="{BFF2228B-48BB-095E-AD16-3750436799A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94" y="3755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15367" name="AutoShape 61">
              <a:extLst>
                <a:ext uri="{FF2B5EF4-FFF2-40B4-BE49-F238E27FC236}">
                  <a16:creationId xmlns:a16="http://schemas.microsoft.com/office/drawing/2014/main" id="{469275F6-899B-6A4A-9814-E8DFD2FD6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632"/>
              <a:ext cx="327" cy="519"/>
            </a:xfrm>
            <a:prstGeom prst="downArrow">
              <a:avLst>
                <a:gd name="adj1" fmla="val 50000"/>
                <a:gd name="adj2" fmla="val 39679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68" name="Text Box 62">
              <a:extLst>
                <a:ext uri="{FF2B5EF4-FFF2-40B4-BE49-F238E27FC236}">
                  <a16:creationId xmlns:a16="http://schemas.microsoft.com/office/drawing/2014/main" id="{B7639BF2-3BFD-C20E-CFDF-7B8F17A0E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5134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5369" name="Text Box 63">
              <a:extLst>
                <a:ext uri="{FF2B5EF4-FFF2-40B4-BE49-F238E27FC236}">
                  <a16:creationId xmlns:a16="http://schemas.microsoft.com/office/drawing/2014/main" id="{1E7CBE1A-8028-E358-79FF-1D5EEE1E0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584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H4</a:t>
              </a:r>
            </a:p>
          </p:txBody>
        </p:sp>
        <p:sp>
          <p:nvSpPr>
            <p:cNvPr id="15370" name="Text Box 64">
              <a:extLst>
                <a:ext uri="{FF2B5EF4-FFF2-40B4-BE49-F238E27FC236}">
                  <a16:creationId xmlns:a16="http://schemas.microsoft.com/office/drawing/2014/main" id="{9E50EB56-9DF4-757B-8FA1-38583CC4B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9" y="7969"/>
              <a:ext cx="2716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010101010100010101010010</a:t>
              </a:r>
              <a:endParaRPr lang="en-US" altLang="en-US" sz="1600"/>
            </a:p>
          </p:txBody>
        </p:sp>
        <p:sp>
          <p:nvSpPr>
            <p:cNvPr id="15371" name="AutoShape 65">
              <a:extLst>
                <a:ext uri="{FF2B5EF4-FFF2-40B4-BE49-F238E27FC236}">
                  <a16:creationId xmlns:a16="http://schemas.microsoft.com/office/drawing/2014/main" id="{D3068B83-067D-C6C2-F3A7-6AAF4DAF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8522"/>
              <a:ext cx="1105" cy="1088"/>
            </a:xfrm>
            <a:prstGeom prst="curvedRightArrow">
              <a:avLst>
                <a:gd name="adj1" fmla="val 20000"/>
                <a:gd name="adj2" fmla="val 40000"/>
                <a:gd name="adj3" fmla="val 338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2" name="AutoShape 66">
              <a:extLst>
                <a:ext uri="{FF2B5EF4-FFF2-40B4-BE49-F238E27FC236}">
                  <a16:creationId xmlns:a16="http://schemas.microsoft.com/office/drawing/2014/main" id="{A53CD235-A5A2-0FD5-48F5-C2C1D6939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50141">
              <a:off x="7609" y="8225"/>
              <a:ext cx="1159" cy="1431"/>
            </a:xfrm>
            <a:prstGeom prst="curvedUpArrow">
              <a:avLst>
                <a:gd name="adj1" fmla="val 20000"/>
                <a:gd name="adj2" fmla="val 40000"/>
                <a:gd name="adj3" fmla="val 411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3" name="Text Box 67">
              <a:extLst>
                <a:ext uri="{FF2B5EF4-FFF2-40B4-BE49-F238E27FC236}">
                  <a16:creationId xmlns:a16="http://schemas.microsoft.com/office/drawing/2014/main" id="{AA5086E1-CE72-0052-096C-8D6856599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8725"/>
              <a:ext cx="249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Transmission medium</a:t>
              </a:r>
            </a:p>
          </p:txBody>
        </p:sp>
        <p:grpSp>
          <p:nvGrpSpPr>
            <p:cNvPr id="15374" name="Group 68">
              <a:extLst>
                <a:ext uri="{FF2B5EF4-FFF2-40B4-BE49-F238E27FC236}">
                  <a16:creationId xmlns:a16="http://schemas.microsoft.com/office/drawing/2014/main" id="{13D8C92F-2045-DBE7-7F5D-48AE5EC77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" y="9250"/>
              <a:ext cx="2160" cy="420"/>
              <a:chOff x="5085" y="9720"/>
              <a:chExt cx="2160" cy="420"/>
            </a:xfrm>
          </p:grpSpPr>
          <p:sp>
            <p:nvSpPr>
              <p:cNvPr id="15411" name="Line 69">
                <a:extLst>
                  <a:ext uri="{FF2B5EF4-FFF2-40B4-BE49-F238E27FC236}">
                    <a16:creationId xmlns:a16="http://schemas.microsoft.com/office/drawing/2014/main" id="{17151D8A-5871-3A54-8B58-6401D3955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9720"/>
                <a:ext cx="2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70">
                <a:extLst>
                  <a:ext uri="{FF2B5EF4-FFF2-40B4-BE49-F238E27FC236}">
                    <a16:creationId xmlns:a16="http://schemas.microsoft.com/office/drawing/2014/main" id="{FF14D3F2-453C-1A8A-C7E7-4EA0FE85C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0140"/>
                <a:ext cx="2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Freeform 71">
                <a:extLst>
                  <a:ext uri="{FF2B5EF4-FFF2-40B4-BE49-F238E27FC236}">
                    <a16:creationId xmlns:a16="http://schemas.microsoft.com/office/drawing/2014/main" id="{A6BF597C-5C77-5A4B-194E-ED74E2811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9730"/>
                <a:ext cx="2025" cy="395"/>
              </a:xfrm>
              <a:custGeom>
                <a:avLst/>
                <a:gdLst>
                  <a:gd name="T0" fmla="*/ 0 w 2025"/>
                  <a:gd name="T1" fmla="*/ 395 h 395"/>
                  <a:gd name="T2" fmla="*/ 60 w 2025"/>
                  <a:gd name="T3" fmla="*/ 20 h 395"/>
                  <a:gd name="T4" fmla="*/ 240 w 2025"/>
                  <a:gd name="T5" fmla="*/ 290 h 395"/>
                  <a:gd name="T6" fmla="*/ 390 w 2025"/>
                  <a:gd name="T7" fmla="*/ 95 h 395"/>
                  <a:gd name="T8" fmla="*/ 465 w 2025"/>
                  <a:gd name="T9" fmla="*/ 35 h 395"/>
                  <a:gd name="T10" fmla="*/ 615 w 2025"/>
                  <a:gd name="T11" fmla="*/ 305 h 395"/>
                  <a:gd name="T12" fmla="*/ 780 w 2025"/>
                  <a:gd name="T13" fmla="*/ 65 h 395"/>
                  <a:gd name="T14" fmla="*/ 945 w 2025"/>
                  <a:gd name="T15" fmla="*/ 125 h 395"/>
                  <a:gd name="T16" fmla="*/ 1125 w 2025"/>
                  <a:gd name="T17" fmla="*/ 65 h 395"/>
                  <a:gd name="T18" fmla="*/ 1275 w 2025"/>
                  <a:gd name="T19" fmla="*/ 290 h 395"/>
                  <a:gd name="T20" fmla="*/ 1530 w 2025"/>
                  <a:gd name="T21" fmla="*/ 65 h 395"/>
                  <a:gd name="T22" fmla="*/ 1740 w 2025"/>
                  <a:gd name="T23" fmla="*/ 290 h 395"/>
                  <a:gd name="T24" fmla="*/ 2025 w 2025"/>
                  <a:gd name="T25" fmla="*/ 320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25"/>
                  <a:gd name="T40" fmla="*/ 0 h 395"/>
                  <a:gd name="T41" fmla="*/ 2025 w 2025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25" h="395">
                    <a:moveTo>
                      <a:pt x="0" y="395"/>
                    </a:moveTo>
                    <a:cubicBezTo>
                      <a:pt x="10" y="216"/>
                      <a:pt x="20" y="37"/>
                      <a:pt x="60" y="20"/>
                    </a:cubicBezTo>
                    <a:cubicBezTo>
                      <a:pt x="100" y="3"/>
                      <a:pt x="185" y="277"/>
                      <a:pt x="240" y="290"/>
                    </a:cubicBezTo>
                    <a:cubicBezTo>
                      <a:pt x="295" y="303"/>
                      <a:pt x="353" y="137"/>
                      <a:pt x="390" y="95"/>
                    </a:cubicBezTo>
                    <a:cubicBezTo>
                      <a:pt x="427" y="53"/>
                      <a:pt x="428" y="0"/>
                      <a:pt x="465" y="35"/>
                    </a:cubicBezTo>
                    <a:cubicBezTo>
                      <a:pt x="502" y="70"/>
                      <a:pt x="563" y="300"/>
                      <a:pt x="615" y="305"/>
                    </a:cubicBezTo>
                    <a:cubicBezTo>
                      <a:pt x="667" y="310"/>
                      <a:pt x="725" y="95"/>
                      <a:pt x="780" y="65"/>
                    </a:cubicBezTo>
                    <a:cubicBezTo>
                      <a:pt x="835" y="35"/>
                      <a:pt x="888" y="125"/>
                      <a:pt x="945" y="125"/>
                    </a:cubicBezTo>
                    <a:cubicBezTo>
                      <a:pt x="1002" y="125"/>
                      <a:pt x="1070" y="38"/>
                      <a:pt x="1125" y="65"/>
                    </a:cubicBezTo>
                    <a:cubicBezTo>
                      <a:pt x="1180" y="92"/>
                      <a:pt x="1208" y="290"/>
                      <a:pt x="1275" y="290"/>
                    </a:cubicBezTo>
                    <a:cubicBezTo>
                      <a:pt x="1342" y="290"/>
                      <a:pt x="1453" y="65"/>
                      <a:pt x="1530" y="65"/>
                    </a:cubicBezTo>
                    <a:cubicBezTo>
                      <a:pt x="1607" y="65"/>
                      <a:pt x="1658" y="248"/>
                      <a:pt x="1740" y="290"/>
                    </a:cubicBezTo>
                    <a:cubicBezTo>
                      <a:pt x="1822" y="332"/>
                      <a:pt x="1980" y="315"/>
                      <a:pt x="2025" y="3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5" name="Line 72">
              <a:extLst>
                <a:ext uri="{FF2B5EF4-FFF2-40B4-BE49-F238E27FC236}">
                  <a16:creationId xmlns:a16="http://schemas.microsoft.com/office/drawing/2014/main" id="{6034C758-110A-2C57-0E8E-1EAA70BB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5523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73">
              <a:extLst>
                <a:ext uri="{FF2B5EF4-FFF2-40B4-BE49-F238E27FC236}">
                  <a16:creationId xmlns:a16="http://schemas.microsoft.com/office/drawing/2014/main" id="{23B50389-9DCD-7253-9D09-A3A4B9D44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61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74">
              <a:extLst>
                <a:ext uri="{FF2B5EF4-FFF2-40B4-BE49-F238E27FC236}">
                  <a16:creationId xmlns:a16="http://schemas.microsoft.com/office/drawing/2014/main" id="{6A403F8E-187A-4CDC-78EC-907AB9ABA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693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75">
              <a:extLst>
                <a:ext uri="{FF2B5EF4-FFF2-40B4-BE49-F238E27FC236}">
                  <a16:creationId xmlns:a16="http://schemas.microsoft.com/office/drawing/2014/main" id="{91C6A71A-138F-7DD8-61B0-F279C654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7632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76">
              <a:extLst>
                <a:ext uri="{FF2B5EF4-FFF2-40B4-BE49-F238E27FC236}">
                  <a16:creationId xmlns:a16="http://schemas.microsoft.com/office/drawing/2014/main" id="{8B916F75-B99C-A3E2-9DD7-999AA45A4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5526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77">
              <a:extLst>
                <a:ext uri="{FF2B5EF4-FFF2-40B4-BE49-F238E27FC236}">
                  <a16:creationId xmlns:a16="http://schemas.microsoft.com/office/drawing/2014/main" id="{3097AAB8-B7FE-C272-98BD-2E39CB30D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6207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78">
              <a:extLst>
                <a:ext uri="{FF2B5EF4-FFF2-40B4-BE49-F238E27FC236}">
                  <a16:creationId xmlns:a16="http://schemas.microsoft.com/office/drawing/2014/main" id="{EF3FFB81-BA89-885E-95BF-7A3337FF6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" y="6927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79">
              <a:extLst>
                <a:ext uri="{FF2B5EF4-FFF2-40B4-BE49-F238E27FC236}">
                  <a16:creationId xmlns:a16="http://schemas.microsoft.com/office/drawing/2014/main" id="{2E454ECE-D2E8-837B-6016-CA18C5162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" y="763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Text Box 80">
              <a:extLst>
                <a:ext uri="{FF2B5EF4-FFF2-40B4-BE49-F238E27FC236}">
                  <a16:creationId xmlns:a16="http://schemas.microsoft.com/office/drawing/2014/main" id="{399E9CA6-5000-5635-63F8-9A98863DF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583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endParaRPr lang="en-US" altLang="en-US" sz="1600"/>
            </a:p>
          </p:txBody>
        </p:sp>
        <p:sp>
          <p:nvSpPr>
            <p:cNvPr id="15384" name="Text Box 81">
              <a:extLst>
                <a:ext uri="{FF2B5EF4-FFF2-40B4-BE49-F238E27FC236}">
                  <a16:creationId xmlns:a16="http://schemas.microsoft.com/office/drawing/2014/main" id="{8F0A0985-18DB-EF6F-73DE-6DD21E46A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56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H3</a:t>
              </a:r>
            </a:p>
          </p:txBody>
        </p:sp>
        <p:sp>
          <p:nvSpPr>
            <p:cNvPr id="15385" name="Text Box 82">
              <a:extLst>
                <a:ext uri="{FF2B5EF4-FFF2-40B4-BE49-F238E27FC236}">
                  <a16:creationId xmlns:a16="http://schemas.microsoft.com/office/drawing/2014/main" id="{32E9E5C8-8974-F51F-B033-611C38717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6559"/>
              <a:ext cx="157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L4 data</a:t>
              </a:r>
              <a:endParaRPr lang="en-US" altLang="en-US" sz="1600"/>
            </a:p>
          </p:txBody>
        </p:sp>
        <p:sp>
          <p:nvSpPr>
            <p:cNvPr id="15386" name="Text Box 83">
              <a:extLst>
                <a:ext uri="{FF2B5EF4-FFF2-40B4-BE49-F238E27FC236}">
                  <a16:creationId xmlns:a16="http://schemas.microsoft.com/office/drawing/2014/main" id="{F4D09B8D-F185-A60A-FA47-A657EFF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" y="7259"/>
              <a:ext cx="579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H2</a:t>
              </a:r>
            </a:p>
          </p:txBody>
        </p:sp>
        <p:sp>
          <p:nvSpPr>
            <p:cNvPr id="15387" name="Text Box 84">
              <a:extLst>
                <a:ext uri="{FF2B5EF4-FFF2-40B4-BE49-F238E27FC236}">
                  <a16:creationId xmlns:a16="http://schemas.microsoft.com/office/drawing/2014/main" id="{8A0940C8-CE5E-FD25-87F7-3B8EE4A8E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7264"/>
              <a:ext cx="2134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L3 data</a:t>
              </a:r>
              <a:endParaRPr lang="en-US" altLang="en-US" sz="1600"/>
            </a:p>
          </p:txBody>
        </p:sp>
        <p:sp>
          <p:nvSpPr>
            <p:cNvPr id="15388" name="computr1">
              <a:extLst>
                <a:ext uri="{FF2B5EF4-FFF2-40B4-BE49-F238E27FC236}">
                  <a16:creationId xmlns:a16="http://schemas.microsoft.com/office/drawing/2014/main" id="{77111DA1-800C-7A4E-5EFF-D4C33158640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804" y="3755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Y</a:t>
              </a:r>
            </a:p>
          </p:txBody>
        </p:sp>
        <p:sp>
          <p:nvSpPr>
            <p:cNvPr id="15389" name="Text Box 86">
              <a:extLst>
                <a:ext uri="{FF2B5EF4-FFF2-40B4-BE49-F238E27FC236}">
                  <a16:creationId xmlns:a16="http://schemas.microsoft.com/office/drawing/2014/main" id="{75840EF7-32BB-40C6-E973-6F1CBA3AC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5134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5390" name="Text Box 87">
              <a:extLst>
                <a:ext uri="{FF2B5EF4-FFF2-40B4-BE49-F238E27FC236}">
                  <a16:creationId xmlns:a16="http://schemas.microsoft.com/office/drawing/2014/main" id="{2E3DD0A9-9824-A582-12ED-3D415BCA1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5" y="584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H4</a:t>
              </a:r>
            </a:p>
          </p:txBody>
        </p:sp>
        <p:sp>
          <p:nvSpPr>
            <p:cNvPr id="15391" name="Text Box 88">
              <a:extLst>
                <a:ext uri="{FF2B5EF4-FFF2-40B4-BE49-F238E27FC236}">
                  <a16:creationId xmlns:a16="http://schemas.microsoft.com/office/drawing/2014/main" id="{D9A297F7-7DD2-BE26-027B-A90BC35CC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9" y="7969"/>
              <a:ext cx="2716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010101010100010101010010</a:t>
              </a:r>
              <a:endParaRPr lang="en-US" altLang="en-US" sz="1600"/>
            </a:p>
          </p:txBody>
        </p:sp>
        <p:sp>
          <p:nvSpPr>
            <p:cNvPr id="15392" name="Line 89">
              <a:extLst>
                <a:ext uri="{FF2B5EF4-FFF2-40B4-BE49-F238E27FC236}">
                  <a16:creationId xmlns:a16="http://schemas.microsoft.com/office/drawing/2014/main" id="{6DD48D8C-B8F7-A85D-06CD-E1EA530E1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" y="5523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90">
              <a:extLst>
                <a:ext uri="{FF2B5EF4-FFF2-40B4-BE49-F238E27FC236}">
                  <a16:creationId xmlns:a16="http://schemas.microsoft.com/office/drawing/2014/main" id="{E1D49C0F-1D03-EA61-605C-C3C3C1513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" y="61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Line 91">
              <a:extLst>
                <a:ext uri="{FF2B5EF4-FFF2-40B4-BE49-F238E27FC236}">
                  <a16:creationId xmlns:a16="http://schemas.microsoft.com/office/drawing/2014/main" id="{D3736BC7-0C77-C00F-868F-1FB84353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0" y="693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Line 92">
              <a:extLst>
                <a:ext uri="{FF2B5EF4-FFF2-40B4-BE49-F238E27FC236}">
                  <a16:creationId xmlns:a16="http://schemas.microsoft.com/office/drawing/2014/main" id="{3A38D38E-ED57-54C4-31FA-256B676A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7632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93">
              <a:extLst>
                <a:ext uri="{FF2B5EF4-FFF2-40B4-BE49-F238E27FC236}">
                  <a16:creationId xmlns:a16="http://schemas.microsoft.com/office/drawing/2014/main" id="{768A6B30-3F57-086C-1CD8-130D5E91E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" y="5526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94">
              <a:extLst>
                <a:ext uri="{FF2B5EF4-FFF2-40B4-BE49-F238E27FC236}">
                  <a16:creationId xmlns:a16="http://schemas.microsoft.com/office/drawing/2014/main" id="{AD0279EC-C3C6-5AAD-E3D1-DE4B6E696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7" y="6207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95">
              <a:extLst>
                <a:ext uri="{FF2B5EF4-FFF2-40B4-BE49-F238E27FC236}">
                  <a16:creationId xmlns:a16="http://schemas.microsoft.com/office/drawing/2014/main" id="{2E23C479-B5A2-9E2D-4802-6A42B83F8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" y="6927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Line 96">
              <a:extLst>
                <a:ext uri="{FF2B5EF4-FFF2-40B4-BE49-F238E27FC236}">
                  <a16:creationId xmlns:a16="http://schemas.microsoft.com/office/drawing/2014/main" id="{1C1DAFB3-181A-A84E-A9DE-E7457CF3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1" y="763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Text Box 97">
              <a:extLst>
                <a:ext uri="{FF2B5EF4-FFF2-40B4-BE49-F238E27FC236}">
                  <a16:creationId xmlns:a16="http://schemas.microsoft.com/office/drawing/2014/main" id="{B1446E55-B012-474B-1550-275ECB9D2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583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endParaRPr lang="en-US" altLang="en-US" sz="1600"/>
            </a:p>
          </p:txBody>
        </p:sp>
        <p:sp>
          <p:nvSpPr>
            <p:cNvPr id="15401" name="Text Box 98">
              <a:extLst>
                <a:ext uri="{FF2B5EF4-FFF2-40B4-BE49-F238E27FC236}">
                  <a16:creationId xmlns:a16="http://schemas.microsoft.com/office/drawing/2014/main" id="{E33CF1EA-BACB-1E5A-CA00-7F8B790BB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" y="656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H3</a:t>
              </a:r>
            </a:p>
          </p:txBody>
        </p:sp>
        <p:sp>
          <p:nvSpPr>
            <p:cNvPr id="15402" name="Text Box 99">
              <a:extLst>
                <a:ext uri="{FF2B5EF4-FFF2-40B4-BE49-F238E27FC236}">
                  <a16:creationId xmlns:a16="http://schemas.microsoft.com/office/drawing/2014/main" id="{904D18A2-1054-E316-0AF9-94662ABAC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6559"/>
              <a:ext cx="157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L4 data</a:t>
              </a:r>
              <a:endParaRPr lang="en-US" altLang="en-US" sz="1600"/>
            </a:p>
          </p:txBody>
        </p:sp>
        <p:sp>
          <p:nvSpPr>
            <p:cNvPr id="15403" name="Text Box 100">
              <a:extLst>
                <a:ext uri="{FF2B5EF4-FFF2-40B4-BE49-F238E27FC236}">
                  <a16:creationId xmlns:a16="http://schemas.microsoft.com/office/drawing/2014/main" id="{BD145799-CFDC-8C46-E68F-80CC93A21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5" y="7259"/>
              <a:ext cx="579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H2</a:t>
              </a:r>
            </a:p>
          </p:txBody>
        </p:sp>
        <p:sp>
          <p:nvSpPr>
            <p:cNvPr id="15404" name="Text Box 101">
              <a:extLst>
                <a:ext uri="{FF2B5EF4-FFF2-40B4-BE49-F238E27FC236}">
                  <a16:creationId xmlns:a16="http://schemas.microsoft.com/office/drawing/2014/main" id="{27E8AC17-8FF4-5A59-9786-306B6E096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" y="7264"/>
              <a:ext cx="2134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L3 data</a:t>
              </a:r>
              <a:endParaRPr lang="en-US" altLang="en-US" sz="1600"/>
            </a:p>
          </p:txBody>
        </p:sp>
        <p:sp>
          <p:nvSpPr>
            <p:cNvPr id="15405" name="AutoShape 102">
              <a:extLst>
                <a:ext uri="{FF2B5EF4-FFF2-40B4-BE49-F238E27FC236}">
                  <a16:creationId xmlns:a16="http://schemas.microsoft.com/office/drawing/2014/main" id="{BD704FC2-2A28-B930-69A1-7BFB74534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" y="4605"/>
              <a:ext cx="368" cy="510"/>
            </a:xfrm>
            <a:prstGeom prst="upArrow">
              <a:avLst>
                <a:gd name="adj1" fmla="val 50000"/>
                <a:gd name="adj2" fmla="val 3464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406" name="Text Box 103">
              <a:extLst>
                <a:ext uri="{FF2B5EF4-FFF2-40B4-BE49-F238E27FC236}">
                  <a16:creationId xmlns:a16="http://schemas.microsoft.com/office/drawing/2014/main" id="{CB553720-FA3A-FCFE-9C12-2F3F8DBBE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5086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Application</a:t>
              </a:r>
              <a:endParaRPr lang="en-US" altLang="en-US" sz="1600"/>
            </a:p>
          </p:txBody>
        </p:sp>
        <p:sp>
          <p:nvSpPr>
            <p:cNvPr id="15407" name="Text Box 104">
              <a:extLst>
                <a:ext uri="{FF2B5EF4-FFF2-40B4-BE49-F238E27FC236}">
                  <a16:creationId xmlns:a16="http://schemas.microsoft.com/office/drawing/2014/main" id="{A71338F9-11E9-B382-E38A-AC007A5D7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" y="5806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Transport</a:t>
              </a:r>
              <a:endParaRPr lang="en-US" altLang="en-US" sz="1600"/>
            </a:p>
          </p:txBody>
        </p:sp>
        <p:sp>
          <p:nvSpPr>
            <p:cNvPr id="15408" name="Text Box 105">
              <a:extLst>
                <a:ext uri="{FF2B5EF4-FFF2-40B4-BE49-F238E27FC236}">
                  <a16:creationId xmlns:a16="http://schemas.microsoft.com/office/drawing/2014/main" id="{A3C2AD7F-9F9A-4FEB-7B85-B86EC1153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" y="6538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Internet</a:t>
              </a:r>
              <a:endParaRPr lang="en-US" altLang="en-US" sz="1600"/>
            </a:p>
          </p:txBody>
        </p:sp>
        <p:sp>
          <p:nvSpPr>
            <p:cNvPr id="15409" name="Text Box 106">
              <a:extLst>
                <a:ext uri="{FF2B5EF4-FFF2-40B4-BE49-F238E27FC236}">
                  <a16:creationId xmlns:a16="http://schemas.microsoft.com/office/drawing/2014/main" id="{5A732864-79A8-9DA3-60D7-61BE78AEF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" y="7246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Data link</a:t>
              </a:r>
              <a:endParaRPr lang="en-US" altLang="en-US" sz="1600"/>
            </a:p>
          </p:txBody>
        </p:sp>
        <p:sp>
          <p:nvSpPr>
            <p:cNvPr id="15410" name="Text Box 107">
              <a:extLst>
                <a:ext uri="{FF2B5EF4-FFF2-40B4-BE49-F238E27FC236}">
                  <a16:creationId xmlns:a16="http://schemas.microsoft.com/office/drawing/2014/main" id="{F7F4569B-3671-33E9-A6F6-1517FCBFB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" y="7942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Physical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5CE210E-01E7-43CB-B90A-E66D7D41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Socket Layer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E3F84BF-5119-BA24-581A-77B23334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Internet Protocol for secure exchange of information between a Web browser and a Web Server</a:t>
            </a:r>
          </a:p>
          <a:p>
            <a:pPr eaLnBrk="1" hangingPunct="1"/>
            <a:r>
              <a:rPr lang="en-US" altLang="en-US"/>
              <a:t>Provides authentication and confidentiality</a:t>
            </a:r>
          </a:p>
          <a:p>
            <a:pPr eaLnBrk="1" hangingPunct="1"/>
            <a:r>
              <a:rPr lang="en-US" altLang="en-US"/>
              <a:t>Provides a secure pipe between the Web browser and the Web Server</a:t>
            </a:r>
          </a:p>
          <a:p>
            <a:pPr eaLnBrk="1" hangingPunct="1"/>
            <a:r>
              <a:rPr lang="en-US" altLang="en-US"/>
              <a:t>Comes in 3 versions : 2,3 and 3.1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AA2F148-5EC3-3F22-F7A5-E0D2F7EE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Position of SSL in the TCP/IP</a:t>
            </a:r>
          </a:p>
        </p:txBody>
      </p:sp>
      <p:grpSp>
        <p:nvGrpSpPr>
          <p:cNvPr id="17411" name="Group 44">
            <a:extLst>
              <a:ext uri="{FF2B5EF4-FFF2-40B4-BE49-F238E27FC236}">
                <a16:creationId xmlns:a16="http://schemas.microsoft.com/office/drawing/2014/main" id="{72A5BD3C-5A25-C5D1-FD03-106BDA9B0D13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676400"/>
            <a:ext cx="5715000" cy="3733800"/>
            <a:chOff x="3435" y="2012"/>
            <a:chExt cx="4296" cy="3478"/>
          </a:xfrm>
        </p:grpSpPr>
        <p:sp>
          <p:nvSpPr>
            <p:cNvPr id="17413" name="Rectangle 45">
              <a:extLst>
                <a:ext uri="{FF2B5EF4-FFF2-40B4-BE49-F238E27FC236}">
                  <a16:creationId xmlns:a16="http://schemas.microsoft.com/office/drawing/2014/main" id="{E5305E27-DEB2-A662-DDDF-D95CE5B18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2012"/>
              <a:ext cx="4296" cy="347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7414" name="Text Box 46">
              <a:extLst>
                <a:ext uri="{FF2B5EF4-FFF2-40B4-BE49-F238E27FC236}">
                  <a16:creationId xmlns:a16="http://schemas.microsoft.com/office/drawing/2014/main" id="{D61A69F6-64F3-4794-EC68-7707CC411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2154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Application Layer</a:t>
              </a:r>
            </a:p>
          </p:txBody>
        </p:sp>
        <p:sp>
          <p:nvSpPr>
            <p:cNvPr id="17415" name="Text Box 47">
              <a:extLst>
                <a:ext uri="{FF2B5EF4-FFF2-40B4-BE49-F238E27FC236}">
                  <a16:creationId xmlns:a16="http://schemas.microsoft.com/office/drawing/2014/main" id="{FEABA4A6-05F1-B63B-74C4-C383EEB39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3354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Transport Layer</a:t>
              </a:r>
            </a:p>
          </p:txBody>
        </p:sp>
        <p:sp>
          <p:nvSpPr>
            <p:cNvPr id="17416" name="Text Box 48">
              <a:extLst>
                <a:ext uri="{FF2B5EF4-FFF2-40B4-BE49-F238E27FC236}">
                  <a16:creationId xmlns:a16="http://schemas.microsoft.com/office/drawing/2014/main" id="{AE65C2D5-AE05-673D-DF0C-407A7F8C3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3922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Internet Layer</a:t>
              </a:r>
            </a:p>
          </p:txBody>
        </p:sp>
        <p:sp>
          <p:nvSpPr>
            <p:cNvPr id="17417" name="Text Box 49">
              <a:extLst>
                <a:ext uri="{FF2B5EF4-FFF2-40B4-BE49-F238E27FC236}">
                  <a16:creationId xmlns:a16="http://schemas.microsoft.com/office/drawing/2014/main" id="{9E9F21F2-19D7-34B9-CBC4-705C83FFB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4490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Data Link Layer</a:t>
              </a:r>
            </a:p>
          </p:txBody>
        </p:sp>
        <p:sp>
          <p:nvSpPr>
            <p:cNvPr id="17418" name="Text Box 50">
              <a:extLst>
                <a:ext uri="{FF2B5EF4-FFF2-40B4-BE49-F238E27FC236}">
                  <a16:creationId xmlns:a16="http://schemas.microsoft.com/office/drawing/2014/main" id="{AE9BABDC-3109-559B-8AA2-328CE1CC6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" y="4987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Physical Layer</a:t>
              </a:r>
            </a:p>
          </p:txBody>
        </p:sp>
      </p:grpSp>
      <p:sp>
        <p:nvSpPr>
          <p:cNvPr id="17412" name="Text Box 46">
            <a:extLst>
              <a:ext uri="{FF2B5EF4-FFF2-40B4-BE49-F238E27FC236}">
                <a16:creationId xmlns:a16="http://schemas.microsoft.com/office/drawing/2014/main" id="{87AB4DCD-E7B4-2F00-1818-1E8428D9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508250"/>
            <a:ext cx="4214813" cy="4635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/>
              <a:t>SSL Layer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718364EA-7DA4-0E44-D6F9-2DA3F5B7B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18435" name="Group 58">
            <a:extLst>
              <a:ext uri="{FF2B5EF4-FFF2-40B4-BE49-F238E27FC236}">
                <a16:creationId xmlns:a16="http://schemas.microsoft.com/office/drawing/2014/main" id="{22D503CA-842D-6414-EF55-98B75AB8BC6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8600"/>
            <a:ext cx="8610600" cy="6400800"/>
            <a:chOff x="1995" y="3270"/>
            <a:chExt cx="8130" cy="6720"/>
          </a:xfrm>
        </p:grpSpPr>
        <p:sp>
          <p:nvSpPr>
            <p:cNvPr id="18443" name="Rectangle 59">
              <a:extLst>
                <a:ext uri="{FF2B5EF4-FFF2-40B4-BE49-F238E27FC236}">
                  <a16:creationId xmlns:a16="http://schemas.microsoft.com/office/drawing/2014/main" id="{69EFA7B6-B3A6-B5C1-89D6-213DCA034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3270"/>
              <a:ext cx="8130" cy="6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4" name="computr1">
              <a:extLst>
                <a:ext uri="{FF2B5EF4-FFF2-40B4-BE49-F238E27FC236}">
                  <a16:creationId xmlns:a16="http://schemas.microsoft.com/office/drawing/2014/main" id="{9986CD97-022E-BAD7-008F-5D5B2C548E1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694" y="3270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X</a:t>
              </a:r>
            </a:p>
          </p:txBody>
        </p:sp>
        <p:sp>
          <p:nvSpPr>
            <p:cNvPr id="18445" name="AutoShape 61">
              <a:extLst>
                <a:ext uri="{FF2B5EF4-FFF2-40B4-BE49-F238E27FC236}">
                  <a16:creationId xmlns:a16="http://schemas.microsoft.com/office/drawing/2014/main" id="{0DFD2B78-DECF-1C34-678D-3C7E5B590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4097"/>
              <a:ext cx="327" cy="519"/>
            </a:xfrm>
            <a:prstGeom prst="downArrow">
              <a:avLst>
                <a:gd name="adj1" fmla="val 50000"/>
                <a:gd name="adj2" fmla="val 39679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6" name="Text Box 62">
              <a:extLst>
                <a:ext uri="{FF2B5EF4-FFF2-40B4-BE49-F238E27FC236}">
                  <a16:creationId xmlns:a16="http://schemas.microsoft.com/office/drawing/2014/main" id="{42555F5C-272F-8FC0-D649-FB7BF76AF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459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8447" name="Text Box 63">
              <a:extLst>
                <a:ext uri="{FF2B5EF4-FFF2-40B4-BE49-F238E27FC236}">
                  <a16:creationId xmlns:a16="http://schemas.microsoft.com/office/drawing/2014/main" id="{EB990AAE-2C71-355C-C4E5-7E21BDFE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5" y="584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H4</a:t>
              </a:r>
            </a:p>
          </p:txBody>
        </p:sp>
        <p:sp>
          <p:nvSpPr>
            <p:cNvPr id="18448" name="Text Box 64">
              <a:extLst>
                <a:ext uri="{FF2B5EF4-FFF2-40B4-BE49-F238E27FC236}">
                  <a16:creationId xmlns:a16="http://schemas.microsoft.com/office/drawing/2014/main" id="{5F1A84E6-3A4C-D99B-84A8-B49D04B57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9" y="7969"/>
              <a:ext cx="2716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010101010100010101010010</a:t>
              </a:r>
              <a:endParaRPr lang="en-US" altLang="en-US" sz="1600"/>
            </a:p>
          </p:txBody>
        </p:sp>
        <p:sp>
          <p:nvSpPr>
            <p:cNvPr id="18449" name="AutoShape 65">
              <a:extLst>
                <a:ext uri="{FF2B5EF4-FFF2-40B4-BE49-F238E27FC236}">
                  <a16:creationId xmlns:a16="http://schemas.microsoft.com/office/drawing/2014/main" id="{DF3A1ACF-0A83-2E33-BE27-6663E168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8522"/>
              <a:ext cx="1105" cy="1088"/>
            </a:xfrm>
            <a:prstGeom prst="curvedRightArrow">
              <a:avLst>
                <a:gd name="adj1" fmla="val 20000"/>
                <a:gd name="adj2" fmla="val 40000"/>
                <a:gd name="adj3" fmla="val 33854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0" name="AutoShape 66">
              <a:extLst>
                <a:ext uri="{FF2B5EF4-FFF2-40B4-BE49-F238E27FC236}">
                  <a16:creationId xmlns:a16="http://schemas.microsoft.com/office/drawing/2014/main" id="{FEB9E32B-F6DB-9CB5-A0F4-851CCDE3E8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50141">
              <a:off x="7609" y="8225"/>
              <a:ext cx="1159" cy="1431"/>
            </a:xfrm>
            <a:prstGeom prst="curvedUpArrow">
              <a:avLst>
                <a:gd name="adj1" fmla="val 20000"/>
                <a:gd name="adj2" fmla="val 40000"/>
                <a:gd name="adj3" fmla="val 41156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1" name="Text Box 67">
              <a:extLst>
                <a:ext uri="{FF2B5EF4-FFF2-40B4-BE49-F238E27FC236}">
                  <a16:creationId xmlns:a16="http://schemas.microsoft.com/office/drawing/2014/main" id="{68F127A4-E4D6-5102-DE08-F0D425E2E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8725"/>
              <a:ext cx="2490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Transmission medium</a:t>
              </a:r>
            </a:p>
          </p:txBody>
        </p:sp>
        <p:grpSp>
          <p:nvGrpSpPr>
            <p:cNvPr id="18452" name="Group 68">
              <a:extLst>
                <a:ext uri="{FF2B5EF4-FFF2-40B4-BE49-F238E27FC236}">
                  <a16:creationId xmlns:a16="http://schemas.microsoft.com/office/drawing/2014/main" id="{7E2438D3-57FC-05AD-3B73-634734E86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5" y="9250"/>
              <a:ext cx="2160" cy="420"/>
              <a:chOff x="5085" y="9720"/>
              <a:chExt cx="2160" cy="420"/>
            </a:xfrm>
          </p:grpSpPr>
          <p:sp>
            <p:nvSpPr>
              <p:cNvPr id="18489" name="Line 69">
                <a:extLst>
                  <a:ext uri="{FF2B5EF4-FFF2-40B4-BE49-F238E27FC236}">
                    <a16:creationId xmlns:a16="http://schemas.microsoft.com/office/drawing/2014/main" id="{3BF44FC2-BBCC-D74F-F2DF-35E59D45F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" y="9720"/>
                <a:ext cx="2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Line 70">
                <a:extLst>
                  <a:ext uri="{FF2B5EF4-FFF2-40B4-BE49-F238E27FC236}">
                    <a16:creationId xmlns:a16="http://schemas.microsoft.com/office/drawing/2014/main" id="{B4834975-4AF8-A6D1-B199-FD5AF4A98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10140"/>
                <a:ext cx="21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1" name="Freeform 71">
                <a:extLst>
                  <a:ext uri="{FF2B5EF4-FFF2-40B4-BE49-F238E27FC236}">
                    <a16:creationId xmlns:a16="http://schemas.microsoft.com/office/drawing/2014/main" id="{20455F0B-6854-8C98-F7A3-7830E9045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5" y="9730"/>
                <a:ext cx="2025" cy="395"/>
              </a:xfrm>
              <a:custGeom>
                <a:avLst/>
                <a:gdLst>
                  <a:gd name="T0" fmla="*/ 0 w 2025"/>
                  <a:gd name="T1" fmla="*/ 395 h 395"/>
                  <a:gd name="T2" fmla="*/ 60 w 2025"/>
                  <a:gd name="T3" fmla="*/ 20 h 395"/>
                  <a:gd name="T4" fmla="*/ 240 w 2025"/>
                  <a:gd name="T5" fmla="*/ 290 h 395"/>
                  <a:gd name="T6" fmla="*/ 390 w 2025"/>
                  <a:gd name="T7" fmla="*/ 95 h 395"/>
                  <a:gd name="T8" fmla="*/ 465 w 2025"/>
                  <a:gd name="T9" fmla="*/ 35 h 395"/>
                  <a:gd name="T10" fmla="*/ 615 w 2025"/>
                  <a:gd name="T11" fmla="*/ 305 h 395"/>
                  <a:gd name="T12" fmla="*/ 780 w 2025"/>
                  <a:gd name="T13" fmla="*/ 65 h 395"/>
                  <a:gd name="T14" fmla="*/ 945 w 2025"/>
                  <a:gd name="T15" fmla="*/ 125 h 395"/>
                  <a:gd name="T16" fmla="*/ 1125 w 2025"/>
                  <a:gd name="T17" fmla="*/ 65 h 395"/>
                  <a:gd name="T18" fmla="*/ 1275 w 2025"/>
                  <a:gd name="T19" fmla="*/ 290 h 395"/>
                  <a:gd name="T20" fmla="*/ 1530 w 2025"/>
                  <a:gd name="T21" fmla="*/ 65 h 395"/>
                  <a:gd name="T22" fmla="*/ 1740 w 2025"/>
                  <a:gd name="T23" fmla="*/ 290 h 395"/>
                  <a:gd name="T24" fmla="*/ 2025 w 2025"/>
                  <a:gd name="T25" fmla="*/ 320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25"/>
                  <a:gd name="T40" fmla="*/ 0 h 395"/>
                  <a:gd name="T41" fmla="*/ 2025 w 2025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25" h="395">
                    <a:moveTo>
                      <a:pt x="0" y="395"/>
                    </a:moveTo>
                    <a:cubicBezTo>
                      <a:pt x="10" y="216"/>
                      <a:pt x="20" y="37"/>
                      <a:pt x="60" y="20"/>
                    </a:cubicBezTo>
                    <a:cubicBezTo>
                      <a:pt x="100" y="3"/>
                      <a:pt x="185" y="277"/>
                      <a:pt x="240" y="290"/>
                    </a:cubicBezTo>
                    <a:cubicBezTo>
                      <a:pt x="295" y="303"/>
                      <a:pt x="353" y="137"/>
                      <a:pt x="390" y="95"/>
                    </a:cubicBezTo>
                    <a:cubicBezTo>
                      <a:pt x="427" y="53"/>
                      <a:pt x="428" y="0"/>
                      <a:pt x="465" y="35"/>
                    </a:cubicBezTo>
                    <a:cubicBezTo>
                      <a:pt x="502" y="70"/>
                      <a:pt x="563" y="300"/>
                      <a:pt x="615" y="305"/>
                    </a:cubicBezTo>
                    <a:cubicBezTo>
                      <a:pt x="667" y="310"/>
                      <a:pt x="725" y="95"/>
                      <a:pt x="780" y="65"/>
                    </a:cubicBezTo>
                    <a:cubicBezTo>
                      <a:pt x="835" y="35"/>
                      <a:pt x="888" y="125"/>
                      <a:pt x="945" y="125"/>
                    </a:cubicBezTo>
                    <a:cubicBezTo>
                      <a:pt x="1002" y="125"/>
                      <a:pt x="1070" y="38"/>
                      <a:pt x="1125" y="65"/>
                    </a:cubicBezTo>
                    <a:cubicBezTo>
                      <a:pt x="1180" y="92"/>
                      <a:pt x="1208" y="290"/>
                      <a:pt x="1275" y="290"/>
                    </a:cubicBezTo>
                    <a:cubicBezTo>
                      <a:pt x="1342" y="290"/>
                      <a:pt x="1453" y="65"/>
                      <a:pt x="1530" y="65"/>
                    </a:cubicBezTo>
                    <a:cubicBezTo>
                      <a:pt x="1607" y="65"/>
                      <a:pt x="1658" y="248"/>
                      <a:pt x="1740" y="290"/>
                    </a:cubicBezTo>
                    <a:cubicBezTo>
                      <a:pt x="1822" y="332"/>
                      <a:pt x="1980" y="315"/>
                      <a:pt x="2025" y="3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53" name="Line 72">
              <a:extLst>
                <a:ext uri="{FF2B5EF4-FFF2-40B4-BE49-F238E27FC236}">
                  <a16:creationId xmlns:a16="http://schemas.microsoft.com/office/drawing/2014/main" id="{7D067A3D-4637-5ED3-0F0F-1CF3A57EE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5523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Line 73">
              <a:extLst>
                <a:ext uri="{FF2B5EF4-FFF2-40B4-BE49-F238E27FC236}">
                  <a16:creationId xmlns:a16="http://schemas.microsoft.com/office/drawing/2014/main" id="{F3875BC8-82D0-45A0-CF50-03F0568CB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" y="61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5" name="Line 74">
              <a:extLst>
                <a:ext uri="{FF2B5EF4-FFF2-40B4-BE49-F238E27FC236}">
                  <a16:creationId xmlns:a16="http://schemas.microsoft.com/office/drawing/2014/main" id="{28926EF8-CCF0-F982-2112-90D60353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693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6" name="Line 75">
              <a:extLst>
                <a:ext uri="{FF2B5EF4-FFF2-40B4-BE49-F238E27FC236}">
                  <a16:creationId xmlns:a16="http://schemas.microsoft.com/office/drawing/2014/main" id="{7A22AF9F-6062-8F16-A700-DB29344C6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7632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7" name="Line 76">
              <a:extLst>
                <a:ext uri="{FF2B5EF4-FFF2-40B4-BE49-F238E27FC236}">
                  <a16:creationId xmlns:a16="http://schemas.microsoft.com/office/drawing/2014/main" id="{8D2259E8-89C9-90D5-58D8-34AB33899A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5526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8" name="Line 77">
              <a:extLst>
                <a:ext uri="{FF2B5EF4-FFF2-40B4-BE49-F238E27FC236}">
                  <a16:creationId xmlns:a16="http://schemas.microsoft.com/office/drawing/2014/main" id="{536C4EDF-034B-9025-C11D-8E538EA82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6207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78">
              <a:extLst>
                <a:ext uri="{FF2B5EF4-FFF2-40B4-BE49-F238E27FC236}">
                  <a16:creationId xmlns:a16="http://schemas.microsoft.com/office/drawing/2014/main" id="{798FED82-3C12-72FF-F6EF-5CF3808AC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3" y="6927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79">
              <a:extLst>
                <a:ext uri="{FF2B5EF4-FFF2-40B4-BE49-F238E27FC236}">
                  <a16:creationId xmlns:a16="http://schemas.microsoft.com/office/drawing/2014/main" id="{3928E125-ABCB-86EB-8080-6614A5DAD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1" y="763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Text Box 80">
              <a:extLst>
                <a:ext uri="{FF2B5EF4-FFF2-40B4-BE49-F238E27FC236}">
                  <a16:creationId xmlns:a16="http://schemas.microsoft.com/office/drawing/2014/main" id="{717394E1-497F-BF91-31E4-A754435A2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583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endParaRPr lang="en-US" altLang="en-US" sz="1600"/>
            </a:p>
          </p:txBody>
        </p:sp>
        <p:sp>
          <p:nvSpPr>
            <p:cNvPr id="18462" name="Text Box 81">
              <a:extLst>
                <a:ext uri="{FF2B5EF4-FFF2-40B4-BE49-F238E27FC236}">
                  <a16:creationId xmlns:a16="http://schemas.microsoft.com/office/drawing/2014/main" id="{6B291ED7-46D4-2A98-E3FE-DFAA7720E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56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H3</a:t>
              </a:r>
            </a:p>
          </p:txBody>
        </p:sp>
        <p:sp>
          <p:nvSpPr>
            <p:cNvPr id="18463" name="Text Box 82">
              <a:extLst>
                <a:ext uri="{FF2B5EF4-FFF2-40B4-BE49-F238E27FC236}">
                  <a16:creationId xmlns:a16="http://schemas.microsoft.com/office/drawing/2014/main" id="{86B97153-A662-D3A6-7F8E-786DDD86E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7" y="6559"/>
              <a:ext cx="157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L4 data</a:t>
              </a:r>
              <a:endParaRPr lang="en-US" altLang="en-US" sz="1600"/>
            </a:p>
          </p:txBody>
        </p:sp>
        <p:sp>
          <p:nvSpPr>
            <p:cNvPr id="18464" name="Text Box 83">
              <a:extLst>
                <a:ext uri="{FF2B5EF4-FFF2-40B4-BE49-F238E27FC236}">
                  <a16:creationId xmlns:a16="http://schemas.microsoft.com/office/drawing/2014/main" id="{F50EF10C-CB5A-184F-EFDB-CA62020B8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" y="7259"/>
              <a:ext cx="579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H2</a:t>
              </a:r>
            </a:p>
          </p:txBody>
        </p:sp>
        <p:sp>
          <p:nvSpPr>
            <p:cNvPr id="18465" name="Text Box 84">
              <a:extLst>
                <a:ext uri="{FF2B5EF4-FFF2-40B4-BE49-F238E27FC236}">
                  <a16:creationId xmlns:a16="http://schemas.microsoft.com/office/drawing/2014/main" id="{5BCF5DCD-CFAE-A6F6-6768-338B2AAFD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7264"/>
              <a:ext cx="2134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L3 data</a:t>
              </a:r>
              <a:endParaRPr lang="en-US" altLang="en-US" sz="1600"/>
            </a:p>
          </p:txBody>
        </p:sp>
        <p:sp>
          <p:nvSpPr>
            <p:cNvPr id="18466" name="computr1">
              <a:extLst>
                <a:ext uri="{FF2B5EF4-FFF2-40B4-BE49-F238E27FC236}">
                  <a16:creationId xmlns:a16="http://schemas.microsoft.com/office/drawing/2014/main" id="{3646A261-9C82-FBBD-B44B-BFC06C1E69C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804" y="3270"/>
              <a:ext cx="864" cy="864"/>
            </a:xfrm>
            <a:custGeom>
              <a:avLst/>
              <a:gdLst>
                <a:gd name="T0" fmla="*/ 1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1 h 21600"/>
                <a:gd name="T8" fmla="*/ 0 w 21600"/>
                <a:gd name="T9" fmla="*/ 1 h 21600"/>
                <a:gd name="T10" fmla="*/ 1 w 21600"/>
                <a:gd name="T11" fmla="*/ 1 h 21600"/>
                <a:gd name="T12" fmla="*/ 1 w 21600"/>
                <a:gd name="T13" fmla="*/ 1 h 21600"/>
                <a:gd name="T14" fmla="*/ 1 w 21600"/>
                <a:gd name="T15" fmla="*/ 1 h 21600"/>
                <a:gd name="T16" fmla="*/ 1 w 21600"/>
                <a:gd name="T17" fmla="*/ 1 h 21600"/>
                <a:gd name="T18" fmla="*/ 0 w 21600"/>
                <a:gd name="T19" fmla="*/ 1 h 21600"/>
                <a:gd name="T20" fmla="*/ 0 w 21600"/>
                <a:gd name="T21" fmla="*/ 0 h 21600"/>
                <a:gd name="T22" fmla="*/ 1 w 21600"/>
                <a:gd name="T23" fmla="*/ 0 h 21600"/>
                <a:gd name="T24" fmla="*/ 0 w 21600"/>
                <a:gd name="T25" fmla="*/ 1 h 21600"/>
                <a:gd name="T26" fmla="*/ 1 w 21600"/>
                <a:gd name="T27" fmla="*/ 1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5 w 21600"/>
                <a:gd name="T43" fmla="*/ 2550 h 21600"/>
                <a:gd name="T44" fmla="*/ 16750 w 21600"/>
                <a:gd name="T45" fmla="*/ 11150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Y</a:t>
              </a:r>
            </a:p>
          </p:txBody>
        </p:sp>
        <p:sp>
          <p:nvSpPr>
            <p:cNvPr id="18467" name="Text Box 86">
              <a:extLst>
                <a:ext uri="{FF2B5EF4-FFF2-40B4-BE49-F238E27FC236}">
                  <a16:creationId xmlns:a16="http://schemas.microsoft.com/office/drawing/2014/main" id="{D0DEAE53-5AF0-2A26-9E75-988D072A7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459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8468" name="Text Box 87">
              <a:extLst>
                <a:ext uri="{FF2B5EF4-FFF2-40B4-BE49-F238E27FC236}">
                  <a16:creationId xmlns:a16="http://schemas.microsoft.com/office/drawing/2014/main" id="{08B18AE1-12BB-FF72-A07A-81BFC464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5" y="584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H4</a:t>
              </a:r>
            </a:p>
          </p:txBody>
        </p:sp>
        <p:sp>
          <p:nvSpPr>
            <p:cNvPr id="18469" name="Text Box 88">
              <a:extLst>
                <a:ext uri="{FF2B5EF4-FFF2-40B4-BE49-F238E27FC236}">
                  <a16:creationId xmlns:a16="http://schemas.microsoft.com/office/drawing/2014/main" id="{9BF88033-26EB-471E-1243-DCD2CEA29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9" y="7969"/>
              <a:ext cx="2716" cy="3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010101010100010101010010</a:t>
              </a:r>
              <a:endParaRPr lang="en-US" altLang="en-US" sz="1600"/>
            </a:p>
          </p:txBody>
        </p:sp>
        <p:sp>
          <p:nvSpPr>
            <p:cNvPr id="18470" name="Line 89">
              <a:extLst>
                <a:ext uri="{FF2B5EF4-FFF2-40B4-BE49-F238E27FC236}">
                  <a16:creationId xmlns:a16="http://schemas.microsoft.com/office/drawing/2014/main" id="{2131CE83-9395-CC5A-57DA-F89C128D2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" y="5523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90">
              <a:extLst>
                <a:ext uri="{FF2B5EF4-FFF2-40B4-BE49-F238E27FC236}">
                  <a16:creationId xmlns:a16="http://schemas.microsoft.com/office/drawing/2014/main" id="{271EFBCB-C754-FDF7-5D05-3528C2683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" y="616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91">
              <a:extLst>
                <a:ext uri="{FF2B5EF4-FFF2-40B4-BE49-F238E27FC236}">
                  <a16:creationId xmlns:a16="http://schemas.microsoft.com/office/drawing/2014/main" id="{CF4824DA-57E2-9CAD-F171-0A977C1A8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0" y="693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92">
              <a:extLst>
                <a:ext uri="{FF2B5EF4-FFF2-40B4-BE49-F238E27FC236}">
                  <a16:creationId xmlns:a16="http://schemas.microsoft.com/office/drawing/2014/main" id="{71554E63-B47F-E794-B1CE-44683EA22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7" y="7632"/>
              <a:ext cx="0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93">
              <a:extLst>
                <a:ext uri="{FF2B5EF4-FFF2-40B4-BE49-F238E27FC236}">
                  <a16:creationId xmlns:a16="http://schemas.microsoft.com/office/drawing/2014/main" id="{5F04A8E5-B38C-BAD8-6EE2-AB1F19CCC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3" y="5526"/>
              <a:ext cx="0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94">
              <a:extLst>
                <a:ext uri="{FF2B5EF4-FFF2-40B4-BE49-F238E27FC236}">
                  <a16:creationId xmlns:a16="http://schemas.microsoft.com/office/drawing/2014/main" id="{8BE413FF-B9D7-6C15-1E37-D4D71665F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7" y="6207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95">
              <a:extLst>
                <a:ext uri="{FF2B5EF4-FFF2-40B4-BE49-F238E27FC236}">
                  <a16:creationId xmlns:a16="http://schemas.microsoft.com/office/drawing/2014/main" id="{D79D3FB4-C773-30B2-4AA7-374678BF1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" y="6927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96">
              <a:extLst>
                <a:ext uri="{FF2B5EF4-FFF2-40B4-BE49-F238E27FC236}">
                  <a16:creationId xmlns:a16="http://schemas.microsoft.com/office/drawing/2014/main" id="{AF895309-85AB-A524-39BA-4A2257684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1" y="7635"/>
              <a:ext cx="0" cy="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Text Box 97">
              <a:extLst>
                <a:ext uri="{FF2B5EF4-FFF2-40B4-BE49-F238E27FC236}">
                  <a16:creationId xmlns:a16="http://schemas.microsoft.com/office/drawing/2014/main" id="{C96E0639-3B30-D0EF-3633-A905A14C2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5839"/>
              <a:ext cx="100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endParaRPr lang="en-US" altLang="en-US" sz="1600"/>
            </a:p>
          </p:txBody>
        </p:sp>
        <p:sp>
          <p:nvSpPr>
            <p:cNvPr id="18479" name="Text Box 98">
              <a:extLst>
                <a:ext uri="{FF2B5EF4-FFF2-40B4-BE49-F238E27FC236}">
                  <a16:creationId xmlns:a16="http://schemas.microsoft.com/office/drawing/2014/main" id="{1BA2E9B3-69FF-07A7-C7B2-324096910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0" y="6566"/>
              <a:ext cx="579" cy="351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H3</a:t>
              </a:r>
            </a:p>
          </p:txBody>
        </p:sp>
        <p:sp>
          <p:nvSpPr>
            <p:cNvPr id="18480" name="Text Box 99">
              <a:extLst>
                <a:ext uri="{FF2B5EF4-FFF2-40B4-BE49-F238E27FC236}">
                  <a16:creationId xmlns:a16="http://schemas.microsoft.com/office/drawing/2014/main" id="{CC606FC7-67B3-9808-CA75-2B262B23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7" y="6559"/>
              <a:ext cx="1579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L4 data</a:t>
              </a:r>
              <a:endParaRPr lang="en-US" altLang="en-US" sz="1600"/>
            </a:p>
          </p:txBody>
        </p:sp>
        <p:sp>
          <p:nvSpPr>
            <p:cNvPr id="18481" name="Text Box 100">
              <a:extLst>
                <a:ext uri="{FF2B5EF4-FFF2-40B4-BE49-F238E27FC236}">
                  <a16:creationId xmlns:a16="http://schemas.microsoft.com/office/drawing/2014/main" id="{505E065F-F96B-735F-C3F7-E941F7A38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75" y="7259"/>
              <a:ext cx="579" cy="363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H2</a:t>
              </a:r>
            </a:p>
          </p:txBody>
        </p:sp>
        <p:sp>
          <p:nvSpPr>
            <p:cNvPr id="18482" name="Text Box 101">
              <a:extLst>
                <a:ext uri="{FF2B5EF4-FFF2-40B4-BE49-F238E27FC236}">
                  <a16:creationId xmlns:a16="http://schemas.microsoft.com/office/drawing/2014/main" id="{D67FF039-59FC-C7D6-2966-C1F4628A0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2" y="7264"/>
              <a:ext cx="2134" cy="3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L3 data</a:t>
              </a:r>
              <a:endParaRPr lang="en-US" altLang="en-US" sz="1600"/>
            </a:p>
          </p:txBody>
        </p:sp>
        <p:sp>
          <p:nvSpPr>
            <p:cNvPr id="18483" name="AutoShape 102">
              <a:extLst>
                <a:ext uri="{FF2B5EF4-FFF2-40B4-BE49-F238E27FC236}">
                  <a16:creationId xmlns:a16="http://schemas.microsoft.com/office/drawing/2014/main" id="{DCF2AF74-A2BA-55D0-8E33-6B12F2CC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0" y="4070"/>
              <a:ext cx="368" cy="510"/>
            </a:xfrm>
            <a:prstGeom prst="upArrow">
              <a:avLst>
                <a:gd name="adj1" fmla="val 50000"/>
                <a:gd name="adj2" fmla="val 3464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4" name="Text Box 103">
              <a:extLst>
                <a:ext uri="{FF2B5EF4-FFF2-40B4-BE49-F238E27FC236}">
                  <a16:creationId xmlns:a16="http://schemas.microsoft.com/office/drawing/2014/main" id="{6C49D48E-5ED9-55E3-81A1-8DA076F96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4528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Application</a:t>
              </a:r>
              <a:endParaRPr lang="en-US" altLang="en-US" sz="1600"/>
            </a:p>
          </p:txBody>
        </p:sp>
        <p:sp>
          <p:nvSpPr>
            <p:cNvPr id="18485" name="Text Box 104">
              <a:extLst>
                <a:ext uri="{FF2B5EF4-FFF2-40B4-BE49-F238E27FC236}">
                  <a16:creationId xmlns:a16="http://schemas.microsoft.com/office/drawing/2014/main" id="{41598FB9-7C4C-FBD3-74F8-18DBAFED6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7" y="5806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Transport</a:t>
              </a:r>
              <a:endParaRPr lang="en-US" altLang="en-US" sz="1600"/>
            </a:p>
          </p:txBody>
        </p:sp>
        <p:sp>
          <p:nvSpPr>
            <p:cNvPr id="18486" name="Text Box 105">
              <a:extLst>
                <a:ext uri="{FF2B5EF4-FFF2-40B4-BE49-F238E27FC236}">
                  <a16:creationId xmlns:a16="http://schemas.microsoft.com/office/drawing/2014/main" id="{0709D956-0CEF-2AA3-8025-88589AAA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1" y="6538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Internet</a:t>
              </a:r>
              <a:endParaRPr lang="en-US" altLang="en-US" sz="1600"/>
            </a:p>
          </p:txBody>
        </p:sp>
        <p:sp>
          <p:nvSpPr>
            <p:cNvPr id="18487" name="Text Box 106">
              <a:extLst>
                <a:ext uri="{FF2B5EF4-FFF2-40B4-BE49-F238E27FC236}">
                  <a16:creationId xmlns:a16="http://schemas.microsoft.com/office/drawing/2014/main" id="{8C989EC4-7238-2EE2-43A6-BF9482FC8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3" y="7246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Data link</a:t>
              </a:r>
              <a:endParaRPr lang="en-US" altLang="en-US" sz="1600"/>
            </a:p>
          </p:txBody>
        </p:sp>
        <p:sp>
          <p:nvSpPr>
            <p:cNvPr id="18488" name="Text Box 107">
              <a:extLst>
                <a:ext uri="{FF2B5EF4-FFF2-40B4-BE49-F238E27FC236}">
                  <a16:creationId xmlns:a16="http://schemas.microsoft.com/office/drawing/2014/main" id="{6F750F33-E206-976D-FE6D-8596AFBC4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" y="7942"/>
              <a:ext cx="1357" cy="4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Physical</a:t>
              </a:r>
              <a:endParaRPr lang="en-US" altLang="en-US" sz="1600"/>
            </a:p>
          </p:txBody>
        </p:sp>
      </p:grpSp>
      <p:grpSp>
        <p:nvGrpSpPr>
          <p:cNvPr id="18436" name="Group 58">
            <a:extLst>
              <a:ext uri="{FF2B5EF4-FFF2-40B4-BE49-F238E27FC236}">
                <a16:creationId xmlns:a16="http://schemas.microsoft.com/office/drawing/2014/main" id="{B2FF6B65-5376-8168-84F4-42DB7EDA02AF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022475"/>
            <a:ext cx="1525587" cy="381000"/>
            <a:chOff x="1064954" y="2022765"/>
            <a:chExt cx="1525846" cy="381000"/>
          </a:xfrm>
        </p:grpSpPr>
        <p:sp>
          <p:nvSpPr>
            <p:cNvPr id="18441" name="Text Box 62">
              <a:extLst>
                <a:ext uri="{FF2B5EF4-FFF2-40B4-BE49-F238E27FC236}">
                  <a16:creationId xmlns:a16="http://schemas.microsoft.com/office/drawing/2014/main" id="{D28917A6-3BBA-D673-C099-3AB5D0B62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954" y="2028825"/>
              <a:ext cx="1068646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8442" name="Text Box 63">
              <a:extLst>
                <a:ext uri="{FF2B5EF4-FFF2-40B4-BE49-F238E27FC236}">
                  <a16:creationId xmlns:a16="http://schemas.microsoft.com/office/drawing/2014/main" id="{DCD00390-3323-A1FA-67D8-967D9382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022765"/>
              <a:ext cx="4572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SH</a:t>
              </a:r>
            </a:p>
          </p:txBody>
        </p:sp>
      </p:grpSp>
      <p:grpSp>
        <p:nvGrpSpPr>
          <p:cNvPr id="18437" name="Group 59">
            <a:extLst>
              <a:ext uri="{FF2B5EF4-FFF2-40B4-BE49-F238E27FC236}">
                <a16:creationId xmlns:a16="http://schemas.microsoft.com/office/drawing/2014/main" id="{9AA7DD31-DF85-2F58-D278-00CF778CA56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057400"/>
            <a:ext cx="1525588" cy="381000"/>
            <a:chOff x="1064954" y="2022765"/>
            <a:chExt cx="1525846" cy="381000"/>
          </a:xfrm>
        </p:grpSpPr>
        <p:sp>
          <p:nvSpPr>
            <p:cNvPr id="18439" name="Text Box 62">
              <a:extLst>
                <a:ext uri="{FF2B5EF4-FFF2-40B4-BE49-F238E27FC236}">
                  <a16:creationId xmlns:a16="http://schemas.microsoft.com/office/drawing/2014/main" id="{7EF76BBA-9F01-8511-A188-CB9CDE800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954" y="2028825"/>
              <a:ext cx="1068646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L5 data</a:t>
              </a:r>
              <a:r>
                <a:rPr lang="en-US" altLang="en-US" sz="1600"/>
                <a:t> </a:t>
              </a:r>
            </a:p>
          </p:txBody>
        </p:sp>
        <p:sp>
          <p:nvSpPr>
            <p:cNvPr id="18440" name="Text Box 63">
              <a:extLst>
                <a:ext uri="{FF2B5EF4-FFF2-40B4-BE49-F238E27FC236}">
                  <a16:creationId xmlns:a16="http://schemas.microsoft.com/office/drawing/2014/main" id="{CA7D1BD2-8325-F5DF-DE37-78558869F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600" y="2022765"/>
              <a:ext cx="457200" cy="38100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SH</a:t>
              </a:r>
            </a:p>
          </p:txBody>
        </p:sp>
      </p:grpSp>
      <p:sp>
        <p:nvSpPr>
          <p:cNvPr id="18438" name="Text Box 103">
            <a:extLst>
              <a:ext uri="{FF2B5EF4-FFF2-40B4-BE49-F238E27FC236}">
                <a16:creationId xmlns:a16="http://schemas.microsoft.com/office/drawing/2014/main" id="{2FC2AB82-16BE-1494-7136-A91B1865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13" y="2036763"/>
            <a:ext cx="1436687" cy="401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/>
              <a:t>SSL</a:t>
            </a:r>
            <a:endParaRPr lang="en-US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CEB6DFA-9CE1-9128-1BCD-552ECC671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Working/SSL Sub-Protocols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3FB3228-8F6C-BDC1-E04A-3FCD4A8F3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Handshake Protocol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Record Protocol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Alert Protocol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5FE67F52-C3AB-8E62-FAEF-8041F86E9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IP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498C8-1330-A167-817A-F28CD2C18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7BE48B5-D4FE-F8FB-C0B5-7D930CCC1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Handshake Message Format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F4FA8D2A-AA4D-1E29-4C8B-CD6C16F8E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0484" name="Group 64">
            <a:extLst>
              <a:ext uri="{FF2B5EF4-FFF2-40B4-BE49-F238E27FC236}">
                <a16:creationId xmlns:a16="http://schemas.microsoft.com/office/drawing/2014/main" id="{06D1E659-EF39-247D-681F-E8595EC98EF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286000"/>
            <a:ext cx="5486400" cy="1828800"/>
            <a:chOff x="3276" y="7032"/>
            <a:chExt cx="6672" cy="1572"/>
          </a:xfrm>
        </p:grpSpPr>
        <p:sp>
          <p:nvSpPr>
            <p:cNvPr id="20485" name="Rectangle 65">
              <a:extLst>
                <a:ext uri="{FF2B5EF4-FFF2-40B4-BE49-F238E27FC236}">
                  <a16:creationId xmlns:a16="http://schemas.microsoft.com/office/drawing/2014/main" id="{D196F796-0474-4A7E-A513-677B43A4B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7032"/>
              <a:ext cx="6672" cy="15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0486" name="Text Box 66">
              <a:extLst>
                <a:ext uri="{FF2B5EF4-FFF2-40B4-BE49-F238E27FC236}">
                  <a16:creationId xmlns:a16="http://schemas.microsoft.com/office/drawing/2014/main" id="{B462402B-734D-508B-C663-BDE618C43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7454"/>
              <a:ext cx="780" cy="42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Type</a:t>
              </a:r>
            </a:p>
          </p:txBody>
        </p:sp>
        <p:sp>
          <p:nvSpPr>
            <p:cNvPr id="20487" name="Text Box 67">
              <a:extLst>
                <a:ext uri="{FF2B5EF4-FFF2-40B4-BE49-F238E27FC236}">
                  <a16:creationId xmlns:a16="http://schemas.microsoft.com/office/drawing/2014/main" id="{39DC46FE-F5D7-00D1-AA2F-DC83D5785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7454"/>
              <a:ext cx="1404" cy="42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Length</a:t>
              </a:r>
            </a:p>
          </p:txBody>
        </p:sp>
        <p:sp>
          <p:nvSpPr>
            <p:cNvPr id="20488" name="Text Box 68">
              <a:extLst>
                <a:ext uri="{FF2B5EF4-FFF2-40B4-BE49-F238E27FC236}">
                  <a16:creationId xmlns:a16="http://schemas.microsoft.com/office/drawing/2014/main" id="{511D62CB-07FE-C706-5AC9-10623506B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" y="7454"/>
              <a:ext cx="3396" cy="42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Content</a:t>
              </a:r>
            </a:p>
          </p:txBody>
        </p:sp>
        <p:sp>
          <p:nvSpPr>
            <p:cNvPr id="20489" name="Text Box 69">
              <a:extLst>
                <a:ext uri="{FF2B5EF4-FFF2-40B4-BE49-F238E27FC236}">
                  <a16:creationId xmlns:a16="http://schemas.microsoft.com/office/drawing/2014/main" id="{CB28DFF9-B189-00BA-42DD-0194F490B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8005"/>
              <a:ext cx="87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1 byte</a:t>
              </a:r>
            </a:p>
          </p:txBody>
        </p:sp>
        <p:sp>
          <p:nvSpPr>
            <p:cNvPr id="20490" name="Text Box 70">
              <a:extLst>
                <a:ext uri="{FF2B5EF4-FFF2-40B4-BE49-F238E27FC236}">
                  <a16:creationId xmlns:a16="http://schemas.microsoft.com/office/drawing/2014/main" id="{AF06E2F8-91DF-E6C5-B1CA-FCAA26C56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8005"/>
              <a:ext cx="140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3 bytes</a:t>
              </a:r>
            </a:p>
          </p:txBody>
        </p:sp>
        <p:sp>
          <p:nvSpPr>
            <p:cNvPr id="20491" name="Text Box 71">
              <a:extLst>
                <a:ext uri="{FF2B5EF4-FFF2-40B4-BE49-F238E27FC236}">
                  <a16:creationId xmlns:a16="http://schemas.microsoft.com/office/drawing/2014/main" id="{1CF07DAB-64FD-4928-335B-D0B5F7EB7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6" y="8005"/>
              <a:ext cx="339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1 or more bytes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BD97C34-4682-269A-C782-21DBFE73E6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SSL Handshake Messages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CC176A20-2B0F-BB77-C4DC-853D22B0B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1508" name="Group 85">
            <a:extLst>
              <a:ext uri="{FF2B5EF4-FFF2-40B4-BE49-F238E27FC236}">
                <a16:creationId xmlns:a16="http://schemas.microsoft.com/office/drawing/2014/main" id="{97B8E232-17E1-2266-72A7-2A28AD413592}"/>
              </a:ext>
            </a:extLst>
          </p:cNvPr>
          <p:cNvGrpSpPr>
            <a:grpSpLocks/>
          </p:cNvGrpSpPr>
          <p:nvPr/>
        </p:nvGrpSpPr>
        <p:grpSpPr bwMode="auto">
          <a:xfrm>
            <a:off x="0" y="1295400"/>
            <a:ext cx="9144000" cy="5257800"/>
            <a:chOff x="-3" y="-3"/>
            <a:chExt cx="3720" cy="4422"/>
          </a:xfrm>
        </p:grpSpPr>
        <p:grpSp>
          <p:nvGrpSpPr>
            <p:cNvPr id="21509" name="Group 83">
              <a:extLst>
                <a:ext uri="{FF2B5EF4-FFF2-40B4-BE49-F238E27FC236}">
                  <a16:creationId xmlns:a16="http://schemas.microsoft.com/office/drawing/2014/main" id="{04706354-B079-3136-CBFD-7D23D8F95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714" cy="4416"/>
              <a:chOff x="0" y="0"/>
              <a:chExt cx="3714" cy="4416"/>
            </a:xfrm>
          </p:grpSpPr>
          <p:grpSp>
            <p:nvGrpSpPr>
              <p:cNvPr id="21511" name="Group 38">
                <a:extLst>
                  <a:ext uri="{FF2B5EF4-FFF2-40B4-BE49-F238E27FC236}">
                    <a16:creationId xmlns:a16="http://schemas.microsoft.com/office/drawing/2014/main" id="{99142DBA-5AC1-75BA-FE10-42E774418F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173" cy="384"/>
                <a:chOff x="0" y="0"/>
                <a:chExt cx="1173" cy="384"/>
              </a:xfrm>
            </p:grpSpPr>
            <p:sp>
              <p:nvSpPr>
                <p:cNvPr id="21577" name="Rectangle 37">
                  <a:extLst>
                    <a:ext uri="{FF2B5EF4-FFF2-40B4-BE49-F238E27FC236}">
                      <a16:creationId xmlns:a16="http://schemas.microsoft.com/office/drawing/2014/main" id="{8063B582-56E0-FF98-D3CE-49A493C50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73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21578" name="Group 36">
                  <a:extLst>
                    <a:ext uri="{FF2B5EF4-FFF2-40B4-BE49-F238E27FC236}">
                      <a16:creationId xmlns:a16="http://schemas.microsoft.com/office/drawing/2014/main" id="{F77A5425-F11F-2C08-07E8-3889774833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173" cy="384"/>
                  <a:chOff x="0" y="0"/>
                  <a:chExt cx="1173" cy="384"/>
                </a:xfrm>
              </p:grpSpPr>
              <p:sp>
                <p:nvSpPr>
                  <p:cNvPr id="21579" name="Rectangle 13">
                    <a:extLst>
                      <a:ext uri="{FF2B5EF4-FFF2-40B4-BE49-F238E27FC236}">
                        <a16:creationId xmlns:a16="http://schemas.microsoft.com/office/drawing/2014/main" id="{9451EDDA-1974-49D6-7C84-D00DBB8506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1087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b="1">
                        <a:solidFill>
                          <a:srgbClr val="FFFFFF"/>
                        </a:solidFill>
                        <a:cs typeface="Times New Roman" panose="02020603050405020304" pitchFamily="18" charset="0"/>
                      </a:rPr>
                      <a:t>Message Type</a:t>
                    </a:r>
                    <a:endParaRPr lang="en-US" altLang="en-US" sz="1800">
                      <a:cs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1580" name="Rectangle 35">
                    <a:extLst>
                      <a:ext uri="{FF2B5EF4-FFF2-40B4-BE49-F238E27FC236}">
                        <a16:creationId xmlns:a16="http://schemas.microsoft.com/office/drawing/2014/main" id="{BB70BB54-EB63-D1FD-0D7A-017913937A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173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grpSp>
            <p:nvGrpSpPr>
              <p:cNvPr id="21512" name="Group 42">
                <a:extLst>
                  <a:ext uri="{FF2B5EF4-FFF2-40B4-BE49-F238E27FC236}">
                    <a16:creationId xmlns:a16="http://schemas.microsoft.com/office/drawing/2014/main" id="{982FAA22-8ECB-7783-8D79-08C2B607A0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0"/>
                <a:ext cx="2541" cy="384"/>
                <a:chOff x="1173" y="0"/>
                <a:chExt cx="2541" cy="384"/>
              </a:xfrm>
            </p:grpSpPr>
            <p:sp>
              <p:nvSpPr>
                <p:cNvPr id="21573" name="Rectangle 41">
                  <a:extLst>
                    <a:ext uri="{FF2B5EF4-FFF2-40B4-BE49-F238E27FC236}">
                      <a16:creationId xmlns:a16="http://schemas.microsoft.com/office/drawing/2014/main" id="{586826F4-82DF-FE06-22A0-AD2138316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0"/>
                  <a:ext cx="2541" cy="384"/>
                </a:xfrm>
                <a:prstGeom prst="rect">
                  <a:avLst/>
                </a:prstGeom>
                <a:solidFill>
                  <a:srgbClr val="000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grpSp>
              <p:nvGrpSpPr>
                <p:cNvPr id="21574" name="Group 40">
                  <a:extLst>
                    <a:ext uri="{FF2B5EF4-FFF2-40B4-BE49-F238E27FC236}">
                      <a16:creationId xmlns:a16="http://schemas.microsoft.com/office/drawing/2014/main" id="{DA704D31-9BD2-6738-5D4A-943143984A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73" y="0"/>
                  <a:ext cx="2541" cy="384"/>
                  <a:chOff x="1173" y="0"/>
                  <a:chExt cx="2541" cy="384"/>
                </a:xfrm>
              </p:grpSpPr>
              <p:sp>
                <p:nvSpPr>
                  <p:cNvPr id="21575" name="Rectangle 14">
                    <a:extLst>
                      <a:ext uri="{FF2B5EF4-FFF2-40B4-BE49-F238E27FC236}">
                        <a16:creationId xmlns:a16="http://schemas.microsoft.com/office/drawing/2014/main" id="{ADE58E02-B406-4872-6BB6-CC92ACF3F7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16" y="0"/>
                    <a:ext cx="2455" cy="384"/>
                  </a:xfrm>
                  <a:prstGeom prst="rect">
                    <a:avLst/>
                  </a:prstGeom>
                  <a:solidFill>
                    <a:srgbClr val="000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 b="1">
                        <a:solidFill>
                          <a:srgbClr val="FFFFFF"/>
                        </a:solidFill>
                        <a:cs typeface="Times New Roman" panose="02020603050405020304" pitchFamily="18" charset="0"/>
                      </a:rPr>
                      <a:t>Parameters</a:t>
                    </a:r>
                    <a:endParaRPr lang="en-US" altLang="en-US" sz="1800">
                      <a:cs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  <p:sp>
                <p:nvSpPr>
                  <p:cNvPr id="21576" name="Rectangle 39">
                    <a:extLst>
                      <a:ext uri="{FF2B5EF4-FFF2-40B4-BE49-F238E27FC236}">
                        <a16:creationId xmlns:a16="http://schemas.microsoft.com/office/drawing/2014/main" id="{58E05090-9C38-D22A-BCFC-A61F35DE66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73" y="0"/>
                    <a:ext cx="254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1800"/>
                  </a:p>
                </p:txBody>
              </p:sp>
            </p:grpSp>
          </p:grpSp>
          <p:grpSp>
            <p:nvGrpSpPr>
              <p:cNvPr id="21513" name="Group 44">
                <a:extLst>
                  <a:ext uri="{FF2B5EF4-FFF2-40B4-BE49-F238E27FC236}">
                    <a16:creationId xmlns:a16="http://schemas.microsoft.com/office/drawing/2014/main" id="{30CB1353-DDFC-FB7D-CF6B-6A0223CE5D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1173" cy="384"/>
                <a:chOff x="0" y="384"/>
                <a:chExt cx="1173" cy="384"/>
              </a:xfrm>
            </p:grpSpPr>
            <p:sp>
              <p:nvSpPr>
                <p:cNvPr id="21571" name="Rectangle 15">
                  <a:extLst>
                    <a:ext uri="{FF2B5EF4-FFF2-40B4-BE49-F238E27FC236}">
                      <a16:creationId xmlns:a16="http://schemas.microsoft.com/office/drawing/2014/main" id="{AD45247D-D37A-F474-4FF5-9D7921601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Hello request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72" name="Rectangle 43">
                  <a:extLst>
                    <a:ext uri="{FF2B5EF4-FFF2-40B4-BE49-F238E27FC236}">
                      <a16:creationId xmlns:a16="http://schemas.microsoft.com/office/drawing/2014/main" id="{7ABF7AB6-3B73-DA60-5C22-57F3E38405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4" name="Group 46">
                <a:extLst>
                  <a:ext uri="{FF2B5EF4-FFF2-40B4-BE49-F238E27FC236}">
                    <a16:creationId xmlns:a16="http://schemas.microsoft.com/office/drawing/2014/main" id="{7C5B724E-9E1D-F35D-4B6A-EC4D8392E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384"/>
                <a:ext cx="2541" cy="384"/>
                <a:chOff x="1173" y="384"/>
                <a:chExt cx="2541" cy="384"/>
              </a:xfrm>
            </p:grpSpPr>
            <p:sp>
              <p:nvSpPr>
                <p:cNvPr id="21569" name="Rectangle 16">
                  <a:extLst>
                    <a:ext uri="{FF2B5EF4-FFF2-40B4-BE49-F238E27FC236}">
                      <a16:creationId xmlns:a16="http://schemas.microsoft.com/office/drawing/2014/main" id="{BEB785F6-9497-0F55-4AD7-A01C56B90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84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None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70" name="Rectangle 45">
                  <a:extLst>
                    <a:ext uri="{FF2B5EF4-FFF2-40B4-BE49-F238E27FC236}">
                      <a16:creationId xmlns:a16="http://schemas.microsoft.com/office/drawing/2014/main" id="{21973D71-EA7A-BAB0-FA44-A6874FBA6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384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5" name="Group 48">
                <a:extLst>
                  <a:ext uri="{FF2B5EF4-FFF2-40B4-BE49-F238E27FC236}">
                    <a16:creationId xmlns:a16="http://schemas.microsoft.com/office/drawing/2014/main" id="{74596B7A-3986-299A-6340-10C066BAD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768"/>
                <a:ext cx="1173" cy="480"/>
                <a:chOff x="0" y="768"/>
                <a:chExt cx="1173" cy="480"/>
              </a:xfrm>
            </p:grpSpPr>
            <p:sp>
              <p:nvSpPr>
                <p:cNvPr id="21567" name="Rectangle 17">
                  <a:extLst>
                    <a:ext uri="{FF2B5EF4-FFF2-40B4-BE49-F238E27FC236}">
                      <a16:creationId xmlns:a16="http://schemas.microsoft.com/office/drawing/2014/main" id="{08A7C789-3CA2-02A3-7736-08E97846E9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10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Client hello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68" name="Rectangle 47">
                  <a:extLst>
                    <a:ext uri="{FF2B5EF4-FFF2-40B4-BE49-F238E27FC236}">
                      <a16:creationId xmlns:a16="http://schemas.microsoft.com/office/drawing/2014/main" id="{CB83A2AC-D18D-0FD4-FE09-68BC488AA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11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6" name="Group 50">
                <a:extLst>
                  <a:ext uri="{FF2B5EF4-FFF2-40B4-BE49-F238E27FC236}">
                    <a16:creationId xmlns:a16="http://schemas.microsoft.com/office/drawing/2014/main" id="{E104AA64-17DB-4DB9-3019-B3101DED05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768"/>
                <a:ext cx="2541" cy="480"/>
                <a:chOff x="1173" y="768"/>
                <a:chExt cx="2541" cy="480"/>
              </a:xfrm>
            </p:grpSpPr>
            <p:sp>
              <p:nvSpPr>
                <p:cNvPr id="21565" name="Rectangle 18">
                  <a:extLst>
                    <a:ext uri="{FF2B5EF4-FFF2-40B4-BE49-F238E27FC236}">
                      <a16:creationId xmlns:a16="http://schemas.microsoft.com/office/drawing/2014/main" id="{AB96033E-2D92-84D6-C64C-0AFFBAC6E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768"/>
                  <a:ext cx="2455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Version, Random number, Session id, Cipher suite, Compression method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66" name="Rectangle 49">
                  <a:extLst>
                    <a:ext uri="{FF2B5EF4-FFF2-40B4-BE49-F238E27FC236}">
                      <a16:creationId xmlns:a16="http://schemas.microsoft.com/office/drawing/2014/main" id="{7203CDE7-27FA-3185-1442-98FBC3B541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768"/>
                  <a:ext cx="254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7" name="Group 52">
                <a:extLst>
                  <a:ext uri="{FF2B5EF4-FFF2-40B4-BE49-F238E27FC236}">
                    <a16:creationId xmlns:a16="http://schemas.microsoft.com/office/drawing/2014/main" id="{AD31C8F2-96BF-8E64-BEDE-4CD3B88C58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48"/>
                <a:ext cx="1173" cy="480"/>
                <a:chOff x="0" y="1248"/>
                <a:chExt cx="1173" cy="480"/>
              </a:xfrm>
            </p:grpSpPr>
            <p:sp>
              <p:nvSpPr>
                <p:cNvPr id="21563" name="Rectangle 19">
                  <a:extLst>
                    <a:ext uri="{FF2B5EF4-FFF2-40B4-BE49-F238E27FC236}">
                      <a16:creationId xmlns:a16="http://schemas.microsoft.com/office/drawing/2014/main" id="{E0281A9A-36E4-B601-65E0-5EBAFD338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1087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Server hello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64" name="Rectangle 51">
                  <a:extLst>
                    <a:ext uri="{FF2B5EF4-FFF2-40B4-BE49-F238E27FC236}">
                      <a16:creationId xmlns:a16="http://schemas.microsoft.com/office/drawing/2014/main" id="{E3064B65-5D95-DF9A-3038-CF91621E3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1173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8" name="Group 54">
                <a:extLst>
                  <a:ext uri="{FF2B5EF4-FFF2-40B4-BE49-F238E27FC236}">
                    <a16:creationId xmlns:a16="http://schemas.microsoft.com/office/drawing/2014/main" id="{E6CA94D4-4646-913A-32D8-5165DFD774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1248"/>
                <a:ext cx="2541" cy="480"/>
                <a:chOff x="1173" y="1248"/>
                <a:chExt cx="2541" cy="480"/>
              </a:xfrm>
            </p:grpSpPr>
            <p:sp>
              <p:nvSpPr>
                <p:cNvPr id="21561" name="Rectangle 20">
                  <a:extLst>
                    <a:ext uri="{FF2B5EF4-FFF2-40B4-BE49-F238E27FC236}">
                      <a16:creationId xmlns:a16="http://schemas.microsoft.com/office/drawing/2014/main" id="{07F23239-247E-7EA0-9C20-019A7C6A9C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248"/>
                  <a:ext cx="2455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Version, Random number, Session id, Cipher suite, Compression method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62" name="Rectangle 53">
                  <a:extLst>
                    <a:ext uri="{FF2B5EF4-FFF2-40B4-BE49-F238E27FC236}">
                      <a16:creationId xmlns:a16="http://schemas.microsoft.com/office/drawing/2014/main" id="{28BFFEAB-B859-4F5A-DB10-D54917AEC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1248"/>
                  <a:ext cx="2541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19" name="Group 56">
                <a:extLst>
                  <a:ext uri="{FF2B5EF4-FFF2-40B4-BE49-F238E27FC236}">
                    <a16:creationId xmlns:a16="http://schemas.microsoft.com/office/drawing/2014/main" id="{52D8C790-BD23-DC4A-612A-9CEF2EBA4A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28"/>
                <a:ext cx="1173" cy="384"/>
                <a:chOff x="0" y="1728"/>
                <a:chExt cx="1173" cy="384"/>
              </a:xfrm>
            </p:grpSpPr>
            <p:sp>
              <p:nvSpPr>
                <p:cNvPr id="21559" name="Rectangle 21">
                  <a:extLst>
                    <a:ext uri="{FF2B5EF4-FFF2-40B4-BE49-F238E27FC236}">
                      <a16:creationId xmlns:a16="http://schemas.microsoft.com/office/drawing/2014/main" id="{B8BC0AE2-FE07-76E8-F09F-B56307D05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728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Certificate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60" name="Rectangle 55">
                  <a:extLst>
                    <a:ext uri="{FF2B5EF4-FFF2-40B4-BE49-F238E27FC236}">
                      <a16:creationId xmlns:a16="http://schemas.microsoft.com/office/drawing/2014/main" id="{AB55BF20-7E39-B66A-EFED-44B5D2351E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728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0" name="Group 58">
                <a:extLst>
                  <a:ext uri="{FF2B5EF4-FFF2-40B4-BE49-F238E27FC236}">
                    <a16:creationId xmlns:a16="http://schemas.microsoft.com/office/drawing/2014/main" id="{B7127763-3108-3D50-6A9B-EBE693649E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1728"/>
                <a:ext cx="2541" cy="384"/>
                <a:chOff x="1173" y="1728"/>
                <a:chExt cx="2541" cy="384"/>
              </a:xfrm>
            </p:grpSpPr>
            <p:sp>
              <p:nvSpPr>
                <p:cNvPr id="21557" name="Rectangle 22">
                  <a:extLst>
                    <a:ext uri="{FF2B5EF4-FFF2-40B4-BE49-F238E27FC236}">
                      <a16:creationId xmlns:a16="http://schemas.microsoft.com/office/drawing/2014/main" id="{D78EE90B-3F69-E37B-6AA9-63E0CE8428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1728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Chain of X.509V3 certificates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58" name="Rectangle 57">
                  <a:extLst>
                    <a:ext uri="{FF2B5EF4-FFF2-40B4-BE49-F238E27FC236}">
                      <a16:creationId xmlns:a16="http://schemas.microsoft.com/office/drawing/2014/main" id="{D68688AF-C3F2-5901-6DB5-006E55CEB0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1728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1" name="Group 60">
                <a:extLst>
                  <a:ext uri="{FF2B5EF4-FFF2-40B4-BE49-F238E27FC236}">
                    <a16:creationId xmlns:a16="http://schemas.microsoft.com/office/drawing/2014/main" id="{78022BF5-2359-B3F5-6FB9-2E58DBFD25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12"/>
                <a:ext cx="1173" cy="384"/>
                <a:chOff x="0" y="2112"/>
                <a:chExt cx="1173" cy="384"/>
              </a:xfrm>
            </p:grpSpPr>
            <p:sp>
              <p:nvSpPr>
                <p:cNvPr id="21555" name="Rectangle 23">
                  <a:extLst>
                    <a:ext uri="{FF2B5EF4-FFF2-40B4-BE49-F238E27FC236}">
                      <a16:creationId xmlns:a16="http://schemas.microsoft.com/office/drawing/2014/main" id="{E25B8CC7-F2A5-AEEA-999A-6B10F02C1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112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Server key exchange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56" name="Rectangle 59">
                  <a:extLst>
                    <a:ext uri="{FF2B5EF4-FFF2-40B4-BE49-F238E27FC236}">
                      <a16:creationId xmlns:a16="http://schemas.microsoft.com/office/drawing/2014/main" id="{59EA189A-E171-5232-D276-EF1B0F0363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2" name="Group 62">
                <a:extLst>
                  <a:ext uri="{FF2B5EF4-FFF2-40B4-BE49-F238E27FC236}">
                    <a16:creationId xmlns:a16="http://schemas.microsoft.com/office/drawing/2014/main" id="{00897807-ACC1-6E90-FA0C-39EACC478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2112"/>
                <a:ext cx="2541" cy="384"/>
                <a:chOff x="1173" y="2112"/>
                <a:chExt cx="2541" cy="384"/>
              </a:xfrm>
            </p:grpSpPr>
            <p:sp>
              <p:nvSpPr>
                <p:cNvPr id="21553" name="Rectangle 24">
                  <a:extLst>
                    <a:ext uri="{FF2B5EF4-FFF2-40B4-BE49-F238E27FC236}">
                      <a16:creationId xmlns:a16="http://schemas.microsoft.com/office/drawing/2014/main" id="{51B70722-4951-724A-0AE2-A04E39343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2112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Parameters, signature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54" name="Rectangle 61">
                  <a:extLst>
                    <a:ext uri="{FF2B5EF4-FFF2-40B4-BE49-F238E27FC236}">
                      <a16:creationId xmlns:a16="http://schemas.microsoft.com/office/drawing/2014/main" id="{5910A538-421B-D882-2E63-8E3F4B5AA4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112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3" name="Group 64">
                <a:extLst>
                  <a:ext uri="{FF2B5EF4-FFF2-40B4-BE49-F238E27FC236}">
                    <a16:creationId xmlns:a16="http://schemas.microsoft.com/office/drawing/2014/main" id="{4E760AA9-2654-3796-4822-A92BD24DFE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6"/>
                <a:ext cx="1173" cy="384"/>
                <a:chOff x="0" y="2496"/>
                <a:chExt cx="1173" cy="384"/>
              </a:xfrm>
            </p:grpSpPr>
            <p:sp>
              <p:nvSpPr>
                <p:cNvPr id="21551" name="Rectangle 25">
                  <a:extLst>
                    <a:ext uri="{FF2B5EF4-FFF2-40B4-BE49-F238E27FC236}">
                      <a16:creationId xmlns:a16="http://schemas.microsoft.com/office/drawing/2014/main" id="{C0EE3983-818A-DC8A-82BE-271993973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Certificate request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52" name="Rectangle 63">
                  <a:extLst>
                    <a:ext uri="{FF2B5EF4-FFF2-40B4-BE49-F238E27FC236}">
                      <a16:creationId xmlns:a16="http://schemas.microsoft.com/office/drawing/2014/main" id="{B3402BE6-B244-FCFB-4625-7514B24220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4" name="Group 66">
                <a:extLst>
                  <a:ext uri="{FF2B5EF4-FFF2-40B4-BE49-F238E27FC236}">
                    <a16:creationId xmlns:a16="http://schemas.microsoft.com/office/drawing/2014/main" id="{A0B95104-8429-734A-B026-2A2421669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2496"/>
                <a:ext cx="2541" cy="384"/>
                <a:chOff x="1173" y="2496"/>
                <a:chExt cx="2541" cy="384"/>
              </a:xfrm>
            </p:grpSpPr>
            <p:sp>
              <p:nvSpPr>
                <p:cNvPr id="21549" name="Rectangle 26">
                  <a:extLst>
                    <a:ext uri="{FF2B5EF4-FFF2-40B4-BE49-F238E27FC236}">
                      <a16:creationId xmlns:a16="http://schemas.microsoft.com/office/drawing/2014/main" id="{86DDFEE5-F6DE-E838-DB7B-BF05DEE7D4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2496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Type, authorities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50" name="Rectangle 65">
                  <a:extLst>
                    <a:ext uri="{FF2B5EF4-FFF2-40B4-BE49-F238E27FC236}">
                      <a16:creationId xmlns:a16="http://schemas.microsoft.com/office/drawing/2014/main" id="{23BB4BEE-5249-695F-0125-D5AB52817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496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5" name="Group 68">
                <a:extLst>
                  <a:ext uri="{FF2B5EF4-FFF2-40B4-BE49-F238E27FC236}">
                    <a16:creationId xmlns:a16="http://schemas.microsoft.com/office/drawing/2014/main" id="{D7025724-3A49-0932-75A5-FAB7510154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0"/>
                <a:ext cx="1173" cy="384"/>
                <a:chOff x="0" y="2880"/>
                <a:chExt cx="1173" cy="384"/>
              </a:xfrm>
            </p:grpSpPr>
            <p:sp>
              <p:nvSpPr>
                <p:cNvPr id="21547" name="Rectangle 27">
                  <a:extLst>
                    <a:ext uri="{FF2B5EF4-FFF2-40B4-BE49-F238E27FC236}">
                      <a16:creationId xmlns:a16="http://schemas.microsoft.com/office/drawing/2014/main" id="{82C561C5-FD47-BA3E-8B5B-1529716B08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880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Server hello done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48" name="Rectangle 67">
                  <a:extLst>
                    <a:ext uri="{FF2B5EF4-FFF2-40B4-BE49-F238E27FC236}">
                      <a16:creationId xmlns:a16="http://schemas.microsoft.com/office/drawing/2014/main" id="{DD691B91-345D-F6C6-DA12-D78D0D59A7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880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6" name="Group 70">
                <a:extLst>
                  <a:ext uri="{FF2B5EF4-FFF2-40B4-BE49-F238E27FC236}">
                    <a16:creationId xmlns:a16="http://schemas.microsoft.com/office/drawing/2014/main" id="{528E09CE-172A-4729-81A9-EFB1F295B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2880"/>
                <a:ext cx="2541" cy="384"/>
                <a:chOff x="1173" y="2880"/>
                <a:chExt cx="2541" cy="384"/>
              </a:xfrm>
            </p:grpSpPr>
            <p:sp>
              <p:nvSpPr>
                <p:cNvPr id="21545" name="Rectangle 28">
                  <a:extLst>
                    <a:ext uri="{FF2B5EF4-FFF2-40B4-BE49-F238E27FC236}">
                      <a16:creationId xmlns:a16="http://schemas.microsoft.com/office/drawing/2014/main" id="{9DB59F09-E0FA-C71F-6868-9DB051CFC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2880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None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46" name="Rectangle 69">
                  <a:extLst>
                    <a:ext uri="{FF2B5EF4-FFF2-40B4-BE49-F238E27FC236}">
                      <a16:creationId xmlns:a16="http://schemas.microsoft.com/office/drawing/2014/main" id="{5620A999-4705-9626-67BD-2D389D8E2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2880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7" name="Group 72">
                <a:extLst>
                  <a:ext uri="{FF2B5EF4-FFF2-40B4-BE49-F238E27FC236}">
                    <a16:creationId xmlns:a16="http://schemas.microsoft.com/office/drawing/2014/main" id="{C37A058E-F037-D967-86BE-52D3D290A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264"/>
                <a:ext cx="1173" cy="384"/>
                <a:chOff x="0" y="3264"/>
                <a:chExt cx="1173" cy="384"/>
              </a:xfrm>
            </p:grpSpPr>
            <p:sp>
              <p:nvSpPr>
                <p:cNvPr id="21543" name="Rectangle 29">
                  <a:extLst>
                    <a:ext uri="{FF2B5EF4-FFF2-40B4-BE49-F238E27FC236}">
                      <a16:creationId xmlns:a16="http://schemas.microsoft.com/office/drawing/2014/main" id="{6FC916CE-A0E5-8850-63DC-E74A013B9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264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Certificate verify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44" name="Rectangle 71">
                  <a:extLst>
                    <a:ext uri="{FF2B5EF4-FFF2-40B4-BE49-F238E27FC236}">
                      <a16:creationId xmlns:a16="http://schemas.microsoft.com/office/drawing/2014/main" id="{B53B9FD5-B158-482A-6554-A4861A7F91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264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8" name="Group 74">
                <a:extLst>
                  <a:ext uri="{FF2B5EF4-FFF2-40B4-BE49-F238E27FC236}">
                    <a16:creationId xmlns:a16="http://schemas.microsoft.com/office/drawing/2014/main" id="{26499644-0A8A-E4D9-19D6-E29E15E567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3264"/>
                <a:ext cx="2541" cy="384"/>
                <a:chOff x="1173" y="3264"/>
                <a:chExt cx="2541" cy="384"/>
              </a:xfrm>
            </p:grpSpPr>
            <p:sp>
              <p:nvSpPr>
                <p:cNvPr id="21541" name="Rectangle 30">
                  <a:extLst>
                    <a:ext uri="{FF2B5EF4-FFF2-40B4-BE49-F238E27FC236}">
                      <a16:creationId xmlns:a16="http://schemas.microsoft.com/office/drawing/2014/main" id="{6B9D02CD-AA05-0095-C063-78DE3EC11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264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Signature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42" name="Rectangle 73">
                  <a:extLst>
                    <a:ext uri="{FF2B5EF4-FFF2-40B4-BE49-F238E27FC236}">
                      <a16:creationId xmlns:a16="http://schemas.microsoft.com/office/drawing/2014/main" id="{C3FDF7F9-8A06-BC03-3385-3AD54868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3264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29" name="Group 76">
                <a:extLst>
                  <a:ext uri="{FF2B5EF4-FFF2-40B4-BE49-F238E27FC236}">
                    <a16:creationId xmlns:a16="http://schemas.microsoft.com/office/drawing/2014/main" id="{30A555CD-B2D0-E2A3-BDD5-D9DDDBC493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648"/>
                <a:ext cx="1173" cy="384"/>
                <a:chOff x="0" y="3648"/>
                <a:chExt cx="1173" cy="384"/>
              </a:xfrm>
            </p:grpSpPr>
            <p:sp>
              <p:nvSpPr>
                <p:cNvPr id="21539" name="Rectangle 31">
                  <a:extLst>
                    <a:ext uri="{FF2B5EF4-FFF2-40B4-BE49-F238E27FC236}">
                      <a16:creationId xmlns:a16="http://schemas.microsoft.com/office/drawing/2014/main" id="{A4964A09-C3A7-192E-2E2A-8D9D8E19A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648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Client key exchange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40" name="Rectangle 75">
                  <a:extLst>
                    <a:ext uri="{FF2B5EF4-FFF2-40B4-BE49-F238E27FC236}">
                      <a16:creationId xmlns:a16="http://schemas.microsoft.com/office/drawing/2014/main" id="{C8B1C0F4-E29B-DC70-AC1A-739B3FD29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648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30" name="Group 78">
                <a:extLst>
                  <a:ext uri="{FF2B5EF4-FFF2-40B4-BE49-F238E27FC236}">
                    <a16:creationId xmlns:a16="http://schemas.microsoft.com/office/drawing/2014/main" id="{E6A26EE2-6CDF-003F-646F-E12FAB881A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3648"/>
                <a:ext cx="2541" cy="384"/>
                <a:chOff x="1173" y="3648"/>
                <a:chExt cx="2541" cy="384"/>
              </a:xfrm>
            </p:grpSpPr>
            <p:sp>
              <p:nvSpPr>
                <p:cNvPr id="21537" name="Rectangle 32">
                  <a:extLst>
                    <a:ext uri="{FF2B5EF4-FFF2-40B4-BE49-F238E27FC236}">
                      <a16:creationId xmlns:a16="http://schemas.microsoft.com/office/drawing/2014/main" id="{3CD8CE78-68D1-A1B8-CFBB-809326CF3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3648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Parameters, signature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38" name="Rectangle 77">
                  <a:extLst>
                    <a:ext uri="{FF2B5EF4-FFF2-40B4-BE49-F238E27FC236}">
                      <a16:creationId xmlns:a16="http://schemas.microsoft.com/office/drawing/2014/main" id="{14391E8D-4FCF-7FF6-3662-52901EEEE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3648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31" name="Group 80">
                <a:extLst>
                  <a:ext uri="{FF2B5EF4-FFF2-40B4-BE49-F238E27FC236}">
                    <a16:creationId xmlns:a16="http://schemas.microsoft.com/office/drawing/2014/main" id="{4F1EFF23-03CD-E27C-14B9-B9B4178AD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2"/>
                <a:ext cx="1173" cy="384"/>
                <a:chOff x="0" y="4032"/>
                <a:chExt cx="1173" cy="384"/>
              </a:xfrm>
            </p:grpSpPr>
            <p:sp>
              <p:nvSpPr>
                <p:cNvPr id="21535" name="Rectangle 33">
                  <a:extLst>
                    <a:ext uri="{FF2B5EF4-FFF2-40B4-BE49-F238E27FC236}">
                      <a16:creationId xmlns:a16="http://schemas.microsoft.com/office/drawing/2014/main" id="{0C628422-6791-0596-4F5D-3CF93AB27B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2"/>
                  <a:ext cx="1087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Finished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36" name="Rectangle 79">
                  <a:extLst>
                    <a:ext uri="{FF2B5EF4-FFF2-40B4-BE49-F238E27FC236}">
                      <a16:creationId xmlns:a16="http://schemas.microsoft.com/office/drawing/2014/main" id="{3A47F690-9E95-E8B8-F328-A3E797077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2"/>
                  <a:ext cx="1173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  <p:grpSp>
            <p:nvGrpSpPr>
              <p:cNvPr id="21532" name="Group 82">
                <a:extLst>
                  <a:ext uri="{FF2B5EF4-FFF2-40B4-BE49-F238E27FC236}">
                    <a16:creationId xmlns:a16="http://schemas.microsoft.com/office/drawing/2014/main" id="{D6F102F3-1C11-92B5-0E60-17BD4C2E5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73" y="4032"/>
                <a:ext cx="2541" cy="384"/>
                <a:chOff x="1173" y="4032"/>
                <a:chExt cx="2541" cy="384"/>
              </a:xfrm>
            </p:grpSpPr>
            <p:sp>
              <p:nvSpPr>
                <p:cNvPr id="21533" name="Rectangle 34">
                  <a:extLst>
                    <a:ext uri="{FF2B5EF4-FFF2-40B4-BE49-F238E27FC236}">
                      <a16:creationId xmlns:a16="http://schemas.microsoft.com/office/drawing/2014/main" id="{60B390B7-FC6E-7E81-2D6F-32C6F720B8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6" y="4032"/>
                  <a:ext cx="2455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>
                      <a:cs typeface="Times New Roman" panose="02020603050405020304" pitchFamily="18" charset="0"/>
                    </a:rPr>
                    <a:t>Hash value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  <p:sp>
              <p:nvSpPr>
                <p:cNvPr id="21534" name="Rectangle 81">
                  <a:extLst>
                    <a:ext uri="{FF2B5EF4-FFF2-40B4-BE49-F238E27FC236}">
                      <a16:creationId xmlns:a16="http://schemas.microsoft.com/office/drawing/2014/main" id="{169C51E8-18B1-ACC6-8E6B-2201DD7FC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3" y="4032"/>
                  <a:ext cx="254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800"/>
                </a:p>
              </p:txBody>
            </p:sp>
          </p:grpSp>
        </p:grpSp>
        <p:sp>
          <p:nvSpPr>
            <p:cNvPr id="21510" name="Rectangle 84">
              <a:extLst>
                <a:ext uri="{FF2B5EF4-FFF2-40B4-BE49-F238E27FC236}">
                  <a16:creationId xmlns:a16="http://schemas.microsoft.com/office/drawing/2014/main" id="{2BC32CBE-2F92-009D-098F-5FC6B1BF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720" cy="442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257686-E113-DBAE-81F2-8F81B5361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Handshake Process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457472C1-A983-C0A6-52D0-2BAE7EAE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532" name="Group 79">
            <a:extLst>
              <a:ext uri="{FF2B5EF4-FFF2-40B4-BE49-F238E27FC236}">
                <a16:creationId xmlns:a16="http://schemas.microsoft.com/office/drawing/2014/main" id="{0A521BD4-77CE-82EA-4288-3E0C209E33F5}"/>
              </a:ext>
            </a:extLst>
          </p:cNvPr>
          <p:cNvGrpSpPr>
            <a:grpSpLocks/>
          </p:cNvGrpSpPr>
          <p:nvPr/>
        </p:nvGrpSpPr>
        <p:grpSpPr bwMode="auto">
          <a:xfrm>
            <a:off x="0" y="1219200"/>
            <a:ext cx="9144000" cy="5638800"/>
            <a:chOff x="1794" y="6560"/>
            <a:chExt cx="8789" cy="3584"/>
          </a:xfrm>
        </p:grpSpPr>
        <p:sp>
          <p:nvSpPr>
            <p:cNvPr id="22533" name="Rectangle 80">
              <a:extLst>
                <a:ext uri="{FF2B5EF4-FFF2-40B4-BE49-F238E27FC236}">
                  <a16:creationId xmlns:a16="http://schemas.microsoft.com/office/drawing/2014/main" id="{27DFB7F6-143F-A7AA-4E14-EC276A25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6560"/>
              <a:ext cx="8789" cy="3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2534" name="computr3">
              <a:extLst>
                <a:ext uri="{FF2B5EF4-FFF2-40B4-BE49-F238E27FC236}">
                  <a16:creationId xmlns:a16="http://schemas.microsoft.com/office/drawing/2014/main" id="{4BBF712A-7A52-F5C1-839C-FE094FE8C38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70" y="7317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22535" name="computr3">
              <a:extLst>
                <a:ext uri="{FF2B5EF4-FFF2-40B4-BE49-F238E27FC236}">
                  <a16:creationId xmlns:a16="http://schemas.microsoft.com/office/drawing/2014/main" id="{6B3E863A-AE03-382B-085C-95F7CD2F0DC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302" y="7386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22536" name="AutoShape 83">
              <a:extLst>
                <a:ext uri="{FF2B5EF4-FFF2-40B4-BE49-F238E27FC236}">
                  <a16:creationId xmlns:a16="http://schemas.microsoft.com/office/drawing/2014/main" id="{D69E464F-C40E-0C9C-9809-9783E233F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6912"/>
              <a:ext cx="4464" cy="2856"/>
            </a:xfrm>
            <a:prstGeom prst="leftRightArrow">
              <a:avLst>
                <a:gd name="adj1" fmla="val 50000"/>
                <a:gd name="adj2" fmla="val 31261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457200" indent="-45720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r>
                <a:rPr lang="en-US" altLang="en-US" sz="1600" b="1"/>
                <a:t>Establish security capabilities</a:t>
              </a:r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endParaRPr lang="en-US" altLang="en-US" sz="1600" b="1"/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r>
                <a:rPr lang="en-US" altLang="en-US" sz="1600" b="1"/>
                <a:t>Server authentication and key exchange</a:t>
              </a:r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endParaRPr lang="en-US" altLang="en-US" sz="1600" b="1"/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r>
                <a:rPr lang="en-US" altLang="en-US" sz="1600" b="1"/>
                <a:t>Client authentication and key exchange</a:t>
              </a:r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endParaRPr lang="en-US" altLang="en-US" sz="1600" b="1"/>
            </a:p>
            <a:p>
              <a:pPr>
                <a:spcBef>
                  <a:spcPct val="0"/>
                </a:spcBef>
                <a:buFont typeface="Times New Roman" panose="02020603050405020304" pitchFamily="18" charset="0"/>
                <a:buAutoNum type="arabicPeriod"/>
              </a:pPr>
              <a:r>
                <a:rPr lang="en-US" altLang="en-US" sz="1600" b="1"/>
                <a:t>Finish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4D9A1DB-616A-3030-82FC-52226A578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Handshake – Phase 1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4092ADD6-CC3E-C8E0-9E8F-C55C00761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3556" name="Group 10">
            <a:extLst>
              <a:ext uri="{FF2B5EF4-FFF2-40B4-BE49-F238E27FC236}">
                <a16:creationId xmlns:a16="http://schemas.microsoft.com/office/drawing/2014/main" id="{E0274A70-4954-5F4B-9CC1-5F26E79314E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7162800" cy="3657600"/>
            <a:chOff x="1578" y="8519"/>
            <a:chExt cx="8789" cy="3008"/>
          </a:xfrm>
        </p:grpSpPr>
        <p:sp>
          <p:nvSpPr>
            <p:cNvPr id="23557" name="Rectangle 11">
              <a:extLst>
                <a:ext uri="{FF2B5EF4-FFF2-40B4-BE49-F238E27FC236}">
                  <a16:creationId xmlns:a16="http://schemas.microsoft.com/office/drawing/2014/main" id="{6E582D7C-733D-5FE7-EEDF-6A3B1792B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519"/>
              <a:ext cx="8789" cy="3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58" name="computr3">
              <a:extLst>
                <a:ext uri="{FF2B5EF4-FFF2-40B4-BE49-F238E27FC236}">
                  <a16:creationId xmlns:a16="http://schemas.microsoft.com/office/drawing/2014/main" id="{9F00A79E-4FFC-C791-6A9D-CAB293621BC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26" y="9275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Web Browser</a:t>
              </a:r>
            </a:p>
          </p:txBody>
        </p:sp>
        <p:sp>
          <p:nvSpPr>
            <p:cNvPr id="23559" name="computr3">
              <a:extLst>
                <a:ext uri="{FF2B5EF4-FFF2-40B4-BE49-F238E27FC236}">
                  <a16:creationId xmlns:a16="http://schemas.microsoft.com/office/drawing/2014/main" id="{D3D9F141-5224-2D0E-18D1-DBEB0D69DA2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606" y="9320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400" b="1"/>
                <a:t>Web Server</a:t>
              </a:r>
            </a:p>
          </p:txBody>
        </p:sp>
        <p:sp>
          <p:nvSpPr>
            <p:cNvPr id="23560" name="AutoShape 14">
              <a:extLst>
                <a:ext uri="{FF2B5EF4-FFF2-40B4-BE49-F238E27FC236}">
                  <a16:creationId xmlns:a16="http://schemas.microsoft.com/office/drawing/2014/main" id="{9A1E741C-D6B1-6BEB-5080-5F0B265AA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9496"/>
              <a:ext cx="3375" cy="660"/>
            </a:xfrm>
            <a:prstGeom prst="rightArrow">
              <a:avLst>
                <a:gd name="adj1" fmla="val 50000"/>
                <a:gd name="adj2" fmla="val 1278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1: Client hello</a:t>
              </a:r>
            </a:p>
          </p:txBody>
        </p:sp>
        <p:sp>
          <p:nvSpPr>
            <p:cNvPr id="23561" name="AutoShape 15">
              <a:extLst>
                <a:ext uri="{FF2B5EF4-FFF2-40B4-BE49-F238E27FC236}">
                  <a16:creationId xmlns:a16="http://schemas.microsoft.com/office/drawing/2014/main" id="{93EC825B-D1D1-DB30-2134-71C4A155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276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2: Server hello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0E14F-C46D-B5A9-072D-5065D39F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Hello Client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Version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Highest version of SSL supported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Random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32-bit time identifies the current system date and time on client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28 byte random number generated by the random number generator software built inside the client computer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Session id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Variable length session identifier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If non-zero there is already a session between client and the server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Zero value indicates client wants to create a new connection with the server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Cipher Suite – list of cryptographic algorithms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Compression method - list of compression algorithms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99A8-436E-2019-A2F3-BC2384FA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Server Hello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Version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lower version among the one client suggested of SSL supported and highest supported by server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Random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32-bit time identifies the current system date and time on client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28 byte random number generated by the random number generator software built inside the client computer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Independent of the client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Session id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If non-zero the server uses the same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Else creates a new session id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Cipher Suite – single which the server selects form the  list of cryptographic algorithms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Compression method - single which the server selects form the list of compression algorithms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FDA4CD1F-DD43-BDD1-B94E-F7A66848F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SSL Handshake – Phase 2</a:t>
            </a:r>
            <a:br>
              <a:rPr lang="en-US" dirty="0"/>
            </a:br>
            <a:r>
              <a:rPr lang="en-US" dirty="0"/>
              <a:t>Server Authentication and key Exchange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4065F422-C066-D8F9-344B-38F60B31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6628" name="Group 11">
            <a:extLst>
              <a:ext uri="{FF2B5EF4-FFF2-40B4-BE49-F238E27FC236}">
                <a16:creationId xmlns:a16="http://schemas.microsoft.com/office/drawing/2014/main" id="{B637204C-50BD-641F-A65C-095E4E4D1197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144000" cy="4495800"/>
            <a:chOff x="1794" y="5385"/>
            <a:chExt cx="8789" cy="3308"/>
          </a:xfrm>
        </p:grpSpPr>
        <p:sp>
          <p:nvSpPr>
            <p:cNvPr id="26629" name="Rectangle 12">
              <a:extLst>
                <a:ext uri="{FF2B5EF4-FFF2-40B4-BE49-F238E27FC236}">
                  <a16:creationId xmlns:a16="http://schemas.microsoft.com/office/drawing/2014/main" id="{A0AB429F-AFE0-17D6-3A5A-BEABA313E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5385"/>
              <a:ext cx="8789" cy="33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6630" name="computr3">
              <a:extLst>
                <a:ext uri="{FF2B5EF4-FFF2-40B4-BE49-F238E27FC236}">
                  <a16:creationId xmlns:a16="http://schemas.microsoft.com/office/drawing/2014/main" id="{812F4495-8981-9C01-65AC-58DC357EF31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14" y="6141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26631" name="computr3">
              <a:extLst>
                <a:ext uri="{FF2B5EF4-FFF2-40B4-BE49-F238E27FC236}">
                  <a16:creationId xmlns:a16="http://schemas.microsoft.com/office/drawing/2014/main" id="{1B507394-2C38-EAA5-B95B-100E448DBD5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158" y="6174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26632" name="AutoShape 15">
              <a:extLst>
                <a:ext uri="{FF2B5EF4-FFF2-40B4-BE49-F238E27FC236}">
                  <a16:creationId xmlns:a16="http://schemas.microsoft.com/office/drawing/2014/main" id="{2B30A9D8-1CAC-195F-EC57-33F2CD89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5690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1: Certificate</a:t>
              </a:r>
            </a:p>
          </p:txBody>
        </p:sp>
        <p:sp>
          <p:nvSpPr>
            <p:cNvPr id="26633" name="AutoShape 16">
              <a:extLst>
                <a:ext uri="{FF2B5EF4-FFF2-40B4-BE49-F238E27FC236}">
                  <a16:creationId xmlns:a16="http://schemas.microsoft.com/office/drawing/2014/main" id="{D5236CCD-CBA9-4950-D9FD-D54233366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6386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2: Server key exchange</a:t>
              </a:r>
            </a:p>
          </p:txBody>
        </p:sp>
        <p:sp>
          <p:nvSpPr>
            <p:cNvPr id="26634" name="AutoShape 17">
              <a:extLst>
                <a:ext uri="{FF2B5EF4-FFF2-40B4-BE49-F238E27FC236}">
                  <a16:creationId xmlns:a16="http://schemas.microsoft.com/office/drawing/2014/main" id="{E7351B52-1714-4709-CBB6-81C28DC96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" y="7070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3: Certificate request</a:t>
              </a:r>
            </a:p>
          </p:txBody>
        </p:sp>
        <p:sp>
          <p:nvSpPr>
            <p:cNvPr id="26635" name="AutoShape 18">
              <a:extLst>
                <a:ext uri="{FF2B5EF4-FFF2-40B4-BE49-F238E27FC236}">
                  <a16:creationId xmlns:a16="http://schemas.microsoft.com/office/drawing/2014/main" id="{F8FA045B-7165-0DD5-3DED-55594B370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7742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4: Server hello done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A8E85124-C308-0FCC-1898-32FA02B62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SSL Handshake – Phase 3- Client Authentication and Key Exchange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F2A12BE1-C26F-297F-86C9-2CE369DB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7652" name="Rectangle 14">
            <a:extLst>
              <a:ext uri="{FF2B5EF4-FFF2-40B4-BE49-F238E27FC236}">
                <a16:creationId xmlns:a16="http://schemas.microsoft.com/office/drawing/2014/main" id="{3E824070-0842-5C08-41EE-101DDDD4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086600" cy="3505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53" name="computr3">
            <a:extLst>
              <a:ext uri="{FF2B5EF4-FFF2-40B4-BE49-F238E27FC236}">
                <a16:creationId xmlns:a16="http://schemas.microsoft.com/office/drawing/2014/main" id="{46B362B4-5EFD-8E58-6174-2E793D68F273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1014413" y="2644775"/>
            <a:ext cx="1789112" cy="19827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/>
              <a:t>Web Browser</a:t>
            </a:r>
          </a:p>
        </p:txBody>
      </p:sp>
      <p:sp>
        <p:nvSpPr>
          <p:cNvPr id="27654" name="computr3">
            <a:extLst>
              <a:ext uri="{FF2B5EF4-FFF2-40B4-BE49-F238E27FC236}">
                <a16:creationId xmlns:a16="http://schemas.microsoft.com/office/drawing/2014/main" id="{12A8F791-5955-A5C3-61C5-4EBAA663240C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5915025" y="2682875"/>
            <a:ext cx="1789113" cy="1982788"/>
          </a:xfrm>
          <a:custGeom>
            <a:avLst/>
            <a:gdLst>
              <a:gd name="T0" fmla="*/ 0 w 21600"/>
              <a:gd name="T1" fmla="*/ 2147483646 h 21600"/>
              <a:gd name="T2" fmla="*/ 2147483646 w 21600"/>
              <a:gd name="T3" fmla="*/ 0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7811 w 21600"/>
              <a:gd name="T13" fmla="*/ 2584 h 21600"/>
              <a:gd name="T14" fmla="*/ 16359 w 21600"/>
              <a:gd name="T15" fmla="*/ 1176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lnTo>
                  <a:pt x="16402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lnTo>
                  <a:pt x="4043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/>
              <a:t>Web Server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CCA7B81-3ABC-DBAC-44B5-933226F9B3FC}"/>
              </a:ext>
            </a:extLst>
          </p:cNvPr>
          <p:cNvSpPr/>
          <p:nvPr/>
        </p:nvSpPr>
        <p:spPr>
          <a:xfrm>
            <a:off x="2590800" y="2514600"/>
            <a:ext cx="3124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Step 1: Certificate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4817CC3-F861-96BC-30D8-2B870858D320}"/>
              </a:ext>
            </a:extLst>
          </p:cNvPr>
          <p:cNvSpPr/>
          <p:nvPr/>
        </p:nvSpPr>
        <p:spPr>
          <a:xfrm>
            <a:off x="2590800" y="3124200"/>
            <a:ext cx="3124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Step 2: Client key exchange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2C2EE9E-4693-424D-8543-07C5106CF1E2}"/>
              </a:ext>
            </a:extLst>
          </p:cNvPr>
          <p:cNvSpPr/>
          <p:nvPr/>
        </p:nvSpPr>
        <p:spPr>
          <a:xfrm>
            <a:off x="2667000" y="3733800"/>
            <a:ext cx="31242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Step 3: Certificate verify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F6E2-E25A-A0B5-B56F-4EA8589E8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Certificate – optional	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Only if server requests for the clients digital certificate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If client does not have one client sends a </a:t>
            </a:r>
            <a:r>
              <a:rPr lang="en-US" i="1" dirty="0"/>
              <a:t>no certificate </a:t>
            </a:r>
            <a:r>
              <a:rPr lang="en-US" dirty="0"/>
              <a:t>message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Server key exchange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Allows client to send info to the server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Related to the symmetric key to be used in the session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Client creates a 48-byte </a:t>
            </a:r>
            <a:r>
              <a:rPr lang="en-US" u="sng" dirty="0"/>
              <a:t>pre-master secret </a:t>
            </a:r>
            <a:r>
              <a:rPr lang="en-US" dirty="0"/>
              <a:t>and encrypts it with the server’s public key and sends this to server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Certificate Verify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If server demanded client authentication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Client combines the premaster key with the random numbers exchanged by the client and the server earlier hashes and signs with its private key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A1DE19-9311-C8C3-7A52-FD984BC77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Handshake – Phase 4 - Finish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A0625D6F-AA34-ACB6-6E9D-37FE9E0A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9700" name="Group 13">
            <a:extLst>
              <a:ext uri="{FF2B5EF4-FFF2-40B4-BE49-F238E27FC236}">
                <a16:creationId xmlns:a16="http://schemas.microsoft.com/office/drawing/2014/main" id="{61FEBCE5-E6B7-404A-6C7B-E3FCEF5B1501}"/>
              </a:ext>
            </a:extLst>
          </p:cNvPr>
          <p:cNvGrpSpPr>
            <a:grpSpLocks/>
          </p:cNvGrpSpPr>
          <p:nvPr/>
        </p:nvGrpSpPr>
        <p:grpSpPr bwMode="auto">
          <a:xfrm>
            <a:off x="0" y="1905000"/>
            <a:ext cx="8686800" cy="4419600"/>
            <a:chOff x="1728" y="1500"/>
            <a:chExt cx="8832" cy="3576"/>
          </a:xfrm>
        </p:grpSpPr>
        <p:sp>
          <p:nvSpPr>
            <p:cNvPr id="29701" name="Rectangle 14">
              <a:extLst>
                <a:ext uri="{FF2B5EF4-FFF2-40B4-BE49-F238E27FC236}">
                  <a16:creationId xmlns:a16="http://schemas.microsoft.com/office/drawing/2014/main" id="{FCC094E3-EF93-3A85-7E7D-D99FDA1EA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500"/>
              <a:ext cx="8832" cy="3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29702" name="computr3">
              <a:extLst>
                <a:ext uri="{FF2B5EF4-FFF2-40B4-BE49-F238E27FC236}">
                  <a16:creationId xmlns:a16="http://schemas.microsoft.com/office/drawing/2014/main" id="{5B21D500-95C5-D513-3220-7F187C71CA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954" y="2348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29703" name="computr3">
              <a:extLst>
                <a:ext uri="{FF2B5EF4-FFF2-40B4-BE49-F238E27FC236}">
                  <a16:creationId xmlns:a16="http://schemas.microsoft.com/office/drawing/2014/main" id="{3906B345-5A53-F3F2-2C2B-BAF0F38C91F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122" y="2417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29704" name="AutoShape 17">
              <a:extLst>
                <a:ext uri="{FF2B5EF4-FFF2-40B4-BE49-F238E27FC236}">
                  <a16:creationId xmlns:a16="http://schemas.microsoft.com/office/drawing/2014/main" id="{AE4EFD39-0B1B-331D-DDE1-A6C3547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3409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3: Change cipher specs</a:t>
              </a:r>
            </a:p>
          </p:txBody>
        </p:sp>
        <p:sp>
          <p:nvSpPr>
            <p:cNvPr id="29705" name="AutoShape 18">
              <a:extLst>
                <a:ext uri="{FF2B5EF4-FFF2-40B4-BE49-F238E27FC236}">
                  <a16:creationId xmlns:a16="http://schemas.microsoft.com/office/drawing/2014/main" id="{738A7D24-5A27-FD3C-D320-9E2BEE89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4093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4: Finished</a:t>
              </a:r>
            </a:p>
          </p:txBody>
        </p:sp>
        <p:sp>
          <p:nvSpPr>
            <p:cNvPr id="29706" name="AutoShape 19">
              <a:extLst>
                <a:ext uri="{FF2B5EF4-FFF2-40B4-BE49-F238E27FC236}">
                  <a16:creationId xmlns:a16="http://schemas.microsoft.com/office/drawing/2014/main" id="{F3288E69-3B4C-5F1C-0FBF-E0D774E2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1995"/>
              <a:ext cx="3450" cy="630"/>
            </a:xfrm>
            <a:prstGeom prst="rightArrow">
              <a:avLst>
                <a:gd name="adj1" fmla="val 50000"/>
                <a:gd name="adj2" fmla="val 13690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1. Change cipher specs</a:t>
              </a:r>
            </a:p>
          </p:txBody>
        </p:sp>
        <p:sp>
          <p:nvSpPr>
            <p:cNvPr id="29707" name="AutoShape 20">
              <a:extLst>
                <a:ext uri="{FF2B5EF4-FFF2-40B4-BE49-F238E27FC236}">
                  <a16:creationId xmlns:a16="http://schemas.microsoft.com/office/drawing/2014/main" id="{0E50E757-77D3-5FF3-2875-F70B6CE27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2685"/>
              <a:ext cx="3450" cy="630"/>
            </a:xfrm>
            <a:prstGeom prst="rightArrow">
              <a:avLst>
                <a:gd name="adj1" fmla="val 50000"/>
                <a:gd name="adj2" fmla="val 13690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2. Finished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8B491D9-1FBB-925A-6660-F54037BA4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HTTP Protocol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9CF87D3-47B7-F2F0-6784-17CCA7766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Hyper Text Transfer Protocol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Used on the Internet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Based on Request-Response Model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2">
            <a:extLst>
              <a:ext uri="{FF2B5EF4-FFF2-40B4-BE49-F238E27FC236}">
                <a16:creationId xmlns:a16="http://schemas.microsoft.com/office/drawing/2014/main" id="{7284C38F-824E-E681-2510-F5E01E0D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/>
              <a:t>Master Key</a:t>
            </a:r>
          </a:p>
        </p:txBody>
      </p:sp>
      <p:sp>
        <p:nvSpPr>
          <p:cNvPr id="30723" name="Content Placeholder 3">
            <a:extLst>
              <a:ext uri="{FF2B5EF4-FFF2-40B4-BE49-F238E27FC236}">
                <a16:creationId xmlns:a16="http://schemas.microsoft.com/office/drawing/2014/main" id="{486DFC38-7163-534C-7E77-7633BDD67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505200"/>
          </a:xfrm>
        </p:spPr>
        <p:txBody>
          <a:bodyPr/>
          <a:lstStyle/>
          <a:p>
            <a:pPr eaLnBrk="1" hangingPunct="1"/>
            <a:r>
              <a:rPr lang="en-US" altLang="en-US"/>
              <a:t>Client and the server create a master secret</a:t>
            </a:r>
          </a:p>
          <a:p>
            <a:pPr lvl="1" eaLnBrk="1" hangingPunct="1"/>
            <a:r>
              <a:rPr lang="en-US" altLang="en-US"/>
              <a:t> based on the pre-master key</a:t>
            </a:r>
          </a:p>
          <a:p>
            <a:pPr lvl="1" eaLnBrk="1" hangingPunct="1"/>
            <a:r>
              <a:rPr lang="en-US" altLang="en-US"/>
              <a:t>This is a 48-byte quantity</a:t>
            </a:r>
          </a:p>
          <a:p>
            <a:pPr lvl="1" eaLnBrk="1" hangingPunct="1"/>
            <a:r>
              <a:rPr lang="en-US" altLang="en-US"/>
              <a:t>Used to generate keys and secrets for encryption and MAC computations</a:t>
            </a:r>
          </a:p>
          <a:p>
            <a:pPr lvl="1" eaLnBrk="1" hangingPunct="1"/>
            <a:r>
              <a:rPr lang="en-US" altLang="en-US"/>
              <a:t>Calculated and Computed MD of pre-master secret, client random and server random</a:t>
            </a:r>
          </a:p>
          <a:p>
            <a:pPr lvl="1" eaLnBrk="1" hangingPunct="1"/>
            <a:endParaRPr lang="en-US" altLang="en-US"/>
          </a:p>
        </p:txBody>
      </p:sp>
      <p:grpSp>
        <p:nvGrpSpPr>
          <p:cNvPr id="30724" name="Group 14">
            <a:extLst>
              <a:ext uri="{FF2B5EF4-FFF2-40B4-BE49-F238E27FC236}">
                <a16:creationId xmlns:a16="http://schemas.microsoft.com/office/drawing/2014/main" id="{6D3ED6F2-E0EC-EBB7-3F28-3CC793A5B84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343400"/>
            <a:ext cx="7696200" cy="2286000"/>
            <a:chOff x="381000" y="4343400"/>
            <a:chExt cx="7696200" cy="2286000"/>
          </a:xfrm>
        </p:grpSpPr>
        <p:sp>
          <p:nvSpPr>
            <p:cNvPr id="30725" name="TextBox 4">
              <a:extLst>
                <a:ext uri="{FF2B5EF4-FFF2-40B4-BE49-F238E27FC236}">
                  <a16:creationId xmlns:a16="http://schemas.microsoft.com/office/drawing/2014/main" id="{B2ECFD80-E68C-2435-58E1-51985FB67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343400"/>
              <a:ext cx="21336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Pre  master secret</a:t>
              </a:r>
            </a:p>
          </p:txBody>
        </p:sp>
        <p:sp>
          <p:nvSpPr>
            <p:cNvPr id="30726" name="TextBox 5">
              <a:extLst>
                <a:ext uri="{FF2B5EF4-FFF2-40B4-BE49-F238E27FC236}">
                  <a16:creationId xmlns:a16="http://schemas.microsoft.com/office/drawing/2014/main" id="{A9EEFD67-7171-F77A-341C-C92FCAD15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343400"/>
              <a:ext cx="21336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Client random</a:t>
              </a:r>
            </a:p>
          </p:txBody>
        </p:sp>
        <p:sp>
          <p:nvSpPr>
            <p:cNvPr id="30727" name="TextBox 6">
              <a:extLst>
                <a:ext uri="{FF2B5EF4-FFF2-40B4-BE49-F238E27FC236}">
                  <a16:creationId xmlns:a16="http://schemas.microsoft.com/office/drawing/2014/main" id="{72B6BDFD-ED14-8AB0-BD46-058D0CD89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343400"/>
              <a:ext cx="21336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Server  random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BE4D71F-20CD-14F5-3480-DC59AB005B7F}"/>
                </a:ext>
              </a:extLst>
            </p:cNvPr>
            <p:cNvSpPr/>
            <p:nvPr/>
          </p:nvSpPr>
          <p:spPr>
            <a:xfrm>
              <a:off x="1295400" y="4800600"/>
              <a:ext cx="3810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2A99101-5408-2A8A-E650-D9BF8D7AE791}"/>
                </a:ext>
              </a:extLst>
            </p:cNvPr>
            <p:cNvSpPr/>
            <p:nvPr/>
          </p:nvSpPr>
          <p:spPr>
            <a:xfrm>
              <a:off x="4191000" y="4800600"/>
              <a:ext cx="3810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67D232EB-B6A0-7A71-9CFB-0D9F4A1F2998}"/>
                </a:ext>
              </a:extLst>
            </p:cNvPr>
            <p:cNvSpPr/>
            <p:nvPr/>
          </p:nvSpPr>
          <p:spPr>
            <a:xfrm>
              <a:off x="6858000" y="4800600"/>
              <a:ext cx="3810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731" name="TextBox 11">
              <a:extLst>
                <a:ext uri="{FF2B5EF4-FFF2-40B4-BE49-F238E27FC236}">
                  <a16:creationId xmlns:a16="http://schemas.microsoft.com/office/drawing/2014/main" id="{9D6716F3-A71A-6425-75F6-D2986D903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334000"/>
              <a:ext cx="6324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Message Digest Algorithms</a:t>
              </a:r>
            </a:p>
          </p:txBody>
        </p:sp>
        <p:sp>
          <p:nvSpPr>
            <p:cNvPr id="30732" name="TextBox 12">
              <a:extLst>
                <a:ext uri="{FF2B5EF4-FFF2-40B4-BE49-F238E27FC236}">
                  <a16:creationId xmlns:a16="http://schemas.microsoft.com/office/drawing/2014/main" id="{CF07F885-78CC-138C-41BE-58AA1B541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6260068"/>
              <a:ext cx="2133600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master secret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DA27D0CA-3AE0-F91F-F47F-764405A98F54}"/>
                </a:ext>
              </a:extLst>
            </p:cNvPr>
            <p:cNvSpPr/>
            <p:nvPr/>
          </p:nvSpPr>
          <p:spPr>
            <a:xfrm>
              <a:off x="4191000" y="5715000"/>
              <a:ext cx="3810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7B4CF81-F59B-A063-8A2E-EA3C1182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Symmetric Key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91EE5EA4-695A-9EBF-E551-9E14C4D9DA1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133600"/>
            <a:ext cx="7696200" cy="2316163"/>
            <a:chOff x="381000" y="4343400"/>
            <a:chExt cx="7696200" cy="2316778"/>
          </a:xfrm>
        </p:grpSpPr>
        <p:sp>
          <p:nvSpPr>
            <p:cNvPr id="31748" name="TextBox 4">
              <a:extLst>
                <a:ext uri="{FF2B5EF4-FFF2-40B4-BE49-F238E27FC236}">
                  <a16:creationId xmlns:a16="http://schemas.microsoft.com/office/drawing/2014/main" id="{48DC9E9C-E48B-84EB-8E90-286E8AB2D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343400"/>
              <a:ext cx="21336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master secret</a:t>
              </a:r>
            </a:p>
          </p:txBody>
        </p:sp>
        <p:sp>
          <p:nvSpPr>
            <p:cNvPr id="31749" name="TextBox 5">
              <a:extLst>
                <a:ext uri="{FF2B5EF4-FFF2-40B4-BE49-F238E27FC236}">
                  <a16:creationId xmlns:a16="http://schemas.microsoft.com/office/drawing/2014/main" id="{F8B32ED4-DC6F-433A-CB9C-A22C38DF6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4343400"/>
              <a:ext cx="21336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Client random</a:t>
              </a:r>
            </a:p>
          </p:txBody>
        </p:sp>
        <p:sp>
          <p:nvSpPr>
            <p:cNvPr id="31750" name="TextBox 6">
              <a:extLst>
                <a:ext uri="{FF2B5EF4-FFF2-40B4-BE49-F238E27FC236}">
                  <a16:creationId xmlns:a16="http://schemas.microsoft.com/office/drawing/2014/main" id="{E4508E97-25CF-9ED0-471B-68E87AEEF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4343400"/>
              <a:ext cx="21336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Server  random</a:t>
              </a:r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D82568D-5C49-13A1-796A-FA0EA8FB3869}"/>
                </a:ext>
              </a:extLst>
            </p:cNvPr>
            <p:cNvSpPr/>
            <p:nvPr/>
          </p:nvSpPr>
          <p:spPr>
            <a:xfrm>
              <a:off x="1295400" y="4800721"/>
              <a:ext cx="381000" cy="533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E69FB875-D453-394A-44A4-19F15438818A}"/>
                </a:ext>
              </a:extLst>
            </p:cNvPr>
            <p:cNvSpPr/>
            <p:nvPr/>
          </p:nvSpPr>
          <p:spPr>
            <a:xfrm>
              <a:off x="4191000" y="4800721"/>
              <a:ext cx="381000" cy="533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2A2A0146-5349-CE66-57B7-E37BFB338283}"/>
                </a:ext>
              </a:extLst>
            </p:cNvPr>
            <p:cNvSpPr/>
            <p:nvPr/>
          </p:nvSpPr>
          <p:spPr>
            <a:xfrm>
              <a:off x="6858000" y="4800721"/>
              <a:ext cx="381000" cy="533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  <p:sp>
          <p:nvSpPr>
            <p:cNvPr id="31754" name="TextBox 10">
              <a:extLst>
                <a:ext uri="{FF2B5EF4-FFF2-40B4-BE49-F238E27FC236}">
                  <a16:creationId xmlns:a16="http://schemas.microsoft.com/office/drawing/2014/main" id="{E755DC35-FD4A-A132-08B7-734E6B04D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334000"/>
              <a:ext cx="63246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Message Digest Algorithms</a:t>
              </a:r>
            </a:p>
          </p:txBody>
        </p:sp>
        <p:sp>
          <p:nvSpPr>
            <p:cNvPr id="31755" name="TextBox 11">
              <a:extLst>
                <a:ext uri="{FF2B5EF4-FFF2-40B4-BE49-F238E27FC236}">
                  <a16:creationId xmlns:a16="http://schemas.microsoft.com/office/drawing/2014/main" id="{17410170-7BCA-4FE9-3C2A-BEA620D07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6260068"/>
              <a:ext cx="2133600" cy="4001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/>
                <a:t>Symmetric key</a:t>
              </a:r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F6BD790E-AEBD-EBD2-53B5-6A620B114D2F}"/>
                </a:ext>
              </a:extLst>
            </p:cNvPr>
            <p:cNvSpPr/>
            <p:nvPr/>
          </p:nvSpPr>
          <p:spPr>
            <a:xfrm>
              <a:off x="4191000" y="5715364"/>
              <a:ext cx="381000" cy="53354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07B80A5A-7190-2168-22A1-1EC9E16B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 Protocol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E51C839-AD2D-8FE1-55FE-3EC2FE3B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After a successful handshake</a:t>
            </a:r>
          </a:p>
          <a:p>
            <a:pPr eaLnBrk="1" hangingPunct="1"/>
            <a:r>
              <a:rPr lang="en-US" altLang="en-US"/>
              <a:t>Authenticated each other and decided on what algorithms to use</a:t>
            </a:r>
          </a:p>
          <a:p>
            <a:pPr eaLnBrk="1" hangingPunct="1"/>
            <a:r>
              <a:rPr lang="en-US" altLang="en-US"/>
              <a:t>Two services are provided</a:t>
            </a:r>
          </a:p>
          <a:p>
            <a:pPr lvl="1" eaLnBrk="1" hangingPunct="1"/>
            <a:r>
              <a:rPr lang="en-US" altLang="en-US"/>
              <a:t>Confidentiality – using secret key</a:t>
            </a:r>
          </a:p>
          <a:p>
            <a:pPr lvl="1" eaLnBrk="1" hangingPunct="1"/>
            <a:r>
              <a:rPr lang="en-US" altLang="en-US"/>
              <a:t>Integrity – MAC is defined that is used for assuring the message integrity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1F420F7-1747-E05A-B1DC-839B3DEEF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SSL Record Protocol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65452F81-FFF3-A46C-29B8-E63269C1D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33796" name="Group 13">
            <a:extLst>
              <a:ext uri="{FF2B5EF4-FFF2-40B4-BE49-F238E27FC236}">
                <a16:creationId xmlns:a16="http://schemas.microsoft.com/office/drawing/2014/main" id="{2ACDDD9C-B142-3E91-5445-2EE362E8351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295400"/>
            <a:ext cx="8153400" cy="5562600"/>
            <a:chOff x="2280" y="1536"/>
            <a:chExt cx="8016" cy="6576"/>
          </a:xfrm>
        </p:grpSpPr>
        <p:sp>
          <p:nvSpPr>
            <p:cNvPr id="33797" name="Rectangle 14">
              <a:extLst>
                <a:ext uri="{FF2B5EF4-FFF2-40B4-BE49-F238E27FC236}">
                  <a16:creationId xmlns:a16="http://schemas.microsoft.com/office/drawing/2014/main" id="{9739BE87-9F0B-8466-1553-38E3DD029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536"/>
              <a:ext cx="8016" cy="6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798" name="Text Box 15">
              <a:extLst>
                <a:ext uri="{FF2B5EF4-FFF2-40B4-BE49-F238E27FC236}">
                  <a16:creationId xmlns:a16="http://schemas.microsoft.com/office/drawing/2014/main" id="{FB9DF231-30E1-5354-E139-149BB7896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2114"/>
              <a:ext cx="4620" cy="42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799" name="Text Box 16">
              <a:extLst>
                <a:ext uri="{FF2B5EF4-FFF2-40B4-BE49-F238E27FC236}">
                  <a16:creationId xmlns:a16="http://schemas.microsoft.com/office/drawing/2014/main" id="{605A08B7-B718-3254-A422-B75BBE907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2" y="2090"/>
              <a:ext cx="210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Application data</a:t>
              </a:r>
            </a:p>
          </p:txBody>
        </p:sp>
        <p:sp>
          <p:nvSpPr>
            <p:cNvPr id="33800" name="Text Box 17" descr="Dashed downward diagonal">
              <a:extLst>
                <a:ext uri="{FF2B5EF4-FFF2-40B4-BE49-F238E27FC236}">
                  <a16:creationId xmlns:a16="http://schemas.microsoft.com/office/drawing/2014/main" id="{FF348440-8AD7-B576-C777-01665F91D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3086"/>
              <a:ext cx="1548" cy="4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01" name="Text Box 18" descr="Dashed downward diagonal">
              <a:extLst>
                <a:ext uri="{FF2B5EF4-FFF2-40B4-BE49-F238E27FC236}">
                  <a16:creationId xmlns:a16="http://schemas.microsoft.com/office/drawing/2014/main" id="{00C15C4B-C12F-7FCB-4BC8-CAD711248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086"/>
              <a:ext cx="1536" cy="4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02" name="Text Box 19" descr="Dashed downward diagonal">
              <a:extLst>
                <a:ext uri="{FF2B5EF4-FFF2-40B4-BE49-F238E27FC236}">
                  <a16:creationId xmlns:a16="http://schemas.microsoft.com/office/drawing/2014/main" id="{9D8DF901-A04B-DEAE-8044-C062E5DD0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" y="3086"/>
              <a:ext cx="1536" cy="42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03" name="Line 20">
              <a:extLst>
                <a:ext uri="{FF2B5EF4-FFF2-40B4-BE49-F238E27FC236}">
                  <a16:creationId xmlns:a16="http://schemas.microsoft.com/office/drawing/2014/main" id="{B55585DC-05B3-88E7-B10C-702B567B0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254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21">
              <a:extLst>
                <a:ext uri="{FF2B5EF4-FFF2-40B4-BE49-F238E27FC236}">
                  <a16:creationId xmlns:a16="http://schemas.microsoft.com/office/drawing/2014/main" id="{1DC82069-D8F8-2A82-B97F-896714FDF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22">
              <a:extLst>
                <a:ext uri="{FF2B5EF4-FFF2-40B4-BE49-F238E27FC236}">
                  <a16:creationId xmlns:a16="http://schemas.microsoft.com/office/drawing/2014/main" id="{154E84E2-0415-C8AA-7B15-53536209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" y="254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23">
              <a:extLst>
                <a:ext uri="{FF2B5EF4-FFF2-40B4-BE49-F238E27FC236}">
                  <a16:creationId xmlns:a16="http://schemas.microsoft.com/office/drawing/2014/main" id="{D62D1550-1922-C862-52EB-912FB00D3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2" y="2558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Text Box 24">
              <a:extLst>
                <a:ext uri="{FF2B5EF4-FFF2-40B4-BE49-F238E27FC236}">
                  <a16:creationId xmlns:a16="http://schemas.microsoft.com/office/drawing/2014/main" id="{BDAC5DF3-9C58-BAD2-0DB8-0D868A108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4" y="3086"/>
              <a:ext cx="2532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Fragmentation &lt;= 16kb</a:t>
              </a:r>
            </a:p>
          </p:txBody>
        </p:sp>
        <p:sp>
          <p:nvSpPr>
            <p:cNvPr id="33808" name="Text Box 25" descr="Zig zag">
              <a:extLst>
                <a:ext uri="{FF2B5EF4-FFF2-40B4-BE49-F238E27FC236}">
                  <a16:creationId xmlns:a16="http://schemas.microsoft.com/office/drawing/2014/main" id="{D9F52770-DE12-DF57-0E56-E29B7E51F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0" y="4082"/>
              <a:ext cx="1020" cy="4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09" name="Line 26">
              <a:extLst>
                <a:ext uri="{FF2B5EF4-FFF2-40B4-BE49-F238E27FC236}">
                  <a16:creationId xmlns:a16="http://schemas.microsoft.com/office/drawing/2014/main" id="{74629C6C-5735-548B-9C39-9F460C85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2" y="350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27">
              <a:extLst>
                <a:ext uri="{FF2B5EF4-FFF2-40B4-BE49-F238E27FC236}">
                  <a16:creationId xmlns:a16="http://schemas.microsoft.com/office/drawing/2014/main" id="{D313A89F-E473-583B-7B62-75D7D9285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6" y="3530"/>
              <a:ext cx="564" cy="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Text Box 28">
              <a:extLst>
                <a:ext uri="{FF2B5EF4-FFF2-40B4-BE49-F238E27FC236}">
                  <a16:creationId xmlns:a16="http://schemas.microsoft.com/office/drawing/2014/main" id="{EB31722A-27EF-0297-6571-FAA31BA94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0" y="4070"/>
              <a:ext cx="2616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Compression (lossless)</a:t>
              </a:r>
            </a:p>
          </p:txBody>
        </p:sp>
        <p:sp>
          <p:nvSpPr>
            <p:cNvPr id="33812" name="Text Box 29" descr="Zig zag">
              <a:extLst>
                <a:ext uri="{FF2B5EF4-FFF2-40B4-BE49-F238E27FC236}">
                  <a16:creationId xmlns:a16="http://schemas.microsoft.com/office/drawing/2014/main" id="{0CE82613-2920-4205-3ADA-67BEE71CD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8" y="5090"/>
              <a:ext cx="1020" cy="4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13" name="Line 30">
              <a:extLst>
                <a:ext uri="{FF2B5EF4-FFF2-40B4-BE49-F238E27FC236}">
                  <a16:creationId xmlns:a16="http://schemas.microsoft.com/office/drawing/2014/main" id="{C0DD156E-6CDC-F1C0-8462-7205641B3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514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Text Box 31" descr="Diagonal brick">
              <a:extLst>
                <a:ext uri="{FF2B5EF4-FFF2-40B4-BE49-F238E27FC236}">
                  <a16:creationId xmlns:a16="http://schemas.microsoft.com/office/drawing/2014/main" id="{B24386E4-05B9-15B0-D2AD-689882FDD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5090"/>
              <a:ext cx="312" cy="420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15" name="Line 32">
              <a:extLst>
                <a:ext uri="{FF2B5EF4-FFF2-40B4-BE49-F238E27FC236}">
                  <a16:creationId xmlns:a16="http://schemas.microsoft.com/office/drawing/2014/main" id="{8751BA6A-98E8-8B35-3465-EBB220CF1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452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Line 33">
              <a:extLst>
                <a:ext uri="{FF2B5EF4-FFF2-40B4-BE49-F238E27FC236}">
                  <a16:creationId xmlns:a16="http://schemas.microsoft.com/office/drawing/2014/main" id="{2D8534F9-0DDF-E1BD-3BF6-6EFD9632C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4" y="4430"/>
              <a:ext cx="336" cy="6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Text Box 34">
              <a:extLst>
                <a:ext uri="{FF2B5EF4-FFF2-40B4-BE49-F238E27FC236}">
                  <a16:creationId xmlns:a16="http://schemas.microsoft.com/office/drawing/2014/main" id="{5091C873-592F-355F-9FFC-C52B002A79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" y="5066"/>
              <a:ext cx="3521" cy="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Addition of MAC(using secret key established) similar to HMAC</a:t>
              </a:r>
            </a:p>
          </p:txBody>
        </p:sp>
        <p:sp>
          <p:nvSpPr>
            <p:cNvPr id="33818" name="Text Box 35" descr="Light vertical">
              <a:extLst>
                <a:ext uri="{FF2B5EF4-FFF2-40B4-BE49-F238E27FC236}">
                  <a16:creationId xmlns:a16="http://schemas.microsoft.com/office/drawing/2014/main" id="{774C03F2-E313-B662-08DF-EB4E8660F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6122"/>
              <a:ext cx="1344" cy="4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19" name="Line 36">
              <a:extLst>
                <a:ext uri="{FF2B5EF4-FFF2-40B4-BE49-F238E27FC236}">
                  <a16:creationId xmlns:a16="http://schemas.microsoft.com/office/drawing/2014/main" id="{F71FE064-028A-EECC-E986-1CDF950C6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554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Line 37">
              <a:extLst>
                <a:ext uri="{FF2B5EF4-FFF2-40B4-BE49-F238E27FC236}">
                  <a16:creationId xmlns:a16="http://schemas.microsoft.com/office/drawing/2014/main" id="{3A1F76A9-CCA9-12D5-5557-52C646EC9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557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Text Box 38">
              <a:extLst>
                <a:ext uri="{FF2B5EF4-FFF2-40B4-BE49-F238E27FC236}">
                  <a16:creationId xmlns:a16="http://schemas.microsoft.com/office/drawing/2014/main" id="{2BAFCF88-7A1E-992B-DF60-F062925EB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0" y="6086"/>
              <a:ext cx="2100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Encryption </a:t>
              </a:r>
            </a:p>
          </p:txBody>
        </p:sp>
        <p:sp>
          <p:nvSpPr>
            <p:cNvPr id="33822" name="Text Box 39" descr="Light vertical">
              <a:extLst>
                <a:ext uri="{FF2B5EF4-FFF2-40B4-BE49-F238E27FC236}">
                  <a16:creationId xmlns:a16="http://schemas.microsoft.com/office/drawing/2014/main" id="{60776832-72B9-D78C-F98F-CDE93BB9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4" y="7142"/>
              <a:ext cx="1344" cy="4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23" name="Line 40">
              <a:extLst>
                <a:ext uri="{FF2B5EF4-FFF2-40B4-BE49-F238E27FC236}">
                  <a16:creationId xmlns:a16="http://schemas.microsoft.com/office/drawing/2014/main" id="{1F4E2438-279F-1E80-702B-EA2A35342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6566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Line 41">
              <a:extLst>
                <a:ext uri="{FF2B5EF4-FFF2-40B4-BE49-F238E27FC236}">
                  <a16:creationId xmlns:a16="http://schemas.microsoft.com/office/drawing/2014/main" id="{D6EC4FE9-CF33-CD91-4829-E4175FE49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659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Text Box 42" descr="Light horizontal">
              <a:extLst>
                <a:ext uri="{FF2B5EF4-FFF2-40B4-BE49-F238E27FC236}">
                  <a16:creationId xmlns:a16="http://schemas.microsoft.com/office/drawing/2014/main" id="{D5293A8C-36BF-9890-0019-ECC1D209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7142"/>
              <a:ext cx="312" cy="42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826" name="Text Box 43">
              <a:extLst>
                <a:ext uri="{FF2B5EF4-FFF2-40B4-BE49-F238E27FC236}">
                  <a16:creationId xmlns:a16="http://schemas.microsoft.com/office/drawing/2014/main" id="{8D740A60-1C2E-D645-F911-614A3421C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0" y="6671"/>
              <a:ext cx="3596" cy="12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Append header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Content type, major version, minor version and compressed length(3.1)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Major – 3 minor -1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43850A4-4D17-817D-258F-863EEE3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Permitted Encryption Algorithms</a:t>
            </a:r>
            <a:endParaRPr lang="en-IN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55D94706-459B-D7CE-C17E-BBD1A978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 Cipher</a:t>
            </a:r>
          </a:p>
          <a:p>
            <a:pPr lvl="1" eaLnBrk="1" hangingPunct="1"/>
            <a:r>
              <a:rPr lang="en-US" altLang="en-US"/>
              <a:t>RC4</a:t>
            </a:r>
          </a:p>
          <a:p>
            <a:pPr eaLnBrk="1" hangingPunct="1"/>
            <a:r>
              <a:rPr lang="en-US" altLang="en-US"/>
              <a:t>Block Cipher</a:t>
            </a:r>
          </a:p>
          <a:p>
            <a:pPr lvl="1" eaLnBrk="1" hangingPunct="1"/>
            <a:r>
              <a:rPr lang="en-US" altLang="en-US"/>
              <a:t>AES</a:t>
            </a:r>
          </a:p>
          <a:p>
            <a:pPr lvl="1" eaLnBrk="1" hangingPunct="1"/>
            <a:r>
              <a:rPr lang="en-US" altLang="en-US"/>
              <a:t>IDEARC2</a:t>
            </a:r>
          </a:p>
          <a:p>
            <a:pPr lvl="1" eaLnBrk="1" hangingPunct="1"/>
            <a:r>
              <a:rPr lang="en-US" altLang="en-US"/>
              <a:t>DES</a:t>
            </a:r>
          </a:p>
          <a:p>
            <a:pPr lvl="1" eaLnBrk="1" hangingPunct="1"/>
            <a:r>
              <a:rPr lang="en-US" altLang="en-US"/>
              <a:t>DES-3</a:t>
            </a:r>
            <a:endParaRPr lang="en-I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">
            <a:extLst>
              <a:ext uri="{FF2B5EF4-FFF2-40B4-BE49-F238E27FC236}">
                <a16:creationId xmlns:a16="http://schemas.microsoft.com/office/drawing/2014/main" id="{075C89A1-073C-1ABC-A233-A5BEA44B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Alert Protocol</a:t>
            </a:r>
          </a:p>
        </p:txBody>
      </p:sp>
      <p:sp>
        <p:nvSpPr>
          <p:cNvPr id="35843" name="Content Placeholder 3">
            <a:extLst>
              <a:ext uri="{FF2B5EF4-FFF2-40B4-BE49-F238E27FC236}">
                <a16:creationId xmlns:a16="http://schemas.microsoft.com/office/drawing/2014/main" id="{33DF0CD1-F86F-11F6-14C0-DAC45BFE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 eaLnBrk="1" hangingPunct="1"/>
            <a:r>
              <a:rPr lang="en-US" altLang="en-US"/>
              <a:t>Client or server detects an error</a:t>
            </a:r>
          </a:p>
          <a:p>
            <a:pPr eaLnBrk="1" hangingPunct="1"/>
            <a:r>
              <a:rPr lang="en-US" altLang="en-US"/>
              <a:t>Detecting party sends a alert message</a:t>
            </a:r>
          </a:p>
          <a:p>
            <a:pPr eaLnBrk="1" hangingPunct="1"/>
            <a:r>
              <a:rPr lang="en-US" altLang="en-US"/>
              <a:t>If error is fatal both close the SSL connection</a:t>
            </a:r>
          </a:p>
          <a:p>
            <a:pPr eaLnBrk="1" hangingPunct="1"/>
            <a:r>
              <a:rPr lang="en-US" altLang="en-US"/>
              <a:t>Destroy all the keys associated with the connection</a:t>
            </a:r>
          </a:p>
          <a:p>
            <a:pPr eaLnBrk="1" hangingPunct="1"/>
            <a:r>
              <a:rPr lang="en-US" altLang="en-US"/>
              <a:t>Message consists of two bytes</a:t>
            </a:r>
          </a:p>
          <a:p>
            <a:pPr eaLnBrk="1" hangingPunct="1"/>
            <a:r>
              <a:rPr lang="en-US" altLang="en-US"/>
              <a:t>Errors are fatal and nonfatal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pSp>
        <p:nvGrpSpPr>
          <p:cNvPr id="35844" name="Group 9">
            <a:extLst>
              <a:ext uri="{FF2B5EF4-FFF2-40B4-BE49-F238E27FC236}">
                <a16:creationId xmlns:a16="http://schemas.microsoft.com/office/drawing/2014/main" id="{96FC17CB-7B99-C817-F2A9-B23E50C73B7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506913"/>
            <a:ext cx="2286000" cy="369887"/>
            <a:chOff x="2895600" y="6260068"/>
            <a:chExt cx="2286000" cy="369332"/>
          </a:xfrm>
        </p:grpSpPr>
        <p:sp>
          <p:nvSpPr>
            <p:cNvPr id="35845" name="TextBox 4">
              <a:extLst>
                <a:ext uri="{FF2B5EF4-FFF2-40B4-BE49-F238E27FC236}">
                  <a16:creationId xmlns:a16="http://schemas.microsoft.com/office/drawing/2014/main" id="{598598F0-509F-7161-9831-49B248813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6260068"/>
              <a:ext cx="2286000" cy="3693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  Severity         Cause       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325176-7CC2-F37D-28A4-0CD31502B140}"/>
                </a:ext>
              </a:extLst>
            </p:cNvPr>
            <p:cNvCxnSpPr/>
            <p:nvPr/>
          </p:nvCxnSpPr>
          <p:spPr>
            <a:xfrm rot="16200000" flipH="1">
              <a:off x="3853935" y="6443146"/>
              <a:ext cx="369332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3B546C6C-9B49-3839-1DA4-9CB0705C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Fatal/Non - Fatal Errors</a:t>
            </a:r>
            <a:endParaRPr lang="en-I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01F42C-E3BD-77E9-A4FF-8705838437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Fatal</a:t>
                      </a:r>
                      <a:r>
                        <a:rPr lang="en-US" baseline="0" dirty="0"/>
                        <a:t> Errors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Fatal</a:t>
                      </a:r>
                      <a:r>
                        <a:rPr lang="en-US" baseline="0" dirty="0"/>
                        <a:t> Errors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Unexpected message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certificate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Bad record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</a:t>
                      </a:r>
                      <a:r>
                        <a:rPr lang="en-US" baseline="0" dirty="0"/>
                        <a:t> Certificate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Decompression Failure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Unsupported Certificate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Handshake failure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Certificate Revoked/Expired/Unknown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/>
                        <a:t>Illegal 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 Notify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33A9-12D2-1502-2B44-83E0997D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Closing and resuming SSL connections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A7049834-BD92-A565-CF53-8883FFD2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Before ending both client and server must inform each other that their side is ending</a:t>
            </a:r>
          </a:p>
          <a:p>
            <a:pPr eaLnBrk="1" hangingPunct="1"/>
            <a:r>
              <a:rPr lang="en-US" altLang="en-US"/>
              <a:t>Each sends CLOSE NOTIFY – graceful closure</a:t>
            </a:r>
          </a:p>
          <a:p>
            <a:pPr eaLnBrk="1" hangingPunct="1"/>
            <a:r>
              <a:rPr lang="en-US" altLang="en-US"/>
              <a:t>Such connection can be resumed later</a:t>
            </a:r>
          </a:p>
          <a:p>
            <a:pPr eaLnBrk="1" hangingPunct="1"/>
            <a:r>
              <a:rPr lang="en-US" altLang="en-US"/>
              <a:t>If closed with out a CLOSE NOTIFY the SSL connection cannot be resumed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B768-230D-4523-48C1-8FEF233C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Secure Hypertext Transfer Protocol(SHTTP)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A20262-31F5-F4C2-EE0B-AA56F724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4648200" cy="45259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Supports authentication and encryption of HTTP traffic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Works at individual message level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Encrypts and signs individual messages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SSl</a:t>
            </a:r>
            <a:r>
              <a:rPr lang="en-US" dirty="0"/>
              <a:t> does not differentiate between messages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Aims at making the connection secure regardless of the messages</a:t>
            </a:r>
          </a:p>
        </p:txBody>
      </p:sp>
      <p:grpSp>
        <p:nvGrpSpPr>
          <p:cNvPr id="38916" name="Group 36">
            <a:extLst>
              <a:ext uri="{FF2B5EF4-FFF2-40B4-BE49-F238E27FC236}">
                <a16:creationId xmlns:a16="http://schemas.microsoft.com/office/drawing/2014/main" id="{FB3D7881-3859-D0D3-4CEB-BD3BDBACE89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2600"/>
            <a:ext cx="3505200" cy="3810000"/>
            <a:chOff x="3723" y="1688"/>
            <a:chExt cx="4296" cy="4066"/>
          </a:xfrm>
        </p:grpSpPr>
        <p:sp>
          <p:nvSpPr>
            <p:cNvPr id="38917" name="Rectangle 37">
              <a:extLst>
                <a:ext uri="{FF2B5EF4-FFF2-40B4-BE49-F238E27FC236}">
                  <a16:creationId xmlns:a16="http://schemas.microsoft.com/office/drawing/2014/main" id="{19287A77-495E-F6FD-3172-F74A7F734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688"/>
              <a:ext cx="4296" cy="4066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918" name="Text Box 38">
              <a:extLst>
                <a:ext uri="{FF2B5EF4-FFF2-40B4-BE49-F238E27FC236}">
                  <a16:creationId xmlns:a16="http://schemas.microsoft.com/office/drawing/2014/main" id="{520BD5B9-2795-E19E-9F60-F9F5635DD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2090"/>
              <a:ext cx="3922" cy="43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Application Layer, SHTTP</a:t>
              </a:r>
            </a:p>
          </p:txBody>
        </p:sp>
        <p:sp>
          <p:nvSpPr>
            <p:cNvPr id="38919" name="Text Box 39">
              <a:extLst>
                <a:ext uri="{FF2B5EF4-FFF2-40B4-BE49-F238E27FC236}">
                  <a16:creationId xmlns:a16="http://schemas.microsoft.com/office/drawing/2014/main" id="{AC43D267-1306-9776-56C5-509070D90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209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Transport Layer</a:t>
              </a:r>
            </a:p>
          </p:txBody>
        </p:sp>
        <p:sp>
          <p:nvSpPr>
            <p:cNvPr id="38920" name="Text Box 40">
              <a:extLst>
                <a:ext uri="{FF2B5EF4-FFF2-40B4-BE49-F238E27FC236}">
                  <a16:creationId xmlns:a16="http://schemas.microsoft.com/office/drawing/2014/main" id="{50475650-CE70-61E3-1CF1-B6366F00A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3761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Internet Layer</a:t>
              </a:r>
            </a:p>
          </p:txBody>
        </p:sp>
        <p:sp>
          <p:nvSpPr>
            <p:cNvPr id="38921" name="Text Box 41">
              <a:extLst>
                <a:ext uri="{FF2B5EF4-FFF2-40B4-BE49-F238E27FC236}">
                  <a16:creationId xmlns:a16="http://schemas.microsoft.com/office/drawing/2014/main" id="{B8E2C30E-B8F4-7621-B643-B1D838B52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4337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Data Link Layer</a:t>
              </a:r>
            </a:p>
          </p:txBody>
        </p:sp>
        <p:sp>
          <p:nvSpPr>
            <p:cNvPr id="38922" name="Text Box 42">
              <a:extLst>
                <a:ext uri="{FF2B5EF4-FFF2-40B4-BE49-F238E27FC236}">
                  <a16:creationId xmlns:a16="http://schemas.microsoft.com/office/drawing/2014/main" id="{AF6D207A-3D2A-EFD1-B76E-FACFFEE1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" y="4913"/>
              <a:ext cx="3168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Physical Layer</a:t>
              </a:r>
            </a:p>
          </p:txBody>
        </p:sp>
        <p:sp>
          <p:nvSpPr>
            <p:cNvPr id="38923" name="Text Box 43" descr="5%">
              <a:extLst>
                <a:ext uri="{FF2B5EF4-FFF2-40B4-BE49-F238E27FC236}">
                  <a16:creationId xmlns:a16="http://schemas.microsoft.com/office/drawing/2014/main" id="{079CEB6B-4FAE-B317-8DDC-490EBC438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1" y="2654"/>
              <a:ext cx="3168" cy="43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SSL Layer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EC10C19-0443-ADCD-A311-B61F128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Layer Security (TLS)</a:t>
            </a:r>
            <a:endParaRPr lang="en-IN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7B3BD10-05A5-9549-3C47-2E05DE18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Goal is to come out with an Internet Standard version of SSL</a:t>
            </a:r>
          </a:p>
          <a:p>
            <a:pPr eaLnBrk="1" hangingPunct="1"/>
            <a:r>
              <a:rPr lang="en-US" altLang="en-US"/>
              <a:t>Netscape wanted to standardize SSL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1">
            <a:extLst>
              <a:ext uri="{FF2B5EF4-FFF2-40B4-BE49-F238E27FC236}">
                <a16:creationId xmlns:a16="http://schemas.microsoft.com/office/drawing/2014/main" id="{8D7CD8AD-59C7-5518-5376-35AC7AD5F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Web Page</a:t>
            </a:r>
          </a:p>
        </p:txBody>
      </p:sp>
      <p:sp>
        <p:nvSpPr>
          <p:cNvPr id="4099" name="Rectangle 76">
            <a:extLst>
              <a:ext uri="{FF2B5EF4-FFF2-40B4-BE49-F238E27FC236}">
                <a16:creationId xmlns:a16="http://schemas.microsoft.com/office/drawing/2014/main" id="{2AB3F15A-2828-0A28-1EA7-6F3A4713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100" name="Group 77">
            <a:extLst>
              <a:ext uri="{FF2B5EF4-FFF2-40B4-BE49-F238E27FC236}">
                <a16:creationId xmlns:a16="http://schemas.microsoft.com/office/drawing/2014/main" id="{D8DD4357-FCDC-CAB2-7F65-CDC2DF5A3B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8001000" cy="3124200"/>
            <a:chOff x="1578" y="8519"/>
            <a:chExt cx="8789" cy="3008"/>
          </a:xfrm>
        </p:grpSpPr>
        <p:sp>
          <p:nvSpPr>
            <p:cNvPr id="4101" name="Rectangle 78">
              <a:extLst>
                <a:ext uri="{FF2B5EF4-FFF2-40B4-BE49-F238E27FC236}">
                  <a16:creationId xmlns:a16="http://schemas.microsoft.com/office/drawing/2014/main" id="{086D9D1B-1A3D-CE20-FD40-36345FA85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8519"/>
              <a:ext cx="8789" cy="3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4102" name="computr3">
              <a:extLst>
                <a:ext uri="{FF2B5EF4-FFF2-40B4-BE49-F238E27FC236}">
                  <a16:creationId xmlns:a16="http://schemas.microsoft.com/office/drawing/2014/main" id="{A3A435B3-8FD3-BE0D-620C-E9D14614390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26" y="9275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4103" name="computr3">
              <a:extLst>
                <a:ext uri="{FF2B5EF4-FFF2-40B4-BE49-F238E27FC236}">
                  <a16:creationId xmlns:a16="http://schemas.microsoft.com/office/drawing/2014/main" id="{C2068D3A-F70B-3B88-F838-8953AF79BE6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606" y="9320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4104" name="AutoShape 81">
              <a:extLst>
                <a:ext uri="{FF2B5EF4-FFF2-40B4-BE49-F238E27FC236}">
                  <a16:creationId xmlns:a16="http://schemas.microsoft.com/office/drawing/2014/main" id="{7E0798B3-37E7-BCF9-A7F8-58DF8C40E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9496"/>
              <a:ext cx="3375" cy="660"/>
            </a:xfrm>
            <a:prstGeom prst="rightArrow">
              <a:avLst>
                <a:gd name="adj1" fmla="val 50000"/>
                <a:gd name="adj2" fmla="val 1278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1: HTTP Request</a:t>
              </a:r>
            </a:p>
          </p:txBody>
        </p:sp>
        <p:sp>
          <p:nvSpPr>
            <p:cNvPr id="4105" name="AutoShape 82">
              <a:extLst>
                <a:ext uri="{FF2B5EF4-FFF2-40B4-BE49-F238E27FC236}">
                  <a16:creationId xmlns:a16="http://schemas.microsoft.com/office/drawing/2014/main" id="{562FD4D2-517F-3EBE-3E75-922D29923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10276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2: HTTP Response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BB9BDE7-E049-D1D7-7F39-A6F7140C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Differences between SSL and TLS</a:t>
            </a:r>
            <a:endParaRPr lang="en-IN" alt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277EDF-073D-CD93-A2F5-CD23EBCC8BFE}"/>
              </a:ext>
            </a:extLst>
          </p:cNvPr>
          <p:cNvGraphicFramePr>
            <a:graphicFrameLocks noGrp="1"/>
          </p:cNvGraphicFramePr>
          <p:nvPr/>
        </p:nvGraphicFramePr>
        <p:xfrm>
          <a:off x="0" y="1397000"/>
          <a:ext cx="9144000" cy="4586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506">
                <a:tc>
                  <a:txBody>
                    <a:bodyPr/>
                    <a:lstStyle/>
                    <a:p>
                      <a:r>
                        <a:rPr lang="en-US" sz="1800" dirty="0"/>
                        <a:t>Property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SSL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TLS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r>
                        <a:rPr lang="en-US" sz="1800" dirty="0"/>
                        <a:t>Version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3.0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r>
                        <a:rPr lang="en-US" sz="1800" dirty="0"/>
                        <a:t>Cipher Suite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 </a:t>
                      </a:r>
                      <a:r>
                        <a:rPr lang="en-US" sz="1800" dirty="0" err="1"/>
                        <a:t>Fortezza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support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79">
                <a:tc>
                  <a:txBody>
                    <a:bodyPr/>
                    <a:lstStyle/>
                    <a:p>
                      <a:r>
                        <a:rPr lang="en-US" sz="1800" dirty="0"/>
                        <a:t>Cryptography Secret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Computed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</a:t>
                      </a:r>
                      <a:r>
                        <a:rPr lang="en-US" sz="1800" baseline="0" dirty="0"/>
                        <a:t> a pseudorandom function to create a master secret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79">
                <a:tc>
                  <a:txBody>
                    <a:bodyPr/>
                    <a:lstStyle/>
                    <a:p>
                      <a:r>
                        <a:rPr lang="en-US" sz="1800" dirty="0"/>
                        <a:t>Alert Protocol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Explained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Certificate</a:t>
                      </a:r>
                      <a:r>
                        <a:rPr lang="en-US" sz="1800" baseline="0" dirty="0"/>
                        <a:t> deleted some more </a:t>
                      </a:r>
                      <a:r>
                        <a:rPr lang="en-US" sz="1800" baseline="0" dirty="0" err="1"/>
                        <a:t>addedeg</a:t>
                      </a:r>
                      <a:r>
                        <a:rPr lang="en-US" sz="1800" baseline="0" dirty="0"/>
                        <a:t>. Un known CA protocol version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r>
                        <a:rPr lang="en-US" sz="1800" dirty="0"/>
                        <a:t>Handshake</a:t>
                      </a:r>
                      <a:r>
                        <a:rPr lang="en-US" sz="1800" baseline="0" dirty="0"/>
                        <a:t> protocol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Details are changed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r>
                        <a:rPr lang="en-US" sz="1800" dirty="0"/>
                        <a:t>Record Protocol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MAC</a:t>
                      </a:r>
                      <a:endParaRPr lang="en-IN" sz="18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HMAC</a:t>
                      </a:r>
                      <a:endParaRPr lang="en-IN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DA8D826-21F0-013B-A4F7-453CF9B4E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Stamping Protocol (TSP)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D35CB11-BB41-659B-C887-52271B149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Digital version of a notary service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Prove that a document existed at a specific date and time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Time Stamping Authority (TSA) is used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01963F0A-1407-155B-D399-D89805700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Stamping Protocol – Step 1</a:t>
            </a:r>
            <a:br>
              <a:rPr lang="en-US" dirty="0"/>
            </a:br>
            <a:r>
              <a:rPr lang="en-US" dirty="0"/>
              <a:t>Message Digest Calculation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D4517D80-B09D-6FE2-37C8-909BD00E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3012" name="Group 13">
            <a:extLst>
              <a:ext uri="{FF2B5EF4-FFF2-40B4-BE49-F238E27FC236}">
                <a16:creationId xmlns:a16="http://schemas.microsoft.com/office/drawing/2014/main" id="{E80E50E1-AE89-75F8-F7A6-1E24E506666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905000"/>
            <a:ext cx="8153400" cy="4038600"/>
            <a:chOff x="2076" y="4704"/>
            <a:chExt cx="8328" cy="3948"/>
          </a:xfrm>
        </p:grpSpPr>
        <p:sp>
          <p:nvSpPr>
            <p:cNvPr id="43013" name="Rectangle 14">
              <a:extLst>
                <a:ext uri="{FF2B5EF4-FFF2-40B4-BE49-F238E27FC236}">
                  <a16:creationId xmlns:a16="http://schemas.microsoft.com/office/drawing/2014/main" id="{9DC09191-0385-286A-D0ED-FC080AC5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4704"/>
              <a:ext cx="8328" cy="39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4" name="computr3">
              <a:extLst>
                <a:ext uri="{FF2B5EF4-FFF2-40B4-BE49-F238E27FC236}">
                  <a16:creationId xmlns:a16="http://schemas.microsoft.com/office/drawing/2014/main" id="{898F103A-FFC3-9428-2A26-F905F485909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578" y="5192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Client</a:t>
              </a:r>
            </a:p>
          </p:txBody>
        </p:sp>
        <p:sp>
          <p:nvSpPr>
            <p:cNvPr id="43015" name="computr3">
              <a:extLst>
                <a:ext uri="{FF2B5EF4-FFF2-40B4-BE49-F238E27FC236}">
                  <a16:creationId xmlns:a16="http://schemas.microsoft.com/office/drawing/2014/main" id="{7E045C67-8BE5-C73B-CE35-A06B4E87DEE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26" y="5297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TSA</a:t>
              </a:r>
            </a:p>
          </p:txBody>
        </p:sp>
        <p:sp>
          <p:nvSpPr>
            <p:cNvPr id="43016" name="Text Box 17">
              <a:extLst>
                <a:ext uri="{FF2B5EF4-FFF2-40B4-BE49-F238E27FC236}">
                  <a16:creationId xmlns:a16="http://schemas.microsoft.com/office/drawing/2014/main" id="{1A80DCE1-0B46-B58D-BB14-14C33DF2A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" y="7380"/>
              <a:ext cx="1092" cy="8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Original message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</p:txBody>
        </p:sp>
        <p:sp>
          <p:nvSpPr>
            <p:cNvPr id="43017" name="AutoShape 18">
              <a:extLst>
                <a:ext uri="{FF2B5EF4-FFF2-40B4-BE49-F238E27FC236}">
                  <a16:creationId xmlns:a16="http://schemas.microsoft.com/office/drawing/2014/main" id="{16999B62-DC35-D5A0-6515-922EAC7D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77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18" name="Rectangle 19">
              <a:extLst>
                <a:ext uri="{FF2B5EF4-FFF2-40B4-BE49-F238E27FC236}">
                  <a16:creationId xmlns:a16="http://schemas.microsoft.com/office/drawing/2014/main" id="{83475C0E-3BAB-048F-16AF-D06474D2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6" y="7380"/>
              <a:ext cx="1212" cy="8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Message Digest Algorithm</a:t>
              </a:r>
            </a:p>
          </p:txBody>
        </p:sp>
        <p:sp>
          <p:nvSpPr>
            <p:cNvPr id="43019" name="AutoShape 20">
              <a:extLst>
                <a:ext uri="{FF2B5EF4-FFF2-40B4-BE49-F238E27FC236}">
                  <a16:creationId xmlns:a16="http://schemas.microsoft.com/office/drawing/2014/main" id="{B043DDD1-4935-6CB7-0DFC-02CA6871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0" y="7740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3020" name="Text Box 21">
              <a:extLst>
                <a:ext uri="{FF2B5EF4-FFF2-40B4-BE49-F238E27FC236}">
                  <a16:creationId xmlns:a16="http://schemas.microsoft.com/office/drawing/2014/main" id="{2279F835-D1F1-323B-1BBC-EEEEA24BB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" y="7380"/>
              <a:ext cx="1092" cy="8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Message Digest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3B97B84B-FF6B-9305-9DE2-8746722FB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Stamping Protocol – Step 2 – Time Stamping Request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2CAD3FF9-E017-473A-F3DA-96CFB225C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4036" name="Group 14">
            <a:extLst>
              <a:ext uri="{FF2B5EF4-FFF2-40B4-BE49-F238E27FC236}">
                <a16:creationId xmlns:a16="http://schemas.microsoft.com/office/drawing/2014/main" id="{BFB019E9-8BCE-73C0-0C69-E47218EC0F2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09800"/>
            <a:ext cx="7467600" cy="2971800"/>
            <a:chOff x="1908" y="10272"/>
            <a:chExt cx="8520" cy="2952"/>
          </a:xfrm>
        </p:grpSpPr>
        <p:sp>
          <p:nvSpPr>
            <p:cNvPr id="44038" name="Rectangle 15">
              <a:extLst>
                <a:ext uri="{FF2B5EF4-FFF2-40B4-BE49-F238E27FC236}">
                  <a16:creationId xmlns:a16="http://schemas.microsoft.com/office/drawing/2014/main" id="{7A3CF946-0A7C-8305-DEB9-E3012D8E1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0272"/>
              <a:ext cx="8520" cy="29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4039" name="computr3">
              <a:extLst>
                <a:ext uri="{FF2B5EF4-FFF2-40B4-BE49-F238E27FC236}">
                  <a16:creationId xmlns:a16="http://schemas.microsoft.com/office/drawing/2014/main" id="{6812DF14-BF2F-97FB-3ED7-1437E61D5D7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206" y="10890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Client</a:t>
              </a:r>
            </a:p>
          </p:txBody>
        </p:sp>
        <p:sp>
          <p:nvSpPr>
            <p:cNvPr id="44040" name="computr3">
              <a:extLst>
                <a:ext uri="{FF2B5EF4-FFF2-40B4-BE49-F238E27FC236}">
                  <a16:creationId xmlns:a16="http://schemas.microsoft.com/office/drawing/2014/main" id="{087BCFA6-324B-61CC-5E1B-C75F5896150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954" y="10971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TSA</a:t>
              </a:r>
            </a:p>
          </p:txBody>
        </p:sp>
        <p:sp>
          <p:nvSpPr>
            <p:cNvPr id="44041" name="Text Box 19">
              <a:extLst>
                <a:ext uri="{FF2B5EF4-FFF2-40B4-BE49-F238E27FC236}">
                  <a16:creationId xmlns:a16="http://schemas.microsoft.com/office/drawing/2014/main" id="{39CCA5BA-320C-F959-7E32-00AB872F2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" y="11818"/>
              <a:ext cx="1092" cy="8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Message Digest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</a:t>
              </a:r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D04C835-A9DD-5E91-2A00-F5231DC6ADCD}"/>
              </a:ext>
            </a:extLst>
          </p:cNvPr>
          <p:cNvSpPr/>
          <p:nvPr/>
        </p:nvSpPr>
        <p:spPr>
          <a:xfrm>
            <a:off x="2819400" y="2743200"/>
            <a:ext cx="3200400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Step 2 : Time Stamping Request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2F67968-332B-E45D-B480-6E3D77C06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Time Stamping Protocol – Step 3 - Time Stamping Response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387E5E5A-835A-41B6-B269-C8082D04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45060" name="Group 11">
            <a:extLst>
              <a:ext uri="{FF2B5EF4-FFF2-40B4-BE49-F238E27FC236}">
                <a16:creationId xmlns:a16="http://schemas.microsoft.com/office/drawing/2014/main" id="{7A3A3CBD-179A-B388-E7C6-430877ACFF8F}"/>
              </a:ext>
            </a:extLst>
          </p:cNvPr>
          <p:cNvGrpSpPr>
            <a:grpSpLocks/>
          </p:cNvGrpSpPr>
          <p:nvPr/>
        </p:nvGrpSpPr>
        <p:grpSpPr bwMode="auto">
          <a:xfrm>
            <a:off x="0" y="1905000"/>
            <a:ext cx="9144000" cy="3429000"/>
            <a:chOff x="1824" y="2568"/>
            <a:chExt cx="8520" cy="2952"/>
          </a:xfrm>
        </p:grpSpPr>
        <p:sp>
          <p:nvSpPr>
            <p:cNvPr id="45061" name="Rectangle 12">
              <a:extLst>
                <a:ext uri="{FF2B5EF4-FFF2-40B4-BE49-F238E27FC236}">
                  <a16:creationId xmlns:a16="http://schemas.microsoft.com/office/drawing/2014/main" id="{9D8F866D-8151-805D-731D-DC32A3395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68"/>
              <a:ext cx="8520" cy="29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5062" name="computr3">
              <a:extLst>
                <a:ext uri="{FF2B5EF4-FFF2-40B4-BE49-F238E27FC236}">
                  <a16:creationId xmlns:a16="http://schemas.microsoft.com/office/drawing/2014/main" id="{5AACD124-B3A1-392E-BDA2-15DA858FBF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22" y="3186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Client</a:t>
              </a:r>
            </a:p>
          </p:txBody>
        </p:sp>
        <p:sp>
          <p:nvSpPr>
            <p:cNvPr id="45063" name="computr3">
              <a:extLst>
                <a:ext uri="{FF2B5EF4-FFF2-40B4-BE49-F238E27FC236}">
                  <a16:creationId xmlns:a16="http://schemas.microsoft.com/office/drawing/2014/main" id="{6B44751A-2032-338D-2A8E-24F8678E8AB1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870" y="3267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 b="1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TSA</a:t>
              </a:r>
            </a:p>
          </p:txBody>
        </p:sp>
        <p:sp>
          <p:nvSpPr>
            <p:cNvPr id="45064" name="AutoShape 15">
              <a:extLst>
                <a:ext uri="{FF2B5EF4-FFF2-40B4-BE49-F238E27FC236}">
                  <a16:creationId xmlns:a16="http://schemas.microsoft.com/office/drawing/2014/main" id="{42A91AF3-A104-E1BA-F7C0-DA07EFCB6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" y="3551"/>
              <a:ext cx="3546" cy="638"/>
            </a:xfrm>
            <a:prstGeom prst="leftArrow">
              <a:avLst>
                <a:gd name="adj1" fmla="val 50000"/>
                <a:gd name="adj2" fmla="val 1389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Step 3: Time Stamping Response</a:t>
              </a:r>
            </a:p>
          </p:txBody>
        </p:sp>
        <p:sp>
          <p:nvSpPr>
            <p:cNvPr id="45065" name="Text Box 16">
              <a:extLst>
                <a:ext uri="{FF2B5EF4-FFF2-40B4-BE49-F238E27FC236}">
                  <a16:creationId xmlns:a16="http://schemas.microsoft.com/office/drawing/2014/main" id="{DE3C8E7B-073F-F1E0-928D-845BECE58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4114"/>
              <a:ext cx="1092" cy="8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4BA0179-CDA4-EEDA-67B5-1F46C0F96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Electronic Transaction (SET)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EB7DF304-14ED-2C29-2A3B-3D80BE90B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Open encryption and security specifications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Used for securing credit card payments on the Internet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Merchant does not get to know the credit card details of the cardholder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/>
              <a:t>Requires software set up on the client as well as server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FA75F-BB4F-132B-5F86-2ECCF75E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 is not a payment 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 of security protocol and formats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Enable the users to employ the existing credit card payment structure on the internet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SET services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Provides a secure communication channel among all the parties involved in a e-commerce transaction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Provides authentication b the use of digital certificates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Ensures confidentiality , because the information is only available to the parties involved in the transaction and only when necessary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77A2FB9-9DCD-DDB8-02C9-D0792228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/>
              <a:t>SET Model</a:t>
            </a:r>
          </a:p>
        </p:txBody>
      </p:sp>
      <p:grpSp>
        <p:nvGrpSpPr>
          <p:cNvPr id="48131" name="Group 28">
            <a:extLst>
              <a:ext uri="{FF2B5EF4-FFF2-40B4-BE49-F238E27FC236}">
                <a16:creationId xmlns:a16="http://schemas.microsoft.com/office/drawing/2014/main" id="{FC4E81B0-71A2-4A59-5798-F96827BB80E6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144000" cy="6019800"/>
            <a:chOff x="2061" y="3244"/>
            <a:chExt cx="8280" cy="6940"/>
          </a:xfrm>
        </p:grpSpPr>
        <p:sp>
          <p:nvSpPr>
            <p:cNvPr id="48132" name="Text Box 29">
              <a:extLst>
                <a:ext uri="{FF2B5EF4-FFF2-40B4-BE49-F238E27FC236}">
                  <a16:creationId xmlns:a16="http://schemas.microsoft.com/office/drawing/2014/main" id="{28761595-E0E7-3EF7-7C2F-4F4DFF0B6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3244"/>
              <a:ext cx="8280" cy="69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48133" name="Text Box 30">
              <a:extLst>
                <a:ext uri="{FF2B5EF4-FFF2-40B4-BE49-F238E27FC236}">
                  <a16:creationId xmlns:a16="http://schemas.microsoft.com/office/drawing/2014/main" id="{D71E3062-469D-BB9D-248C-04407FEEA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4064"/>
              <a:ext cx="16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Certificate Authority Group</a:t>
              </a:r>
            </a:p>
          </p:txBody>
        </p:sp>
        <p:sp>
          <p:nvSpPr>
            <p:cNvPr id="48134" name="Text Box 31">
              <a:extLst>
                <a:ext uri="{FF2B5EF4-FFF2-40B4-BE49-F238E27FC236}">
                  <a16:creationId xmlns:a16="http://schemas.microsoft.com/office/drawing/2014/main" id="{938F88C9-6B57-862D-91DA-3BC9662B0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5324"/>
              <a:ext cx="16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Certificate Authority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48135" name="Text Box 32">
              <a:extLst>
                <a:ext uri="{FF2B5EF4-FFF2-40B4-BE49-F238E27FC236}">
                  <a16:creationId xmlns:a16="http://schemas.microsoft.com/office/drawing/2014/main" id="{B47EC14F-70D2-8007-3130-830C5C619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5324"/>
              <a:ext cx="16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Certificate Authority 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B </a:t>
              </a:r>
            </a:p>
          </p:txBody>
        </p:sp>
        <p:sp>
          <p:nvSpPr>
            <p:cNvPr id="48136" name="Text Box 33">
              <a:extLst>
                <a:ext uri="{FF2B5EF4-FFF2-40B4-BE49-F238E27FC236}">
                  <a16:creationId xmlns:a16="http://schemas.microsoft.com/office/drawing/2014/main" id="{7DBB8738-66F9-8884-7F52-4D0CCBA2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7384"/>
              <a:ext cx="175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Merchant</a:t>
              </a:r>
            </a:p>
          </p:txBody>
        </p:sp>
        <p:sp>
          <p:nvSpPr>
            <p:cNvPr id="48137" name="Text Box 34">
              <a:extLst>
                <a:ext uri="{FF2B5EF4-FFF2-40B4-BE49-F238E27FC236}">
                  <a16:creationId xmlns:a16="http://schemas.microsoft.com/office/drawing/2014/main" id="{F93DF8D7-3DE9-8F2E-A3C1-CDE3B17F2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" y="7384"/>
              <a:ext cx="1785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600" b="1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Cardholder</a:t>
              </a:r>
            </a:p>
          </p:txBody>
        </p:sp>
        <p:sp>
          <p:nvSpPr>
            <p:cNvPr id="48138" name="Text Box 35">
              <a:extLst>
                <a:ext uri="{FF2B5EF4-FFF2-40B4-BE49-F238E27FC236}">
                  <a16:creationId xmlns:a16="http://schemas.microsoft.com/office/drawing/2014/main" id="{343BCE9C-E49C-3C2E-8713-5B5E0581A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9074"/>
              <a:ext cx="1620" cy="63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Payment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Gateway</a:t>
              </a:r>
            </a:p>
          </p:txBody>
        </p:sp>
        <p:sp>
          <p:nvSpPr>
            <p:cNvPr id="48139" name="Line 36">
              <a:extLst>
                <a:ext uri="{FF2B5EF4-FFF2-40B4-BE49-F238E27FC236}">
                  <a16:creationId xmlns:a16="http://schemas.microsoft.com/office/drawing/2014/main" id="{31B854A4-BA85-2D41-44C9-43CD5762F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1" y="496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Line 37">
              <a:extLst>
                <a:ext uri="{FF2B5EF4-FFF2-40B4-BE49-F238E27FC236}">
                  <a16:creationId xmlns:a16="http://schemas.microsoft.com/office/drawing/2014/main" id="{1377FED3-90A3-0C90-E262-7E1048CAC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1" y="496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Text Box 38">
              <a:extLst>
                <a:ext uri="{FF2B5EF4-FFF2-40B4-BE49-F238E27FC236}">
                  <a16:creationId xmlns:a16="http://schemas.microsoft.com/office/drawing/2014/main" id="{64C7A3C7-DFB6-5F51-50D9-9364C8C8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" y="4919"/>
              <a:ext cx="2019" cy="3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You can act as a CA</a:t>
              </a:r>
            </a:p>
          </p:txBody>
        </p:sp>
        <p:sp>
          <p:nvSpPr>
            <p:cNvPr id="48142" name="Text Box 39">
              <a:extLst>
                <a:ext uri="{FF2B5EF4-FFF2-40B4-BE49-F238E27FC236}">
                  <a16:creationId xmlns:a16="http://schemas.microsoft.com/office/drawing/2014/main" id="{B1207131-9E0B-D504-3A85-C05EAF183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" y="4934"/>
              <a:ext cx="1725" cy="3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You can act as a CA</a:t>
              </a:r>
            </a:p>
          </p:txBody>
        </p:sp>
        <p:sp>
          <p:nvSpPr>
            <p:cNvPr id="48143" name="Line 40">
              <a:extLst>
                <a:ext uri="{FF2B5EF4-FFF2-40B4-BE49-F238E27FC236}">
                  <a16:creationId xmlns:a16="http://schemas.microsoft.com/office/drawing/2014/main" id="{653C474F-D3D2-5B2A-ECC4-0EDC310851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1" y="4424"/>
              <a:ext cx="0" cy="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4" name="Line 41">
              <a:extLst>
                <a:ext uri="{FF2B5EF4-FFF2-40B4-BE49-F238E27FC236}">
                  <a16:creationId xmlns:a16="http://schemas.microsoft.com/office/drawing/2014/main" id="{CE0EE821-6685-ED46-2258-F587A7F6F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1" y="442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5" name="Text Box 42">
              <a:extLst>
                <a:ext uri="{FF2B5EF4-FFF2-40B4-BE49-F238E27FC236}">
                  <a16:creationId xmlns:a16="http://schemas.microsoft.com/office/drawing/2014/main" id="{47A46CE0-3448-712C-04D9-4D1F3DF6E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1" y="3604"/>
              <a:ext cx="1980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Please verify the cardholder’s certificate</a:t>
              </a:r>
            </a:p>
          </p:txBody>
        </p:sp>
        <p:sp>
          <p:nvSpPr>
            <p:cNvPr id="48146" name="Text Box 43">
              <a:extLst>
                <a:ext uri="{FF2B5EF4-FFF2-40B4-BE49-F238E27FC236}">
                  <a16:creationId xmlns:a16="http://schemas.microsoft.com/office/drawing/2014/main" id="{212D7E6A-3B04-2797-DE85-1A7D75A0F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1" y="3604"/>
              <a:ext cx="1980" cy="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Please verify the merchant’s certificate</a:t>
              </a:r>
            </a:p>
          </p:txBody>
        </p:sp>
        <p:sp>
          <p:nvSpPr>
            <p:cNvPr id="48147" name="Line 44">
              <a:extLst>
                <a:ext uri="{FF2B5EF4-FFF2-40B4-BE49-F238E27FC236}">
                  <a16:creationId xmlns:a16="http://schemas.microsoft.com/office/drawing/2014/main" id="{D616D0D6-4D5D-4260-60CD-5FF99F9EF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1" y="4244"/>
              <a:ext cx="0" cy="3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8" name="Line 45">
              <a:extLst>
                <a:ext uri="{FF2B5EF4-FFF2-40B4-BE49-F238E27FC236}">
                  <a16:creationId xmlns:a16="http://schemas.microsoft.com/office/drawing/2014/main" id="{4CE1CE01-80A1-967F-6A12-C3CED2F8C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61" y="424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46">
              <a:extLst>
                <a:ext uri="{FF2B5EF4-FFF2-40B4-BE49-F238E27FC236}">
                  <a16:creationId xmlns:a16="http://schemas.microsoft.com/office/drawing/2014/main" id="{04252C96-B305-9DD1-14A8-7E1A40FDF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1" y="6224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Text Box 47">
              <a:extLst>
                <a:ext uri="{FF2B5EF4-FFF2-40B4-BE49-F238E27FC236}">
                  <a16:creationId xmlns:a16="http://schemas.microsoft.com/office/drawing/2014/main" id="{0C4DF945-0070-0582-2331-AC22CEEA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1" y="6484"/>
              <a:ext cx="10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Request for a certificate</a:t>
              </a:r>
            </a:p>
          </p:txBody>
        </p:sp>
        <p:sp>
          <p:nvSpPr>
            <p:cNvPr id="48151" name="Line 48">
              <a:extLst>
                <a:ext uri="{FF2B5EF4-FFF2-40B4-BE49-F238E27FC236}">
                  <a16:creationId xmlns:a16="http://schemas.microsoft.com/office/drawing/2014/main" id="{677FB19A-5C8C-02C6-F58C-43A9B6CDF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1" y="6224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AutoShape 49">
              <a:extLst>
                <a:ext uri="{FF2B5EF4-FFF2-40B4-BE49-F238E27FC236}">
                  <a16:creationId xmlns:a16="http://schemas.microsoft.com/office/drawing/2014/main" id="{D21B1D88-B2F1-A456-8679-DF6B91C89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" y="6484"/>
              <a:ext cx="1260" cy="7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Cardholder’s Certificate</a:t>
              </a:r>
            </a:p>
          </p:txBody>
        </p:sp>
        <p:sp>
          <p:nvSpPr>
            <p:cNvPr id="48153" name="Line 50">
              <a:extLst>
                <a:ext uri="{FF2B5EF4-FFF2-40B4-BE49-F238E27FC236}">
                  <a16:creationId xmlns:a16="http://schemas.microsoft.com/office/drawing/2014/main" id="{2D1220E1-9949-9B22-7CA9-5E4C4E9739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6219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Text Box 51">
              <a:extLst>
                <a:ext uri="{FF2B5EF4-FFF2-40B4-BE49-F238E27FC236}">
                  <a16:creationId xmlns:a16="http://schemas.microsoft.com/office/drawing/2014/main" id="{A665787A-054A-CB3C-6E17-4DC640068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6464"/>
              <a:ext cx="1080" cy="7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Request for a certificate</a:t>
              </a:r>
            </a:p>
          </p:txBody>
        </p:sp>
        <p:sp>
          <p:nvSpPr>
            <p:cNvPr id="48155" name="Line 52">
              <a:extLst>
                <a:ext uri="{FF2B5EF4-FFF2-40B4-BE49-F238E27FC236}">
                  <a16:creationId xmlns:a16="http://schemas.microsoft.com/office/drawing/2014/main" id="{8BFF7A1F-3E6B-09A1-BEB2-91FFB8B6E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6" y="6189"/>
              <a:ext cx="0" cy="1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AutoShape 53">
              <a:extLst>
                <a:ext uri="{FF2B5EF4-FFF2-40B4-BE49-F238E27FC236}">
                  <a16:creationId xmlns:a16="http://schemas.microsoft.com/office/drawing/2014/main" id="{3F7E6676-C603-A96E-EEFA-0C453059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6484"/>
              <a:ext cx="1260" cy="720"/>
            </a:xfrm>
            <a:prstGeom prst="foldedCorner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Merchant’s Certificate</a:t>
              </a:r>
            </a:p>
          </p:txBody>
        </p:sp>
        <p:sp>
          <p:nvSpPr>
            <p:cNvPr id="48157" name="Line 54">
              <a:extLst>
                <a:ext uri="{FF2B5EF4-FFF2-40B4-BE49-F238E27FC236}">
                  <a16:creationId xmlns:a16="http://schemas.microsoft.com/office/drawing/2014/main" id="{25822266-E8AD-608D-8EC8-298539E412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5" y="7995"/>
              <a:ext cx="26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Text Box 55">
              <a:extLst>
                <a:ext uri="{FF2B5EF4-FFF2-40B4-BE49-F238E27FC236}">
                  <a16:creationId xmlns:a16="http://schemas.microsoft.com/office/drawing/2014/main" id="{B76AF7B6-98BE-2A35-8CCA-6188FA733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8085"/>
              <a:ext cx="1935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Purchase Request</a:t>
              </a:r>
            </a:p>
          </p:txBody>
        </p:sp>
        <p:sp>
          <p:nvSpPr>
            <p:cNvPr id="48159" name="Line 56">
              <a:extLst>
                <a:ext uri="{FF2B5EF4-FFF2-40B4-BE49-F238E27FC236}">
                  <a16:creationId xmlns:a16="http://schemas.microsoft.com/office/drawing/2014/main" id="{F42EE09D-6E3B-8CDF-F35E-7891F7DCF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5" y="7710"/>
              <a:ext cx="26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Text Box 57">
              <a:extLst>
                <a:ext uri="{FF2B5EF4-FFF2-40B4-BE49-F238E27FC236}">
                  <a16:creationId xmlns:a16="http://schemas.microsoft.com/office/drawing/2014/main" id="{BED9F088-98E5-E25C-B19D-6CEA97233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7305"/>
              <a:ext cx="1935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Purchase Response</a:t>
              </a:r>
            </a:p>
          </p:txBody>
        </p:sp>
        <p:sp>
          <p:nvSpPr>
            <p:cNvPr id="48161" name="Line 58">
              <a:extLst>
                <a:ext uri="{FF2B5EF4-FFF2-40B4-BE49-F238E27FC236}">
                  <a16:creationId xmlns:a16="http://schemas.microsoft.com/office/drawing/2014/main" id="{0A744E17-DE17-AF84-4C97-7AD5B85C9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8280"/>
              <a:ext cx="0" cy="1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Line 59">
              <a:extLst>
                <a:ext uri="{FF2B5EF4-FFF2-40B4-BE49-F238E27FC236}">
                  <a16:creationId xmlns:a16="http://schemas.microsoft.com/office/drawing/2014/main" id="{112828F9-2BE0-D95C-59A9-473361961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9300"/>
              <a:ext cx="5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Text Box 60">
              <a:extLst>
                <a:ext uri="{FF2B5EF4-FFF2-40B4-BE49-F238E27FC236}">
                  <a16:creationId xmlns:a16="http://schemas.microsoft.com/office/drawing/2014/main" id="{99F5B74E-ABA9-1388-1520-B1C8ABBC9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625"/>
              <a:ext cx="2394" cy="3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Authorization Request</a:t>
              </a:r>
            </a:p>
          </p:txBody>
        </p:sp>
        <p:sp>
          <p:nvSpPr>
            <p:cNvPr id="48164" name="Line 61">
              <a:extLst>
                <a:ext uri="{FF2B5EF4-FFF2-40B4-BE49-F238E27FC236}">
                  <a16:creationId xmlns:a16="http://schemas.microsoft.com/office/drawing/2014/main" id="{A00C23A4-7C37-09CF-E255-5E66EBB5B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8310"/>
              <a:ext cx="0" cy="12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Line 62">
              <a:extLst>
                <a:ext uri="{FF2B5EF4-FFF2-40B4-BE49-F238E27FC236}">
                  <a16:creationId xmlns:a16="http://schemas.microsoft.com/office/drawing/2014/main" id="{9E9C8206-94BF-E156-5A41-561A3E32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9525"/>
              <a:ext cx="7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Text Box 63">
              <a:extLst>
                <a:ext uri="{FF2B5EF4-FFF2-40B4-BE49-F238E27FC236}">
                  <a16:creationId xmlns:a16="http://schemas.microsoft.com/office/drawing/2014/main" id="{F2BBCC9E-C818-D708-884A-E6B93FFCB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9540"/>
              <a:ext cx="1935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Authorization Response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4F8CC0F-D080-12E7-A81A-73FEFE7C0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SSL versus SET</a:t>
            </a:r>
          </a:p>
        </p:txBody>
      </p:sp>
      <p:sp>
        <p:nvSpPr>
          <p:cNvPr id="49155" name="Rectangle 4">
            <a:extLst>
              <a:ext uri="{FF2B5EF4-FFF2-40B4-BE49-F238E27FC236}">
                <a16:creationId xmlns:a16="http://schemas.microsoft.com/office/drawing/2014/main" id="{0FADC212-B145-832F-6C22-0417704A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49156" name="Group 115">
            <a:extLst>
              <a:ext uri="{FF2B5EF4-FFF2-40B4-BE49-F238E27FC236}">
                <a16:creationId xmlns:a16="http://schemas.microsoft.com/office/drawing/2014/main" id="{12EB879F-4CE4-3DCE-BACE-44002CC219F5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9144000" cy="6019800"/>
            <a:chOff x="-3" y="-3"/>
            <a:chExt cx="3807" cy="3846"/>
          </a:xfrm>
        </p:grpSpPr>
        <p:grpSp>
          <p:nvGrpSpPr>
            <p:cNvPr id="49157" name="Group 113">
              <a:extLst>
                <a:ext uri="{FF2B5EF4-FFF2-40B4-BE49-F238E27FC236}">
                  <a16:creationId xmlns:a16="http://schemas.microsoft.com/office/drawing/2014/main" id="{AF47B94E-A3CD-8D6B-04CA-D70FFBC79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801" cy="3840"/>
              <a:chOff x="0" y="0"/>
              <a:chExt cx="3801" cy="3840"/>
            </a:xfrm>
          </p:grpSpPr>
          <p:grpSp>
            <p:nvGrpSpPr>
              <p:cNvPr id="49159" name="Group 66">
                <a:extLst>
                  <a:ext uri="{FF2B5EF4-FFF2-40B4-BE49-F238E27FC236}">
                    <a16:creationId xmlns:a16="http://schemas.microsoft.com/office/drawing/2014/main" id="{131CE0B3-7AF2-AA6D-1032-2752CEF337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267" cy="384"/>
                <a:chOff x="0" y="0"/>
                <a:chExt cx="1267" cy="384"/>
              </a:xfrm>
            </p:grpSpPr>
            <p:sp>
              <p:nvSpPr>
                <p:cNvPr id="49229" name="Rectangle 41">
                  <a:extLst>
                    <a:ext uri="{FF2B5EF4-FFF2-40B4-BE49-F238E27FC236}">
                      <a16:creationId xmlns:a16="http://schemas.microsoft.com/office/drawing/2014/main" id="{D7FC1EFC-ED04-00A9-F149-72167FFFC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Issue</a:t>
                  </a:r>
                  <a:endParaRPr lang="en-US" altLang="en-US" sz="17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30" name="Rectangle 65">
                  <a:extLst>
                    <a:ext uri="{FF2B5EF4-FFF2-40B4-BE49-F238E27FC236}">
                      <a16:creationId xmlns:a16="http://schemas.microsoft.com/office/drawing/2014/main" id="{F708029E-70B7-B6AB-DEA6-A2A7B371D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0" name="Group 68">
                <a:extLst>
                  <a:ext uri="{FF2B5EF4-FFF2-40B4-BE49-F238E27FC236}">
                    <a16:creationId xmlns:a16="http://schemas.microsoft.com/office/drawing/2014/main" id="{BC6E72B3-7AF6-AF0D-3E46-47D1AA9D0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0"/>
                <a:ext cx="1267" cy="384"/>
                <a:chOff x="1267" y="0"/>
                <a:chExt cx="1267" cy="384"/>
              </a:xfrm>
            </p:grpSpPr>
            <p:sp>
              <p:nvSpPr>
                <p:cNvPr id="49227" name="Rectangle 42">
                  <a:extLst>
                    <a:ext uri="{FF2B5EF4-FFF2-40B4-BE49-F238E27FC236}">
                      <a16:creationId xmlns:a16="http://schemas.microsoft.com/office/drawing/2014/main" id="{12627180-D369-5368-0291-B665B824F6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0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SSL</a:t>
                  </a:r>
                  <a:endParaRPr lang="en-US" altLang="en-US" sz="17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28" name="Rectangle 67">
                  <a:extLst>
                    <a:ext uri="{FF2B5EF4-FFF2-40B4-BE49-F238E27FC236}">
                      <a16:creationId xmlns:a16="http://schemas.microsoft.com/office/drawing/2014/main" id="{50F5B816-C062-66E2-74BF-901031EBC0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0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1" name="Group 70">
                <a:extLst>
                  <a:ext uri="{FF2B5EF4-FFF2-40B4-BE49-F238E27FC236}">
                    <a16:creationId xmlns:a16="http://schemas.microsoft.com/office/drawing/2014/main" id="{B260A334-EE64-EEAF-61E9-4185DE0CA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0"/>
                <a:ext cx="1267" cy="384"/>
                <a:chOff x="2534" y="0"/>
                <a:chExt cx="1267" cy="384"/>
              </a:xfrm>
            </p:grpSpPr>
            <p:sp>
              <p:nvSpPr>
                <p:cNvPr id="49225" name="Rectangle 43">
                  <a:extLst>
                    <a:ext uri="{FF2B5EF4-FFF2-40B4-BE49-F238E27FC236}">
                      <a16:creationId xmlns:a16="http://schemas.microsoft.com/office/drawing/2014/main" id="{70C4C400-9397-78C3-370F-60B89573D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0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 b="1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SET</a:t>
                  </a:r>
                  <a:endParaRPr lang="en-US" altLang="en-US" sz="1700">
                    <a:latin typeface="Arial" panose="020B060402020202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26" name="Rectangle 69">
                  <a:extLst>
                    <a:ext uri="{FF2B5EF4-FFF2-40B4-BE49-F238E27FC236}">
                      <a16:creationId xmlns:a16="http://schemas.microsoft.com/office/drawing/2014/main" id="{C87226BB-D2E5-20E4-AA63-00F90373D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2" name="Group 72">
                <a:extLst>
                  <a:ext uri="{FF2B5EF4-FFF2-40B4-BE49-F238E27FC236}">
                    <a16:creationId xmlns:a16="http://schemas.microsoft.com/office/drawing/2014/main" id="{9E00D548-7B3C-AB05-BB43-8592A66E9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84"/>
                <a:ext cx="1267" cy="480"/>
                <a:chOff x="0" y="384"/>
                <a:chExt cx="1267" cy="480"/>
              </a:xfrm>
            </p:grpSpPr>
            <p:sp>
              <p:nvSpPr>
                <p:cNvPr id="49223" name="Rectangle 44">
                  <a:extLst>
                    <a:ext uri="{FF2B5EF4-FFF2-40B4-BE49-F238E27FC236}">
                      <a16:creationId xmlns:a16="http://schemas.microsoft.com/office/drawing/2014/main" id="{4569BEE0-3B09-A35A-F4EA-E15F8FC2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Main aim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24" name="Rectangle 71">
                  <a:extLst>
                    <a:ext uri="{FF2B5EF4-FFF2-40B4-BE49-F238E27FC236}">
                      <a16:creationId xmlns:a16="http://schemas.microsoft.com/office/drawing/2014/main" id="{99626C36-3F37-C5DC-FDD0-4F3EAEA382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3" name="Group 74">
                <a:extLst>
                  <a:ext uri="{FF2B5EF4-FFF2-40B4-BE49-F238E27FC236}">
                    <a16:creationId xmlns:a16="http://schemas.microsoft.com/office/drawing/2014/main" id="{330B9F5D-A6AB-ED0D-A43F-15214D892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384"/>
                <a:ext cx="1267" cy="480"/>
                <a:chOff x="1267" y="384"/>
                <a:chExt cx="1267" cy="480"/>
              </a:xfrm>
            </p:grpSpPr>
            <p:sp>
              <p:nvSpPr>
                <p:cNvPr id="49221" name="Rectangle 45">
                  <a:extLst>
                    <a:ext uri="{FF2B5EF4-FFF2-40B4-BE49-F238E27FC236}">
                      <a16:creationId xmlns:a16="http://schemas.microsoft.com/office/drawing/2014/main" id="{696DAA4B-E0FB-B8D3-486D-5750BC529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38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Exchange of data in an encrypted form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22" name="Rectangle 73">
                  <a:extLst>
                    <a:ext uri="{FF2B5EF4-FFF2-40B4-BE49-F238E27FC236}">
                      <a16:creationId xmlns:a16="http://schemas.microsoft.com/office/drawing/2014/main" id="{9A43ABD9-2544-DDF2-A288-59F094A02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38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4" name="Group 76">
                <a:extLst>
                  <a:ext uri="{FF2B5EF4-FFF2-40B4-BE49-F238E27FC236}">
                    <a16:creationId xmlns:a16="http://schemas.microsoft.com/office/drawing/2014/main" id="{4325F1B5-608D-5BCB-64B0-5FCF6D745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384"/>
                <a:ext cx="1267" cy="480"/>
                <a:chOff x="2534" y="384"/>
                <a:chExt cx="1267" cy="480"/>
              </a:xfrm>
            </p:grpSpPr>
            <p:sp>
              <p:nvSpPr>
                <p:cNvPr id="49219" name="Rectangle 46">
                  <a:extLst>
                    <a:ext uri="{FF2B5EF4-FFF2-40B4-BE49-F238E27FC236}">
                      <a16:creationId xmlns:a16="http://schemas.microsoft.com/office/drawing/2014/main" id="{99BDE2F6-599F-6962-6F5B-3BD3221E22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38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E-commerce related payment mechanism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20" name="Rectangle 75">
                  <a:extLst>
                    <a:ext uri="{FF2B5EF4-FFF2-40B4-BE49-F238E27FC236}">
                      <a16:creationId xmlns:a16="http://schemas.microsoft.com/office/drawing/2014/main" id="{EBA4FB9E-BE00-55B6-E0C0-543913780F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38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5" name="Group 78">
                <a:extLst>
                  <a:ext uri="{FF2B5EF4-FFF2-40B4-BE49-F238E27FC236}">
                    <a16:creationId xmlns:a16="http://schemas.microsoft.com/office/drawing/2014/main" id="{D931A9A5-569F-4FE5-1106-FA2786A77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1267" cy="480"/>
                <a:chOff x="0" y="864"/>
                <a:chExt cx="1267" cy="480"/>
              </a:xfrm>
            </p:grpSpPr>
            <p:sp>
              <p:nvSpPr>
                <p:cNvPr id="49217" name="Rectangle 47">
                  <a:extLst>
                    <a:ext uri="{FF2B5EF4-FFF2-40B4-BE49-F238E27FC236}">
                      <a16:creationId xmlns:a16="http://schemas.microsoft.com/office/drawing/2014/main" id="{DE8F463F-0499-2091-E65F-582891B9E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Certification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18" name="Rectangle 77">
                  <a:extLst>
                    <a:ext uri="{FF2B5EF4-FFF2-40B4-BE49-F238E27FC236}">
                      <a16:creationId xmlns:a16="http://schemas.microsoft.com/office/drawing/2014/main" id="{D98F41ED-E9E9-8721-4CB2-9B79A9B45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6" name="Group 80">
                <a:extLst>
                  <a:ext uri="{FF2B5EF4-FFF2-40B4-BE49-F238E27FC236}">
                    <a16:creationId xmlns:a16="http://schemas.microsoft.com/office/drawing/2014/main" id="{7A39168A-B311-90A9-655A-2E66CC8E0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864"/>
                <a:ext cx="1267" cy="480"/>
                <a:chOff x="1267" y="864"/>
                <a:chExt cx="1267" cy="480"/>
              </a:xfrm>
            </p:grpSpPr>
            <p:sp>
              <p:nvSpPr>
                <p:cNvPr id="49215" name="Rectangle 48">
                  <a:extLst>
                    <a:ext uri="{FF2B5EF4-FFF2-40B4-BE49-F238E27FC236}">
                      <a16:creationId xmlns:a16="http://schemas.microsoft.com/office/drawing/2014/main" id="{78B1CD79-6735-A112-555D-6512109EA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86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Two parties exchange certificates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16" name="Rectangle 79">
                  <a:extLst>
                    <a:ext uri="{FF2B5EF4-FFF2-40B4-BE49-F238E27FC236}">
                      <a16:creationId xmlns:a16="http://schemas.microsoft.com/office/drawing/2014/main" id="{03889DE5-6942-EE0A-C818-223781B88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86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7" name="Group 82">
                <a:extLst>
                  <a:ext uri="{FF2B5EF4-FFF2-40B4-BE49-F238E27FC236}">
                    <a16:creationId xmlns:a16="http://schemas.microsoft.com/office/drawing/2014/main" id="{A99090BF-5AC5-D1D5-285A-306CAACE4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864"/>
                <a:ext cx="1267" cy="480"/>
                <a:chOff x="2534" y="864"/>
                <a:chExt cx="1267" cy="480"/>
              </a:xfrm>
            </p:grpSpPr>
            <p:sp>
              <p:nvSpPr>
                <p:cNvPr id="49213" name="Rectangle 49">
                  <a:extLst>
                    <a:ext uri="{FF2B5EF4-FFF2-40B4-BE49-F238E27FC236}">
                      <a16:creationId xmlns:a16="http://schemas.microsoft.com/office/drawing/2014/main" id="{5BE19129-AAE8-5B79-1865-2DB9DA7F6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864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All the involved parties must be certified by a trusted third party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14" name="Rectangle 81">
                  <a:extLst>
                    <a:ext uri="{FF2B5EF4-FFF2-40B4-BE49-F238E27FC236}">
                      <a16:creationId xmlns:a16="http://schemas.microsoft.com/office/drawing/2014/main" id="{DFF3A9F8-3F26-7698-2C21-FD75C6F60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864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8" name="Group 84">
                <a:extLst>
                  <a:ext uri="{FF2B5EF4-FFF2-40B4-BE49-F238E27FC236}">
                    <a16:creationId xmlns:a16="http://schemas.microsoft.com/office/drawing/2014/main" id="{67D3522D-E28B-9892-A0B1-F124DB770A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44"/>
                <a:ext cx="1267" cy="576"/>
                <a:chOff x="0" y="1344"/>
                <a:chExt cx="1267" cy="576"/>
              </a:xfrm>
            </p:grpSpPr>
            <p:sp>
              <p:nvSpPr>
                <p:cNvPr id="49211" name="Rectangle 50">
                  <a:extLst>
                    <a:ext uri="{FF2B5EF4-FFF2-40B4-BE49-F238E27FC236}">
                      <a16:creationId xmlns:a16="http://schemas.microsoft.com/office/drawing/2014/main" id="{F1E70FE5-B373-EC50-7772-ECFBFF31A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344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Authentication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12" name="Rectangle 83">
                  <a:extLst>
                    <a:ext uri="{FF2B5EF4-FFF2-40B4-BE49-F238E27FC236}">
                      <a16:creationId xmlns:a16="http://schemas.microsoft.com/office/drawing/2014/main" id="{384F59FA-2418-1FE7-39D7-831BFF3E9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344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69" name="Group 86">
                <a:extLst>
                  <a:ext uri="{FF2B5EF4-FFF2-40B4-BE49-F238E27FC236}">
                    <a16:creationId xmlns:a16="http://schemas.microsoft.com/office/drawing/2014/main" id="{CFB6490D-BC5D-C5F4-5C85-4283D3682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1344"/>
                <a:ext cx="1267" cy="576"/>
                <a:chOff x="1267" y="1344"/>
                <a:chExt cx="1267" cy="576"/>
              </a:xfrm>
            </p:grpSpPr>
            <p:sp>
              <p:nvSpPr>
                <p:cNvPr id="49209" name="Rectangle 51">
                  <a:extLst>
                    <a:ext uri="{FF2B5EF4-FFF2-40B4-BE49-F238E27FC236}">
                      <a16:creationId xmlns:a16="http://schemas.microsoft.com/office/drawing/2014/main" id="{B6438BBF-DCF0-2C68-08A5-9D418EBD56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1344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Mechanisms in place, but not very strong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10" name="Rectangle 85">
                  <a:extLst>
                    <a:ext uri="{FF2B5EF4-FFF2-40B4-BE49-F238E27FC236}">
                      <a16:creationId xmlns:a16="http://schemas.microsoft.com/office/drawing/2014/main" id="{3080B3D2-DF65-8766-7723-3A6E01D1D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1344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0" name="Group 88">
                <a:extLst>
                  <a:ext uri="{FF2B5EF4-FFF2-40B4-BE49-F238E27FC236}">
                    <a16:creationId xmlns:a16="http://schemas.microsoft.com/office/drawing/2014/main" id="{08A463BE-7BC0-92C8-FA86-A342191F95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1344"/>
                <a:ext cx="1267" cy="576"/>
                <a:chOff x="2534" y="1344"/>
                <a:chExt cx="1267" cy="576"/>
              </a:xfrm>
            </p:grpSpPr>
            <p:sp>
              <p:nvSpPr>
                <p:cNvPr id="49207" name="Rectangle 52">
                  <a:extLst>
                    <a:ext uri="{FF2B5EF4-FFF2-40B4-BE49-F238E27FC236}">
                      <a16:creationId xmlns:a16="http://schemas.microsoft.com/office/drawing/2014/main" id="{65569425-C7EB-2B65-812D-7C6D8BAC5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1344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Strong mechanisms for authenticating all the parties involved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08" name="Rectangle 87">
                  <a:extLst>
                    <a:ext uri="{FF2B5EF4-FFF2-40B4-BE49-F238E27FC236}">
                      <a16:creationId xmlns:a16="http://schemas.microsoft.com/office/drawing/2014/main" id="{72D3A7F1-7EBE-9655-C7A2-067FB3E0E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1344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1" name="Group 90">
                <a:extLst>
                  <a:ext uri="{FF2B5EF4-FFF2-40B4-BE49-F238E27FC236}">
                    <a16:creationId xmlns:a16="http://schemas.microsoft.com/office/drawing/2014/main" id="{F34C90A6-5AEE-9113-0C2A-43A8EAA334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0"/>
                <a:ext cx="1267" cy="576"/>
                <a:chOff x="0" y="1920"/>
                <a:chExt cx="1267" cy="576"/>
              </a:xfrm>
            </p:grpSpPr>
            <p:sp>
              <p:nvSpPr>
                <p:cNvPr id="49205" name="Rectangle 53">
                  <a:extLst>
                    <a:ext uri="{FF2B5EF4-FFF2-40B4-BE49-F238E27FC236}">
                      <a16:creationId xmlns:a16="http://schemas.microsoft.com/office/drawing/2014/main" id="{5CB2E52F-C25C-04AA-B32C-512434FF8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Risk of merchant fraud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06" name="Rectangle 89">
                  <a:extLst>
                    <a:ext uri="{FF2B5EF4-FFF2-40B4-BE49-F238E27FC236}">
                      <a16:creationId xmlns:a16="http://schemas.microsoft.com/office/drawing/2014/main" id="{9580F383-BB13-1F35-4079-CF0D6A15D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2" name="Group 92">
                <a:extLst>
                  <a:ext uri="{FF2B5EF4-FFF2-40B4-BE49-F238E27FC236}">
                    <a16:creationId xmlns:a16="http://schemas.microsoft.com/office/drawing/2014/main" id="{A74FD2C3-BDA7-04B3-E61E-C3D5514AAE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1920"/>
                <a:ext cx="1267" cy="576"/>
                <a:chOff x="1267" y="1920"/>
                <a:chExt cx="1267" cy="576"/>
              </a:xfrm>
            </p:grpSpPr>
            <p:sp>
              <p:nvSpPr>
                <p:cNvPr id="49203" name="Rectangle 54">
                  <a:extLst>
                    <a:ext uri="{FF2B5EF4-FFF2-40B4-BE49-F238E27FC236}">
                      <a16:creationId xmlns:a16="http://schemas.microsoft.com/office/drawing/2014/main" id="{FC7E1DD4-F84C-D2C2-8360-7B297FCB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1920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Possible, since customer gives financial data to merchant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04" name="Rectangle 91">
                  <a:extLst>
                    <a:ext uri="{FF2B5EF4-FFF2-40B4-BE49-F238E27FC236}">
                      <a16:creationId xmlns:a16="http://schemas.microsoft.com/office/drawing/2014/main" id="{A5CD6D32-DBC5-4D84-2A46-32B2E382F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1920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3" name="Group 94">
                <a:extLst>
                  <a:ext uri="{FF2B5EF4-FFF2-40B4-BE49-F238E27FC236}">
                    <a16:creationId xmlns:a16="http://schemas.microsoft.com/office/drawing/2014/main" id="{9D006B80-9861-5B8E-5FEE-666A134A2E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1920"/>
                <a:ext cx="1267" cy="576"/>
                <a:chOff x="2534" y="1920"/>
                <a:chExt cx="1267" cy="576"/>
              </a:xfrm>
            </p:grpSpPr>
            <p:sp>
              <p:nvSpPr>
                <p:cNvPr id="49201" name="Rectangle 55">
                  <a:extLst>
                    <a:ext uri="{FF2B5EF4-FFF2-40B4-BE49-F238E27FC236}">
                      <a16:creationId xmlns:a16="http://schemas.microsoft.com/office/drawing/2014/main" id="{51330F23-1038-F53D-5E60-0BEABC72C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1920"/>
                  <a:ext cx="1181" cy="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Unlikely, since customer gives financial data to payment gateway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02" name="Rectangle 93">
                  <a:extLst>
                    <a:ext uri="{FF2B5EF4-FFF2-40B4-BE49-F238E27FC236}">
                      <a16:creationId xmlns:a16="http://schemas.microsoft.com/office/drawing/2014/main" id="{08F19204-5A48-AC43-5C7A-A7730A5196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1920"/>
                  <a:ext cx="1267" cy="57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4" name="Group 96">
                <a:extLst>
                  <a:ext uri="{FF2B5EF4-FFF2-40B4-BE49-F238E27FC236}">
                    <a16:creationId xmlns:a16="http://schemas.microsoft.com/office/drawing/2014/main" id="{748E50F2-DC47-5F50-3299-C8DFB28090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496"/>
                <a:ext cx="1267" cy="480"/>
                <a:chOff x="0" y="2496"/>
                <a:chExt cx="1267" cy="480"/>
              </a:xfrm>
            </p:grpSpPr>
            <p:sp>
              <p:nvSpPr>
                <p:cNvPr id="49199" name="Rectangle 56">
                  <a:extLst>
                    <a:ext uri="{FF2B5EF4-FFF2-40B4-BE49-F238E27FC236}">
                      <a16:creationId xmlns:a16="http://schemas.microsoft.com/office/drawing/2014/main" id="{1E0759D2-65F6-536B-D66C-E7DF5852B9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496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Risk of customer fraud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200" name="Rectangle 95">
                  <a:extLst>
                    <a:ext uri="{FF2B5EF4-FFF2-40B4-BE49-F238E27FC236}">
                      <a16:creationId xmlns:a16="http://schemas.microsoft.com/office/drawing/2014/main" id="{4EAFE7B0-6250-CE8A-2841-E0248E91C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96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5" name="Group 98">
                <a:extLst>
                  <a:ext uri="{FF2B5EF4-FFF2-40B4-BE49-F238E27FC236}">
                    <a16:creationId xmlns:a16="http://schemas.microsoft.com/office/drawing/2014/main" id="{66391C84-9151-A03B-7F72-9542F589B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2496"/>
                <a:ext cx="1267" cy="480"/>
                <a:chOff x="1267" y="2496"/>
                <a:chExt cx="1267" cy="480"/>
              </a:xfrm>
            </p:grpSpPr>
            <p:sp>
              <p:nvSpPr>
                <p:cNvPr id="49197" name="Rectangle 57">
                  <a:extLst>
                    <a:ext uri="{FF2B5EF4-FFF2-40B4-BE49-F238E27FC236}">
                      <a16:creationId xmlns:a16="http://schemas.microsoft.com/office/drawing/2014/main" id="{E0951CE2-854F-41AA-5297-54C0884C5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2496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Possible, no mechanisms exist if a customer refuses to pay later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98" name="Rectangle 97">
                  <a:extLst>
                    <a:ext uri="{FF2B5EF4-FFF2-40B4-BE49-F238E27FC236}">
                      <a16:creationId xmlns:a16="http://schemas.microsoft.com/office/drawing/2014/main" id="{ABDB5EFD-A2CF-FD54-473B-FAC3CF715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2496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6" name="Group 100">
                <a:extLst>
                  <a:ext uri="{FF2B5EF4-FFF2-40B4-BE49-F238E27FC236}">
                    <a16:creationId xmlns:a16="http://schemas.microsoft.com/office/drawing/2014/main" id="{B888D599-5BA0-74D0-0D1F-5A6F82B72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2496"/>
                <a:ext cx="1267" cy="480"/>
                <a:chOff x="2534" y="2496"/>
                <a:chExt cx="1267" cy="480"/>
              </a:xfrm>
            </p:grpSpPr>
            <p:sp>
              <p:nvSpPr>
                <p:cNvPr id="49195" name="Rectangle 58">
                  <a:extLst>
                    <a:ext uri="{FF2B5EF4-FFF2-40B4-BE49-F238E27FC236}">
                      <a16:creationId xmlns:a16="http://schemas.microsoft.com/office/drawing/2014/main" id="{03A10D65-0C91-035D-6609-62AA305E4B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2496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Customer has to digitally sign payment instructions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96" name="Rectangle 99">
                  <a:extLst>
                    <a:ext uri="{FF2B5EF4-FFF2-40B4-BE49-F238E27FC236}">
                      <a16:creationId xmlns:a16="http://schemas.microsoft.com/office/drawing/2014/main" id="{048F8778-2E65-3FAB-6025-056987B22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2496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7" name="Group 102">
                <a:extLst>
                  <a:ext uri="{FF2B5EF4-FFF2-40B4-BE49-F238E27FC236}">
                    <a16:creationId xmlns:a16="http://schemas.microsoft.com/office/drawing/2014/main" id="{D651843A-229D-09AC-0EB0-B4DCE694A0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976"/>
                <a:ext cx="1267" cy="384"/>
                <a:chOff x="0" y="2976"/>
                <a:chExt cx="1267" cy="384"/>
              </a:xfrm>
            </p:grpSpPr>
            <p:sp>
              <p:nvSpPr>
                <p:cNvPr id="49193" name="Rectangle 59">
                  <a:extLst>
                    <a:ext uri="{FF2B5EF4-FFF2-40B4-BE49-F238E27FC236}">
                      <a16:creationId xmlns:a16="http://schemas.microsoft.com/office/drawing/2014/main" id="{4138126B-81DF-FFD2-5840-4E8C610CD4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976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Action in case of customer fraud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94" name="Rectangle 101">
                  <a:extLst>
                    <a:ext uri="{FF2B5EF4-FFF2-40B4-BE49-F238E27FC236}">
                      <a16:creationId xmlns:a16="http://schemas.microsoft.com/office/drawing/2014/main" id="{0C9ACBF5-470B-9BCF-CBBC-19D2F819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976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8" name="Group 104">
                <a:extLst>
                  <a:ext uri="{FF2B5EF4-FFF2-40B4-BE49-F238E27FC236}">
                    <a16:creationId xmlns:a16="http://schemas.microsoft.com/office/drawing/2014/main" id="{2EE104C3-614A-7005-37D1-48EA81D611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2976"/>
                <a:ext cx="1267" cy="384"/>
                <a:chOff x="1267" y="2976"/>
                <a:chExt cx="1267" cy="384"/>
              </a:xfrm>
            </p:grpSpPr>
            <p:sp>
              <p:nvSpPr>
                <p:cNvPr id="49191" name="Rectangle 60">
                  <a:extLst>
                    <a:ext uri="{FF2B5EF4-FFF2-40B4-BE49-F238E27FC236}">
                      <a16:creationId xmlns:a16="http://schemas.microsoft.com/office/drawing/2014/main" id="{02BE61FF-29C2-A792-5E72-A256541AC4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2976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Merchant is liable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92" name="Rectangle 103">
                  <a:extLst>
                    <a:ext uri="{FF2B5EF4-FFF2-40B4-BE49-F238E27FC236}">
                      <a16:creationId xmlns:a16="http://schemas.microsoft.com/office/drawing/2014/main" id="{B458A606-487E-0796-F994-254AAF03E6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2976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79" name="Group 106">
                <a:extLst>
                  <a:ext uri="{FF2B5EF4-FFF2-40B4-BE49-F238E27FC236}">
                    <a16:creationId xmlns:a16="http://schemas.microsoft.com/office/drawing/2014/main" id="{12BF2DE0-6DB7-4BBF-392F-3A5B429B37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2976"/>
                <a:ext cx="1267" cy="384"/>
                <a:chOff x="2534" y="2976"/>
                <a:chExt cx="1267" cy="384"/>
              </a:xfrm>
            </p:grpSpPr>
            <p:sp>
              <p:nvSpPr>
                <p:cNvPr id="49189" name="Rectangle 61">
                  <a:extLst>
                    <a:ext uri="{FF2B5EF4-FFF2-40B4-BE49-F238E27FC236}">
                      <a16:creationId xmlns:a16="http://schemas.microsoft.com/office/drawing/2014/main" id="{BC5D0584-5B62-FC4C-0480-CBA309C8D7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2976"/>
                  <a:ext cx="1181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Payment gateway is liable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90" name="Rectangle 105">
                  <a:extLst>
                    <a:ext uri="{FF2B5EF4-FFF2-40B4-BE49-F238E27FC236}">
                      <a16:creationId xmlns:a16="http://schemas.microsoft.com/office/drawing/2014/main" id="{F6FDE583-3EC7-E743-8D46-988BA95E4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2976"/>
                  <a:ext cx="1267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80" name="Group 108">
                <a:extLst>
                  <a:ext uri="{FF2B5EF4-FFF2-40B4-BE49-F238E27FC236}">
                    <a16:creationId xmlns:a16="http://schemas.microsoft.com/office/drawing/2014/main" id="{098AE3CA-1C72-9A6A-5436-57FBED1DC4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360"/>
                <a:ext cx="1267" cy="480"/>
                <a:chOff x="0" y="3360"/>
                <a:chExt cx="1267" cy="480"/>
              </a:xfrm>
            </p:grpSpPr>
            <p:sp>
              <p:nvSpPr>
                <p:cNvPr id="49187" name="Rectangle 62">
                  <a:extLst>
                    <a:ext uri="{FF2B5EF4-FFF2-40B4-BE49-F238E27FC236}">
                      <a16:creationId xmlns:a16="http://schemas.microsoft.com/office/drawing/2014/main" id="{519B53CF-B619-2E18-AA19-3C98F5DCF3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3360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Practical usage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88" name="Rectangle 107">
                  <a:extLst>
                    <a:ext uri="{FF2B5EF4-FFF2-40B4-BE49-F238E27FC236}">
                      <a16:creationId xmlns:a16="http://schemas.microsoft.com/office/drawing/2014/main" id="{D5405B7C-7229-914D-3D73-490FE32D68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360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81" name="Group 110">
                <a:extLst>
                  <a:ext uri="{FF2B5EF4-FFF2-40B4-BE49-F238E27FC236}">
                    <a16:creationId xmlns:a16="http://schemas.microsoft.com/office/drawing/2014/main" id="{F066917F-D026-2842-27CF-FE7DF11A76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7" y="3360"/>
                <a:ext cx="1267" cy="480"/>
                <a:chOff x="1267" y="3360"/>
                <a:chExt cx="1267" cy="480"/>
              </a:xfrm>
            </p:grpSpPr>
            <p:sp>
              <p:nvSpPr>
                <p:cNvPr id="49185" name="Rectangle 63">
                  <a:extLst>
                    <a:ext uri="{FF2B5EF4-FFF2-40B4-BE49-F238E27FC236}">
                      <a16:creationId xmlns:a16="http://schemas.microsoft.com/office/drawing/2014/main" id="{6439C7C5-1415-9859-A585-B7B82A0F99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10" y="3360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High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86" name="Rectangle 109">
                  <a:extLst>
                    <a:ext uri="{FF2B5EF4-FFF2-40B4-BE49-F238E27FC236}">
                      <a16:creationId xmlns:a16="http://schemas.microsoft.com/office/drawing/2014/main" id="{F177BAA7-B044-1942-733B-3973E9A0B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3360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9182" name="Group 112">
                <a:extLst>
                  <a:ext uri="{FF2B5EF4-FFF2-40B4-BE49-F238E27FC236}">
                    <a16:creationId xmlns:a16="http://schemas.microsoft.com/office/drawing/2014/main" id="{01373BDF-91C7-A741-235A-2FD85F6467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4" y="3360"/>
                <a:ext cx="1267" cy="480"/>
                <a:chOff x="2534" y="3360"/>
                <a:chExt cx="1267" cy="480"/>
              </a:xfrm>
            </p:grpSpPr>
            <p:sp>
              <p:nvSpPr>
                <p:cNvPr id="49183" name="Rectangle 64">
                  <a:extLst>
                    <a:ext uri="{FF2B5EF4-FFF2-40B4-BE49-F238E27FC236}">
                      <a16:creationId xmlns:a16="http://schemas.microsoft.com/office/drawing/2014/main" id="{75F442DF-1C4B-A167-6FFB-C3F59DA650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7" y="3360"/>
                  <a:ext cx="1181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700">
                      <a:latin typeface="Arial" panose="020B0604020202020204" pitchFamily="34" charset="0"/>
                      <a:cs typeface="Times New Roman" panose="02020603050405020304" pitchFamily="18" charset="0"/>
                    </a:rPr>
                    <a:t>Low at the moment, expected to grow</a:t>
                  </a: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9184" name="Rectangle 111">
                  <a:extLst>
                    <a:ext uri="{FF2B5EF4-FFF2-40B4-BE49-F238E27FC236}">
                      <a16:creationId xmlns:a16="http://schemas.microsoft.com/office/drawing/2014/main" id="{06D5D375-F313-7E9A-16FA-F1CB91933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" y="3360"/>
                  <a:ext cx="1267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en-US" sz="17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9158" name="Rectangle 114">
              <a:extLst>
                <a:ext uri="{FF2B5EF4-FFF2-40B4-BE49-F238E27FC236}">
                  <a16:creationId xmlns:a16="http://schemas.microsoft.com/office/drawing/2014/main" id="{3C074A9B-23DD-0F4C-1BA1-329DD7913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807" cy="384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7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BDFF47-0AC0-DAE5-DC37-65C4F1898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Sample HTTP Interaction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5A643285-54CA-6280-B253-2E2AE86C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5124" name="Group 11">
            <a:extLst>
              <a:ext uri="{FF2B5EF4-FFF2-40B4-BE49-F238E27FC236}">
                <a16:creationId xmlns:a16="http://schemas.microsoft.com/office/drawing/2014/main" id="{81901A1C-BA09-0987-1D6C-B5CEC8E8BE20}"/>
              </a:ext>
            </a:extLst>
          </p:cNvPr>
          <p:cNvGrpSpPr>
            <a:grpSpLocks/>
          </p:cNvGrpSpPr>
          <p:nvPr/>
        </p:nvGrpSpPr>
        <p:grpSpPr bwMode="auto">
          <a:xfrm>
            <a:off x="0" y="1676400"/>
            <a:ext cx="8839200" cy="5181600"/>
            <a:chOff x="1830" y="1552"/>
            <a:chExt cx="8625" cy="6540"/>
          </a:xfrm>
        </p:grpSpPr>
        <p:sp>
          <p:nvSpPr>
            <p:cNvPr id="5125" name="Rectangle 12">
              <a:extLst>
                <a:ext uri="{FF2B5EF4-FFF2-40B4-BE49-F238E27FC236}">
                  <a16:creationId xmlns:a16="http://schemas.microsoft.com/office/drawing/2014/main" id="{05CC0972-8347-B328-8EDD-69DC515C7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52"/>
              <a:ext cx="8625" cy="6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5126" name="computr3">
              <a:extLst>
                <a:ext uri="{FF2B5EF4-FFF2-40B4-BE49-F238E27FC236}">
                  <a16:creationId xmlns:a16="http://schemas.microsoft.com/office/drawing/2014/main" id="{3C208C3C-102B-F1D9-1FB6-7BBBD30EBA5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16" y="1949"/>
              <a:ext cx="2229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10 w 21600"/>
                <a:gd name="T13" fmla="*/ 2582 h 21600"/>
                <a:gd name="T14" fmla="*/ 16357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5127" name="computr3">
              <a:extLst>
                <a:ext uri="{FF2B5EF4-FFF2-40B4-BE49-F238E27FC236}">
                  <a16:creationId xmlns:a16="http://schemas.microsoft.com/office/drawing/2014/main" id="{761B6D1F-442B-48B6-40AE-9DE37938CB9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8036" y="1874"/>
              <a:ext cx="2249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1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8 w 21600"/>
                <a:gd name="T13" fmla="*/ 2582 h 21600"/>
                <a:gd name="T14" fmla="*/ 16356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5128" name="Text Box 15">
              <a:extLst>
                <a:ext uri="{FF2B5EF4-FFF2-40B4-BE49-F238E27FC236}">
                  <a16:creationId xmlns:a16="http://schemas.microsoft.com/office/drawing/2014/main" id="{BBBCF178-8473-1DE8-ADC8-BAD4075E1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" y="3572"/>
              <a:ext cx="3450" cy="11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GET /files/new/image1  HTTP/1.1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Book Antiqua" panose="02040602050305030304" pitchFamily="18" charset="0"/>
                </a:rPr>
                <a:t>Accept: image/gif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latin typeface="Book Antiqua" panose="02040602050305030304" pitchFamily="18" charset="0"/>
                </a:rPr>
                <a:t>Accept: image/jpeg</a:t>
              </a:r>
            </a:p>
          </p:txBody>
        </p:sp>
        <p:sp>
          <p:nvSpPr>
            <p:cNvPr id="5129" name="Text Box 16">
              <a:extLst>
                <a:ext uri="{FF2B5EF4-FFF2-40B4-BE49-F238E27FC236}">
                  <a16:creationId xmlns:a16="http://schemas.microsoft.com/office/drawing/2014/main" id="{6E7C314B-7643-6967-14A6-D5086F11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5" y="5512"/>
              <a:ext cx="3450" cy="211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HTTP /1.1    200   OK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Date: Tue, 19-06-02 15:58:10 GMT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Server: MyServer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Content-length: 3010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 (Actual data for the image)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b="1"/>
            </a:p>
          </p:txBody>
        </p:sp>
        <p:sp>
          <p:nvSpPr>
            <p:cNvPr id="5130" name="Line 17">
              <a:extLst>
                <a:ext uri="{FF2B5EF4-FFF2-40B4-BE49-F238E27FC236}">
                  <a16:creationId xmlns:a16="http://schemas.microsoft.com/office/drawing/2014/main" id="{D633D94A-E56D-9EB3-8BD7-9DA233674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3667"/>
              <a:ext cx="0" cy="40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Line 18">
              <a:extLst>
                <a:ext uri="{FF2B5EF4-FFF2-40B4-BE49-F238E27FC236}">
                  <a16:creationId xmlns:a16="http://schemas.microsoft.com/office/drawing/2014/main" id="{53215C85-CA11-4B41-AECC-B634ADFF5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55" y="3607"/>
              <a:ext cx="0" cy="400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Line 19">
              <a:extLst>
                <a:ext uri="{FF2B5EF4-FFF2-40B4-BE49-F238E27FC236}">
                  <a16:creationId xmlns:a16="http://schemas.microsoft.com/office/drawing/2014/main" id="{D3B1CCB6-14F7-7F9F-0864-E2B29038D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0" y="4387"/>
              <a:ext cx="11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Line 20">
              <a:extLst>
                <a:ext uri="{FF2B5EF4-FFF2-40B4-BE49-F238E27FC236}">
                  <a16:creationId xmlns:a16="http://schemas.microsoft.com/office/drawing/2014/main" id="{08402B53-63E4-AA13-2047-6B65AA641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5" y="4387"/>
              <a:ext cx="11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Line 21">
              <a:extLst>
                <a:ext uri="{FF2B5EF4-FFF2-40B4-BE49-F238E27FC236}">
                  <a16:creationId xmlns:a16="http://schemas.microsoft.com/office/drawing/2014/main" id="{A4369454-568A-E040-9910-53160F333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6397"/>
              <a:ext cx="11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Line 22">
              <a:extLst>
                <a:ext uri="{FF2B5EF4-FFF2-40B4-BE49-F238E27FC236}">
                  <a16:creationId xmlns:a16="http://schemas.microsoft.com/office/drawing/2014/main" id="{B622D7D9-B154-4C25-FCFD-EA09B0493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5" y="6397"/>
              <a:ext cx="11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Text Box 23">
              <a:extLst>
                <a:ext uri="{FF2B5EF4-FFF2-40B4-BE49-F238E27FC236}">
                  <a16:creationId xmlns:a16="http://schemas.microsoft.com/office/drawing/2014/main" id="{CEFB393F-FFB3-7FCD-90DC-64604E531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2898"/>
              <a:ext cx="1755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HTTP Request</a:t>
              </a:r>
            </a:p>
          </p:txBody>
        </p:sp>
        <p:sp>
          <p:nvSpPr>
            <p:cNvPr id="5137" name="Text Box 24">
              <a:extLst>
                <a:ext uri="{FF2B5EF4-FFF2-40B4-BE49-F238E27FC236}">
                  <a16:creationId xmlns:a16="http://schemas.microsoft.com/office/drawing/2014/main" id="{D45462E8-5F82-BFC2-E0F7-89DA1F38E4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" y="5077"/>
              <a:ext cx="1767" cy="4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HTTP Response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6E5FB04-9465-6C5E-6D9F-5E2489AF1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Web Page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D2A4E0-CBB0-845C-AFE5-BB7AC2E5D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sends HTTP Request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Server executes a program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Server sends back an HTTP 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77131EF-9DAE-EF24-D49E-0B61E11C0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Web Page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3816BF1E-1470-D935-099A-AB7CFFDF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DE2D6FBF-17B1-B3D1-FFAD-DBE64B640A4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7543800" cy="4800600"/>
            <a:chOff x="1743" y="6822"/>
            <a:chExt cx="8789" cy="4793"/>
          </a:xfrm>
        </p:grpSpPr>
        <p:sp>
          <p:nvSpPr>
            <p:cNvPr id="7173" name="Rectangle 20">
              <a:extLst>
                <a:ext uri="{FF2B5EF4-FFF2-40B4-BE49-F238E27FC236}">
                  <a16:creationId xmlns:a16="http://schemas.microsoft.com/office/drawing/2014/main" id="{C514DBED-6559-8430-D4CA-D7E3B9159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6822"/>
              <a:ext cx="8789" cy="47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7174" name="computr3">
              <a:extLst>
                <a:ext uri="{FF2B5EF4-FFF2-40B4-BE49-F238E27FC236}">
                  <a16:creationId xmlns:a16="http://schemas.microsoft.com/office/drawing/2014/main" id="{B949AB7F-12DF-1C3F-CB38-A370A7B3CF67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91" y="7578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7175" name="computr3">
              <a:extLst>
                <a:ext uri="{FF2B5EF4-FFF2-40B4-BE49-F238E27FC236}">
                  <a16:creationId xmlns:a16="http://schemas.microsoft.com/office/drawing/2014/main" id="{E1923DCB-9065-D6C6-8FE8-E0DCB582CF9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71" y="7623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7176" name="AutoShape 23">
              <a:extLst>
                <a:ext uri="{FF2B5EF4-FFF2-40B4-BE49-F238E27FC236}">
                  <a16:creationId xmlns:a16="http://schemas.microsoft.com/office/drawing/2014/main" id="{FAC97167-20C3-F0E4-BB47-672B46DE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7799"/>
              <a:ext cx="3375" cy="660"/>
            </a:xfrm>
            <a:prstGeom prst="rightArrow">
              <a:avLst>
                <a:gd name="adj1" fmla="val 50000"/>
                <a:gd name="adj2" fmla="val 1278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1: HTTP Request</a:t>
              </a:r>
            </a:p>
          </p:txBody>
        </p:sp>
        <p:sp>
          <p:nvSpPr>
            <p:cNvPr id="7177" name="AutoShape 24">
              <a:extLst>
                <a:ext uri="{FF2B5EF4-FFF2-40B4-BE49-F238E27FC236}">
                  <a16:creationId xmlns:a16="http://schemas.microsoft.com/office/drawing/2014/main" id="{CBC9897F-662D-E7DD-4A32-F77F36DA0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8579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4: HTTP Response</a:t>
              </a:r>
            </a:p>
          </p:txBody>
        </p:sp>
        <p:sp>
          <p:nvSpPr>
            <p:cNvPr id="7178" name="Text Box 25">
              <a:extLst>
                <a:ext uri="{FF2B5EF4-FFF2-40B4-BE49-F238E27FC236}">
                  <a16:creationId xmlns:a16="http://schemas.microsoft.com/office/drawing/2014/main" id="{860C6B94-2BB4-1E52-688B-F420A812C2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0" y="9830"/>
              <a:ext cx="1665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2: Invokes an application program in response to the HTTP request</a:t>
              </a:r>
            </a:p>
          </p:txBody>
        </p:sp>
        <p:sp>
          <p:nvSpPr>
            <p:cNvPr id="7179" name="AutoShape 26">
              <a:extLst>
                <a:ext uri="{FF2B5EF4-FFF2-40B4-BE49-F238E27FC236}">
                  <a16:creationId xmlns:a16="http://schemas.microsoft.com/office/drawing/2014/main" id="{E79AAF64-7DF3-1245-3D0C-B1835D9E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0" y="9395"/>
              <a:ext cx="600" cy="43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7180" name="Text Box 27">
              <a:extLst>
                <a:ext uri="{FF2B5EF4-FFF2-40B4-BE49-F238E27FC236}">
                  <a16:creationId xmlns:a16="http://schemas.microsoft.com/office/drawing/2014/main" id="{54FAE378-7C9A-71B2-2EF6-28C6BAFD9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" y="9830"/>
              <a:ext cx="1665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3: The program executes and produces HTML output</a:t>
              </a:r>
            </a:p>
          </p:txBody>
        </p:sp>
        <p:sp>
          <p:nvSpPr>
            <p:cNvPr id="7181" name="AutoShape 28">
              <a:extLst>
                <a:ext uri="{FF2B5EF4-FFF2-40B4-BE49-F238E27FC236}">
                  <a16:creationId xmlns:a16="http://schemas.microsoft.com/office/drawing/2014/main" id="{31D77CF7-636C-A307-58C2-1B55D0B09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" y="9365"/>
              <a:ext cx="473" cy="435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F9D29E-B970-F937-E32B-3C382EFD8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Active Web Page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A2ECA5D-1FC3-5D24-A46B-899BD38E7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Client sends HTTP Request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Server sends back HTML Page and a Client-side Program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Examples: Applet, ActiveX Control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ADD3AC5-0CF4-DDD1-7E7E-452179D43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Active Web Page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39B5B342-3DF8-0783-99B4-65A3FBC8A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9220" name="Group 15">
            <a:extLst>
              <a:ext uri="{FF2B5EF4-FFF2-40B4-BE49-F238E27FC236}">
                <a16:creationId xmlns:a16="http://schemas.microsoft.com/office/drawing/2014/main" id="{5C13B36C-6F5B-086C-5EF6-31A0C0BCACF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28800"/>
            <a:ext cx="8382000" cy="4800600"/>
            <a:chOff x="1728" y="3484"/>
            <a:chExt cx="8789" cy="4643"/>
          </a:xfrm>
        </p:grpSpPr>
        <p:sp>
          <p:nvSpPr>
            <p:cNvPr id="9221" name="Rectangle 16">
              <a:extLst>
                <a:ext uri="{FF2B5EF4-FFF2-40B4-BE49-F238E27FC236}">
                  <a16:creationId xmlns:a16="http://schemas.microsoft.com/office/drawing/2014/main" id="{6AF70ADD-4457-EF66-F693-E9B62618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484"/>
              <a:ext cx="8789" cy="46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22" name="Rectangle 17">
              <a:extLst>
                <a:ext uri="{FF2B5EF4-FFF2-40B4-BE49-F238E27FC236}">
                  <a16:creationId xmlns:a16="http://schemas.microsoft.com/office/drawing/2014/main" id="{1D538BDA-3D31-BF58-38EB-05D329169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0" y="6597"/>
              <a:ext cx="3570" cy="11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9223" name="computr3">
              <a:extLst>
                <a:ext uri="{FF2B5EF4-FFF2-40B4-BE49-F238E27FC236}">
                  <a16:creationId xmlns:a16="http://schemas.microsoft.com/office/drawing/2014/main" id="{507E4B79-161F-7DF3-7802-4D3D510760E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76" y="4240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Browser</a:t>
              </a:r>
            </a:p>
          </p:txBody>
        </p:sp>
        <p:sp>
          <p:nvSpPr>
            <p:cNvPr id="9224" name="computr3">
              <a:extLst>
                <a:ext uri="{FF2B5EF4-FFF2-40B4-BE49-F238E27FC236}">
                  <a16:creationId xmlns:a16="http://schemas.microsoft.com/office/drawing/2014/main" id="{F592D583-CB9B-FADC-8892-EEC1F1AEA93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7756" y="4285"/>
              <a:ext cx="2244" cy="1723"/>
            </a:xfrm>
            <a:custGeom>
              <a:avLst/>
              <a:gdLst>
                <a:gd name="T0" fmla="*/ 0 w 21600"/>
                <a:gd name="T1" fmla="*/ 6 h 21600"/>
                <a:gd name="T2" fmla="*/ 12 w 21600"/>
                <a:gd name="T3" fmla="*/ 0 h 21600"/>
                <a:gd name="T4" fmla="*/ 12 w 21600"/>
                <a:gd name="T5" fmla="*/ 11 h 21600"/>
                <a:gd name="T6" fmla="*/ 20 w 21600"/>
                <a:gd name="T7" fmla="*/ 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7806 w 21600"/>
                <a:gd name="T13" fmla="*/ 2582 h 21600"/>
                <a:gd name="T14" fmla="*/ 16364 w 21600"/>
                <a:gd name="T15" fmla="*/ 1175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8250" y="17743"/>
                  </a:moveTo>
                  <a:lnTo>
                    <a:pt x="17557" y="16971"/>
                  </a:lnTo>
                  <a:lnTo>
                    <a:pt x="5429" y="16971"/>
                  </a:lnTo>
                  <a:lnTo>
                    <a:pt x="4736" y="17743"/>
                  </a:lnTo>
                  <a:lnTo>
                    <a:pt x="18250" y="17743"/>
                  </a:lnTo>
                  <a:close/>
                </a:path>
                <a:path w="21600" h="21600" extrusionOk="0">
                  <a:moveTo>
                    <a:pt x="18250" y="17743"/>
                  </a:moveTo>
                  <a:moveTo>
                    <a:pt x="19405" y="19131"/>
                  </a:moveTo>
                  <a:lnTo>
                    <a:pt x="18712" y="18360"/>
                  </a:lnTo>
                  <a:lnTo>
                    <a:pt x="4274" y="18360"/>
                  </a:lnTo>
                  <a:lnTo>
                    <a:pt x="3581" y="19131"/>
                  </a:lnTo>
                  <a:lnTo>
                    <a:pt x="19405" y="19131"/>
                  </a:lnTo>
                  <a:close/>
                </a:path>
                <a:path w="21600" h="21600" extrusionOk="0">
                  <a:moveTo>
                    <a:pt x="19405" y="19131"/>
                  </a:moveTo>
                  <a:moveTo>
                    <a:pt x="20560" y="20520"/>
                  </a:moveTo>
                  <a:lnTo>
                    <a:pt x="19867" y="19749"/>
                  </a:lnTo>
                  <a:lnTo>
                    <a:pt x="3119" y="19749"/>
                  </a:lnTo>
                  <a:lnTo>
                    <a:pt x="2426" y="20520"/>
                  </a:lnTo>
                  <a:lnTo>
                    <a:pt x="20560" y="20520"/>
                  </a:lnTo>
                  <a:close/>
                </a:path>
                <a:path w="21600" h="21600" extrusionOk="0">
                  <a:moveTo>
                    <a:pt x="20560" y="20520"/>
                  </a:moveTo>
                  <a:moveTo>
                    <a:pt x="4620" y="16971"/>
                  </a:moveTo>
                  <a:lnTo>
                    <a:pt x="5313" y="16200"/>
                  </a:lnTo>
                  <a:lnTo>
                    <a:pt x="7624" y="16200"/>
                  </a:lnTo>
                  <a:lnTo>
                    <a:pt x="7624" y="14194"/>
                  </a:lnTo>
                  <a:lnTo>
                    <a:pt x="5891" y="14194"/>
                  </a:lnTo>
                  <a:lnTo>
                    <a:pt x="5891" y="0"/>
                  </a:lnTo>
                  <a:lnTo>
                    <a:pt x="12013" y="0"/>
                  </a:lnTo>
                  <a:lnTo>
                    <a:pt x="18135" y="0"/>
                  </a:lnTo>
                  <a:lnTo>
                    <a:pt x="18135" y="10800"/>
                  </a:lnTo>
                  <a:lnTo>
                    <a:pt x="18135" y="14194"/>
                  </a:lnTo>
                  <a:lnTo>
                    <a:pt x="16402" y="14194"/>
                  </a:lnTo>
                  <a:lnTo>
                    <a:pt x="16402" y="16200"/>
                  </a:lnTo>
                  <a:lnTo>
                    <a:pt x="17788" y="16200"/>
                  </a:lnTo>
                  <a:lnTo>
                    <a:pt x="19059" y="17743"/>
                  </a:lnTo>
                  <a:lnTo>
                    <a:pt x="21022" y="19903"/>
                  </a:lnTo>
                  <a:lnTo>
                    <a:pt x="21253" y="20057"/>
                  </a:lnTo>
                  <a:lnTo>
                    <a:pt x="21369" y="20366"/>
                  </a:lnTo>
                  <a:lnTo>
                    <a:pt x="21600" y="20674"/>
                  </a:lnTo>
                  <a:lnTo>
                    <a:pt x="21600" y="20829"/>
                  </a:lnTo>
                  <a:lnTo>
                    <a:pt x="21600" y="20983"/>
                  </a:lnTo>
                  <a:lnTo>
                    <a:pt x="21600" y="21137"/>
                  </a:lnTo>
                  <a:lnTo>
                    <a:pt x="21600" y="21291"/>
                  </a:lnTo>
                  <a:lnTo>
                    <a:pt x="21484" y="21446"/>
                  </a:lnTo>
                  <a:lnTo>
                    <a:pt x="21369" y="21446"/>
                  </a:lnTo>
                  <a:lnTo>
                    <a:pt x="21138" y="21600"/>
                  </a:lnTo>
                  <a:lnTo>
                    <a:pt x="21022" y="21600"/>
                  </a:lnTo>
                  <a:lnTo>
                    <a:pt x="10973" y="21600"/>
                  </a:lnTo>
                  <a:lnTo>
                    <a:pt x="2079" y="21600"/>
                  </a:lnTo>
                  <a:lnTo>
                    <a:pt x="1848" y="21600"/>
                  </a:lnTo>
                  <a:lnTo>
                    <a:pt x="1733" y="21446"/>
                  </a:lnTo>
                  <a:lnTo>
                    <a:pt x="1617" y="21446"/>
                  </a:lnTo>
                  <a:lnTo>
                    <a:pt x="1502" y="21291"/>
                  </a:lnTo>
                  <a:lnTo>
                    <a:pt x="1386" y="21291"/>
                  </a:lnTo>
                  <a:lnTo>
                    <a:pt x="1386" y="21137"/>
                  </a:lnTo>
                  <a:lnTo>
                    <a:pt x="1386" y="20983"/>
                  </a:lnTo>
                  <a:lnTo>
                    <a:pt x="1386" y="20829"/>
                  </a:lnTo>
                  <a:lnTo>
                    <a:pt x="1502" y="20674"/>
                  </a:lnTo>
                  <a:lnTo>
                    <a:pt x="1617" y="20366"/>
                  </a:lnTo>
                  <a:lnTo>
                    <a:pt x="1733" y="20057"/>
                  </a:lnTo>
                  <a:lnTo>
                    <a:pt x="1964" y="19903"/>
                  </a:lnTo>
                  <a:lnTo>
                    <a:pt x="0" y="19903"/>
                  </a:lnTo>
                  <a:lnTo>
                    <a:pt x="0" y="10800"/>
                  </a:lnTo>
                  <a:lnTo>
                    <a:pt x="0" y="2777"/>
                  </a:lnTo>
                  <a:lnTo>
                    <a:pt x="4620" y="2777"/>
                  </a:lnTo>
                  <a:lnTo>
                    <a:pt x="4620" y="16971"/>
                  </a:lnTo>
                  <a:moveTo>
                    <a:pt x="4620" y="16971"/>
                  </a:moveTo>
                  <a:moveTo>
                    <a:pt x="4620" y="16971"/>
                  </a:moveTo>
                  <a:lnTo>
                    <a:pt x="4158" y="17434"/>
                  </a:lnTo>
                  <a:lnTo>
                    <a:pt x="2541" y="19286"/>
                  </a:lnTo>
                  <a:lnTo>
                    <a:pt x="1964" y="19903"/>
                  </a:lnTo>
                  <a:lnTo>
                    <a:pt x="4620" y="16971"/>
                  </a:lnTo>
                  <a:close/>
                </a:path>
                <a:path w="21600" h="21600" extrusionOk="0">
                  <a:moveTo>
                    <a:pt x="7624" y="2314"/>
                  </a:moveTo>
                  <a:moveTo>
                    <a:pt x="16402" y="2314"/>
                  </a:moveTo>
                  <a:lnTo>
                    <a:pt x="16402" y="11880"/>
                  </a:lnTo>
                  <a:lnTo>
                    <a:pt x="7624" y="11880"/>
                  </a:lnTo>
                  <a:lnTo>
                    <a:pt x="7624" y="2314"/>
                  </a:lnTo>
                  <a:lnTo>
                    <a:pt x="16402" y="2314"/>
                  </a:lnTo>
                  <a:close/>
                </a:path>
                <a:path w="21600" h="21600" extrusionOk="0">
                  <a:moveTo>
                    <a:pt x="578" y="4011"/>
                  </a:moveTo>
                  <a:moveTo>
                    <a:pt x="4043" y="4011"/>
                  </a:moveTo>
                  <a:lnTo>
                    <a:pt x="4043" y="4320"/>
                  </a:lnTo>
                  <a:lnTo>
                    <a:pt x="578" y="4320"/>
                  </a:lnTo>
                  <a:lnTo>
                    <a:pt x="578" y="4011"/>
                  </a:lnTo>
                  <a:lnTo>
                    <a:pt x="4043" y="4011"/>
                  </a:lnTo>
                  <a:close/>
                  <a:moveTo>
                    <a:pt x="7624" y="14194"/>
                  </a:moveTo>
                  <a:lnTo>
                    <a:pt x="16402" y="14194"/>
                  </a:lnTo>
                  <a:lnTo>
                    <a:pt x="16402" y="16200"/>
                  </a:lnTo>
                  <a:lnTo>
                    <a:pt x="7624" y="162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Web Server</a:t>
              </a:r>
            </a:p>
          </p:txBody>
        </p:sp>
        <p:sp>
          <p:nvSpPr>
            <p:cNvPr id="9225" name="AutoShape 20">
              <a:extLst>
                <a:ext uri="{FF2B5EF4-FFF2-40B4-BE49-F238E27FC236}">
                  <a16:creationId xmlns:a16="http://schemas.microsoft.com/office/drawing/2014/main" id="{02C48736-1B02-9B89-438B-71A846F55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4461"/>
              <a:ext cx="3375" cy="660"/>
            </a:xfrm>
            <a:prstGeom prst="rightArrow">
              <a:avLst>
                <a:gd name="adj1" fmla="val 50000"/>
                <a:gd name="adj2" fmla="val 12784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1: HTTP Request</a:t>
              </a:r>
            </a:p>
          </p:txBody>
        </p:sp>
        <p:sp>
          <p:nvSpPr>
            <p:cNvPr id="9226" name="AutoShape 21">
              <a:extLst>
                <a:ext uri="{FF2B5EF4-FFF2-40B4-BE49-F238E27FC236}">
                  <a16:creationId xmlns:a16="http://schemas.microsoft.com/office/drawing/2014/main" id="{E14D0FBC-E38F-9285-F4D6-61BE4EE94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5241"/>
              <a:ext cx="3390" cy="638"/>
            </a:xfrm>
            <a:prstGeom prst="leftArrow">
              <a:avLst>
                <a:gd name="adj1" fmla="val 50000"/>
                <a:gd name="adj2" fmla="val 13283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2: HTTP Response</a:t>
              </a:r>
            </a:p>
          </p:txBody>
        </p:sp>
        <p:sp>
          <p:nvSpPr>
            <p:cNvPr id="9227" name="AutoShape 22">
              <a:extLst>
                <a:ext uri="{FF2B5EF4-FFF2-40B4-BE49-F238E27FC236}">
                  <a16:creationId xmlns:a16="http://schemas.microsoft.com/office/drawing/2014/main" id="{F7255729-FE31-D263-3DDD-6189170A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5" y="5712"/>
              <a:ext cx="1455" cy="705"/>
            </a:xfrm>
            <a:prstGeom prst="wedgeEllipseCallout">
              <a:avLst>
                <a:gd name="adj1" fmla="val 45259"/>
                <a:gd name="adj2" fmla="val 8191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Contains</a:t>
              </a:r>
            </a:p>
          </p:txBody>
        </p:sp>
        <p:sp>
          <p:nvSpPr>
            <p:cNvPr id="9228" name="Text Box 23">
              <a:extLst>
                <a:ext uri="{FF2B5EF4-FFF2-40B4-BE49-F238E27FC236}">
                  <a16:creationId xmlns:a16="http://schemas.microsoft.com/office/drawing/2014/main" id="{F5269FEE-4C4E-E58F-0692-4D8EA0777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5" y="6702"/>
              <a:ext cx="1395" cy="885"/>
            </a:xfrm>
            <a:prstGeom prst="rect">
              <a:avLst/>
            </a:prstGeom>
            <a:solidFill>
              <a:srgbClr val="969696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HTML Page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…..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…..</a:t>
              </a:r>
            </a:p>
          </p:txBody>
        </p:sp>
        <p:sp>
          <p:nvSpPr>
            <p:cNvPr id="9229" name="Text Box 24">
              <a:extLst>
                <a:ext uri="{FF2B5EF4-FFF2-40B4-BE49-F238E27FC236}">
                  <a16:creationId xmlns:a16="http://schemas.microsoft.com/office/drawing/2014/main" id="{C8F913BC-F951-EA15-8A51-56AEB1DD2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0" y="6702"/>
              <a:ext cx="1680" cy="885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Small Program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…..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…..</a:t>
              </a:r>
            </a:p>
          </p:txBody>
        </p:sp>
        <p:sp>
          <p:nvSpPr>
            <p:cNvPr id="9230" name="Text Box 25">
              <a:extLst>
                <a:ext uri="{FF2B5EF4-FFF2-40B4-BE49-F238E27FC236}">
                  <a16:creationId xmlns:a16="http://schemas.microsoft.com/office/drawing/2014/main" id="{0281F1E9-66B2-B1B5-8C1A-EC3AFA3A1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6132"/>
              <a:ext cx="2265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Step 3: Browser interprets HTML page and also executes the program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de xmlns="d0d77eca-fb09-4c91-a0cf-c85fba2eb3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CA8BB829C7A42B2F13D1EEEDCE24A" ma:contentTypeVersion="7" ma:contentTypeDescription="Create a new document." ma:contentTypeScope="" ma:versionID="202ef9b957f0f59f55bb6ce00d1c841a">
  <xsd:schema xmlns:xsd="http://www.w3.org/2001/XMLSchema" xmlns:xs="http://www.w3.org/2001/XMLSchema" xmlns:p="http://schemas.microsoft.com/office/2006/metadata/properties" xmlns:ns2="d0d77eca-fb09-4c91-a0cf-c85fba2eb381" xmlns:ns3="2639db57-25c1-4f65-bd5b-b8808369bb33" targetNamespace="http://schemas.microsoft.com/office/2006/metadata/properties" ma:root="true" ma:fieldsID="8f884ed587c6de8f09002fab1ea5f8cc" ns2:_="" ns3:_="">
    <xsd:import namespace="d0d77eca-fb09-4c91-a0cf-c85fba2eb381"/>
    <xsd:import namespace="2639db57-25c1-4f65-bd5b-b8808369b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ade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77eca-fb09-4c91-a0cf-c85fba2eb3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de" ma:index="10" nillable="true" ma:displayName="Made" ma:format="DateOnly" ma:internalName="Made">
      <xsd:simpleType>
        <xsd:restriction base="dms:DateTim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9db57-25c1-4f65-bd5b-b8808369bb3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00E776-497B-4FA8-B25A-745976AFDE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027900E-A6F1-437A-85D5-23943AB1F6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B4201-EF9D-4533-821A-FA498F7FD8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1666</Words>
  <Application>Microsoft Office PowerPoint</Application>
  <PresentationFormat>On-screen Show (4:3)</PresentationFormat>
  <Paragraphs>484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Book Antiqua</vt:lpstr>
      <vt:lpstr>Calibri</vt:lpstr>
      <vt:lpstr>Times New Roman</vt:lpstr>
      <vt:lpstr>Office Theme</vt:lpstr>
      <vt:lpstr> Electronic Mail Security: Pretty Good Privacy, S/MIME, DomainKeys Identified Mail.   IP Security: Overview, Architecture, Authentication Header,  Encapsulating Security Payload, Combining Security Associations, Key Management   Web Security: Web Security Considerations, Secure Socket Layer and  Transport Layer Security, HTTPS standard , Secure Socket Shell Intrusion: Intruders, Intrusion Techniques, Intrusion Detection,  Firewalls: Firewall Design Principles, Types of Firewalls Security in Online transactions</vt:lpstr>
      <vt:lpstr>IP Security </vt:lpstr>
      <vt:lpstr>HTTP Protocol</vt:lpstr>
      <vt:lpstr>Static Web Page</vt:lpstr>
      <vt:lpstr>Sample HTTP Interaction</vt:lpstr>
      <vt:lpstr>Dynamic Web Page</vt:lpstr>
      <vt:lpstr>Dynamic Web Page</vt:lpstr>
      <vt:lpstr>Active Web Page</vt:lpstr>
      <vt:lpstr>Active Web Page</vt:lpstr>
      <vt:lpstr>TCP/IP</vt:lpstr>
      <vt:lpstr>TCP/IP Layers</vt:lpstr>
      <vt:lpstr>TCP/IP Layers - Pictorially</vt:lpstr>
      <vt:lpstr>TCP/IP Concept</vt:lpstr>
      <vt:lpstr>TCP/IP Communication</vt:lpstr>
      <vt:lpstr>Data Exchange using TCP/IP Layers</vt:lpstr>
      <vt:lpstr>Secure Socket Layer </vt:lpstr>
      <vt:lpstr>Position of SSL in the TCP/IP</vt:lpstr>
      <vt:lpstr>PowerPoint Presentation</vt:lpstr>
      <vt:lpstr>SSL Working/SSL Sub-Protocols</vt:lpstr>
      <vt:lpstr>SSL Handshake Message Format</vt:lpstr>
      <vt:lpstr>SSL Handshake Messages</vt:lpstr>
      <vt:lpstr>SSL Handshake Process</vt:lpstr>
      <vt:lpstr>SSL Handshake – Phase 1</vt:lpstr>
      <vt:lpstr>PowerPoint Presentation</vt:lpstr>
      <vt:lpstr>PowerPoint Presentation</vt:lpstr>
      <vt:lpstr>SSL Handshake – Phase 2 Server Authentication and key Exchange</vt:lpstr>
      <vt:lpstr>SSL Handshake – Phase 3- Client Authentication and Key Exchange</vt:lpstr>
      <vt:lpstr>PowerPoint Presentation</vt:lpstr>
      <vt:lpstr>SSL Handshake – Phase 4 - Finish</vt:lpstr>
      <vt:lpstr>Master Key</vt:lpstr>
      <vt:lpstr>Symmetric Key</vt:lpstr>
      <vt:lpstr>Record Protocol</vt:lpstr>
      <vt:lpstr>SSL Record Protocol</vt:lpstr>
      <vt:lpstr>Permitted Encryption Algorithms</vt:lpstr>
      <vt:lpstr>Alert Protocol</vt:lpstr>
      <vt:lpstr>Fatal/Non - Fatal Errors</vt:lpstr>
      <vt:lpstr>Closing and resuming SSL connections</vt:lpstr>
      <vt:lpstr>Secure Hypertext Transfer Protocol(SHTTP)</vt:lpstr>
      <vt:lpstr>Transport Layer Security (TLS)</vt:lpstr>
      <vt:lpstr>Differences between SSL and TLS</vt:lpstr>
      <vt:lpstr>Time Stamping Protocol (TSP)</vt:lpstr>
      <vt:lpstr>Time Stamping Protocol – Step 1 Message Digest Calculation</vt:lpstr>
      <vt:lpstr>Time Stamping Protocol – Step 2 – Time Stamping Request</vt:lpstr>
      <vt:lpstr>Time Stamping Protocol – Step 3 - Time Stamping Response</vt:lpstr>
      <vt:lpstr>Secure Electronic Transaction (SET)</vt:lpstr>
      <vt:lpstr>PowerPoint Presentation</vt:lpstr>
      <vt:lpstr>SET Model</vt:lpstr>
      <vt:lpstr>SSL versus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Security</dc:title>
  <dc:creator>admin</dc:creator>
  <cp:lastModifiedBy>Zahirabbas Mulani</cp:lastModifiedBy>
  <cp:revision>28</cp:revision>
  <dcterms:created xsi:type="dcterms:W3CDTF">2006-08-16T00:00:00Z</dcterms:created>
  <dcterms:modified xsi:type="dcterms:W3CDTF">2024-09-04T03:41:25Z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0x010100C01CA8BB829C7A42B2F13D1EEEDCE24A</vt:lpwstr>
  </property>
</Properties>
</file>