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1F514-1168-19F3-B65F-ABBCF37CD5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5CAE-AB68-56C5-CE76-C95B668B0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C1CB5-BBCA-C475-03D8-BFA86C242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C1D3E-DB9A-9607-0B3A-CCE642D2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E9D2-9E7D-338C-67B9-A77469F75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50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EDD-C197-AB66-3BAD-2D01A5CA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15E79-7FEE-3172-DC98-B73121113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B5625-7BC3-34B3-615E-6F5573D4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568AF-003C-344C-30C6-EA9A4E49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FCD9-4091-A9E9-B0B4-63A7597A7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9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B5010D-2EAC-4E56-A622-C93DFED7BA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BAA8-2406-4871-31B9-41452D831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7BC42-33A0-4854-1394-637072C0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3F1EF-CD00-11D4-C921-4CC6D7B5B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7B3D6-E8AC-942D-0EB3-125B8930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02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3BA7-1A54-0F55-5764-5A7C6075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C81C-864F-156B-0854-C2ADD7DB5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B1568-5E7A-184B-1EC7-55D8B19D3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4FB8-DAC2-AFCB-D47A-BF44952D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B4F91-9BD2-9288-A3CD-AEEDD6225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5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DD4F-6C69-D29F-016C-30342C5A2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F9B1A-B0EE-2BEB-16EE-0FA69DF5C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D764-7C53-1A1C-8462-6C9F3D6E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969A-6484-CB3B-062B-4C8CE35F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6F98E-955F-62D3-6308-FA31A31D4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2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E13E-DB50-0939-4CD7-26C6EFB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972D7-12BD-3576-4738-493AE4DE7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2DC45-3D4E-9AF6-BC19-C78F9F38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A64A4-DDBA-EEB2-565C-14D306CE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0DCCB-7485-6AF3-F799-B224206F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68EE-9505-B7EC-3BAB-B37CBC2A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BBED-6CE4-64B0-F6B7-427C03D5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0A68-3A5F-9065-AE93-3EAE90323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9B27C-30EB-B767-784C-7CB3D6C238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9300D8-1218-F169-5CBB-96D50E560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3B8BD-2051-B2BF-844A-13B57A565C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9FB13-A066-1536-1D93-7C1E0E8FC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7C5DC-DB5F-628F-0829-4A3B77100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C31640-071B-62AC-1433-25F73CED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553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DFBD-D90D-3269-D443-B1B96937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7A45-0A54-2819-0A8E-46E9EE8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6E43E-6BF5-B050-5CF1-BA7DFCE1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B8F37-1715-A4C9-DFFB-EE79B6C5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26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E0FE88-5B32-8F75-0B37-26B847986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A958-5878-CA7F-C6C0-CDCC1CC2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95174-250B-BFC8-1196-4620EF1B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96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A1C1C-2141-E425-8829-AABE3B3B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A6473-F0E4-6894-3368-56CE1131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E5618-37BD-E9CF-0D0C-C4447A41F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7168E-1D2B-ABFF-3DC9-44D00070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43B46-556F-F94B-96A5-16A4B293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8983-0FE3-1BC7-CAA9-36FD6F35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62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957E-70DF-740B-C2E9-7D28C03EB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1B6C3B-9344-86B9-8A40-2772301148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51C78-16B5-F760-EAD8-EB116279E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C08C3-568E-A64F-8B0F-A7D4B28C3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39721-8633-8679-C796-6BBDA9DB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2EFE2-8689-93F4-5016-C4562E0B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91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A3714-F7A5-7AA3-2616-9BCAB4D2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EE524-C88F-F726-57B1-F28C5CE84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ADF1-015D-DF1E-87C8-62B0739E2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99489-C89B-42DB-933B-E2236079833D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DC9DC-39EE-5F59-C7A3-501D9C749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65488-76ED-000A-83AD-B46CC00E8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A992-C36E-4CFD-BF3D-C24DF35A3D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1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FAFAE0-FB00-B802-18FD-B588AEA5D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E1721-4EBB-C387-14CF-5DBE6177F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/>
          <a:lstStyle/>
          <a:p>
            <a:r>
              <a:rPr lang="en-US" sz="2000" dirty="0"/>
              <a:t>Objective</a:t>
            </a:r>
          </a:p>
          <a:p>
            <a:pPr lvl="1"/>
            <a:r>
              <a:rPr lang="en-US" sz="1600" dirty="0"/>
              <a:t>To build a model that accurately predicts </a:t>
            </a:r>
            <a:r>
              <a:rPr lang="en-US" sz="1600" b="1" dirty="0"/>
              <a:t>fraudulent insurance claims</a:t>
            </a:r>
            <a:r>
              <a:rPr lang="en-US" sz="1600" dirty="0"/>
              <a:t> using both </a:t>
            </a:r>
            <a:r>
              <a:rPr lang="en-US" sz="1600" b="1" dirty="0"/>
              <a:t>Logistic Regression</a:t>
            </a:r>
            <a:r>
              <a:rPr lang="en-US" sz="1600" dirty="0"/>
              <a:t> and </a:t>
            </a:r>
            <a:r>
              <a:rPr lang="en-US" sz="1600" b="1" dirty="0"/>
              <a:t>Random Forest</a:t>
            </a:r>
            <a:r>
              <a:rPr lang="en-US" sz="1600" dirty="0"/>
              <a:t>, and gain insights into fraud patterns.</a:t>
            </a:r>
          </a:p>
          <a:p>
            <a:r>
              <a:rPr lang="en-US" sz="1800" dirty="0"/>
              <a:t>After doing Data clean up and Feature Engineering with following steps</a:t>
            </a:r>
          </a:p>
          <a:p>
            <a:pPr lvl="1"/>
            <a:r>
              <a:rPr lang="en-US" sz="1600" dirty="0"/>
              <a:t>Removed redundant or empty columns.</a:t>
            </a:r>
          </a:p>
          <a:p>
            <a:pPr lvl="1"/>
            <a:r>
              <a:rPr lang="en-US" sz="1600" dirty="0"/>
              <a:t>Dropped rows with illogical values (e.g., negative ages).</a:t>
            </a:r>
          </a:p>
          <a:p>
            <a:pPr lvl="1"/>
            <a:r>
              <a:rPr lang="en-US" sz="1600" dirty="0"/>
              <a:t>Replaced invalid entries like '?' with </a:t>
            </a:r>
            <a:r>
              <a:rPr lang="en-US" sz="1600" dirty="0" err="1"/>
              <a:t>NaN</a:t>
            </a:r>
            <a:r>
              <a:rPr lang="en-US" sz="1600" dirty="0"/>
              <a:t>, and handled them.</a:t>
            </a:r>
          </a:p>
          <a:p>
            <a:pPr lvl="1"/>
            <a:r>
              <a:rPr lang="en-US" sz="1600" dirty="0"/>
              <a:t>Removed identifier columns and performed feature engineering.</a:t>
            </a:r>
          </a:p>
          <a:p>
            <a:pPr lvl="1"/>
            <a:r>
              <a:rPr lang="en-US" sz="1600" dirty="0"/>
              <a:t>Combined rare categories in categorical features.</a:t>
            </a:r>
          </a:p>
          <a:p>
            <a:pPr lvl="1"/>
            <a:r>
              <a:rPr lang="en-US" sz="1600" dirty="0"/>
              <a:t>Created dummy variables using </a:t>
            </a:r>
            <a:r>
              <a:rPr lang="en-US" sz="1600" dirty="0" err="1"/>
              <a:t>OneHotEncoder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Scaled numerical features using </a:t>
            </a:r>
            <a:r>
              <a:rPr lang="en-US" sz="1600" dirty="0" err="1"/>
              <a:t>StandardScaler</a:t>
            </a:r>
            <a:r>
              <a:rPr lang="en-US" sz="1600" dirty="0"/>
              <a:t>.</a:t>
            </a:r>
          </a:p>
          <a:p>
            <a:pPr lvl="1"/>
            <a:r>
              <a:rPr lang="en-US" sz="1600" dirty="0"/>
              <a:t>The target variable (</a:t>
            </a:r>
            <a:r>
              <a:rPr lang="en-US" sz="1600" dirty="0" err="1"/>
              <a:t>fraud_reported</a:t>
            </a:r>
            <a:r>
              <a:rPr lang="en-US" sz="1600" dirty="0"/>
              <a:t>) had a class imbalance.</a:t>
            </a:r>
          </a:p>
          <a:p>
            <a:pPr lvl="1"/>
            <a:r>
              <a:rPr lang="en-US" sz="1600" dirty="0"/>
              <a:t>Used </a:t>
            </a:r>
            <a:r>
              <a:rPr lang="en-US" sz="1600" dirty="0" err="1"/>
              <a:t>RandomOverSampler</a:t>
            </a:r>
            <a:r>
              <a:rPr lang="en-US" sz="1600" dirty="0"/>
              <a:t> to balance the training data.</a:t>
            </a:r>
          </a:p>
          <a:p>
            <a:r>
              <a:rPr lang="en-IN" sz="1800" dirty="0"/>
              <a:t>Logistic Regression model was applied and following are the finding</a:t>
            </a:r>
          </a:p>
        </p:txBody>
      </p:sp>
    </p:spTree>
    <p:extLst>
      <p:ext uri="{BB962C8B-B14F-4D97-AF65-F5344CB8AC3E}">
        <p14:creationId xmlns:p14="http://schemas.microsoft.com/office/powerpoint/2010/main" val="351828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44243-26B3-92AE-8833-888F910D4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DECBFB-8B2E-3640-CFF0-33BE6905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Logistic Regression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49821F-DDE8-27EF-C7E7-CC8EE75B0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Logistic Regression model was applied and following are the finding</a:t>
            </a:r>
          </a:p>
          <a:p>
            <a:pPr lvl="1"/>
            <a:r>
              <a:rPr lang="en-US" sz="1600" dirty="0"/>
              <a:t>Built model using </a:t>
            </a:r>
            <a:r>
              <a:rPr lang="en-US" sz="1600" dirty="0" err="1"/>
              <a:t>Statsmodels</a:t>
            </a:r>
            <a:r>
              <a:rPr lang="en-US" sz="1600" dirty="0"/>
              <a:t> and interpreted coefficients.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Accuracy</a:t>
            </a:r>
          </a:p>
          <a:p>
            <a:pPr lvl="2"/>
            <a:r>
              <a:rPr lang="en-US" sz="1400" dirty="0"/>
              <a:t>Confusion Matrix</a:t>
            </a:r>
          </a:p>
          <a:p>
            <a:pPr lvl="2"/>
            <a:r>
              <a:rPr lang="en-US" sz="1400" dirty="0"/>
              <a:t>Precision, Recall, F1-score</a:t>
            </a:r>
          </a:p>
          <a:p>
            <a:pPr lvl="2"/>
            <a:r>
              <a:rPr lang="en-US" sz="1400" dirty="0"/>
              <a:t>ROC Curve</a:t>
            </a:r>
          </a:p>
          <a:p>
            <a:pPr lvl="2"/>
            <a:r>
              <a:rPr lang="en-US" sz="1400" dirty="0"/>
              <a:t>Cutoff analysis to find optimal threshold (not just 0.5)</a:t>
            </a:r>
            <a:endParaRPr lang="en-IN" sz="1400" dirty="0"/>
          </a:p>
          <a:p>
            <a:pPr lvl="1"/>
            <a:endParaRPr lang="en-IN" sz="18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Logistic regression gave interpretable results.</a:t>
            </a:r>
          </a:p>
          <a:p>
            <a:pPr marL="514350" lvl="1"/>
            <a:r>
              <a:rPr lang="en-US" sz="1600" dirty="0"/>
              <a:t>Feature coefficients showed which features increase fraud likelihood (e.g., suspicious claim reasons or high claim amounts).</a:t>
            </a:r>
          </a:p>
          <a:p>
            <a:pPr marL="514350" lvl="1"/>
            <a:r>
              <a:rPr lang="en-US" sz="1600" dirty="0"/>
              <a:t>Model has Moderate performance with simpler assumptions — good for explainability.</a:t>
            </a:r>
          </a:p>
        </p:txBody>
      </p:sp>
    </p:spTree>
    <p:extLst>
      <p:ext uri="{BB962C8B-B14F-4D97-AF65-F5344CB8AC3E}">
        <p14:creationId xmlns:p14="http://schemas.microsoft.com/office/powerpoint/2010/main" val="7490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FA92-955B-5692-CD4F-5656B708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0DBD1-1403-98A7-E94E-A1CC747A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Random Forest Summary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5ED44F-1ED9-34A0-E104-6D7A61B92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111"/>
            <a:ext cx="10515600" cy="4764852"/>
          </a:xfrm>
        </p:spPr>
        <p:txBody>
          <a:bodyPr>
            <a:normAutofit/>
          </a:bodyPr>
          <a:lstStyle/>
          <a:p>
            <a:r>
              <a:rPr lang="en-IN" sz="1800" dirty="0"/>
              <a:t>Random Forest model was applied and following are the finding</a:t>
            </a:r>
          </a:p>
          <a:p>
            <a:pPr lvl="1"/>
            <a:r>
              <a:rPr lang="en-US" sz="1600" dirty="0"/>
              <a:t>Trained a baseline model and then a model with only important features.</a:t>
            </a:r>
          </a:p>
          <a:p>
            <a:pPr lvl="1"/>
            <a:r>
              <a:rPr lang="en-US" sz="1600" dirty="0"/>
              <a:t>Evaluated performance using:</a:t>
            </a:r>
          </a:p>
          <a:p>
            <a:pPr lvl="2"/>
            <a:r>
              <a:rPr lang="en-US" sz="1400" dirty="0"/>
              <a:t>Feature importances</a:t>
            </a:r>
          </a:p>
          <a:p>
            <a:pPr lvl="2"/>
            <a:r>
              <a:rPr lang="en-US" sz="1400" dirty="0"/>
              <a:t>Performance metrics (precision, recall, F1-score)</a:t>
            </a:r>
          </a:p>
          <a:p>
            <a:pPr lvl="2"/>
            <a:r>
              <a:rPr lang="en-US" sz="1400" dirty="0"/>
              <a:t>Confusion matrix &amp; ROC curve</a:t>
            </a:r>
          </a:p>
          <a:p>
            <a:pPr lvl="2"/>
            <a:r>
              <a:rPr lang="en-US" sz="1400" dirty="0"/>
              <a:t>Used Cross-validation to check for overfitting.</a:t>
            </a:r>
          </a:p>
          <a:p>
            <a:pPr lvl="1"/>
            <a:endParaRPr lang="en-IN" sz="1800" dirty="0"/>
          </a:p>
          <a:p>
            <a:pPr marL="57150"/>
            <a:r>
              <a:rPr lang="en-US" sz="1800" dirty="0"/>
              <a:t>Insights:</a:t>
            </a:r>
          </a:p>
          <a:p>
            <a:pPr marL="514350" lvl="1"/>
            <a:r>
              <a:rPr lang="en-US" sz="1600" dirty="0"/>
              <a:t>Random Forest outperformed logistic regression in terms of accuracy and recall</a:t>
            </a:r>
          </a:p>
          <a:p>
            <a:pPr marL="514350" lvl="1"/>
            <a:r>
              <a:rPr lang="en-US" sz="1600" dirty="0"/>
              <a:t>Top important features:</a:t>
            </a:r>
          </a:p>
          <a:p>
            <a:pPr marL="971550" lvl="2"/>
            <a:r>
              <a:rPr lang="en-US" sz="1400" dirty="0" err="1"/>
              <a:t>incident_type</a:t>
            </a:r>
            <a:r>
              <a:rPr lang="en-US" sz="1400" dirty="0"/>
              <a:t>, </a:t>
            </a:r>
            <a:r>
              <a:rPr lang="en-US" sz="1400" dirty="0" err="1"/>
              <a:t>collision_type</a:t>
            </a:r>
            <a:r>
              <a:rPr lang="en-US" sz="1400" dirty="0"/>
              <a:t>, </a:t>
            </a:r>
            <a:r>
              <a:rPr lang="en-US" sz="1400" dirty="0" err="1"/>
              <a:t>policy_deductible</a:t>
            </a:r>
            <a:r>
              <a:rPr lang="en-US" sz="1400" dirty="0"/>
              <a:t>, </a:t>
            </a:r>
            <a:r>
              <a:rPr lang="en-US" sz="1400" dirty="0" err="1"/>
              <a:t>insured_hobbies</a:t>
            </a:r>
            <a:r>
              <a:rPr lang="en-US" sz="1400" dirty="0"/>
              <a:t>, </a:t>
            </a:r>
            <a:r>
              <a:rPr lang="en-US" sz="1400" dirty="0" err="1"/>
              <a:t>incident_severity</a:t>
            </a:r>
            <a:r>
              <a:rPr lang="en-US" sz="1400" dirty="0"/>
              <a:t>, </a:t>
            </a:r>
            <a:r>
              <a:rPr lang="en-US" sz="1400" dirty="0" err="1"/>
              <a:t>authorities_contacted</a:t>
            </a:r>
            <a:r>
              <a:rPr lang="en-US" sz="1400" dirty="0"/>
              <a:t>	</a:t>
            </a:r>
          </a:p>
          <a:p>
            <a:pPr marL="971550" lvl="2"/>
            <a:r>
              <a:rPr lang="en-US" sz="1400" dirty="0"/>
              <a:t>Showed low overfitting, thanks to its ensemble nature.</a:t>
            </a:r>
          </a:p>
        </p:txBody>
      </p:sp>
    </p:spTree>
    <p:extLst>
      <p:ext uri="{BB962C8B-B14F-4D97-AF65-F5344CB8AC3E}">
        <p14:creationId xmlns:p14="http://schemas.microsoft.com/office/powerpoint/2010/main" val="182803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7023F-B2C7-612D-B2C7-64891453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AADBE8-DA74-0AAE-9AEE-1706DBF53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045"/>
          </a:xfrm>
        </p:spPr>
        <p:txBody>
          <a:bodyPr>
            <a:normAutofit/>
          </a:bodyPr>
          <a:lstStyle/>
          <a:p>
            <a:r>
              <a:rPr lang="en-IN" sz="3100" b="1" dirty="0"/>
              <a:t>Key Insights &amp; Recommendations</a:t>
            </a:r>
            <a:endParaRPr lang="en-IN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B79F8F-D6A6-D107-C5CE-8D36C347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32" y="1261641"/>
            <a:ext cx="10682468" cy="4915322"/>
          </a:xfrm>
        </p:spPr>
        <p:txBody>
          <a:bodyPr>
            <a:normAutofit fontScale="40000" lnSpcReduction="20000"/>
          </a:bodyPr>
          <a:lstStyle/>
          <a:p>
            <a:r>
              <a:rPr lang="en-IN" sz="4500" dirty="0"/>
              <a:t> Patterns in Fraudulent Claims:</a:t>
            </a:r>
          </a:p>
          <a:p>
            <a:pPr lvl="1"/>
            <a:r>
              <a:rPr lang="en-US" sz="4000" dirty="0"/>
              <a:t>Fraud more likely in:</a:t>
            </a:r>
          </a:p>
          <a:p>
            <a:pPr lvl="2"/>
            <a:r>
              <a:rPr lang="en-US" sz="3500" dirty="0"/>
              <a:t>High-severity incidents</a:t>
            </a:r>
          </a:p>
          <a:p>
            <a:pPr lvl="2"/>
            <a:r>
              <a:rPr lang="en-US" sz="3500" dirty="0"/>
              <a:t>Certain collision types</a:t>
            </a:r>
          </a:p>
          <a:p>
            <a:pPr lvl="2"/>
            <a:r>
              <a:rPr lang="en-US" sz="3500" dirty="0"/>
              <a:t>Cases where authorities were not contacted</a:t>
            </a:r>
          </a:p>
          <a:p>
            <a:pPr lvl="2"/>
            <a:r>
              <a:rPr lang="en-US" sz="3500" dirty="0"/>
              <a:t>Claims with unusual hobbies or incident times</a:t>
            </a:r>
          </a:p>
          <a:p>
            <a:pPr lvl="2"/>
            <a:r>
              <a:rPr lang="en-US" sz="3500" dirty="0"/>
              <a:t>Suspicious incident descriptions or vague reasons can be red flags. Evaluated performance using</a:t>
            </a:r>
          </a:p>
          <a:p>
            <a:r>
              <a:rPr lang="en-IN" sz="4500" dirty="0"/>
              <a:t>Recommendations</a:t>
            </a:r>
          </a:p>
          <a:p>
            <a:pPr lvl="1"/>
            <a:r>
              <a:rPr lang="en-US" sz="4500" dirty="0"/>
              <a:t>Flag High-Risk Claims</a:t>
            </a:r>
          </a:p>
          <a:p>
            <a:pPr lvl="2"/>
            <a:r>
              <a:rPr lang="en-US" sz="3900" dirty="0"/>
              <a:t>Use model predictions + probability cutoffs to auto-flag claims for manual review.</a:t>
            </a:r>
          </a:p>
          <a:p>
            <a:pPr lvl="2"/>
            <a:r>
              <a:rPr lang="en-US" sz="3900" dirty="0"/>
              <a:t>Focus review on top 10–20% most suspicious based on model scores.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Enforce Mandatory Reporting</a:t>
            </a:r>
          </a:p>
          <a:p>
            <a:pPr lvl="2"/>
            <a:r>
              <a:rPr lang="en-US" sz="4200" dirty="0"/>
              <a:t>Make it mandatory to contact authorities for all incidents — this feature strongly correlates with fraud.</a:t>
            </a:r>
          </a:p>
          <a:p>
            <a:pPr marL="0" indent="0">
              <a:spcBef>
                <a:spcPts val="500"/>
              </a:spcBef>
              <a:buNone/>
            </a:pPr>
            <a:endParaRPr lang="en-US" sz="4600" dirty="0"/>
          </a:p>
          <a:p>
            <a:pPr lvl="1"/>
            <a:r>
              <a:rPr lang="en-US" sz="4200" dirty="0"/>
              <a:t>Improve Training for Agents</a:t>
            </a:r>
          </a:p>
          <a:p>
            <a:pPr lvl="2"/>
            <a:r>
              <a:rPr lang="en-US" sz="4200" dirty="0"/>
              <a:t>Train customer service and claim agents to recognize behavioral red flags based on model findings.</a:t>
            </a:r>
          </a:p>
          <a:p>
            <a:pPr>
              <a:spcBef>
                <a:spcPts val="500"/>
              </a:spcBef>
            </a:pPr>
            <a:endParaRPr lang="en-US" sz="4600" dirty="0"/>
          </a:p>
          <a:p>
            <a:pPr lvl="1"/>
            <a:r>
              <a:rPr lang="en-US" sz="4200" dirty="0"/>
              <a:t>Continuously Retrain Models</a:t>
            </a:r>
          </a:p>
          <a:p>
            <a:pPr lvl="2"/>
            <a:r>
              <a:rPr lang="en-US" sz="4200" dirty="0"/>
              <a:t>Retrain models periodically with new data to stay current with evolving fraud patterns.</a:t>
            </a:r>
            <a:endParaRPr lang="en-IN" sz="4200" dirty="0"/>
          </a:p>
        </p:txBody>
      </p:sp>
    </p:spTree>
    <p:extLst>
      <p:ext uri="{BB962C8B-B14F-4D97-AF65-F5344CB8AC3E}">
        <p14:creationId xmlns:p14="http://schemas.microsoft.com/office/powerpoint/2010/main" val="87317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452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Summary</vt:lpstr>
      <vt:lpstr>Logistic Regression Summary</vt:lpstr>
      <vt:lpstr>Random Forest Summary</vt:lpstr>
      <vt:lpstr>Key Insights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gaurav mehrotra</dc:creator>
  <cp:lastModifiedBy>gaurav mehrotra</cp:lastModifiedBy>
  <cp:revision>2</cp:revision>
  <dcterms:created xsi:type="dcterms:W3CDTF">2025-04-23T17:15:26Z</dcterms:created>
  <dcterms:modified xsi:type="dcterms:W3CDTF">2025-04-23T17:42:14Z</dcterms:modified>
</cp:coreProperties>
</file>