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5"/>
  </p:notesMasterIdLst>
  <p:sldIdLst>
    <p:sldId id="256" r:id="rId2"/>
    <p:sldId id="259" r:id="rId3"/>
    <p:sldId id="257" r:id="rId4"/>
    <p:sldId id="260" r:id="rId5"/>
    <p:sldId id="310" r:id="rId6"/>
    <p:sldId id="263" r:id="rId7"/>
    <p:sldId id="312" r:id="rId8"/>
    <p:sldId id="264" r:id="rId9"/>
    <p:sldId id="311" r:id="rId10"/>
    <p:sldId id="269" r:id="rId11"/>
    <p:sldId id="262" r:id="rId12"/>
    <p:sldId id="265" r:id="rId13"/>
    <p:sldId id="266" r:id="rId14"/>
    <p:sldId id="267" r:id="rId15"/>
    <p:sldId id="268"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3" r:id="rId47"/>
    <p:sldId id="304" r:id="rId48"/>
    <p:sldId id="305" r:id="rId49"/>
    <p:sldId id="306" r:id="rId50"/>
    <p:sldId id="307" r:id="rId51"/>
    <p:sldId id="308" r:id="rId52"/>
    <p:sldId id="309" r:id="rId53"/>
    <p:sldId id="27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50" d="100"/>
          <a:sy n="50" d="100"/>
        </p:scale>
        <p:origin x="48"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oleObject" Target="https://manitacin-my.sharepoint.com/personal/202118114_manit_ac_in/Documents/paramet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manitacin-my.sharepoint.com/personal/202118114_manit_ac_in/Documents/paramet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manitacin-my.sharepoint.com/personal/202118114_manit_ac_in/Documents/parameter.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0" i="0" baseline="0">
                <a:effectLst/>
              </a:rPr>
              <a:t>Comparison of V_PV of tuned and untuned controller for type 1 irradiance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'untuned - tuned rep.'!$B$1</c:f>
              <c:strCache>
                <c:ptCount val="1"/>
                <c:pt idx="0">
                  <c:v>V_PV (untuned) V</c:v>
                </c:pt>
              </c:strCache>
            </c:strRef>
          </c:tx>
          <c:spPr>
            <a:solidFill>
              <a:schemeClr val="accent1"/>
            </a:solidFill>
            <a:ln>
              <a:noFill/>
            </a:ln>
            <a:effectLst/>
          </c:spPr>
          <c:invertIfNegative val="0"/>
          <c:cat>
            <c:strRef>
              <c:f>('untuned - tuned rep.'!$A$2,'untuned - tuned rep.'!$A$4,'untuned - tuned rep.'!$A$6,'untuned - tuned rep.'!$A$8,'untuned - tuned rep.'!$A$10,'untuned - tuned rep.'!$A$12,'untuned - tuned rep.'!$A$14,'untuned - tuned rep.'!$A$16)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 - tuned rep.'!$B$2,'untuned - tuned rep.'!$B$4,'untuned - tuned rep.'!$B$6,'untuned - tuned rep.'!$B$8,'untuned - tuned rep.'!$B$10,'untuned - tuned rep.'!$B$12,'untuned - tuned rep.'!$B$14,'untuned - tuned rep.'!$B$16)</c:f>
              <c:numCache>
                <c:formatCode>0.00</c:formatCode>
                <c:ptCount val="8"/>
                <c:pt idx="0">
                  <c:v>206.7</c:v>
                </c:pt>
                <c:pt idx="1">
                  <c:v>467.8</c:v>
                </c:pt>
                <c:pt idx="2">
                  <c:v>118.3</c:v>
                </c:pt>
                <c:pt idx="3">
                  <c:v>529.9</c:v>
                </c:pt>
                <c:pt idx="4">
                  <c:v>118.8</c:v>
                </c:pt>
                <c:pt idx="5">
                  <c:v>479.4</c:v>
                </c:pt>
                <c:pt idx="6">
                  <c:v>260.10000000000002</c:v>
                </c:pt>
                <c:pt idx="7">
                  <c:v>89</c:v>
                </c:pt>
              </c:numCache>
              <c:extLst/>
            </c:numRef>
          </c:val>
          <c:extLst>
            <c:ext xmlns:c16="http://schemas.microsoft.com/office/drawing/2014/chart" uri="{C3380CC4-5D6E-409C-BE32-E72D297353CC}">
              <c16:uniqueId val="{00000000-6CB2-4261-8189-6D66206E9DDF}"/>
            </c:ext>
          </c:extLst>
        </c:ser>
        <c:ser>
          <c:idx val="1"/>
          <c:order val="1"/>
          <c:tx>
            <c:strRef>
              <c:f>'untuned - tuned rep.'!$I$1</c:f>
              <c:strCache>
                <c:ptCount val="1"/>
                <c:pt idx="0">
                  <c:v>V_PV (tuned) V</c:v>
                </c:pt>
              </c:strCache>
            </c:strRef>
          </c:tx>
          <c:spPr>
            <a:solidFill>
              <a:schemeClr val="accent2"/>
            </a:solidFill>
            <a:ln>
              <a:noFill/>
            </a:ln>
            <a:effectLst/>
          </c:spPr>
          <c:invertIfNegative val="0"/>
          <c:cat>
            <c:strRef>
              <c:f>('untuned - tuned rep.'!$A$2,'untuned - tuned rep.'!$A$4,'untuned - tuned rep.'!$A$6,'untuned - tuned rep.'!$A$8,'untuned - tuned rep.'!$A$10,'untuned - tuned rep.'!$A$12,'untuned - tuned rep.'!$A$14,'untuned - tuned rep.'!$A$16)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 - tuned rep.'!$I$2,'untuned - tuned rep.'!$I$4,'untuned - tuned rep.'!$I$6,'untuned - tuned rep.'!$I$8,'untuned - tuned rep.'!$I$10,'untuned - tuned rep.'!$I$12,'untuned - tuned rep.'!$I$14,'untuned - tuned rep.'!$I$16)</c:f>
              <c:numCache>
                <c:formatCode>0.00</c:formatCode>
                <c:ptCount val="8"/>
                <c:pt idx="0">
                  <c:v>206.7</c:v>
                </c:pt>
                <c:pt idx="1">
                  <c:v>467.8</c:v>
                </c:pt>
                <c:pt idx="2">
                  <c:v>475</c:v>
                </c:pt>
                <c:pt idx="3">
                  <c:v>529.9</c:v>
                </c:pt>
                <c:pt idx="4">
                  <c:v>501.8</c:v>
                </c:pt>
                <c:pt idx="5">
                  <c:v>475</c:v>
                </c:pt>
                <c:pt idx="6">
                  <c:v>527</c:v>
                </c:pt>
                <c:pt idx="7">
                  <c:v>118.3</c:v>
                </c:pt>
              </c:numCache>
              <c:extLst/>
            </c:numRef>
          </c:val>
          <c:extLst>
            <c:ext xmlns:c16="http://schemas.microsoft.com/office/drawing/2014/chart" uri="{C3380CC4-5D6E-409C-BE32-E72D297353CC}">
              <c16:uniqueId val="{00000001-6CB2-4261-8189-6D66206E9DDF}"/>
            </c:ext>
          </c:extLst>
        </c:ser>
        <c:dLbls>
          <c:showLegendKey val="0"/>
          <c:showVal val="0"/>
          <c:showCatName val="0"/>
          <c:showSerName val="0"/>
          <c:showPercent val="0"/>
          <c:showBubbleSize val="0"/>
        </c:dLbls>
        <c:gapWidth val="219"/>
        <c:axId val="1356196800"/>
        <c:axId val="1356198048"/>
      </c:barChart>
      <c:catAx>
        <c:axId val="1356196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Controllers Configuration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6198048"/>
        <c:crosses val="autoZero"/>
        <c:auto val="1"/>
        <c:lblAlgn val="ctr"/>
        <c:lblOffset val="100"/>
        <c:noMultiLvlLbl val="0"/>
      </c:catAx>
      <c:valAx>
        <c:axId val="1356198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Voltage</a:t>
                </a:r>
                <a:r>
                  <a:rPr lang="en-IN" baseline="0"/>
                  <a:t> (V)</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6196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effectLst/>
              </a:rPr>
              <a:t>Comparison of I_PV of untuned and tuned controller for type 1 irradiance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70474182036757"/>
          <c:y val="9.5506186646170776E-2"/>
          <c:w val="0.86487852113601538"/>
          <c:h val="0.64163211994857872"/>
        </c:manualLayout>
      </c:layout>
      <c:lineChart>
        <c:grouping val="standard"/>
        <c:varyColors val="0"/>
        <c:ser>
          <c:idx val="0"/>
          <c:order val="0"/>
          <c:tx>
            <c:strRef>
              <c:f>'untuned - tuned rep.'!$C$1</c:f>
              <c:strCache>
                <c:ptCount val="1"/>
                <c:pt idx="0">
                  <c:v>I_PV (untuned) 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('untuned - tuned rep.'!$A$2,'untuned - tuned rep.'!$A$4,'untuned - tuned rep.'!$A$6,'untuned - tuned rep.'!$A$8,'untuned - tuned rep.'!$A$10,'untuned - tuned rep.'!$A$12,'untuned - tuned rep.'!$A$14,'untuned - tuned rep.'!$A$16)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 - tuned rep.'!$C$2,'untuned - tuned rep.'!$C$4,'untuned - tuned rep.'!$C$6,'untuned - tuned rep.'!$C$8,'untuned - tuned rep.'!$C$10,'untuned - tuned rep.'!$C$12,'untuned - tuned rep.'!$C$14,'untuned - tuned rep.'!$C$16)</c:f>
              <c:numCache>
                <c:formatCode>0.00</c:formatCode>
                <c:ptCount val="8"/>
                <c:pt idx="0">
                  <c:v>172.6</c:v>
                </c:pt>
                <c:pt idx="1">
                  <c:v>146.1</c:v>
                </c:pt>
                <c:pt idx="2">
                  <c:v>173.2</c:v>
                </c:pt>
                <c:pt idx="3">
                  <c:v>118</c:v>
                </c:pt>
                <c:pt idx="4">
                  <c:v>174</c:v>
                </c:pt>
                <c:pt idx="5">
                  <c:v>133</c:v>
                </c:pt>
                <c:pt idx="6">
                  <c:v>164</c:v>
                </c:pt>
                <c:pt idx="7">
                  <c:v>173</c:v>
                </c:pt>
              </c:numCache>
              <c:extLst/>
            </c:numRef>
          </c:val>
          <c:smooth val="0"/>
          <c:extLst>
            <c:ext xmlns:c16="http://schemas.microsoft.com/office/drawing/2014/chart" uri="{C3380CC4-5D6E-409C-BE32-E72D297353CC}">
              <c16:uniqueId val="{00000000-1DDE-47FD-BE24-C7E50C420AFC}"/>
            </c:ext>
          </c:extLst>
        </c:ser>
        <c:ser>
          <c:idx val="1"/>
          <c:order val="1"/>
          <c:tx>
            <c:strRef>
              <c:f>'untuned - tuned rep.'!$J$1</c:f>
              <c:strCache>
                <c:ptCount val="1"/>
                <c:pt idx="0">
                  <c:v>I_PV (tuned) 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('untuned - tuned rep.'!$A$2,'untuned - tuned rep.'!$A$4,'untuned - tuned rep.'!$A$6,'untuned - tuned rep.'!$A$8,'untuned - tuned rep.'!$A$10,'untuned - tuned rep.'!$A$12,'untuned - tuned rep.'!$A$14,'untuned - tuned rep.'!$A$16)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 - tuned rep.'!$J$2,'untuned - tuned rep.'!$J$4,'untuned - tuned rep.'!$J$6,'untuned - tuned rep.'!$J$8,'untuned - tuned rep.'!$J$10,'untuned - tuned rep.'!$J$12,'untuned - tuned rep.'!$J$14,'untuned - tuned rep.'!$J$16)</c:f>
              <c:numCache>
                <c:formatCode>0.00</c:formatCode>
                <c:ptCount val="8"/>
                <c:pt idx="0">
                  <c:v>172.6</c:v>
                </c:pt>
                <c:pt idx="1">
                  <c:v>146.1</c:v>
                </c:pt>
                <c:pt idx="2">
                  <c:v>113.3</c:v>
                </c:pt>
                <c:pt idx="3">
                  <c:v>114</c:v>
                </c:pt>
                <c:pt idx="4">
                  <c:v>121.7</c:v>
                </c:pt>
                <c:pt idx="5">
                  <c:v>113.3</c:v>
                </c:pt>
                <c:pt idx="6">
                  <c:v>112</c:v>
                </c:pt>
                <c:pt idx="7">
                  <c:v>173.2</c:v>
                </c:pt>
              </c:numCache>
              <c:extLst/>
            </c:numRef>
          </c:val>
          <c:smooth val="0"/>
          <c:extLst>
            <c:ext xmlns:c16="http://schemas.microsoft.com/office/drawing/2014/chart" uri="{C3380CC4-5D6E-409C-BE32-E72D297353CC}">
              <c16:uniqueId val="{00000001-1DDE-47FD-BE24-C7E50C420AFC}"/>
            </c:ext>
          </c:extLst>
        </c:ser>
        <c:dLbls>
          <c:showLegendKey val="0"/>
          <c:showVal val="0"/>
          <c:showCatName val="0"/>
          <c:showSerName val="0"/>
          <c:showPercent val="0"/>
          <c:showBubbleSize val="0"/>
        </c:dLbls>
        <c:marker val="1"/>
        <c:smooth val="0"/>
        <c:axId val="1484287120"/>
        <c:axId val="1484283376"/>
      </c:lineChart>
      <c:catAx>
        <c:axId val="1484287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Type</a:t>
                </a:r>
                <a:r>
                  <a:rPr lang="en-IN" baseline="0"/>
                  <a:t>s of controller</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283376"/>
        <c:crosses val="autoZero"/>
        <c:auto val="1"/>
        <c:lblAlgn val="ctr"/>
        <c:lblOffset val="100"/>
        <c:noMultiLvlLbl val="0"/>
      </c:catAx>
      <c:valAx>
        <c:axId val="1484283376"/>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Current</a:t>
                </a:r>
                <a:r>
                  <a:rPr lang="en-IN" baseline="0"/>
                  <a:t> (A)</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287120"/>
        <c:crosses val="autoZero"/>
        <c:crossBetween val="between"/>
        <c:majorUnit val="20"/>
        <c:minorUnit val="4"/>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baseline="0">
                <a:effectLst/>
              </a:rPr>
              <a:t>Comparison of Po of untuned and tuned controller for type 1 irradiance </a:t>
            </a:r>
          </a:p>
        </c:rich>
      </c:tx>
      <c:layout>
        <c:manualLayout>
          <c:xMode val="edge"/>
          <c:yMode val="edge"/>
          <c:x val="0.16562692525170689"/>
          <c:y val="1.24850899661638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'untuned - tuned rep.'!$G$1</c:f>
              <c:strCache>
                <c:ptCount val="1"/>
                <c:pt idx="0">
                  <c:v>Po (untuned) kW</c:v>
                </c:pt>
              </c:strCache>
            </c:strRef>
          </c:tx>
          <c:spPr>
            <a:solidFill>
              <a:schemeClr val="accent1"/>
            </a:solidFill>
            <a:ln>
              <a:noFill/>
            </a:ln>
            <a:effectLst/>
          </c:spPr>
          <c:invertIfNegative val="0"/>
          <c:cat>
            <c:strRef>
              <c:f>('untuned - tuned rep.'!$A$2,'untuned - tuned rep.'!$A$4,'untuned - tuned rep.'!$A$6,'untuned - tuned rep.'!$A$8,'untuned - tuned rep.'!$A$10,'untuned - tuned rep.'!$A$12,'untuned - tuned rep.'!$A$14,'untuned - tuned rep.'!$A$16)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 - tuned rep.'!$G$2,'untuned - tuned rep.'!$G$4,'untuned - tuned rep.'!$G$6,'untuned - tuned rep.'!$G$8,'untuned - tuned rep.'!$G$10,'untuned - tuned rep.'!$G$12,'untuned - tuned rep.'!$G$14,'untuned - tuned rep.'!$G$16)</c:f>
              <c:numCache>
                <c:formatCode>0.00</c:formatCode>
                <c:ptCount val="8"/>
                <c:pt idx="0">
                  <c:v>28.46</c:v>
                </c:pt>
                <c:pt idx="1">
                  <c:v>20.135000000000002</c:v>
                </c:pt>
                <c:pt idx="2">
                  <c:v>10</c:v>
                </c:pt>
                <c:pt idx="3">
                  <c:v>4.2</c:v>
                </c:pt>
                <c:pt idx="4">
                  <c:v>10.1</c:v>
                </c:pt>
                <c:pt idx="5">
                  <c:v>28.754999999999999</c:v>
                </c:pt>
                <c:pt idx="6">
                  <c:v>1.1439999999999999</c:v>
                </c:pt>
                <c:pt idx="7">
                  <c:v>1</c:v>
                </c:pt>
              </c:numCache>
              <c:extLst/>
            </c:numRef>
          </c:val>
          <c:extLst>
            <c:ext xmlns:c16="http://schemas.microsoft.com/office/drawing/2014/chart" uri="{C3380CC4-5D6E-409C-BE32-E72D297353CC}">
              <c16:uniqueId val="{00000000-D805-4FC9-8EE1-D958E4A5AC13}"/>
            </c:ext>
          </c:extLst>
        </c:ser>
        <c:ser>
          <c:idx val="1"/>
          <c:order val="1"/>
          <c:tx>
            <c:strRef>
              <c:f>'untuned - tuned rep.'!$N$1</c:f>
              <c:strCache>
                <c:ptCount val="1"/>
                <c:pt idx="0">
                  <c:v>Po (tuned) kW</c:v>
                </c:pt>
              </c:strCache>
            </c:strRef>
          </c:tx>
          <c:spPr>
            <a:solidFill>
              <a:schemeClr val="accent2"/>
            </a:solidFill>
            <a:ln>
              <a:noFill/>
            </a:ln>
            <a:effectLst/>
          </c:spPr>
          <c:invertIfNegative val="0"/>
          <c:cat>
            <c:strRef>
              <c:f>('untuned - tuned rep.'!$A$2,'untuned - tuned rep.'!$A$4,'untuned - tuned rep.'!$A$6,'untuned - tuned rep.'!$A$8,'untuned - tuned rep.'!$A$10,'untuned - tuned rep.'!$A$12,'untuned - tuned rep.'!$A$14,'untuned - tuned rep.'!$A$16)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 - tuned rep.'!$N$2,'untuned - tuned rep.'!$N$4,'untuned - tuned rep.'!$N$6,'untuned - tuned rep.'!$N$8,'untuned - tuned rep.'!$N$10,'untuned - tuned rep.'!$N$12,'untuned - tuned rep.'!$N$14,'untuned - tuned rep.'!$N$16)</c:f>
              <c:numCache>
                <c:formatCode>0.00</c:formatCode>
                <c:ptCount val="8"/>
                <c:pt idx="0">
                  <c:v>28.46</c:v>
                </c:pt>
                <c:pt idx="1">
                  <c:v>20.14</c:v>
                </c:pt>
                <c:pt idx="2">
                  <c:v>36.158999999999999</c:v>
                </c:pt>
                <c:pt idx="3">
                  <c:v>4.17</c:v>
                </c:pt>
                <c:pt idx="4">
                  <c:v>15.84</c:v>
                </c:pt>
                <c:pt idx="5">
                  <c:v>36.200000000000003</c:v>
                </c:pt>
                <c:pt idx="6">
                  <c:v>4.2</c:v>
                </c:pt>
                <c:pt idx="7">
                  <c:v>10</c:v>
                </c:pt>
              </c:numCache>
              <c:extLst/>
            </c:numRef>
          </c:val>
          <c:extLst>
            <c:ext xmlns:c16="http://schemas.microsoft.com/office/drawing/2014/chart" uri="{C3380CC4-5D6E-409C-BE32-E72D297353CC}">
              <c16:uniqueId val="{00000001-D805-4FC9-8EE1-D958E4A5AC13}"/>
            </c:ext>
          </c:extLst>
        </c:ser>
        <c:dLbls>
          <c:showLegendKey val="0"/>
          <c:showVal val="0"/>
          <c:showCatName val="0"/>
          <c:showSerName val="0"/>
          <c:showPercent val="0"/>
          <c:showBubbleSize val="0"/>
        </c:dLbls>
        <c:gapWidth val="219"/>
        <c:overlap val="-27"/>
        <c:axId val="1443962160"/>
        <c:axId val="1443964240"/>
      </c:barChart>
      <c:catAx>
        <c:axId val="1443962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Types</a:t>
                </a:r>
                <a:r>
                  <a:rPr lang="en-IN" baseline="0"/>
                  <a:t> of controller</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3964240"/>
        <c:crosses val="autoZero"/>
        <c:auto val="1"/>
        <c:lblAlgn val="ctr"/>
        <c:lblOffset val="100"/>
        <c:noMultiLvlLbl val="0"/>
      </c:catAx>
      <c:valAx>
        <c:axId val="1443964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Output</a:t>
                </a:r>
                <a:r>
                  <a:rPr lang="en-IN" baseline="0"/>
                  <a:t> power (kW)</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3962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800" b="0" i="0" baseline="0" dirty="0">
                <a:effectLst/>
              </a:rPr>
              <a:t>Comparison between Po for</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IN" sz="1800" b="0" i="0" baseline="0" dirty="0">
                <a:effectLst/>
              </a:rPr>
              <a:t> untuned type1, tuned type 1 and tuned type 2</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IN" sz="1800" b="0" i="0" baseline="0" dirty="0">
                <a:effectLst/>
              </a:rPr>
              <a:t>irradiance</a:t>
            </a:r>
            <a:endParaRPr lang="en-IN" dirty="0"/>
          </a:p>
        </c:rich>
      </c:tx>
      <c:layout>
        <c:manualLayout>
          <c:xMode val="edge"/>
          <c:yMode val="edge"/>
          <c:x val="0.2768243635982916"/>
          <c:y val="2.5014158613004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'untuned-tunedrep-tuned-cont.'!$G$1</c:f>
              <c:strCache>
                <c:ptCount val="1"/>
                <c:pt idx="0">
                  <c:v>Po (untuned) rep. kW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untuned-tunedrep-tuned-cont.'!$A$2,'untuned-tunedrep-tuned-cont.'!$A$4,'untuned-tunedrep-tuned-cont.'!$A$6,'untuned-tunedrep-tuned-cont.'!$A$8,'untuned-tunedrep-tuned-cont.'!$A$10,'untuned-tunedrep-tuned-cont.'!$A$12,'untuned-tunedrep-tuned-cont.'!$A$14,'untuned-tunedrep-tuned-cont.'!$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tunedrep-tuned-cont.'!$G$2,'untuned-tunedrep-tuned-cont.'!$G$4,'untuned-tunedrep-tuned-cont.'!$G$6,'untuned-tunedrep-tuned-cont.'!$G$8,'untuned-tunedrep-tuned-cont.'!$G$10,'untuned-tunedrep-tuned-cont.'!$G$12,'untuned-tunedrep-tuned-cont.'!$G$14,'untuned-tunedrep-tuned-cont.'!$G$16)</c:f>
              <c:numCache>
                <c:formatCode>0.00</c:formatCode>
                <c:ptCount val="8"/>
                <c:pt idx="0">
                  <c:v>28.46</c:v>
                </c:pt>
                <c:pt idx="1">
                  <c:v>20.135000000000002</c:v>
                </c:pt>
                <c:pt idx="2">
                  <c:v>10</c:v>
                </c:pt>
                <c:pt idx="3">
                  <c:v>4.2</c:v>
                </c:pt>
                <c:pt idx="4">
                  <c:v>10.1</c:v>
                </c:pt>
                <c:pt idx="5">
                  <c:v>28.754999999999999</c:v>
                </c:pt>
                <c:pt idx="6">
                  <c:v>1.1439999999999999</c:v>
                </c:pt>
                <c:pt idx="7">
                  <c:v>1</c:v>
                </c:pt>
              </c:numCache>
              <c:extLst/>
            </c:numRef>
          </c:val>
          <c:smooth val="0"/>
          <c:extLst>
            <c:ext xmlns:c16="http://schemas.microsoft.com/office/drawing/2014/chart" uri="{C3380CC4-5D6E-409C-BE32-E72D297353CC}">
              <c16:uniqueId val="{00000000-67AA-41F7-B4D8-46EE8454E6AB}"/>
            </c:ext>
          </c:extLst>
        </c:ser>
        <c:ser>
          <c:idx val="1"/>
          <c:order val="1"/>
          <c:tx>
            <c:strRef>
              <c:f>'untuned-tunedrep-tuned-cont.'!$N$1</c:f>
              <c:strCache>
                <c:ptCount val="1"/>
                <c:pt idx="0">
                  <c:v>Po (tuned) rep. kW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untuned-tunedrep-tuned-cont.'!$A$2,'untuned-tunedrep-tuned-cont.'!$A$4,'untuned-tunedrep-tuned-cont.'!$A$6,'untuned-tunedrep-tuned-cont.'!$A$8,'untuned-tunedrep-tuned-cont.'!$A$10,'untuned-tunedrep-tuned-cont.'!$A$12,'untuned-tunedrep-tuned-cont.'!$A$14,'untuned-tunedrep-tuned-cont.'!$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tunedrep-tuned-cont.'!$N$2,'untuned-tunedrep-tuned-cont.'!$N$4,'untuned-tunedrep-tuned-cont.'!$N$6,'untuned-tunedrep-tuned-cont.'!$N$8,'untuned-tunedrep-tuned-cont.'!$N$10,'untuned-tunedrep-tuned-cont.'!$N$12,'untuned-tunedrep-tuned-cont.'!$N$14,'untuned-tunedrep-tuned-cont.'!$N$16)</c:f>
              <c:numCache>
                <c:formatCode>0.00</c:formatCode>
                <c:ptCount val="8"/>
                <c:pt idx="0">
                  <c:v>28.46</c:v>
                </c:pt>
                <c:pt idx="1">
                  <c:v>20.14</c:v>
                </c:pt>
                <c:pt idx="2">
                  <c:v>36.158999999999999</c:v>
                </c:pt>
                <c:pt idx="3">
                  <c:v>4.17</c:v>
                </c:pt>
                <c:pt idx="4">
                  <c:v>15.84</c:v>
                </c:pt>
                <c:pt idx="5">
                  <c:v>36.200000000000003</c:v>
                </c:pt>
                <c:pt idx="6">
                  <c:v>4.2</c:v>
                </c:pt>
                <c:pt idx="7">
                  <c:v>10</c:v>
                </c:pt>
              </c:numCache>
              <c:extLst/>
            </c:numRef>
          </c:val>
          <c:smooth val="0"/>
          <c:extLst>
            <c:ext xmlns:c16="http://schemas.microsoft.com/office/drawing/2014/chart" uri="{C3380CC4-5D6E-409C-BE32-E72D297353CC}">
              <c16:uniqueId val="{00000001-67AA-41F7-B4D8-46EE8454E6AB}"/>
            </c:ext>
          </c:extLst>
        </c:ser>
        <c:ser>
          <c:idx val="2"/>
          <c:order val="2"/>
          <c:tx>
            <c:strRef>
              <c:f>'untuned-tunedrep-tuned-cont.'!$U$1</c:f>
              <c:strCache>
                <c:ptCount val="1"/>
                <c:pt idx="0">
                  <c:v>Po (tuned) kW continuous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untuned-tunedrep-tuned-cont.'!$A$2,'untuned-tunedrep-tuned-cont.'!$A$4,'untuned-tunedrep-tuned-cont.'!$A$6,'untuned-tunedrep-tuned-cont.'!$A$8,'untuned-tunedrep-tuned-cont.'!$A$10,'untuned-tunedrep-tuned-cont.'!$A$12,'untuned-tunedrep-tuned-cont.'!$A$14,'untuned-tunedrep-tuned-cont.'!$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tunedrep-tuned-cont.'!$U$2,'untuned-tunedrep-tuned-cont.'!$U$4,'untuned-tunedrep-tuned-cont.'!$U$6,'untuned-tunedrep-tuned-cont.'!$U$8,'untuned-tunedrep-tuned-cont.'!$U$10,'untuned-tunedrep-tuned-cont.'!$U$12,'untuned-tunedrep-tuned-cont.'!$U$14,'untuned-tunedrep-tuned-cont.'!$U$16)</c:f>
              <c:numCache>
                <c:formatCode>General</c:formatCode>
                <c:ptCount val="8"/>
                <c:pt idx="0">
                  <c:v>20.475000000000001</c:v>
                </c:pt>
                <c:pt idx="1">
                  <c:v>43.887</c:v>
                </c:pt>
                <c:pt idx="2">
                  <c:v>40.82</c:v>
                </c:pt>
                <c:pt idx="3">
                  <c:v>5.3440000000000003</c:v>
                </c:pt>
                <c:pt idx="4">
                  <c:v>21.0503</c:v>
                </c:pt>
                <c:pt idx="5">
                  <c:v>38.627000000000002</c:v>
                </c:pt>
                <c:pt idx="6">
                  <c:v>5.0456000000000003</c:v>
                </c:pt>
                <c:pt idx="7">
                  <c:v>7.4880000000000004</c:v>
                </c:pt>
              </c:numCache>
              <c:extLst/>
            </c:numRef>
          </c:val>
          <c:smooth val="0"/>
          <c:extLst>
            <c:ext xmlns:c16="http://schemas.microsoft.com/office/drawing/2014/chart" uri="{C3380CC4-5D6E-409C-BE32-E72D297353CC}">
              <c16:uniqueId val="{00000002-67AA-41F7-B4D8-46EE8454E6AB}"/>
            </c:ext>
          </c:extLst>
        </c:ser>
        <c:dLbls>
          <c:showLegendKey val="0"/>
          <c:showVal val="0"/>
          <c:showCatName val="0"/>
          <c:showSerName val="0"/>
          <c:showPercent val="0"/>
          <c:showBubbleSize val="0"/>
        </c:dLbls>
        <c:marker val="1"/>
        <c:smooth val="0"/>
        <c:axId val="1449073680"/>
        <c:axId val="1449076176"/>
      </c:lineChart>
      <c:catAx>
        <c:axId val="1449073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types of controller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9076176"/>
        <c:crosses val="autoZero"/>
        <c:auto val="1"/>
        <c:lblAlgn val="ctr"/>
        <c:lblOffset val="100"/>
        <c:noMultiLvlLbl val="0"/>
      </c:catAx>
      <c:valAx>
        <c:axId val="1449076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Po (kW)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9073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Efficiency comparison of different Controller </a:t>
            </a:r>
          </a:p>
        </c:rich>
      </c:tx>
      <c:layout>
        <c:manualLayout>
          <c:xMode val="edge"/>
          <c:yMode val="edge"/>
          <c:x val="0.32414144342838402"/>
          <c:y val="1.473296500920810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'untuned-tunedrep-tuned-cont.'!$H$1</c:f>
              <c:strCache>
                <c:ptCount val="1"/>
                <c:pt idx="0">
                  <c:v>System efficiency (untuned) repetitive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untuned-tunedrep-tuned-cont.'!$A$2,'untuned-tunedrep-tuned-cont.'!$A$4,'untuned-tunedrep-tuned-cont.'!$A$6,'untuned-tunedrep-tuned-cont.'!$A$8,'untuned-tunedrep-tuned-cont.'!$A$10,'untuned-tunedrep-tuned-cont.'!$A$12,'untuned-tunedrep-tuned-cont.'!$A$14,'untuned-tunedrep-tuned-cont.'!$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tunedrep-tuned-cont.'!$H$2,'untuned-tunedrep-tuned-cont.'!$H$4,'untuned-tunedrep-tuned-cont.'!$H$6,'untuned-tunedrep-tuned-cont.'!$H$8,'untuned-tunedrep-tuned-cont.'!$H$10,'untuned-tunedrep-tuned-cont.'!$H$12,'untuned-tunedrep-tuned-cont.'!$H$14,'untuned-tunedrep-tuned-cont.'!$H$16)</c:f>
              <c:numCache>
                <c:formatCode>0.00</c:formatCode>
                <c:ptCount val="8"/>
                <c:pt idx="0">
                  <c:v>79.8</c:v>
                </c:pt>
                <c:pt idx="1">
                  <c:v>29.5</c:v>
                </c:pt>
                <c:pt idx="2">
                  <c:v>48.78</c:v>
                </c:pt>
                <c:pt idx="3">
                  <c:v>6.7160000000000002</c:v>
                </c:pt>
                <c:pt idx="4">
                  <c:v>48.86</c:v>
                </c:pt>
                <c:pt idx="5">
                  <c:v>45.1</c:v>
                </c:pt>
                <c:pt idx="6">
                  <c:v>2.68</c:v>
                </c:pt>
                <c:pt idx="7">
                  <c:v>6.49</c:v>
                </c:pt>
              </c:numCache>
              <c:extLst/>
            </c:numRef>
          </c:val>
          <c:smooth val="0"/>
          <c:extLst>
            <c:ext xmlns:c16="http://schemas.microsoft.com/office/drawing/2014/chart" uri="{C3380CC4-5D6E-409C-BE32-E72D297353CC}">
              <c16:uniqueId val="{00000000-6B4C-457E-8B4C-63CE49D1E8B6}"/>
            </c:ext>
          </c:extLst>
        </c:ser>
        <c:ser>
          <c:idx val="1"/>
          <c:order val="1"/>
          <c:tx>
            <c:strRef>
              <c:f>'untuned-tunedrep-tuned-cont.'!$O$1</c:f>
              <c:strCache>
                <c:ptCount val="1"/>
                <c:pt idx="0">
                  <c:v>System efficiency (tuned) repetitive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untuned-tunedrep-tuned-cont.'!$A$2,'untuned-tunedrep-tuned-cont.'!$A$4,'untuned-tunedrep-tuned-cont.'!$A$6,'untuned-tunedrep-tuned-cont.'!$A$8,'untuned-tunedrep-tuned-cont.'!$A$10,'untuned-tunedrep-tuned-cont.'!$A$12,'untuned-tunedrep-tuned-cont.'!$A$14,'untuned-tunedrep-tuned-cont.'!$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tunedrep-tuned-cont.'!$O$2,'untuned-tunedrep-tuned-cont.'!$O$4,'untuned-tunedrep-tuned-cont.'!$O$6,'untuned-tunedrep-tuned-cont.'!$O$8,'untuned-tunedrep-tuned-cont.'!$O$10,'untuned-tunedrep-tuned-cont.'!$O$12,'untuned-tunedrep-tuned-cont.'!$O$14,'untuned-tunedrep-tuned-cont.'!$O$16)</c:f>
              <c:numCache>
                <c:formatCode>0.00</c:formatCode>
                <c:ptCount val="8"/>
                <c:pt idx="0">
                  <c:v>79</c:v>
                </c:pt>
                <c:pt idx="1">
                  <c:v>29.5</c:v>
                </c:pt>
                <c:pt idx="2">
                  <c:v>67.2</c:v>
                </c:pt>
                <c:pt idx="3">
                  <c:v>6.9</c:v>
                </c:pt>
                <c:pt idx="4">
                  <c:v>25.96</c:v>
                </c:pt>
                <c:pt idx="5">
                  <c:v>67.3</c:v>
                </c:pt>
                <c:pt idx="6">
                  <c:v>7.11</c:v>
                </c:pt>
                <c:pt idx="7">
                  <c:v>48.9</c:v>
                </c:pt>
              </c:numCache>
              <c:extLst/>
            </c:numRef>
          </c:val>
          <c:smooth val="0"/>
          <c:extLst>
            <c:ext xmlns:c16="http://schemas.microsoft.com/office/drawing/2014/chart" uri="{C3380CC4-5D6E-409C-BE32-E72D297353CC}">
              <c16:uniqueId val="{00000001-6B4C-457E-8B4C-63CE49D1E8B6}"/>
            </c:ext>
          </c:extLst>
        </c:ser>
        <c:ser>
          <c:idx val="2"/>
          <c:order val="2"/>
          <c:tx>
            <c:strRef>
              <c:f>'untuned-tunedrep-tuned-cont.'!$V$1</c:f>
              <c:strCache>
                <c:ptCount val="1"/>
                <c:pt idx="0">
                  <c:v>System efficiency (tuned) continuous %</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untuned-tunedrep-tuned-cont.'!$A$2,'untuned-tunedrep-tuned-cont.'!$A$4,'untuned-tunedrep-tuned-cont.'!$A$6,'untuned-tunedrep-tuned-cont.'!$A$8,'untuned-tunedrep-tuned-cont.'!$A$10,'untuned-tunedrep-tuned-cont.'!$A$12,'untuned-tunedrep-tuned-cont.'!$A$14,'untuned-tunedrep-tuned-cont.'!$A$16)</c:f>
              <c:strCache>
                <c:ptCount val="8"/>
                <c:pt idx="0">
                  <c:v>Boost Converter without MPPT controller</c:v>
                </c:pt>
                <c:pt idx="1">
                  <c:v>Boost Chopper with MPPT Controller</c:v>
                </c:pt>
                <c:pt idx="2">
                  <c:v>Boost Chopper with MPPT with input side PI controller</c:v>
                </c:pt>
                <c:pt idx="3">
                  <c:v>Boost Chopper with output side PI controller</c:v>
                </c:pt>
                <c:pt idx="4">
                  <c:v>Boost Chopper with MPPT with input – output side PI controller</c:v>
                </c:pt>
                <c:pt idx="5">
                  <c:v>Boost Chopper with MPPT with input side PID controller</c:v>
                </c:pt>
                <c:pt idx="6">
                  <c:v>Boost Chopper with output side PID controller</c:v>
                </c:pt>
                <c:pt idx="7">
                  <c:v>Boost Chopper with MPPT with input – output side PID controller</c:v>
                </c:pt>
              </c:strCache>
              <c:extLst/>
            </c:strRef>
          </c:cat>
          <c:val>
            <c:numRef>
              <c:f>('untuned-tunedrep-tuned-cont.'!$V$2,'untuned-tunedrep-tuned-cont.'!$V$4,'untuned-tunedrep-tuned-cont.'!$V$6,'untuned-tunedrep-tuned-cont.'!$V$8,'untuned-tunedrep-tuned-cont.'!$V$10,'untuned-tunedrep-tuned-cont.'!$V$12,'untuned-tunedrep-tuned-cont.'!$V$14,'untuned-tunedrep-tuned-cont.'!$V$16)</c:f>
              <c:numCache>
                <c:formatCode>General</c:formatCode>
                <c:ptCount val="8"/>
                <c:pt idx="0">
                  <c:v>81.209999999999994</c:v>
                </c:pt>
                <c:pt idx="1">
                  <c:v>72.48</c:v>
                </c:pt>
                <c:pt idx="2">
                  <c:v>91.5</c:v>
                </c:pt>
                <c:pt idx="3">
                  <c:v>14.4</c:v>
                </c:pt>
                <c:pt idx="4">
                  <c:v>71.36</c:v>
                </c:pt>
                <c:pt idx="5">
                  <c:v>91.51</c:v>
                </c:pt>
                <c:pt idx="6">
                  <c:v>11.61</c:v>
                </c:pt>
                <c:pt idx="7">
                  <c:v>51.82</c:v>
                </c:pt>
              </c:numCache>
              <c:extLst/>
            </c:numRef>
          </c:val>
          <c:smooth val="0"/>
          <c:extLst>
            <c:ext xmlns:c16="http://schemas.microsoft.com/office/drawing/2014/chart" uri="{C3380CC4-5D6E-409C-BE32-E72D297353CC}">
              <c16:uniqueId val="{00000002-6B4C-457E-8B4C-63CE49D1E8B6}"/>
            </c:ext>
          </c:extLst>
        </c:ser>
        <c:dLbls>
          <c:showLegendKey val="0"/>
          <c:showVal val="0"/>
          <c:showCatName val="0"/>
          <c:showSerName val="0"/>
          <c:showPercent val="0"/>
          <c:showBubbleSize val="0"/>
        </c:dLbls>
        <c:marker val="1"/>
        <c:smooth val="0"/>
        <c:axId val="1448926880"/>
        <c:axId val="1448925632"/>
      </c:lineChart>
      <c:catAx>
        <c:axId val="1448926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Types of Contoller</a:t>
                </a:r>
                <a:r>
                  <a:rPr lang="en-IN" baseline="0"/>
                  <a:t> Configuration</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8925632"/>
        <c:crosses val="autoZero"/>
        <c:auto val="1"/>
        <c:lblAlgn val="ctr"/>
        <c:lblOffset val="100"/>
        <c:noMultiLvlLbl val="0"/>
      </c:catAx>
      <c:valAx>
        <c:axId val="1448925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Percentage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8926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CE09A-1B4F-4E00-99E6-33218D85C124}" type="datetimeFigureOut">
              <a:rPr lang="en-IN" smtClean="0"/>
              <a:t>02-01-2023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BB416-86DB-4B9C-92D6-05C3FBB2EC79}" type="slidenum">
              <a:rPr lang="en-IN" smtClean="0"/>
              <a:t>‹#›</a:t>
            </a:fld>
            <a:endParaRPr lang="en-IN"/>
          </a:p>
        </p:txBody>
      </p:sp>
    </p:spTree>
    <p:extLst>
      <p:ext uri="{BB962C8B-B14F-4D97-AF65-F5344CB8AC3E}">
        <p14:creationId xmlns:p14="http://schemas.microsoft.com/office/powerpoint/2010/main" val="308006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3BB416-86DB-4B9C-92D6-05C3FBB2EC79}" type="slidenum">
              <a:rPr lang="en-IN" smtClean="0"/>
              <a:t>37</a:t>
            </a:fld>
            <a:endParaRPr lang="en-IN"/>
          </a:p>
        </p:txBody>
      </p:sp>
    </p:spTree>
    <p:extLst>
      <p:ext uri="{BB962C8B-B14F-4D97-AF65-F5344CB8AC3E}">
        <p14:creationId xmlns:p14="http://schemas.microsoft.com/office/powerpoint/2010/main" val="420189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5A10-94C3-598A-8A29-6005B87E1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BB827F-F9CD-AC27-C14F-53FE46A71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9B359D-E171-647F-DD4C-6A505065C2AF}"/>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5" name="Footer Placeholder 4">
            <a:extLst>
              <a:ext uri="{FF2B5EF4-FFF2-40B4-BE49-F238E27FC236}">
                <a16:creationId xmlns:a16="http://schemas.microsoft.com/office/drawing/2014/main" id="{4087483F-DB8A-A7D7-3395-5E077A3B1D3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08FF83C-1B4E-0D22-8ECB-CEBD4EF6AC41}"/>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342275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C83D-80CD-B4E0-40FD-D842A88384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8E7DE2-C68E-48F8-8E62-DEA7057425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95106-3A5D-3FFC-B643-2A12F639EF16}"/>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5" name="Footer Placeholder 4">
            <a:extLst>
              <a:ext uri="{FF2B5EF4-FFF2-40B4-BE49-F238E27FC236}">
                <a16:creationId xmlns:a16="http://schemas.microsoft.com/office/drawing/2014/main" id="{BA6A1CDD-465A-D14F-6B8E-E7CAE021EA0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284A52-B5D4-5B0D-4926-688F42BC43A2}"/>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315543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E473A3-D7FF-64AC-B730-72B0BB9A70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AA027F-246C-6F0A-8528-7B548CE03E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E8423-0743-E243-3EAA-2DD747C4C9E9}"/>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5" name="Footer Placeholder 4">
            <a:extLst>
              <a:ext uri="{FF2B5EF4-FFF2-40B4-BE49-F238E27FC236}">
                <a16:creationId xmlns:a16="http://schemas.microsoft.com/office/drawing/2014/main" id="{71358264-5C66-2468-5558-0C2DFD14B3A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F76A45D-B295-81F1-D1DD-433E31DF3CA0}"/>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222446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2EA5-5037-BF4D-C5EB-8D5435D84B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462130-7818-830F-7456-E7F6A8DC9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933B03-384E-B6CB-33F7-1CAABC2AA135}"/>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5" name="Footer Placeholder 4">
            <a:extLst>
              <a:ext uri="{FF2B5EF4-FFF2-40B4-BE49-F238E27FC236}">
                <a16:creationId xmlns:a16="http://schemas.microsoft.com/office/drawing/2014/main" id="{89CFC569-A59E-84B2-3E50-3174FBFFA99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7104AA-A9A7-2B5C-CB62-248495D71347}"/>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170009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1F8C-BE9B-578B-9D22-9206C683E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98564D-0ADF-F1BF-E064-68BECBC99B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19A93-44B5-EF20-4A90-208C1B316593}"/>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5" name="Footer Placeholder 4">
            <a:extLst>
              <a:ext uri="{FF2B5EF4-FFF2-40B4-BE49-F238E27FC236}">
                <a16:creationId xmlns:a16="http://schemas.microsoft.com/office/drawing/2014/main" id="{601A2D1A-4326-6BE5-8E75-D697438432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5A0628A-7D02-6760-C566-D465FF72494C}"/>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292425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CA4C-3387-7B2C-C0D8-3287725FD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912AFA-BC55-45FE-DFC0-0FF8CA43DF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DA7114-02BC-628D-2F86-F08FF712B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A329D8-EBE8-07C4-CB20-F14788915CC3}"/>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6" name="Footer Placeholder 5">
            <a:extLst>
              <a:ext uri="{FF2B5EF4-FFF2-40B4-BE49-F238E27FC236}">
                <a16:creationId xmlns:a16="http://schemas.microsoft.com/office/drawing/2014/main" id="{CA778FB1-B0DD-DEE7-FA1C-141DB053B66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C975BE1-B075-2190-2018-87B3B765F42D}"/>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211241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6B04-ABC6-341F-7BD2-678DAC0CE0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469BED-04DB-991D-4C8C-C9871493E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1FF78F-BA83-4ECA-7E55-F0BEB16EBA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92C694-CE59-CC32-87FD-FE4D680A0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F9F6E-D960-C9BE-17FA-FFC6A6583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7791D5-AF36-48C6-8F3B-64C23AA3E276}"/>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8" name="Footer Placeholder 7">
            <a:extLst>
              <a:ext uri="{FF2B5EF4-FFF2-40B4-BE49-F238E27FC236}">
                <a16:creationId xmlns:a16="http://schemas.microsoft.com/office/drawing/2014/main" id="{5D3A8C60-E2F0-039F-131B-5F4D4D33875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64A5BE4-48F5-3DA1-6AF6-B374D085CEF9}"/>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126938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6A2C-929A-2AFF-E008-62B3AA389E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A105A1-6754-3C93-9EA9-933FA1D775C0}"/>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4" name="Footer Placeholder 3">
            <a:extLst>
              <a:ext uri="{FF2B5EF4-FFF2-40B4-BE49-F238E27FC236}">
                <a16:creationId xmlns:a16="http://schemas.microsoft.com/office/drawing/2014/main" id="{62DBDA31-9F6C-7530-8A09-FF7647E68ED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A95CA6F-256D-6B26-B0DA-582A82A68B9A}"/>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39426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EA8A7-2F11-F639-4D24-796FB91690F4}"/>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3" name="Footer Placeholder 2">
            <a:extLst>
              <a:ext uri="{FF2B5EF4-FFF2-40B4-BE49-F238E27FC236}">
                <a16:creationId xmlns:a16="http://schemas.microsoft.com/office/drawing/2014/main" id="{FD4E45E9-3A68-79CF-F385-3F2D22172ED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2AB0BA6-45CE-70EB-F37C-64130B46297A}"/>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170424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1EFB-EB9D-B906-15FA-1DA757152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C87094-A32A-6516-58E8-BA1E516EC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F0842-A4C6-F5AB-75B8-A6EED7259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FFF5D-3415-887D-8610-A0D9F36C8BB1}"/>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6" name="Footer Placeholder 5">
            <a:extLst>
              <a:ext uri="{FF2B5EF4-FFF2-40B4-BE49-F238E27FC236}">
                <a16:creationId xmlns:a16="http://schemas.microsoft.com/office/drawing/2014/main" id="{8EA049F1-982D-4BDA-57FB-355579514AA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BF33046-CDD1-0785-ECDA-3D62279DE5D8}"/>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356910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F271-5744-9BC4-CA6F-7427D96710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7ABB81-C71C-3DEB-78A0-0804EDBC72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83E7A53-325E-A45C-0599-605F932B8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DB1B3-5222-6808-9F4B-2504AD15BFD6}"/>
              </a:ext>
            </a:extLst>
          </p:cNvPr>
          <p:cNvSpPr>
            <a:spLocks noGrp="1"/>
          </p:cNvSpPr>
          <p:nvPr>
            <p:ph type="dt" sz="half" idx="10"/>
          </p:nvPr>
        </p:nvSpPr>
        <p:spPr/>
        <p:txBody>
          <a:bodyPr/>
          <a:lstStyle/>
          <a:p>
            <a:fld id="{2AA299ED-2C2D-4F5E-850E-8D8872F602DF}" type="datetimeFigureOut">
              <a:rPr lang="en-IN" smtClean="0"/>
              <a:t>02-01-2023</a:t>
            </a:fld>
            <a:endParaRPr lang="en-IN" dirty="0"/>
          </a:p>
        </p:txBody>
      </p:sp>
      <p:sp>
        <p:nvSpPr>
          <p:cNvPr id="6" name="Footer Placeholder 5">
            <a:extLst>
              <a:ext uri="{FF2B5EF4-FFF2-40B4-BE49-F238E27FC236}">
                <a16:creationId xmlns:a16="http://schemas.microsoft.com/office/drawing/2014/main" id="{24E96AE5-422F-0559-49B9-07792FAF36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ABF9D54-A6B7-921F-731F-5E5974CDB3BC}"/>
              </a:ext>
            </a:extLst>
          </p:cNvPr>
          <p:cNvSpPr>
            <a:spLocks noGrp="1"/>
          </p:cNvSpPr>
          <p:nvPr>
            <p:ph type="sldNum" sz="quarter" idx="12"/>
          </p:nvPr>
        </p:nvSpPr>
        <p:spPr/>
        <p:txBody>
          <a:bodyPr/>
          <a:lstStyle/>
          <a:p>
            <a:fld id="{3A9559F7-EB2A-45BA-9515-F484BFA7CE06}" type="slidenum">
              <a:rPr lang="en-IN" smtClean="0"/>
              <a:t>‹#›</a:t>
            </a:fld>
            <a:endParaRPr lang="en-IN" dirty="0"/>
          </a:p>
        </p:txBody>
      </p:sp>
    </p:spTree>
    <p:extLst>
      <p:ext uri="{BB962C8B-B14F-4D97-AF65-F5344CB8AC3E}">
        <p14:creationId xmlns:p14="http://schemas.microsoft.com/office/powerpoint/2010/main" val="3785952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25902-0206-96B1-548A-AFED5AFAE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9EB44B-8DBE-7BD1-82C6-C2DAC2BEC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71A91-D34E-52ED-7564-5F0006B47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99ED-2C2D-4F5E-850E-8D8872F602DF}" type="datetimeFigureOut">
              <a:rPr lang="en-IN" smtClean="0"/>
              <a:t>02-01-2023</a:t>
            </a:fld>
            <a:endParaRPr lang="en-IN" dirty="0"/>
          </a:p>
        </p:txBody>
      </p:sp>
      <p:sp>
        <p:nvSpPr>
          <p:cNvPr id="5" name="Footer Placeholder 4">
            <a:extLst>
              <a:ext uri="{FF2B5EF4-FFF2-40B4-BE49-F238E27FC236}">
                <a16:creationId xmlns:a16="http://schemas.microsoft.com/office/drawing/2014/main" id="{82D4BFC7-92C3-45AD-D136-2A1D68A33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5A3ACBB-A963-6EB3-B4A5-7574D7D31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559F7-EB2A-45BA-9515-F484BFA7CE06}" type="slidenum">
              <a:rPr lang="en-IN" smtClean="0"/>
              <a:t>‹#›</a:t>
            </a:fld>
            <a:endParaRPr lang="en-IN" dirty="0"/>
          </a:p>
        </p:txBody>
      </p:sp>
    </p:spTree>
    <p:extLst>
      <p:ext uri="{BB962C8B-B14F-4D97-AF65-F5344CB8AC3E}">
        <p14:creationId xmlns:p14="http://schemas.microsoft.com/office/powerpoint/2010/main" val="167671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D09F9E-E42C-30DE-9762-EDAF0F67D012}"/>
              </a:ext>
            </a:extLst>
          </p:cNvPr>
          <p:cNvSpPr>
            <a:spLocks noGrp="1"/>
          </p:cNvSpPr>
          <p:nvPr>
            <p:ph type="subTitle" idx="1"/>
          </p:nvPr>
        </p:nvSpPr>
        <p:spPr>
          <a:xfrm>
            <a:off x="481263" y="561474"/>
            <a:ext cx="11293642" cy="5178926"/>
          </a:xfrm>
        </p:spPr>
        <p:txBody>
          <a:bodyPr>
            <a:normAutofit/>
          </a:bodyPr>
          <a:lstStyle/>
          <a:p>
            <a:pPr marL="400050" marR="444500" algn="ctr">
              <a:spcBef>
                <a:spcPts val="295"/>
              </a:spcBef>
              <a:spcAft>
                <a:spcPts val="0"/>
              </a:spcAft>
            </a:pPr>
            <a:endParaRPr lang="en-IN" sz="3600" b="1" dirty="0">
              <a:effectLst/>
              <a:latin typeface="Times New Roman" panose="02020603050405020304" pitchFamily="18" charset="0"/>
              <a:ea typeface="Times New Roman" panose="02020603050405020304" pitchFamily="18" charset="0"/>
            </a:endParaRPr>
          </a:p>
          <a:p>
            <a:pPr marL="400050" marR="444500" algn="ctr">
              <a:spcBef>
                <a:spcPts val="295"/>
              </a:spcBef>
              <a:spcAft>
                <a:spcPts val="0"/>
              </a:spcAft>
            </a:pPr>
            <a:endParaRPr lang="en-IN" sz="3600" b="1" dirty="0">
              <a:latin typeface="Times New Roman" panose="02020603050405020304" pitchFamily="18" charset="0"/>
              <a:ea typeface="Times New Roman" panose="02020603050405020304" pitchFamily="18" charset="0"/>
            </a:endParaRPr>
          </a:p>
          <a:p>
            <a:pPr marL="400050" marR="444500" algn="ctr">
              <a:spcBef>
                <a:spcPts val="295"/>
              </a:spcBef>
              <a:spcAft>
                <a:spcPts val="0"/>
              </a:spcAft>
            </a:pPr>
            <a:endParaRPr lang="en-IN" sz="3600" b="1" dirty="0">
              <a:effectLst/>
              <a:latin typeface="Times New Roman" panose="02020603050405020304" pitchFamily="18" charset="0"/>
              <a:ea typeface="Times New Roman" panose="02020603050405020304" pitchFamily="18" charset="0"/>
            </a:endParaRPr>
          </a:p>
          <a:p>
            <a:pPr marL="400050" marR="444500" algn="ctr">
              <a:spcBef>
                <a:spcPts val="295"/>
              </a:spcBef>
              <a:spcAft>
                <a:spcPts val="0"/>
              </a:spcAft>
            </a:pPr>
            <a:endParaRPr lang="en-IN" sz="3600" b="1" dirty="0">
              <a:effectLst/>
              <a:latin typeface="Times New Roman" panose="02020603050405020304" pitchFamily="18" charset="0"/>
              <a:ea typeface="Times New Roman" panose="02020603050405020304" pitchFamily="18" charset="0"/>
            </a:endParaRPr>
          </a:p>
          <a:p>
            <a:pPr marL="400050" marR="444500" algn="ctr">
              <a:spcBef>
                <a:spcPts val="295"/>
              </a:spcBef>
              <a:spcAft>
                <a:spcPts val="0"/>
              </a:spcAft>
            </a:pPr>
            <a:r>
              <a:rPr lang="en-IN" sz="3600" b="1"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DESIGN AND SIMULATION OF CONTROLLERS FOR STANDALONE AND GRID CONNECTED SOLAR PV SYSTEM</a:t>
            </a:r>
          </a:p>
          <a:p>
            <a:pPr marL="400050" marR="444500" algn="ctr">
              <a:spcBef>
                <a:spcPts val="295"/>
              </a:spcBef>
              <a:spcAft>
                <a:spcPts val="0"/>
              </a:spcAft>
            </a:pPr>
            <a:endParaRPr lang="en-US" b="1" dirty="0">
              <a:latin typeface="Times New Roman" panose="02020603050405020304" pitchFamily="18" charset="0"/>
              <a:ea typeface="Times New Roman" panose="02020603050405020304" pitchFamily="18" charset="0"/>
            </a:endParaRPr>
          </a:p>
          <a:p>
            <a:pPr marL="400050" marR="444500" algn="l">
              <a:spcBef>
                <a:spcPts val="295"/>
              </a:spcBef>
            </a:pPr>
            <a:r>
              <a:rPr lang="en-US" sz="2200" dirty="0">
                <a:effectLst/>
                <a:latin typeface="Times New Roman" panose="02020603050405020304" pitchFamily="18" charset="0"/>
                <a:ea typeface="Times New Roman" panose="02020603050405020304" pitchFamily="18" charset="0"/>
              </a:rPr>
              <a:t>                                                                                          </a:t>
            </a:r>
          </a:p>
          <a:p>
            <a:pPr marL="400050" marR="444500" algn="l">
              <a:spcBef>
                <a:spcPts val="295"/>
              </a:spcBef>
            </a:pPr>
            <a:r>
              <a:rPr lang="en-US" sz="2200" dirty="0">
                <a:latin typeface="Times New Roman" panose="02020603050405020304" pitchFamily="18" charset="0"/>
                <a:ea typeface="Times New Roman" panose="02020603050405020304" pitchFamily="18" charset="0"/>
              </a:rPr>
              <a:t>                                                                                                      Presented by</a:t>
            </a:r>
            <a:endParaRPr lang="en-US" sz="2200" dirty="0">
              <a:effectLst/>
              <a:latin typeface="Times New Roman" panose="02020603050405020304" pitchFamily="18" charset="0"/>
              <a:ea typeface="Times New Roman" panose="02020603050405020304" pitchFamily="18" charset="0"/>
            </a:endParaRPr>
          </a:p>
          <a:p>
            <a:pPr marL="400050" marR="444500" algn="l">
              <a:spcBef>
                <a:spcPts val="295"/>
              </a:spcBef>
            </a:pPr>
            <a:r>
              <a:rPr lang="en-US" sz="2200" b="1" dirty="0">
                <a:effectLst/>
                <a:latin typeface="Times New Roman" panose="02020603050405020304" pitchFamily="18" charset="0"/>
                <a:ea typeface="Times New Roman" panose="02020603050405020304" pitchFamily="18" charset="0"/>
              </a:rPr>
              <a:t>                                                                                                      Gaurav Mishra                                                                        </a:t>
            </a:r>
          </a:p>
          <a:p>
            <a:pPr marL="400050" marR="444500" algn="l">
              <a:spcBef>
                <a:spcPts val="295"/>
              </a:spcBef>
            </a:pPr>
            <a:r>
              <a:rPr lang="en-US" sz="2200" dirty="0">
                <a:latin typeface="Times New Roman" panose="02020603050405020304" pitchFamily="18" charset="0"/>
                <a:ea typeface="Times New Roman" panose="02020603050405020304" pitchFamily="18" charset="0"/>
              </a:rPr>
              <a:t>                                                                                                       202118114</a:t>
            </a:r>
            <a:endParaRPr lang="en-US" sz="2200" dirty="0">
              <a:effectLst/>
              <a:latin typeface="Times New Roman" panose="02020603050405020304" pitchFamily="18" charset="0"/>
              <a:ea typeface="Times New Roman" panose="02020603050405020304" pitchFamily="18" charset="0"/>
            </a:endParaRPr>
          </a:p>
          <a:p>
            <a:pPr marL="400050" marR="444500" algn="ctr">
              <a:spcBef>
                <a:spcPts val="295"/>
              </a:spcBef>
              <a:spcAft>
                <a:spcPts val="0"/>
              </a:spcAft>
            </a:pPr>
            <a:endParaRPr lang="en-IN" sz="2200" dirty="0">
              <a:solidFill>
                <a:schemeClr val="accent1"/>
              </a:solidFill>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7ECD27D3-7B66-CCBD-E0F6-35DA393406D6}"/>
              </a:ext>
            </a:extLst>
          </p:cNvPr>
          <p:cNvSpPr txBox="1"/>
          <p:nvPr/>
        </p:nvSpPr>
        <p:spPr>
          <a:xfrm>
            <a:off x="0" y="4084369"/>
            <a:ext cx="4812632" cy="1446550"/>
          </a:xfrm>
          <a:prstGeom prst="rect">
            <a:avLst/>
          </a:prstGeom>
          <a:noFill/>
        </p:spPr>
        <p:txBody>
          <a:bodyPr wrap="square" rtlCol="0">
            <a:spAutoFit/>
          </a:bodyPr>
          <a:lstStyle/>
          <a:p>
            <a:pPr algn="ctr"/>
            <a:r>
              <a:rPr lang="en-GB" sz="2200" dirty="0">
                <a:solidFill>
                  <a:schemeClr val="accent2">
                    <a:lumMod val="75000"/>
                  </a:schemeClr>
                </a:solidFill>
                <a:latin typeface="Times New Roman" panose="02020603050405020304" pitchFamily="18" charset="0"/>
                <a:cs typeface="Times New Roman" panose="02020603050405020304" pitchFamily="18" charset="0"/>
              </a:rPr>
              <a:t>Under the Guidance of</a:t>
            </a:r>
          </a:p>
          <a:p>
            <a:pPr algn="ctr"/>
            <a:r>
              <a:rPr lang="en-GB" sz="2200" b="1" dirty="0">
                <a:latin typeface="Times New Roman" panose="02020603050405020304" pitchFamily="18" charset="0"/>
                <a:cs typeface="Times New Roman" panose="02020603050405020304" pitchFamily="18" charset="0"/>
              </a:rPr>
              <a:t>Dr. Archana Soni</a:t>
            </a:r>
          </a:p>
          <a:p>
            <a:pPr algn="ctr"/>
            <a:r>
              <a:rPr lang="en-GB" sz="2200" dirty="0">
                <a:latin typeface="Times New Roman" panose="02020603050405020304" pitchFamily="18" charset="0"/>
                <a:cs typeface="Times New Roman" panose="02020603050405020304" pitchFamily="18" charset="0"/>
              </a:rPr>
              <a:t>(Associate Professor)</a:t>
            </a:r>
          </a:p>
          <a:p>
            <a:pPr algn="ctr"/>
            <a:r>
              <a:rPr lang="en-GB" sz="2200" dirty="0">
                <a:latin typeface="Times New Roman" panose="02020603050405020304" pitchFamily="18" charset="0"/>
                <a:cs typeface="Times New Roman" panose="02020603050405020304" pitchFamily="18" charset="0"/>
              </a:rPr>
              <a:t>Energy Centre </a:t>
            </a:r>
            <a:endParaRPr lang="en-IN" sz="2200" dirty="0">
              <a:latin typeface="Times New Roman" panose="02020603050405020304" pitchFamily="18" charset="0"/>
              <a:cs typeface="Times New Roman" panose="02020603050405020304" pitchFamily="18" charset="0"/>
            </a:endParaRPr>
          </a:p>
        </p:txBody>
      </p:sp>
      <p:pic>
        <p:nvPicPr>
          <p:cNvPr id="6" name="Picture 5" descr="Maulana Azad National Institute of Technology - Wikipedia">
            <a:extLst>
              <a:ext uri="{FF2B5EF4-FFF2-40B4-BE49-F238E27FC236}">
                <a16:creationId xmlns:a16="http://schemas.microsoft.com/office/drawing/2014/main" id="{7FEA865A-C776-4013-8DBE-0FE4F7429E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8416" y="540641"/>
            <a:ext cx="1975167" cy="1864360"/>
          </a:xfrm>
          <a:prstGeom prst="rect">
            <a:avLst/>
          </a:prstGeom>
          <a:noFill/>
        </p:spPr>
      </p:pic>
    </p:spTree>
    <p:extLst>
      <p:ext uri="{BB962C8B-B14F-4D97-AF65-F5344CB8AC3E}">
        <p14:creationId xmlns:p14="http://schemas.microsoft.com/office/powerpoint/2010/main" val="168315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A8EB-6D46-859F-0F22-B85AE1F9D675}"/>
              </a:ext>
            </a:extLst>
          </p:cNvPr>
          <p:cNvSpPr>
            <a:spLocks noGrp="1"/>
          </p:cNvSpPr>
          <p:nvPr>
            <p:ph type="title"/>
          </p:nvPr>
        </p:nvSpPr>
        <p:spPr>
          <a:xfrm>
            <a:off x="838200" y="365125"/>
            <a:ext cx="5669280" cy="640715"/>
          </a:xfrm>
        </p:spPr>
        <p:txBody>
          <a:bodyPr>
            <a:normAutofit/>
          </a:bodyPr>
          <a:lstStyle/>
          <a:p>
            <a:r>
              <a:rPr lang="en-US" sz="2800" dirty="0">
                <a:effectLst/>
                <a:latin typeface="Times New Roman" panose="02020603050405020304" pitchFamily="18" charset="0"/>
                <a:ea typeface="Times New Roman" panose="02020603050405020304" pitchFamily="18" charset="0"/>
              </a:rPr>
              <a:t>Ziegler – Nichols Tunning Method </a:t>
            </a:r>
            <a:endParaRPr lang="en-IN" sz="6000" dirty="0"/>
          </a:p>
        </p:txBody>
      </p:sp>
      <p:pic>
        <p:nvPicPr>
          <p:cNvPr id="5" name="Content Placeholder 4">
            <a:extLst>
              <a:ext uri="{FF2B5EF4-FFF2-40B4-BE49-F238E27FC236}">
                <a16:creationId xmlns:a16="http://schemas.microsoft.com/office/drawing/2014/main" id="{D54C74F6-9C3A-8E9E-F812-47213B7B28E7}"/>
              </a:ext>
            </a:extLst>
          </p:cNvPr>
          <p:cNvPicPr>
            <a:picLocks noGrp="1" noChangeAspect="1"/>
          </p:cNvPicPr>
          <p:nvPr>
            <p:ph idx="1"/>
          </p:nvPr>
        </p:nvPicPr>
        <p:blipFill>
          <a:blip r:embed="rId2"/>
          <a:stretch>
            <a:fillRect/>
          </a:stretch>
        </p:blipFill>
        <p:spPr>
          <a:xfrm>
            <a:off x="1813560" y="1005840"/>
            <a:ext cx="7238999" cy="3535680"/>
          </a:xfrm>
        </p:spPr>
      </p:pic>
      <p:graphicFrame>
        <p:nvGraphicFramePr>
          <p:cNvPr id="6" name="Table 5">
            <a:extLst>
              <a:ext uri="{FF2B5EF4-FFF2-40B4-BE49-F238E27FC236}">
                <a16:creationId xmlns:a16="http://schemas.microsoft.com/office/drawing/2014/main" id="{F20CCF58-FA15-A511-7BBD-DD621004A83F}"/>
              </a:ext>
            </a:extLst>
          </p:cNvPr>
          <p:cNvGraphicFramePr>
            <a:graphicFrameLocks noGrp="1"/>
          </p:cNvGraphicFramePr>
          <p:nvPr>
            <p:extLst>
              <p:ext uri="{D42A27DB-BD31-4B8C-83A1-F6EECF244321}">
                <p14:modId xmlns:p14="http://schemas.microsoft.com/office/powerpoint/2010/main" val="1594812048"/>
              </p:ext>
            </p:extLst>
          </p:nvPr>
        </p:nvGraphicFramePr>
        <p:xfrm>
          <a:off x="1691640" y="4587240"/>
          <a:ext cx="8275320" cy="1691100"/>
        </p:xfrm>
        <a:graphic>
          <a:graphicData uri="http://schemas.openxmlformats.org/drawingml/2006/table">
            <a:tbl>
              <a:tblPr firstRow="1" firstCol="1" bandRow="1">
                <a:tableStyleId>{5C22544A-7EE6-4342-B048-85BDC9FD1C3A}</a:tableStyleId>
              </a:tblPr>
              <a:tblGrid>
                <a:gridCol w="2068830">
                  <a:extLst>
                    <a:ext uri="{9D8B030D-6E8A-4147-A177-3AD203B41FA5}">
                      <a16:colId xmlns:a16="http://schemas.microsoft.com/office/drawing/2014/main" val="3311417747"/>
                    </a:ext>
                  </a:extLst>
                </a:gridCol>
                <a:gridCol w="2068830">
                  <a:extLst>
                    <a:ext uri="{9D8B030D-6E8A-4147-A177-3AD203B41FA5}">
                      <a16:colId xmlns:a16="http://schemas.microsoft.com/office/drawing/2014/main" val="3040616858"/>
                    </a:ext>
                  </a:extLst>
                </a:gridCol>
                <a:gridCol w="2068830">
                  <a:extLst>
                    <a:ext uri="{9D8B030D-6E8A-4147-A177-3AD203B41FA5}">
                      <a16:colId xmlns:a16="http://schemas.microsoft.com/office/drawing/2014/main" val="419690814"/>
                    </a:ext>
                  </a:extLst>
                </a:gridCol>
                <a:gridCol w="2068830">
                  <a:extLst>
                    <a:ext uri="{9D8B030D-6E8A-4147-A177-3AD203B41FA5}">
                      <a16:colId xmlns:a16="http://schemas.microsoft.com/office/drawing/2014/main" val="393993145"/>
                    </a:ext>
                  </a:extLst>
                </a:gridCol>
              </a:tblGrid>
              <a:tr h="422775">
                <a:tc>
                  <a:txBody>
                    <a:bodyPr/>
                    <a:lstStyle/>
                    <a:p>
                      <a:pPr>
                        <a:lnSpc>
                          <a:spcPct val="150000"/>
                        </a:lnSpc>
                      </a:pPr>
                      <a:endParaRPr lang="en-US" sz="1200">
                        <a:solidFill>
                          <a:srgbClr val="73737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K</a:t>
                      </a:r>
                      <a:r>
                        <a:rPr lang="en-US" sz="1200" baseline="-25000">
                          <a:effectLst/>
                        </a:rPr>
                        <a:t>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K</a:t>
                      </a:r>
                      <a:r>
                        <a:rPr lang="en-US" sz="1200" baseline="-25000">
                          <a:effectLst/>
                        </a:rPr>
                        <a:t>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K</a:t>
                      </a:r>
                      <a:r>
                        <a:rPr lang="en-US" sz="1200" baseline="-25000">
                          <a:effectLst/>
                        </a:rPr>
                        <a:t>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9945812"/>
                  </a:ext>
                </a:extLst>
              </a:tr>
              <a:tr h="422775">
                <a:tc>
                  <a:txBody>
                    <a:bodyPr/>
                    <a:lstStyle/>
                    <a:p>
                      <a:pPr>
                        <a:lnSpc>
                          <a:spcPct val="150000"/>
                        </a:lnSpc>
                      </a:pPr>
                      <a:r>
                        <a:rPr lang="en-US" sz="1200" dirty="0">
                          <a:effectLst/>
                        </a:rPr>
                        <a:t>P controller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0.5 K</a:t>
                      </a:r>
                      <a:r>
                        <a:rPr lang="en-US" sz="1200" baseline="-25000">
                          <a:effectLst/>
                        </a:rPr>
                        <a:t>MAX</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dirty="0">
                          <a:effectLst/>
                        </a:rPr>
                        <a:t>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086705"/>
                  </a:ext>
                </a:extLst>
              </a:tr>
              <a:tr h="422775">
                <a:tc>
                  <a:txBody>
                    <a:bodyPr/>
                    <a:lstStyle/>
                    <a:p>
                      <a:pPr>
                        <a:lnSpc>
                          <a:spcPct val="150000"/>
                        </a:lnSpc>
                      </a:pPr>
                      <a:r>
                        <a:rPr lang="en-US" sz="1200">
                          <a:effectLst/>
                        </a:rPr>
                        <a:t>PI controller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0.45 K</a:t>
                      </a:r>
                      <a:r>
                        <a:rPr lang="en-US" sz="1200" baseline="-25000">
                          <a:effectLst/>
                        </a:rPr>
                        <a:t>MAX</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1.2 f</a:t>
                      </a:r>
                      <a:r>
                        <a:rPr lang="en-US" sz="1200" baseline="-250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5507434"/>
                  </a:ext>
                </a:extLst>
              </a:tr>
              <a:tr h="422775">
                <a:tc>
                  <a:txBody>
                    <a:bodyPr/>
                    <a:lstStyle/>
                    <a:p>
                      <a:pPr>
                        <a:lnSpc>
                          <a:spcPct val="150000"/>
                        </a:lnSpc>
                      </a:pPr>
                      <a:r>
                        <a:rPr lang="en-US" sz="1200">
                          <a:effectLst/>
                        </a:rPr>
                        <a:t>PID controller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0.6 K</a:t>
                      </a:r>
                      <a:r>
                        <a:rPr lang="en-US" sz="1200" baseline="-25000">
                          <a:effectLst/>
                        </a:rPr>
                        <a:t>MAX</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a:effectLst/>
                        </a:rPr>
                        <a:t>2.0 f</a:t>
                      </a:r>
                      <a:r>
                        <a:rPr lang="en-US" sz="1200" baseline="-250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200" dirty="0">
                          <a:effectLst/>
                        </a:rPr>
                        <a:t>0.125/f</a:t>
                      </a:r>
                      <a:r>
                        <a:rPr lang="en-US" sz="1200" baseline="-25000" dirty="0">
                          <a:effectLst/>
                        </a:rPr>
                        <a:t>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7186543"/>
                  </a:ext>
                </a:extLst>
              </a:tr>
            </a:tbl>
          </a:graphicData>
        </a:graphic>
      </p:graphicFrame>
      <p:sp>
        <p:nvSpPr>
          <p:cNvPr id="7" name="Ink 1088">
            <a:extLst>
              <a:ext uri="{FF2B5EF4-FFF2-40B4-BE49-F238E27FC236}">
                <a16:creationId xmlns:a16="http://schemas.microsoft.com/office/drawing/2014/main" id="{0CB82A07-5765-1B6C-6D7B-63046453F138}"/>
              </a:ext>
            </a:extLst>
          </p:cNvPr>
          <p:cNvSpPr>
            <a:spLocks noRot="1" noChangeAspect="1" noEditPoints="1" noChangeArrowheads="1" noChangeShapeType="1" noTextEdit="1"/>
          </p:cNvSpPr>
          <p:nvPr/>
        </p:nvSpPr>
        <p:spPr bwMode="auto">
          <a:xfrm>
            <a:off x="2950615" y="4587240"/>
            <a:ext cx="51029" cy="45719"/>
          </a:xfrm>
          <a:prstGeom prst="rect">
            <a:avLst/>
          </a:prstGeom>
          <a:noFill/>
          <a:ln w="9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mc:AlternateContent xmlns:mc="http://schemas.openxmlformats.org/markup-compatibility/2006" xmlns:p14="http://schemas.microsoft.com/office/powerpoint/2010/main">
        <mc:Choice Requires="p14">
          <p:contentPart p14:bwMode="auto" r:id="rId3">
            <p14:nvContentPartPr>
              <p14:cNvPr id="6146" name="Ink 1089">
                <a:extLst>
                  <a:ext uri="{FF2B5EF4-FFF2-40B4-BE49-F238E27FC236}">
                    <a16:creationId xmlns:a16="http://schemas.microsoft.com/office/drawing/2014/main" id="{356782D9-2004-8583-899D-3DDF0C6EAC7E}"/>
                  </a:ext>
                </a:extLst>
              </p14:cNvPr>
              <p14:cNvContentPartPr>
                <a14:cpLocks xmlns:a14="http://schemas.microsoft.com/office/drawing/2010/main" noRot="1" noChangeAspect="1" noEditPoints="1" noChangeArrowheads="1" noChangeShapeType="1"/>
              </p14:cNvContentPartPr>
              <p14:nvPr/>
            </p14:nvContentPartPr>
            <p14:xfrm>
              <a:off x="2790278" y="4679315"/>
              <a:ext cx="51029" cy="45719"/>
            </p14:xfrm>
          </p:contentPart>
        </mc:Choice>
        <mc:Fallback xmlns="">
          <p:pic>
            <p:nvPicPr>
              <p:cNvPr id="6146" name="Ink 1089">
                <a:extLst>
                  <a:ext uri="{FF2B5EF4-FFF2-40B4-BE49-F238E27FC236}">
                    <a16:creationId xmlns:a16="http://schemas.microsoft.com/office/drawing/2014/main" id="{356782D9-2004-8583-899D-3DDF0C6EAC7E}"/>
                  </a:ext>
                </a:extLst>
              </p:cNvPr>
              <p:cNvPicPr>
                <a:picLocks noRot="1" noChangeAspect="1" noEditPoints="1" noChangeArrowheads="1" noChangeShapeType="1"/>
              </p:cNvPicPr>
              <p:nvPr/>
            </p:nvPicPr>
            <p:blipFill>
              <a:blip r:embed="rId4"/>
              <a:stretch>
                <a:fillRect/>
              </a:stretch>
            </p:blipFill>
            <p:spPr>
              <a:xfrm>
                <a:off x="0" y="0"/>
                <a:ext cx="0" cy="0"/>
              </a:xfrm>
              <a:prstGeom prst="rect">
                <a:avLst/>
              </a:prstGeom>
            </p:spPr>
          </p:pic>
        </mc:Fallback>
      </mc:AlternateContent>
    </p:spTree>
    <p:extLst>
      <p:ext uri="{BB962C8B-B14F-4D97-AF65-F5344CB8AC3E}">
        <p14:creationId xmlns:p14="http://schemas.microsoft.com/office/powerpoint/2010/main" val="406570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757B3-73D1-C4C6-65B7-275620B7C560}"/>
              </a:ext>
            </a:extLst>
          </p:cNvPr>
          <p:cNvSpPr>
            <a:spLocks noGrp="1"/>
          </p:cNvSpPr>
          <p:nvPr>
            <p:ph idx="1"/>
          </p:nvPr>
        </p:nvSpPr>
        <p:spPr>
          <a:xfrm>
            <a:off x="502920" y="365760"/>
            <a:ext cx="11414760" cy="6172200"/>
          </a:xfrm>
        </p:spPr>
        <p:txBody>
          <a:bodyPr>
            <a:normAutofit lnSpcReduction="10000"/>
          </a:bodyPr>
          <a:lstStyle/>
          <a:p>
            <a:pPr marL="0" indent="0">
              <a:spcBef>
                <a:spcPts val="1200"/>
              </a:spcBef>
              <a:buNone/>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Designing of Boost converter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Let us assume STCs i.e. 1000 W/m</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&amp; 25</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Worst condition i.e. 50 W/m</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&amp; 25</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SzPts val="1200"/>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PV array specifications:-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1000 W/m</a:t>
            </a:r>
            <a:r>
              <a:rPr lang="en-US"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&amp; 25</a:t>
            </a:r>
            <a:r>
              <a:rPr lang="en-US"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Vmp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522 V,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Pmpp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165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kWp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Imp = 316.10 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50 W/m</a:t>
            </a:r>
            <a:r>
              <a:rPr lang="en-US"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&amp; 25</a:t>
            </a:r>
            <a:r>
              <a:rPr lang="en-US"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Vmp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90 % of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Vmp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1000 W/m</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&amp; 25</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a:t>
            </a:r>
          </a:p>
          <a:p>
            <a:pPr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0.9 * 522 = 469.80 V </a:t>
            </a:r>
          </a:p>
          <a:p>
            <a:pPr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Pmp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5% of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Pmp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1000 W/m</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&amp; 25</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indent="0" algn="just">
              <a:lnSpc>
                <a:spcPct val="150000"/>
              </a:lnSpc>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0.05 * 165 * 10</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8250W</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indent="0" algn="just">
              <a:lnSpc>
                <a:spcPct val="150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64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3DCB5-C6EF-AA9A-BBD2-EED4750D9C6A}"/>
              </a:ext>
            </a:extLst>
          </p:cNvPr>
          <p:cNvSpPr>
            <a:spLocks noGrp="1"/>
          </p:cNvSpPr>
          <p:nvPr>
            <p:ph idx="1"/>
          </p:nvPr>
        </p:nvSpPr>
        <p:spPr>
          <a:xfrm>
            <a:off x="137160" y="121920"/>
            <a:ext cx="11765280" cy="6736080"/>
          </a:xfrm>
        </p:spPr>
        <p:txBody>
          <a:bodyPr>
            <a:normAutofit fontScale="25000" lnSpcReduction="20000"/>
          </a:bodyPr>
          <a:lstStyle/>
          <a:p>
            <a:pPr marL="1371600" lvl="1" algn="just">
              <a:lnSpc>
                <a:spcPct val="150000"/>
              </a:lnSpc>
            </a:pPr>
            <a:r>
              <a:rPr lang="en-US" sz="6800" dirty="0">
                <a:effectLst/>
                <a:latin typeface="Times New Roman" panose="02020603050405020304" pitchFamily="18" charset="0"/>
                <a:ea typeface="Times New Roman" panose="02020603050405020304" pitchFamily="18" charset="0"/>
              </a:rPr>
              <a:t>Imp = </a:t>
            </a:r>
            <a:r>
              <a:rPr lang="en-US" sz="6800" dirty="0" err="1">
                <a:effectLst/>
                <a:latin typeface="Times New Roman" panose="02020603050405020304" pitchFamily="18" charset="0"/>
                <a:ea typeface="Times New Roman" panose="02020603050405020304" pitchFamily="18" charset="0"/>
              </a:rPr>
              <a:t>Pmp</a:t>
            </a:r>
            <a:r>
              <a:rPr lang="en-US" sz="6800" dirty="0">
                <a:effectLst/>
                <a:latin typeface="Times New Roman" panose="02020603050405020304" pitchFamily="18" charset="0"/>
                <a:ea typeface="Times New Roman" panose="02020603050405020304" pitchFamily="18" charset="0"/>
              </a:rPr>
              <a:t> / </a:t>
            </a:r>
            <a:r>
              <a:rPr lang="en-US" sz="6800" dirty="0" err="1">
                <a:effectLst/>
                <a:latin typeface="Times New Roman" panose="02020603050405020304" pitchFamily="18" charset="0"/>
                <a:ea typeface="Times New Roman" panose="02020603050405020304" pitchFamily="18" charset="0"/>
              </a:rPr>
              <a:t>Vmp</a:t>
            </a:r>
            <a:r>
              <a:rPr lang="en-US" sz="6800" dirty="0">
                <a:effectLst/>
                <a:latin typeface="Times New Roman" panose="02020603050405020304" pitchFamily="18" charset="0"/>
                <a:ea typeface="Times New Roman" panose="02020603050405020304" pitchFamily="18" charset="0"/>
              </a:rPr>
              <a:t> </a:t>
            </a:r>
            <a:endParaRPr lang="en-IN" sz="6800" dirty="0">
              <a:latin typeface="Times New Roman" panose="02020603050405020304" pitchFamily="18" charset="0"/>
              <a:ea typeface="Times New Roman" panose="02020603050405020304" pitchFamily="18" charset="0"/>
            </a:endParaRPr>
          </a:p>
          <a:p>
            <a:pPr marL="1143000" lvl="1" indent="0" algn="just">
              <a:lnSpc>
                <a:spcPct val="150000"/>
              </a:lnSpc>
              <a:buNone/>
            </a:pPr>
            <a:r>
              <a:rPr lang="en-US" sz="6800" dirty="0">
                <a:effectLst/>
                <a:latin typeface="Times New Roman" panose="02020603050405020304" pitchFamily="18" charset="0"/>
                <a:ea typeface="Times New Roman" panose="02020603050405020304" pitchFamily="18" charset="0"/>
              </a:rPr>
              <a:t>         = 8250 / 469.80</a:t>
            </a:r>
            <a:endParaRPr lang="en-IN" sz="6800" dirty="0">
              <a:effectLst/>
              <a:latin typeface="Times New Roman" panose="02020603050405020304" pitchFamily="18" charset="0"/>
              <a:ea typeface="Times New Roman" panose="02020603050405020304" pitchFamily="18" charset="0"/>
            </a:endParaRPr>
          </a:p>
          <a:p>
            <a:pPr marL="1143000" lvl="1" indent="0" algn="just">
              <a:lnSpc>
                <a:spcPct val="150000"/>
              </a:lnSpc>
              <a:buNone/>
            </a:pPr>
            <a:r>
              <a:rPr lang="en-US" sz="6800" dirty="0">
                <a:effectLst/>
                <a:latin typeface="Times New Roman" panose="02020603050405020304" pitchFamily="18" charset="0"/>
                <a:ea typeface="Times New Roman" panose="02020603050405020304" pitchFamily="18" charset="0"/>
              </a:rPr>
              <a:t> </a:t>
            </a:r>
            <a:r>
              <a:rPr lang="en-IN" sz="6800" dirty="0">
                <a:latin typeface="Times New Roman" panose="02020603050405020304" pitchFamily="18" charset="0"/>
                <a:ea typeface="Times New Roman" panose="02020603050405020304" pitchFamily="18" charset="0"/>
              </a:rPr>
              <a:t> </a:t>
            </a:r>
            <a:r>
              <a:rPr lang="en-US" sz="6800" dirty="0">
                <a:effectLst/>
                <a:latin typeface="Times New Roman" panose="02020603050405020304" pitchFamily="18" charset="0"/>
                <a:ea typeface="Times New Roman" panose="02020603050405020304" pitchFamily="18" charset="0"/>
              </a:rPr>
              <a:t>        = 17.56 A</a:t>
            </a:r>
            <a:endParaRPr lang="en-IN" sz="6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7200" b="1" dirty="0">
                <a:effectLst/>
                <a:latin typeface="Times New Roman" panose="02020603050405020304" pitchFamily="18" charset="0"/>
                <a:ea typeface="Times New Roman" panose="02020603050405020304" pitchFamily="18" charset="0"/>
              </a:rPr>
              <a:t>          2.  Switching frequency of boost converter = </a:t>
            </a:r>
            <a:r>
              <a:rPr lang="en-US" sz="7200" dirty="0">
                <a:effectLst/>
                <a:latin typeface="Times New Roman" panose="02020603050405020304" pitchFamily="18" charset="0"/>
                <a:ea typeface="Times New Roman" panose="02020603050405020304" pitchFamily="18" charset="0"/>
              </a:rPr>
              <a:t>25 kHz</a:t>
            </a:r>
            <a:endParaRPr lang="en-IN" sz="7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7200" b="1" dirty="0">
                <a:effectLst/>
                <a:latin typeface="Times New Roman" panose="02020603050405020304" pitchFamily="18" charset="0"/>
                <a:ea typeface="Times New Roman" panose="02020603050405020304" pitchFamily="18" charset="0"/>
              </a:rPr>
              <a:t>          3. </a:t>
            </a:r>
            <a:r>
              <a:rPr lang="en-US" sz="7200" b="1" dirty="0">
                <a:latin typeface="Times New Roman" panose="02020603050405020304" pitchFamily="18" charset="0"/>
                <a:ea typeface="Times New Roman" panose="02020603050405020304" pitchFamily="18" charset="0"/>
              </a:rPr>
              <a:t> </a:t>
            </a:r>
            <a:r>
              <a:rPr lang="en-US" sz="7200" b="1" dirty="0">
                <a:effectLst/>
                <a:latin typeface="Times New Roman" panose="02020603050405020304" pitchFamily="18" charset="0"/>
                <a:ea typeface="Times New Roman" panose="02020603050405020304" pitchFamily="18" charset="0"/>
              </a:rPr>
              <a:t> Define current and voltage ripples specification</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7200" dirty="0">
                <a:effectLst/>
                <a:latin typeface="Times New Roman" panose="02020603050405020304" pitchFamily="18" charset="0"/>
                <a:ea typeface="Times New Roman" panose="02020603050405020304" pitchFamily="18" charset="0"/>
              </a:rPr>
              <a:t>                                 </a:t>
            </a:r>
            <a:r>
              <a:rPr lang="en-US" sz="7200" dirty="0" err="1">
                <a:effectLst/>
                <a:latin typeface="Times New Roman" panose="02020603050405020304" pitchFamily="18" charset="0"/>
                <a:ea typeface="Times New Roman" panose="02020603050405020304" pitchFamily="18" charset="0"/>
              </a:rPr>
              <a:t>i</a:t>
            </a:r>
            <a:r>
              <a:rPr lang="en-US" sz="7200" dirty="0">
                <a:effectLst/>
                <a:latin typeface="Times New Roman" panose="02020603050405020304" pitchFamily="18" charset="0"/>
                <a:ea typeface="Times New Roman" panose="02020603050405020304" pitchFamily="18" charset="0"/>
              </a:rPr>
              <a:t> .e.  Δ V = 0.2 % of </a:t>
            </a:r>
            <a:r>
              <a:rPr lang="en-US" sz="7200" dirty="0" err="1">
                <a:effectLst/>
                <a:latin typeface="Times New Roman" panose="02020603050405020304" pitchFamily="18" charset="0"/>
                <a:ea typeface="Times New Roman" panose="02020603050405020304" pitchFamily="18" charset="0"/>
              </a:rPr>
              <a:t>Vmpp</a:t>
            </a:r>
            <a:r>
              <a:rPr lang="en-US" sz="7200" dirty="0">
                <a:effectLst/>
                <a:latin typeface="Times New Roman" panose="02020603050405020304" pitchFamily="18" charset="0"/>
                <a:ea typeface="Times New Roman" panose="02020603050405020304" pitchFamily="18" charset="0"/>
              </a:rPr>
              <a:t> &amp; Δ I = 40 % of </a:t>
            </a:r>
            <a:r>
              <a:rPr lang="en-US" sz="7200" dirty="0" err="1">
                <a:effectLst/>
                <a:latin typeface="Times New Roman" panose="02020603050405020304" pitchFamily="18" charset="0"/>
                <a:ea typeface="Times New Roman" panose="02020603050405020304" pitchFamily="18" charset="0"/>
              </a:rPr>
              <a:t>Impp</a:t>
            </a:r>
            <a:r>
              <a:rPr lang="en-US" sz="7200" dirty="0">
                <a:effectLst/>
                <a:latin typeface="Times New Roman" panose="02020603050405020304" pitchFamily="18" charset="0"/>
                <a:ea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endParaRPr>
          </a:p>
          <a:p>
            <a:pPr marL="0" lvl="0" indent="0" algn="just">
              <a:lnSpc>
                <a:spcPct val="150000"/>
              </a:lnSpc>
              <a:buSzPts val="1200"/>
              <a:buNone/>
            </a:pPr>
            <a:r>
              <a:rPr lang="en-US" sz="7200" b="1" dirty="0">
                <a:effectLst/>
                <a:latin typeface="Times New Roman" panose="02020603050405020304" pitchFamily="18" charset="0"/>
                <a:ea typeface="Times New Roman" panose="02020603050405020304" pitchFamily="18" charset="0"/>
              </a:rPr>
              <a:t>           4.   To calculate the internal resistance of PV array at MPP, </a:t>
            </a:r>
            <a:r>
              <a:rPr lang="en-US" sz="7200" b="1" dirty="0" err="1">
                <a:effectLst/>
                <a:latin typeface="Times New Roman" panose="02020603050405020304" pitchFamily="18" charset="0"/>
                <a:ea typeface="Times New Roman" panose="02020603050405020304" pitchFamily="18" charset="0"/>
              </a:rPr>
              <a:t>Rmp</a:t>
            </a:r>
            <a:r>
              <a:rPr lang="en-US" sz="7200" b="1" dirty="0">
                <a:effectLst/>
                <a:latin typeface="Times New Roman" panose="02020603050405020304" pitchFamily="18" charset="0"/>
                <a:ea typeface="Times New Roman" panose="02020603050405020304" pitchFamily="18" charset="0"/>
              </a:rPr>
              <a:t> = </a:t>
            </a:r>
            <a:r>
              <a:rPr lang="en-US" sz="7200" b="1" dirty="0" err="1">
                <a:effectLst/>
                <a:latin typeface="Times New Roman" panose="02020603050405020304" pitchFamily="18" charset="0"/>
                <a:ea typeface="Times New Roman" panose="02020603050405020304" pitchFamily="18" charset="0"/>
              </a:rPr>
              <a:t>Vmp</a:t>
            </a:r>
            <a:r>
              <a:rPr lang="en-US" sz="7200" b="1" dirty="0">
                <a:effectLst/>
                <a:latin typeface="Times New Roman" panose="02020603050405020304" pitchFamily="18" charset="0"/>
                <a:ea typeface="Times New Roman" panose="02020603050405020304" pitchFamily="18" charset="0"/>
              </a:rPr>
              <a:t> / Imp </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7200" b="1" dirty="0">
                <a:latin typeface="Times New Roman" panose="02020603050405020304" pitchFamily="18" charset="0"/>
                <a:ea typeface="Times New Roman" panose="02020603050405020304" pitchFamily="18" charset="0"/>
              </a:rPr>
              <a:t>                         </a:t>
            </a:r>
            <a:r>
              <a:rPr lang="en-US" sz="7200" b="1" dirty="0">
                <a:effectLst/>
                <a:latin typeface="Times New Roman" panose="02020603050405020304" pitchFamily="18" charset="0"/>
                <a:ea typeface="Times New Roman" panose="02020603050405020304" pitchFamily="18" charset="0"/>
              </a:rPr>
              <a:t> At 1000 W/m</a:t>
            </a:r>
            <a:r>
              <a:rPr lang="en-US" sz="7200" b="1" baseline="30000" dirty="0">
                <a:effectLst/>
                <a:latin typeface="Times New Roman" panose="02020603050405020304" pitchFamily="18" charset="0"/>
                <a:ea typeface="Times New Roman" panose="02020603050405020304" pitchFamily="18" charset="0"/>
              </a:rPr>
              <a:t>2 </a:t>
            </a:r>
            <a:r>
              <a:rPr lang="en-US" sz="7200" b="1" dirty="0">
                <a:effectLst/>
                <a:latin typeface="Times New Roman" panose="02020603050405020304" pitchFamily="18" charset="0"/>
                <a:ea typeface="Times New Roman" panose="02020603050405020304" pitchFamily="18" charset="0"/>
              </a:rPr>
              <a:t> &amp; 25</a:t>
            </a:r>
            <a:r>
              <a:rPr lang="en-US" sz="7200" b="1" baseline="30000" dirty="0">
                <a:effectLst/>
                <a:latin typeface="Times New Roman" panose="02020603050405020304" pitchFamily="18" charset="0"/>
                <a:ea typeface="Times New Roman" panose="02020603050405020304" pitchFamily="18" charset="0"/>
              </a:rPr>
              <a:t>o</a:t>
            </a:r>
            <a:r>
              <a:rPr lang="en-US" sz="7200" b="1" dirty="0">
                <a:effectLst/>
                <a:latin typeface="Times New Roman" panose="02020603050405020304" pitchFamily="18" charset="0"/>
                <a:ea typeface="Times New Roman" panose="02020603050405020304" pitchFamily="18" charset="0"/>
              </a:rPr>
              <a:t>C</a:t>
            </a:r>
            <a:r>
              <a:rPr lang="en-US" sz="7200" dirty="0">
                <a:effectLst/>
                <a:latin typeface="Times New Roman" panose="02020603050405020304" pitchFamily="18" charset="0"/>
                <a:ea typeface="Times New Roman" panose="02020603050405020304" pitchFamily="18" charset="0"/>
              </a:rPr>
              <a:t> </a:t>
            </a:r>
            <a:r>
              <a:rPr lang="en-US" sz="7200" b="1" dirty="0">
                <a:effectLst/>
                <a:latin typeface="Times New Roman" panose="02020603050405020304" pitchFamily="18" charset="0"/>
                <a:ea typeface="Times New Roman" panose="02020603050405020304" pitchFamily="18" charset="0"/>
              </a:rPr>
              <a:t> :-                       At 50 W/m</a:t>
            </a:r>
            <a:r>
              <a:rPr lang="en-US" sz="7200" b="1" baseline="30000" dirty="0">
                <a:effectLst/>
                <a:latin typeface="Times New Roman" panose="02020603050405020304" pitchFamily="18" charset="0"/>
                <a:ea typeface="Times New Roman" panose="02020603050405020304" pitchFamily="18" charset="0"/>
              </a:rPr>
              <a:t>2 </a:t>
            </a:r>
            <a:r>
              <a:rPr lang="en-US" sz="7200" b="1" dirty="0">
                <a:effectLst/>
                <a:latin typeface="Times New Roman" panose="02020603050405020304" pitchFamily="18" charset="0"/>
                <a:ea typeface="Times New Roman" panose="02020603050405020304" pitchFamily="18" charset="0"/>
              </a:rPr>
              <a:t> &amp; 25</a:t>
            </a:r>
            <a:r>
              <a:rPr lang="en-US" sz="7200" b="1" baseline="30000" dirty="0">
                <a:effectLst/>
                <a:latin typeface="Times New Roman" panose="02020603050405020304" pitchFamily="18" charset="0"/>
                <a:ea typeface="Times New Roman" panose="02020603050405020304" pitchFamily="18" charset="0"/>
              </a:rPr>
              <a:t>o</a:t>
            </a:r>
            <a:r>
              <a:rPr lang="en-US" sz="7200" b="1" dirty="0">
                <a:effectLst/>
                <a:latin typeface="Times New Roman" panose="02020603050405020304" pitchFamily="18" charset="0"/>
                <a:ea typeface="Times New Roman" panose="02020603050405020304" pitchFamily="18" charset="0"/>
              </a:rPr>
              <a:t>C :-</a:t>
            </a:r>
          </a:p>
          <a:p>
            <a:pPr marL="0" indent="0" algn="just">
              <a:lnSpc>
                <a:spcPct val="150000"/>
              </a:lnSpc>
              <a:buNone/>
            </a:pPr>
            <a:r>
              <a:rPr lang="en-US" sz="7200" dirty="0">
                <a:latin typeface="Times New Roman" panose="02020603050405020304" pitchFamily="18" charset="0"/>
                <a:ea typeface="Times New Roman" panose="02020603050405020304" pitchFamily="18" charset="0"/>
              </a:rPr>
              <a:t>                          </a:t>
            </a:r>
            <a:r>
              <a:rPr lang="en-US" sz="7200" dirty="0" err="1">
                <a:effectLst/>
                <a:latin typeface="Times New Roman" panose="02020603050405020304" pitchFamily="18" charset="0"/>
                <a:ea typeface="Times New Roman" panose="02020603050405020304" pitchFamily="18" charset="0"/>
              </a:rPr>
              <a:t>Rmp</a:t>
            </a:r>
            <a:r>
              <a:rPr lang="en-US" sz="7200" dirty="0">
                <a:effectLst/>
                <a:latin typeface="Times New Roman" panose="02020603050405020304" pitchFamily="18" charset="0"/>
                <a:ea typeface="Times New Roman" panose="02020603050405020304" pitchFamily="18" charset="0"/>
              </a:rPr>
              <a:t> = 522 / 316.1                                        </a:t>
            </a:r>
            <a:r>
              <a:rPr lang="en-US" sz="7200" dirty="0" err="1">
                <a:effectLst/>
                <a:latin typeface="Times New Roman" panose="02020603050405020304" pitchFamily="18" charset="0"/>
                <a:ea typeface="Times New Roman" panose="02020603050405020304" pitchFamily="18" charset="0"/>
              </a:rPr>
              <a:t>Rmp</a:t>
            </a:r>
            <a:r>
              <a:rPr lang="en-US" sz="7200" dirty="0">
                <a:effectLst/>
                <a:latin typeface="Times New Roman" panose="02020603050405020304" pitchFamily="18" charset="0"/>
                <a:ea typeface="Times New Roman" panose="02020603050405020304" pitchFamily="18" charset="0"/>
              </a:rPr>
              <a:t> = 469.80 / 17.56</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7200" dirty="0">
                <a:effectLst/>
                <a:latin typeface="Times New Roman" panose="02020603050405020304" pitchFamily="18" charset="0"/>
                <a:ea typeface="Times New Roman" panose="02020603050405020304" pitchFamily="18" charset="0"/>
              </a:rPr>
              <a:t>                          =  1.6513 Ω                                                   = 26.754 Ω </a:t>
            </a:r>
            <a:endParaRPr lang="en-IN" sz="7200" dirty="0">
              <a:effectLst/>
              <a:latin typeface="Times New Roman" panose="02020603050405020304" pitchFamily="18" charset="0"/>
              <a:ea typeface="Times New Roman" panose="02020603050405020304" pitchFamily="18" charset="0"/>
            </a:endParaRPr>
          </a:p>
          <a:p>
            <a:pPr marL="0" lvl="0" indent="0" algn="just">
              <a:lnSpc>
                <a:spcPct val="150000"/>
              </a:lnSpc>
              <a:buSzPts val="1200"/>
              <a:buNone/>
            </a:pPr>
            <a:r>
              <a:rPr lang="en-US" sz="7200" b="1" dirty="0">
                <a:effectLst/>
                <a:latin typeface="Times New Roman" panose="02020603050405020304" pitchFamily="18" charset="0"/>
                <a:ea typeface="Times New Roman" panose="02020603050405020304" pitchFamily="18" charset="0"/>
              </a:rPr>
              <a:t>            5.  Calculation of the load resistance (Ro) </a:t>
            </a:r>
          </a:p>
          <a:p>
            <a:pPr marL="0" lvl="0" indent="0" algn="just">
              <a:lnSpc>
                <a:spcPct val="150000"/>
              </a:lnSpc>
              <a:buSzPts val="1200"/>
              <a:buNone/>
            </a:pPr>
            <a:r>
              <a:rPr lang="en-US" sz="7200" dirty="0">
                <a:effectLst/>
                <a:latin typeface="Times New Roman" panose="02020603050405020304" pitchFamily="18" charset="0"/>
                <a:ea typeface="Times New Roman" panose="02020603050405020304" pitchFamily="18" charset="0"/>
              </a:rPr>
              <a:t>                     Ro =  2.50 * </a:t>
            </a:r>
            <a:r>
              <a:rPr lang="en-US" sz="7200" dirty="0" err="1">
                <a:effectLst/>
                <a:latin typeface="Times New Roman" panose="02020603050405020304" pitchFamily="18" charset="0"/>
                <a:ea typeface="Times New Roman" panose="02020603050405020304" pitchFamily="18" charset="0"/>
              </a:rPr>
              <a:t>Rmp</a:t>
            </a:r>
            <a:r>
              <a:rPr lang="en-US" sz="7200" dirty="0">
                <a:effectLst/>
                <a:latin typeface="Times New Roman" panose="02020603050405020304" pitchFamily="18" charset="0"/>
                <a:ea typeface="Times New Roman" panose="02020603050405020304" pitchFamily="18" charset="0"/>
              </a:rPr>
              <a:t> at 50 W/m</a:t>
            </a:r>
            <a:r>
              <a:rPr lang="en-US" sz="7200" baseline="30000" dirty="0">
                <a:effectLst/>
                <a:latin typeface="Times New Roman" panose="02020603050405020304" pitchFamily="18" charset="0"/>
                <a:ea typeface="Times New Roman" panose="02020603050405020304" pitchFamily="18" charset="0"/>
              </a:rPr>
              <a:t>2 </a:t>
            </a:r>
            <a:r>
              <a:rPr lang="en-US" sz="7200" dirty="0">
                <a:effectLst/>
                <a:latin typeface="Times New Roman" panose="02020603050405020304" pitchFamily="18" charset="0"/>
                <a:ea typeface="Times New Roman" panose="02020603050405020304" pitchFamily="18" charset="0"/>
              </a:rPr>
              <a:t> &amp; 25</a:t>
            </a:r>
            <a:r>
              <a:rPr lang="en-US" sz="7200" baseline="30000" dirty="0">
                <a:effectLst/>
                <a:latin typeface="Times New Roman" panose="02020603050405020304" pitchFamily="18" charset="0"/>
                <a:ea typeface="Times New Roman" panose="02020603050405020304" pitchFamily="18" charset="0"/>
              </a:rPr>
              <a:t>o</a:t>
            </a:r>
            <a:r>
              <a:rPr lang="en-US" sz="7200" dirty="0">
                <a:effectLst/>
                <a:latin typeface="Times New Roman" panose="02020603050405020304" pitchFamily="18" charset="0"/>
                <a:ea typeface="Times New Roman" panose="02020603050405020304" pitchFamily="18" charset="0"/>
              </a:rPr>
              <a:t>C</a:t>
            </a:r>
          </a:p>
          <a:p>
            <a:pPr marL="0" lvl="0" indent="0" algn="just">
              <a:lnSpc>
                <a:spcPct val="150000"/>
              </a:lnSpc>
              <a:buSzPts val="1200"/>
              <a:buNone/>
            </a:pPr>
            <a:r>
              <a:rPr lang="en-US" sz="7200" dirty="0">
                <a:effectLst/>
                <a:latin typeface="Times New Roman" panose="02020603050405020304" pitchFamily="18" charset="0"/>
                <a:ea typeface="Times New Roman" panose="02020603050405020304" pitchFamily="18" charset="0"/>
              </a:rPr>
              <a:t>                           =  2.50 * 26.754</a:t>
            </a:r>
          </a:p>
          <a:p>
            <a:pPr marL="0" lvl="0" indent="0" algn="just">
              <a:lnSpc>
                <a:spcPct val="150000"/>
              </a:lnSpc>
              <a:buSzPts val="1200"/>
              <a:buNone/>
            </a:pPr>
            <a:r>
              <a:rPr lang="en-US" sz="7200" dirty="0">
                <a:effectLst/>
                <a:latin typeface="Times New Roman" panose="02020603050405020304" pitchFamily="18" charset="0"/>
                <a:ea typeface="Times New Roman" panose="02020603050405020304" pitchFamily="18" charset="0"/>
              </a:rPr>
              <a:t>                            = 66.885 Ω</a:t>
            </a:r>
            <a:endParaRPr lang="en-IN" sz="72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6205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940321-7372-1229-7CD0-67ABFC78D2EE}"/>
                  </a:ext>
                </a:extLst>
              </p:cNvPr>
              <p:cNvSpPr>
                <a:spLocks noGrp="1"/>
              </p:cNvSpPr>
              <p:nvPr>
                <p:ph idx="1"/>
              </p:nvPr>
            </p:nvSpPr>
            <p:spPr>
              <a:xfrm>
                <a:off x="487680" y="365760"/>
                <a:ext cx="11399520" cy="6187440"/>
              </a:xfrm>
            </p:spPr>
            <p:txBody>
              <a:bodyPr>
                <a:normAutofit fontScale="70000" lnSpcReduction="20000"/>
              </a:bodyPr>
              <a:lstStyle/>
              <a:p>
                <a:pPr marL="0" lvl="0" indent="0" algn="just">
                  <a:lnSpc>
                    <a:spcPct val="120000"/>
                  </a:lnSpc>
                  <a:buSzPts val="1200"/>
                  <a:buNone/>
                </a:pPr>
                <a:r>
                  <a:rPr lang="en-US" sz="2600" b="1" dirty="0">
                    <a:effectLst/>
                    <a:latin typeface="Times New Roman" panose="02020603050405020304" pitchFamily="18" charset="0"/>
                    <a:ea typeface="Times New Roman" panose="02020603050405020304" pitchFamily="18" charset="0"/>
                  </a:rPr>
                  <a:t>6. Calculate value of D at MPP :-</a:t>
                </a:r>
                <a:endParaRPr lang="en-IN" sz="2600" dirty="0">
                  <a:effectLst/>
                  <a:latin typeface="Times New Roman" panose="02020603050405020304" pitchFamily="18" charset="0"/>
                  <a:ea typeface="Times New Roman" panose="02020603050405020304" pitchFamily="18" charset="0"/>
                </a:endParaRPr>
              </a:p>
              <a:p>
                <a:pPr marL="0" indent="0" algn="just">
                  <a:lnSpc>
                    <a:spcPct val="120000"/>
                  </a:lnSpc>
                  <a:buNone/>
                </a:pPr>
                <a:r>
                  <a:rPr lang="en-US" sz="2600" dirty="0">
                    <a:effectLst/>
                    <a:latin typeface="Times New Roman" panose="02020603050405020304" pitchFamily="18" charset="0"/>
                    <a:ea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rPr>
                  <a:t>Dmp</a:t>
                </a:r>
                <a:r>
                  <a:rPr lang="en-US" sz="2600" dirty="0">
                    <a:effectLst/>
                    <a:latin typeface="Times New Roman" panose="02020603050405020304" pitchFamily="18" charset="0"/>
                    <a:ea typeface="Times New Roman" panose="02020603050405020304" pitchFamily="18" charset="0"/>
                  </a:rPr>
                  <a:t> = 1 – </a:t>
                </a:r>
                <a14:m>
                  <m:oMath xmlns:m="http://schemas.openxmlformats.org/officeDocument/2006/math">
                    <m:rad>
                      <m:radPr>
                        <m:degHide m:val="on"/>
                        <m:ctrlPr>
                          <a:rPr lang="en-IN" sz="2600" i="1">
                            <a:effectLst/>
                            <a:latin typeface="Cambria Math" panose="02040503050406030204" pitchFamily="18" charset="0"/>
                            <a:ea typeface="Times New Roman" panose="02020603050405020304" pitchFamily="18" charset="0"/>
                          </a:rPr>
                        </m:ctrlPr>
                      </m:radPr>
                      <m:deg/>
                      <m:e>
                        <m:f>
                          <m:fPr>
                            <m:ctrlPr>
                              <a:rPr lang="en-IN"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rPr>
                              <m:t>𝑅𝑚𝑝</m:t>
                            </m:r>
                            <m:r>
                              <a:rPr lang="en-US" sz="2600" i="1">
                                <a:effectLst/>
                                <a:latin typeface="Cambria Math" panose="02040503050406030204" pitchFamily="18" charset="0"/>
                                <a:ea typeface="Times New Roman" panose="02020603050405020304" pitchFamily="18" charset="0"/>
                              </a:rPr>
                              <m:t> </m:t>
                            </m:r>
                          </m:num>
                          <m:den>
                            <m:r>
                              <a:rPr lang="en-US" sz="2600" i="1">
                                <a:effectLst/>
                                <a:latin typeface="Cambria Math" panose="02040503050406030204" pitchFamily="18" charset="0"/>
                                <a:ea typeface="Times New Roman" panose="02020603050405020304" pitchFamily="18" charset="0"/>
                              </a:rPr>
                              <m:t>𝑅𝑜</m:t>
                            </m:r>
                          </m:den>
                        </m:f>
                      </m:e>
                    </m:rad>
                  </m:oMath>
                </a14:m>
                <a:endParaRPr lang="en-US" sz="2600" b="1" dirty="0">
                  <a:effectLst/>
                  <a:latin typeface="Times New Roman" panose="02020603050405020304" pitchFamily="18" charset="0"/>
                  <a:ea typeface="Times New Roman" panose="02020603050405020304" pitchFamily="18" charset="0"/>
                </a:endParaRPr>
              </a:p>
              <a:p>
                <a:pPr marL="0" indent="0" algn="just">
                  <a:lnSpc>
                    <a:spcPct val="120000"/>
                  </a:lnSpc>
                  <a:buNone/>
                </a:pPr>
                <a:r>
                  <a:rPr lang="en-US" sz="2600" b="1" dirty="0">
                    <a:effectLst/>
                    <a:latin typeface="Times New Roman" panose="02020603050405020304" pitchFamily="18" charset="0"/>
                    <a:ea typeface="Times New Roman" panose="02020603050405020304" pitchFamily="18" charset="0"/>
                  </a:rPr>
                  <a:t>             At 1000 W/m</a:t>
                </a:r>
                <a:r>
                  <a:rPr lang="en-US" sz="2600" b="1" baseline="30000" dirty="0">
                    <a:effectLst/>
                    <a:latin typeface="Times New Roman" panose="02020603050405020304" pitchFamily="18" charset="0"/>
                    <a:ea typeface="Times New Roman" panose="02020603050405020304" pitchFamily="18" charset="0"/>
                  </a:rPr>
                  <a:t>2 </a:t>
                </a:r>
                <a:r>
                  <a:rPr lang="en-US" sz="2600" b="1" dirty="0">
                    <a:effectLst/>
                    <a:latin typeface="Times New Roman" panose="02020603050405020304" pitchFamily="18" charset="0"/>
                    <a:ea typeface="Times New Roman" panose="02020603050405020304" pitchFamily="18" charset="0"/>
                  </a:rPr>
                  <a:t> &amp; 25</a:t>
                </a:r>
                <a:r>
                  <a:rPr lang="en-US" sz="2600" b="1" baseline="30000" dirty="0">
                    <a:effectLst/>
                    <a:latin typeface="Times New Roman" panose="02020603050405020304" pitchFamily="18" charset="0"/>
                    <a:ea typeface="Times New Roman" panose="02020603050405020304" pitchFamily="18" charset="0"/>
                  </a:rPr>
                  <a:t>o</a:t>
                </a:r>
                <a:r>
                  <a:rPr lang="en-US" sz="2600" b="1" dirty="0">
                    <a:effectLst/>
                    <a:latin typeface="Times New Roman" panose="02020603050405020304" pitchFamily="18" charset="0"/>
                    <a:ea typeface="Times New Roman" panose="02020603050405020304" pitchFamily="18" charset="0"/>
                  </a:rPr>
                  <a:t>C</a:t>
                </a:r>
                <a:r>
                  <a:rPr lang="en-US" sz="260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 :-                     </a:t>
                </a:r>
                <a:r>
                  <a:rPr lang="en-US" sz="2600" dirty="0">
                    <a:effectLst/>
                    <a:latin typeface="Times New Roman" panose="02020603050405020304" pitchFamily="18" charset="0"/>
                    <a:ea typeface="Times New Roman" panose="02020603050405020304" pitchFamily="18" charset="0"/>
                  </a:rPr>
                  <a:t> </a:t>
                </a:r>
              </a:p>
              <a:p>
                <a:pPr marL="0" indent="0" algn="just">
                  <a:lnSpc>
                    <a:spcPct val="120000"/>
                  </a:lnSpc>
                  <a:buNone/>
                </a:pPr>
                <a:r>
                  <a:rPr lang="en-US" sz="2600" dirty="0">
                    <a:effectLst/>
                    <a:latin typeface="Times New Roman" panose="02020603050405020304" pitchFamily="18" charset="0"/>
                    <a:ea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rPr>
                  <a:t>Dmp</a:t>
                </a:r>
                <a:r>
                  <a:rPr lang="en-US" sz="2600" dirty="0">
                    <a:effectLst/>
                    <a:latin typeface="Times New Roman" panose="02020603050405020304" pitchFamily="18" charset="0"/>
                    <a:ea typeface="Times New Roman" panose="02020603050405020304" pitchFamily="18" charset="0"/>
                  </a:rPr>
                  <a:t> = 1 –</a:t>
                </a:r>
                <a14:m>
                  <m:oMath xmlns:m="http://schemas.openxmlformats.org/officeDocument/2006/math">
                    <m:rad>
                      <m:radPr>
                        <m:degHide m:val="on"/>
                        <m:ctrlPr>
                          <a:rPr lang="en-IN" sz="2600" i="1">
                            <a:effectLst/>
                            <a:latin typeface="Cambria Math" panose="02040503050406030204" pitchFamily="18" charset="0"/>
                            <a:ea typeface="Times New Roman" panose="02020603050405020304" pitchFamily="18" charset="0"/>
                          </a:rPr>
                        </m:ctrlPr>
                      </m:radPr>
                      <m:deg/>
                      <m:e>
                        <m:f>
                          <m:fPr>
                            <m:ctrlPr>
                              <a:rPr lang="en-IN"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rPr>
                              <m:t> 1.6513 </m:t>
                            </m:r>
                          </m:num>
                          <m:den>
                            <m:r>
                              <a:rPr lang="en-US" sz="2600" i="1">
                                <a:effectLst/>
                                <a:latin typeface="Cambria Math" panose="02040503050406030204" pitchFamily="18" charset="0"/>
                                <a:ea typeface="Times New Roman" panose="02020603050405020304" pitchFamily="18" charset="0"/>
                              </a:rPr>
                              <m:t> 66.885</m:t>
                            </m:r>
                          </m:den>
                        </m:f>
                      </m:e>
                    </m:rad>
                  </m:oMath>
                </a14:m>
                <a:r>
                  <a:rPr lang="en-US" sz="2600" dirty="0">
                    <a:effectLst/>
                    <a:latin typeface="Times New Roman" panose="02020603050405020304" pitchFamily="18" charset="0"/>
                    <a:ea typeface="Times New Roman" panose="02020603050405020304" pitchFamily="18" charset="0"/>
                  </a:rPr>
                  <a:t>    = 0.84287       </a:t>
                </a:r>
                <a:endParaRPr lang="en-IN" sz="2600" dirty="0">
                  <a:effectLst/>
                  <a:latin typeface="Times New Roman" panose="02020603050405020304" pitchFamily="18" charset="0"/>
                  <a:ea typeface="Times New Roman" panose="02020603050405020304" pitchFamily="18" charset="0"/>
                </a:endParaRPr>
              </a:p>
              <a:p>
                <a:pPr marL="0" indent="0" algn="just">
                  <a:lnSpc>
                    <a:spcPct val="120000"/>
                  </a:lnSpc>
                  <a:buNone/>
                </a:pPr>
                <a:r>
                  <a:rPr lang="en-US" sz="2600" b="1" dirty="0">
                    <a:effectLst/>
                    <a:latin typeface="Times New Roman" panose="02020603050405020304" pitchFamily="18" charset="0"/>
                    <a:ea typeface="Times New Roman" panose="02020603050405020304" pitchFamily="18" charset="0"/>
                  </a:rPr>
                  <a:t>          At 50 W/m</a:t>
                </a:r>
                <a:r>
                  <a:rPr lang="en-US" sz="2600" b="1" baseline="30000" dirty="0">
                    <a:effectLst/>
                    <a:latin typeface="Times New Roman" panose="02020603050405020304" pitchFamily="18" charset="0"/>
                    <a:ea typeface="Times New Roman" panose="02020603050405020304" pitchFamily="18" charset="0"/>
                  </a:rPr>
                  <a:t>2 </a:t>
                </a:r>
                <a:r>
                  <a:rPr lang="en-US" sz="2600" b="1" dirty="0">
                    <a:effectLst/>
                    <a:latin typeface="Times New Roman" panose="02020603050405020304" pitchFamily="18" charset="0"/>
                    <a:ea typeface="Times New Roman" panose="02020603050405020304" pitchFamily="18" charset="0"/>
                  </a:rPr>
                  <a:t> &amp; 25</a:t>
                </a:r>
                <a:r>
                  <a:rPr lang="en-US" sz="2600" b="1" baseline="30000" dirty="0">
                    <a:effectLst/>
                    <a:latin typeface="Times New Roman" panose="02020603050405020304" pitchFamily="18" charset="0"/>
                    <a:ea typeface="Times New Roman" panose="02020603050405020304" pitchFamily="18" charset="0"/>
                  </a:rPr>
                  <a:t>o</a:t>
                </a:r>
                <a:r>
                  <a:rPr lang="en-US" sz="2600" b="1" dirty="0">
                    <a:effectLst/>
                    <a:latin typeface="Times New Roman" panose="02020603050405020304" pitchFamily="18" charset="0"/>
                    <a:ea typeface="Times New Roman" panose="02020603050405020304" pitchFamily="18" charset="0"/>
                  </a:rPr>
                  <a:t>C :- </a:t>
                </a:r>
              </a:p>
              <a:p>
                <a:pPr marL="0" indent="0" algn="just">
                  <a:lnSpc>
                    <a:spcPct val="120000"/>
                  </a:lnSpc>
                  <a:buNone/>
                </a:pPr>
                <a:r>
                  <a:rPr lang="en-US" sz="2600" dirty="0">
                    <a:effectLst/>
                    <a:latin typeface="Times New Roman" panose="02020603050405020304" pitchFamily="18" charset="0"/>
                    <a:ea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rPr>
                  <a:t>Dmp</a:t>
                </a:r>
                <a:r>
                  <a:rPr lang="en-US" sz="2600" dirty="0">
                    <a:effectLst/>
                    <a:latin typeface="Times New Roman" panose="02020603050405020304" pitchFamily="18" charset="0"/>
                    <a:ea typeface="Times New Roman" panose="02020603050405020304" pitchFamily="18" charset="0"/>
                  </a:rPr>
                  <a:t> = 1 – </a:t>
                </a:r>
                <a14:m>
                  <m:oMath xmlns:m="http://schemas.openxmlformats.org/officeDocument/2006/math">
                    <m:rad>
                      <m:radPr>
                        <m:degHide m:val="on"/>
                        <m:ctrlPr>
                          <a:rPr lang="en-IN" sz="2600" i="1">
                            <a:effectLst/>
                            <a:latin typeface="Cambria Math" panose="02040503050406030204" pitchFamily="18" charset="0"/>
                            <a:ea typeface="Times New Roman" panose="02020603050405020304" pitchFamily="18" charset="0"/>
                          </a:rPr>
                        </m:ctrlPr>
                      </m:radPr>
                      <m:deg/>
                      <m:e>
                        <m:f>
                          <m:fPr>
                            <m:ctrlPr>
                              <a:rPr lang="en-IN"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rPr>
                              <m:t>26.754  </m:t>
                            </m:r>
                          </m:num>
                          <m:den>
                            <m:r>
                              <a:rPr lang="en-US" sz="2600" i="1">
                                <a:effectLst/>
                                <a:latin typeface="Cambria Math" panose="02040503050406030204" pitchFamily="18" charset="0"/>
                                <a:ea typeface="Times New Roman" panose="02020603050405020304" pitchFamily="18" charset="0"/>
                              </a:rPr>
                              <m:t>66.885</m:t>
                            </m:r>
                          </m:den>
                        </m:f>
                      </m:e>
                    </m:rad>
                  </m:oMath>
                </a14:m>
                <a:r>
                  <a:rPr lang="en-US" sz="2600" dirty="0">
                    <a:effectLst/>
                    <a:latin typeface="Times New Roman" panose="02020603050405020304" pitchFamily="18" charset="0"/>
                    <a:ea typeface="Times New Roman" panose="02020603050405020304" pitchFamily="18" charset="0"/>
                  </a:rPr>
                  <a:t> = 0.3675 </a:t>
                </a:r>
                <a:endParaRPr lang="en-IN" sz="2600" dirty="0">
                  <a:effectLst/>
                  <a:latin typeface="Times New Roman" panose="02020603050405020304" pitchFamily="18" charset="0"/>
                  <a:ea typeface="Times New Roman" panose="02020603050405020304" pitchFamily="18" charset="0"/>
                </a:endParaRPr>
              </a:p>
              <a:p>
                <a:pPr marL="0" lvl="0" indent="0" algn="just">
                  <a:lnSpc>
                    <a:spcPct val="120000"/>
                  </a:lnSpc>
                  <a:buSzPts val="1200"/>
                  <a:buNone/>
                </a:pPr>
                <a:r>
                  <a:rPr lang="en-US" sz="2600" b="1" dirty="0">
                    <a:effectLst/>
                    <a:latin typeface="Times New Roman" panose="02020603050405020304" pitchFamily="18" charset="0"/>
                    <a:ea typeface="Times New Roman" panose="02020603050405020304" pitchFamily="18" charset="0"/>
                  </a:rPr>
                  <a:t> 7.  Calculate values of  Vo &amp; Io :-</a:t>
                </a:r>
                <a:r>
                  <a:rPr lang="en-US" sz="2600" dirty="0">
                    <a:effectLst/>
                    <a:latin typeface="Times New Roman" panose="02020603050405020304" pitchFamily="18" charset="0"/>
                    <a:ea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endParaRPr>
              </a:p>
              <a:p>
                <a:pPr marL="457200" indent="0" algn="just">
                  <a:lnSpc>
                    <a:spcPct val="120000"/>
                  </a:lnSpc>
                  <a:buNone/>
                </a:pPr>
                <a:r>
                  <a:rPr lang="en-US" sz="2600" dirty="0">
                    <a:effectLst/>
                    <a:latin typeface="Times New Roman" panose="02020603050405020304" pitchFamily="18" charset="0"/>
                    <a:ea typeface="Times New Roman" panose="02020603050405020304" pitchFamily="18" charset="0"/>
                  </a:rPr>
                  <a:t>                     Vo = </a:t>
                </a:r>
                <a14:m>
                  <m:oMath xmlns:m="http://schemas.openxmlformats.org/officeDocument/2006/math">
                    <m:f>
                      <m:fPr>
                        <m:ctrlPr>
                          <a:rPr lang="en-IN"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rPr>
                          <m:t>𝑉</m:t>
                        </m:r>
                        <m:r>
                          <a:rPr lang="en-US" sz="2600" i="1" baseline="-25000">
                            <a:effectLst/>
                            <a:latin typeface="Cambria Math" panose="02040503050406030204" pitchFamily="18" charset="0"/>
                            <a:ea typeface="Times New Roman" panose="02020603050405020304" pitchFamily="18" charset="0"/>
                          </a:rPr>
                          <m:t>𝐼</m:t>
                        </m:r>
                        <m:r>
                          <a:rPr lang="en-US" sz="2600" i="1" baseline="-25000">
                            <a:effectLst/>
                            <a:latin typeface="Cambria Math" panose="02040503050406030204" pitchFamily="18" charset="0"/>
                            <a:ea typeface="Times New Roman" panose="02020603050405020304" pitchFamily="18" charset="0"/>
                          </a:rPr>
                          <m:t> </m:t>
                        </m:r>
                      </m:num>
                      <m:den>
                        <m:r>
                          <a:rPr lang="en-US" sz="2600" i="1">
                            <a:effectLst/>
                            <a:latin typeface="Cambria Math" panose="02040503050406030204" pitchFamily="18" charset="0"/>
                            <a:ea typeface="Times New Roman" panose="02020603050405020304" pitchFamily="18" charset="0"/>
                          </a:rPr>
                          <m:t>( 1 – </m:t>
                        </m:r>
                        <m:r>
                          <a:rPr lang="en-US" sz="2600" i="1">
                            <a:effectLst/>
                            <a:latin typeface="Cambria Math" panose="02040503050406030204" pitchFamily="18" charset="0"/>
                            <a:ea typeface="Times New Roman" panose="02020603050405020304" pitchFamily="18" charset="0"/>
                          </a:rPr>
                          <m:t>𝐷</m:t>
                        </m:r>
                        <m:r>
                          <a:rPr lang="en-US" sz="2600" i="1">
                            <a:effectLst/>
                            <a:latin typeface="Cambria Math" panose="02040503050406030204" pitchFamily="18" charset="0"/>
                            <a:ea typeface="Times New Roman" panose="02020603050405020304" pitchFamily="18" charset="0"/>
                          </a:rPr>
                          <m:t> )</m:t>
                        </m:r>
                      </m:den>
                    </m:f>
                  </m:oMath>
                </a14:m>
                <a:r>
                  <a:rPr lang="en-US" sz="2600" dirty="0">
                    <a:effectLst/>
                    <a:latin typeface="Times New Roman" panose="02020603050405020304" pitchFamily="18" charset="0"/>
                    <a:ea typeface="Times New Roman" panose="02020603050405020304" pitchFamily="18" charset="0"/>
                  </a:rPr>
                  <a:t>              &amp;     Io = </a:t>
                </a:r>
                <a14:m>
                  <m:oMath xmlns:m="http://schemas.openxmlformats.org/officeDocument/2006/math">
                    <m:f>
                      <m:fPr>
                        <m:ctrlPr>
                          <a:rPr lang="en-IN"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rPr>
                          <m:t>𝑉𝑜</m:t>
                        </m:r>
                        <m:r>
                          <a:rPr lang="en-US" sz="2600" i="1">
                            <a:effectLst/>
                            <a:latin typeface="Cambria Math" panose="02040503050406030204" pitchFamily="18" charset="0"/>
                            <a:ea typeface="Times New Roman" panose="02020603050405020304" pitchFamily="18" charset="0"/>
                          </a:rPr>
                          <m:t> </m:t>
                        </m:r>
                      </m:num>
                      <m:den>
                        <m:r>
                          <a:rPr lang="en-US" sz="2600" i="1">
                            <a:effectLst/>
                            <a:latin typeface="Cambria Math" panose="02040503050406030204" pitchFamily="18" charset="0"/>
                            <a:ea typeface="Times New Roman" panose="02020603050405020304" pitchFamily="18" charset="0"/>
                          </a:rPr>
                          <m:t>𝑅𝑜</m:t>
                        </m:r>
                      </m:den>
                    </m:f>
                  </m:oMath>
                </a14:m>
                <a:r>
                  <a:rPr lang="en-US" sz="2600" dirty="0">
                    <a:effectLst/>
                    <a:latin typeface="Times New Roman" panose="02020603050405020304" pitchFamily="18" charset="0"/>
                    <a:ea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endParaRPr>
              </a:p>
              <a:p>
                <a:pPr marL="457200" indent="0" algn="just">
                  <a:lnSpc>
                    <a:spcPct val="120000"/>
                  </a:lnSpc>
                  <a:buNone/>
                </a:pPr>
                <a:r>
                  <a:rPr lang="en-US" sz="2600" b="1" dirty="0">
                    <a:effectLst/>
                    <a:latin typeface="Times New Roman" panose="02020603050405020304" pitchFamily="18" charset="0"/>
                    <a:ea typeface="Times New Roman" panose="02020603050405020304" pitchFamily="18" charset="0"/>
                  </a:rPr>
                  <a:t>At 1000 W/m</a:t>
                </a:r>
                <a:r>
                  <a:rPr lang="en-US" sz="2600" b="1" baseline="30000" dirty="0">
                    <a:effectLst/>
                    <a:latin typeface="Times New Roman" panose="02020603050405020304" pitchFamily="18" charset="0"/>
                    <a:ea typeface="Times New Roman" panose="02020603050405020304" pitchFamily="18" charset="0"/>
                  </a:rPr>
                  <a:t>2 </a:t>
                </a:r>
                <a:r>
                  <a:rPr lang="en-US" sz="2600" b="1" dirty="0">
                    <a:effectLst/>
                    <a:latin typeface="Times New Roman" panose="02020603050405020304" pitchFamily="18" charset="0"/>
                    <a:ea typeface="Times New Roman" panose="02020603050405020304" pitchFamily="18" charset="0"/>
                  </a:rPr>
                  <a:t> &amp; 25</a:t>
                </a:r>
                <a:r>
                  <a:rPr lang="en-US" sz="2600" b="1" baseline="30000" dirty="0">
                    <a:effectLst/>
                    <a:latin typeface="Times New Roman" panose="02020603050405020304" pitchFamily="18" charset="0"/>
                    <a:ea typeface="Times New Roman" panose="02020603050405020304" pitchFamily="18" charset="0"/>
                  </a:rPr>
                  <a:t>o</a:t>
                </a:r>
                <a:r>
                  <a:rPr lang="en-US" sz="2600" b="1" dirty="0">
                    <a:effectLst/>
                    <a:latin typeface="Times New Roman" panose="02020603050405020304" pitchFamily="18" charset="0"/>
                    <a:ea typeface="Times New Roman" panose="02020603050405020304" pitchFamily="18" charset="0"/>
                  </a:rPr>
                  <a:t>C</a:t>
                </a:r>
                <a:r>
                  <a:rPr lang="en-US" sz="260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 :-                      At 50 W/m</a:t>
                </a:r>
                <a:r>
                  <a:rPr lang="en-US" sz="2600" b="1" baseline="30000" dirty="0">
                    <a:effectLst/>
                    <a:latin typeface="Times New Roman" panose="02020603050405020304" pitchFamily="18" charset="0"/>
                    <a:ea typeface="Times New Roman" panose="02020603050405020304" pitchFamily="18" charset="0"/>
                  </a:rPr>
                  <a:t>2 </a:t>
                </a:r>
                <a:r>
                  <a:rPr lang="en-US" sz="2600" b="1" dirty="0">
                    <a:effectLst/>
                    <a:latin typeface="Times New Roman" panose="02020603050405020304" pitchFamily="18" charset="0"/>
                    <a:ea typeface="Times New Roman" panose="02020603050405020304" pitchFamily="18" charset="0"/>
                  </a:rPr>
                  <a:t> &amp; 25</a:t>
                </a:r>
                <a:r>
                  <a:rPr lang="en-US" sz="2600" b="1" baseline="30000" dirty="0">
                    <a:effectLst/>
                    <a:latin typeface="Times New Roman" panose="02020603050405020304" pitchFamily="18" charset="0"/>
                    <a:ea typeface="Times New Roman" panose="02020603050405020304" pitchFamily="18" charset="0"/>
                  </a:rPr>
                  <a:t>o</a:t>
                </a:r>
                <a:r>
                  <a:rPr lang="en-US" sz="2600" b="1" dirty="0">
                    <a:effectLst/>
                    <a:latin typeface="Times New Roman" panose="02020603050405020304" pitchFamily="18" charset="0"/>
                    <a:ea typeface="Times New Roman" panose="02020603050405020304" pitchFamily="18" charset="0"/>
                  </a:rPr>
                  <a:t>C :- </a:t>
                </a:r>
                <a:endParaRPr lang="en-IN" sz="2600" dirty="0">
                  <a:effectLst/>
                  <a:latin typeface="Times New Roman" panose="02020603050405020304" pitchFamily="18" charset="0"/>
                  <a:ea typeface="Times New Roman" panose="02020603050405020304" pitchFamily="18" charset="0"/>
                </a:endParaRPr>
              </a:p>
              <a:p>
                <a:pPr marL="457200" indent="0" algn="just">
                  <a:lnSpc>
                    <a:spcPct val="120000"/>
                  </a:lnSpc>
                  <a:buNone/>
                </a:pPr>
                <a:r>
                  <a:rPr lang="en-US" sz="2600" dirty="0">
                    <a:effectLst/>
                    <a:latin typeface="Times New Roman" panose="02020603050405020304" pitchFamily="18" charset="0"/>
                    <a:ea typeface="Times New Roman" panose="02020603050405020304" pitchFamily="18" charset="0"/>
                  </a:rPr>
                  <a:t>       Vo = 522 / ( 1 – 0.84287)                      Vo = 469.8 / ( 1 – 0.3675 ) </a:t>
                </a:r>
              </a:p>
              <a:p>
                <a:pPr marL="457200" indent="0" algn="just">
                  <a:lnSpc>
                    <a:spcPct val="120000"/>
                  </a:lnSpc>
                  <a:buNone/>
                </a:pPr>
                <a:r>
                  <a:rPr lang="en-US" sz="2600" dirty="0">
                    <a:effectLst/>
                    <a:latin typeface="Times New Roman" panose="02020603050405020304" pitchFamily="18" charset="0"/>
                    <a:ea typeface="Times New Roman" panose="02020603050405020304" pitchFamily="18" charset="0"/>
                  </a:rPr>
                  <a:t>            =  3322.1   V                                         = 742.7667 V </a:t>
                </a:r>
                <a:endParaRPr lang="en-IN" sz="2600" dirty="0">
                  <a:effectLst/>
                  <a:latin typeface="Times New Roman" panose="02020603050405020304" pitchFamily="18" charset="0"/>
                  <a:ea typeface="Times New Roman" panose="02020603050405020304" pitchFamily="18" charset="0"/>
                </a:endParaRPr>
              </a:p>
              <a:p>
                <a:pPr marL="457200" indent="0" algn="just">
                  <a:lnSpc>
                    <a:spcPct val="120000"/>
                  </a:lnSpc>
                  <a:buNone/>
                </a:pPr>
                <a:r>
                  <a:rPr lang="en-US" sz="2600" dirty="0">
                    <a:effectLst/>
                    <a:latin typeface="Times New Roman" panose="02020603050405020304" pitchFamily="18" charset="0"/>
                    <a:ea typeface="Times New Roman" panose="02020603050405020304" pitchFamily="18" charset="0"/>
                  </a:rPr>
                  <a:t>       Io = 3322.1 / 66.885                               Io  =  742.7667 / 66.885 </a:t>
                </a:r>
                <a:endParaRPr lang="en-IN" sz="2600" dirty="0">
                  <a:effectLst/>
                  <a:latin typeface="Times New Roman" panose="02020603050405020304" pitchFamily="18" charset="0"/>
                  <a:ea typeface="Times New Roman" panose="02020603050405020304" pitchFamily="18" charset="0"/>
                </a:endParaRPr>
              </a:p>
              <a:p>
                <a:pPr marL="457200" indent="0" algn="just">
                  <a:lnSpc>
                    <a:spcPct val="120000"/>
                  </a:lnSpc>
                  <a:buNone/>
                </a:pPr>
                <a:r>
                  <a:rPr lang="en-US" sz="2600" dirty="0">
                    <a:effectLst/>
                    <a:latin typeface="Times New Roman" panose="02020603050405020304" pitchFamily="18" charset="0"/>
                    <a:ea typeface="Times New Roman" panose="02020603050405020304" pitchFamily="18" charset="0"/>
                  </a:rPr>
                  <a:t>           = 49.668 A                                               = 11.105 A</a:t>
                </a:r>
                <a:endParaRPr lang="en-IN" sz="2600" dirty="0">
                  <a:effectLst/>
                  <a:latin typeface="Times New Roman" panose="02020603050405020304" pitchFamily="18" charset="0"/>
                  <a:ea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E940321-7372-1229-7CD0-67ABFC78D2EE}"/>
                  </a:ext>
                </a:extLst>
              </p:cNvPr>
              <p:cNvSpPr>
                <a:spLocks noGrp="1" noRot="1" noChangeAspect="1" noMove="1" noResize="1" noEditPoints="1" noAdjustHandles="1" noChangeArrowheads="1" noChangeShapeType="1" noTextEdit="1"/>
              </p:cNvSpPr>
              <p:nvPr>
                <p:ph idx="1"/>
              </p:nvPr>
            </p:nvSpPr>
            <p:spPr>
              <a:xfrm>
                <a:off x="487680" y="365760"/>
                <a:ext cx="11399520" cy="6187440"/>
              </a:xfrm>
              <a:blipFill>
                <a:blip r:embed="rId2"/>
                <a:stretch>
                  <a:fillRect l="-428" t="-493" b="-1576"/>
                </a:stretch>
              </a:blipFill>
            </p:spPr>
            <p:txBody>
              <a:bodyPr/>
              <a:lstStyle/>
              <a:p>
                <a:r>
                  <a:rPr lang="en-IN">
                    <a:noFill/>
                  </a:rPr>
                  <a:t> </a:t>
                </a:r>
              </a:p>
            </p:txBody>
          </p:sp>
        </mc:Fallback>
      </mc:AlternateContent>
    </p:spTree>
    <p:extLst>
      <p:ext uri="{BB962C8B-B14F-4D97-AF65-F5344CB8AC3E}">
        <p14:creationId xmlns:p14="http://schemas.microsoft.com/office/powerpoint/2010/main" val="395489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E6F62-AA91-B5C9-964F-95A993E3C548}"/>
                  </a:ext>
                </a:extLst>
              </p:cNvPr>
              <p:cNvSpPr>
                <a:spLocks noGrp="1"/>
              </p:cNvSpPr>
              <p:nvPr>
                <p:ph idx="1"/>
              </p:nvPr>
            </p:nvSpPr>
            <p:spPr>
              <a:xfrm>
                <a:off x="335280" y="304800"/>
                <a:ext cx="11582400" cy="6431280"/>
              </a:xfrm>
            </p:spPr>
            <p:txBody>
              <a:bodyPr>
                <a:normAutofit fontScale="92500" lnSpcReduction="10000"/>
              </a:bodyPr>
              <a:lstStyle/>
              <a:p>
                <a:pPr marL="0" lvl="0" indent="0" algn="just">
                  <a:lnSpc>
                    <a:spcPct val="150000"/>
                  </a:lnSpc>
                  <a:buSzPts val="1200"/>
                  <a:buNone/>
                </a:pPr>
                <a:r>
                  <a:rPr lang="en-US" sz="1800" b="1" dirty="0">
                    <a:effectLst/>
                    <a:latin typeface="Times New Roman" panose="02020603050405020304" pitchFamily="18" charset="0"/>
                    <a:ea typeface="Times New Roman" panose="02020603050405020304" pitchFamily="18" charset="0"/>
                  </a:rPr>
                  <a:t>            8.  Calculate ripple voltage and current i.e. Δ V and Δ I</a:t>
                </a:r>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dirty="0">
                    <a:effectLst/>
                    <a:latin typeface="Times New Roman" panose="02020603050405020304" pitchFamily="18" charset="0"/>
                    <a:ea typeface="Times New Roman" panose="02020603050405020304" pitchFamily="18" charset="0"/>
                  </a:rPr>
                  <a:t>               Δ V</a:t>
                </a:r>
                <a:r>
                  <a:rPr lang="en-US" sz="1800" baseline="-25000"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 0.002 * V</a:t>
                </a:r>
                <a:r>
                  <a:rPr lang="en-US" sz="1800" baseline="-25000"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 0.002 * 522 = 1.044 V</a:t>
                </a:r>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dirty="0">
                    <a:effectLst/>
                    <a:latin typeface="Times New Roman" panose="02020603050405020304" pitchFamily="18" charset="0"/>
                    <a:ea typeface="Times New Roman" panose="02020603050405020304" pitchFamily="18" charset="0"/>
                  </a:rPr>
                  <a:t>               Δ V</a:t>
                </a:r>
                <a:r>
                  <a:rPr lang="en-US" sz="1800" baseline="-25000" dirty="0">
                    <a:effectLst/>
                    <a:latin typeface="Times New Roman" panose="02020603050405020304" pitchFamily="18" charset="0"/>
                    <a:ea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rPr>
                  <a:t> = 0.002 * V</a:t>
                </a:r>
                <a:r>
                  <a:rPr lang="en-US" sz="1800" baseline="-25000" dirty="0">
                    <a:effectLst/>
                    <a:latin typeface="Times New Roman" panose="02020603050405020304" pitchFamily="18" charset="0"/>
                    <a:ea typeface="Times New Roman" panose="02020603050405020304" pitchFamily="18" charset="0"/>
                  </a:rPr>
                  <a:t>o </a:t>
                </a:r>
                <a:r>
                  <a:rPr lang="en-US" sz="1800" dirty="0">
                    <a:effectLst/>
                    <a:latin typeface="Times New Roman" panose="02020603050405020304" pitchFamily="18" charset="0"/>
                    <a:ea typeface="Times New Roman" panose="02020603050405020304" pitchFamily="18" charset="0"/>
                  </a:rPr>
                  <a:t>= 0.002 * 3322.10 ( at 1000 W / m</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 6.6442 V </a:t>
                </a:r>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dirty="0">
                    <a:effectLst/>
                    <a:latin typeface="Times New Roman" panose="02020603050405020304" pitchFamily="18" charset="0"/>
                    <a:ea typeface="Times New Roman" panose="02020603050405020304" pitchFamily="18" charset="0"/>
                  </a:rPr>
                  <a:t>               Δ Io = 0.4 * 11.105 ( at 50 W / m</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 4.442 A </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SzPts val="1200"/>
                  <a:buNone/>
                </a:pPr>
                <a:r>
                  <a:rPr lang="en-US" sz="1800" b="1" dirty="0">
                    <a:effectLst/>
                    <a:latin typeface="Times New Roman" panose="02020603050405020304" pitchFamily="18" charset="0"/>
                    <a:ea typeface="Times New Roman" panose="02020603050405020304" pitchFamily="18" charset="0"/>
                  </a:rPr>
                  <a:t>             9.  Calculate reflected Input </a:t>
                </a:r>
                <a:r>
                  <a:rPr lang="en-US" sz="1800" b="1" dirty="0" err="1">
                    <a:effectLst/>
                    <a:latin typeface="Times New Roman" panose="02020603050405020304" pitchFamily="18" charset="0"/>
                    <a:ea typeface="Times New Roman" panose="02020603050405020304" pitchFamily="18" charset="0"/>
                  </a:rPr>
                  <a:t>Resistence</a:t>
                </a:r>
                <a:r>
                  <a:rPr lang="en-US" sz="1800" b="1" dirty="0">
                    <a:effectLst/>
                    <a:latin typeface="Times New Roman" panose="02020603050405020304" pitchFamily="18" charset="0"/>
                    <a:ea typeface="Times New Roman" panose="02020603050405020304" pitchFamily="18" charset="0"/>
                  </a:rPr>
                  <a:t> ( R</a:t>
                </a:r>
                <a:r>
                  <a:rPr lang="en-US" sz="1800" b="1" baseline="-25000" dirty="0">
                    <a:effectLst/>
                    <a:latin typeface="Times New Roman" panose="02020603050405020304" pitchFamily="18" charset="0"/>
                    <a:ea typeface="Times New Roman" panose="02020603050405020304" pitchFamily="18" charset="0"/>
                  </a:rPr>
                  <a:t>IN</a:t>
                </a:r>
                <a:r>
                  <a:rPr lang="en-US" sz="1800" b="1" dirty="0">
                    <a:effectLst/>
                    <a:latin typeface="Times New Roman" panose="02020603050405020304" pitchFamily="18" charset="0"/>
                    <a:ea typeface="Times New Roman" panose="02020603050405020304" pitchFamily="18" charset="0"/>
                  </a:rPr>
                  <a:t> ) at </a:t>
                </a:r>
                <a:r>
                  <a:rPr lang="en-US" sz="1800" b="1" dirty="0" err="1">
                    <a:effectLst/>
                    <a:latin typeface="Times New Roman" panose="02020603050405020304" pitchFamily="18" charset="0"/>
                    <a:ea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rPr>
                  <a:t>/p &amp; PV array :-</a:t>
                </a:r>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
                </a:r>
                <a:r>
                  <a:rPr lang="en-US" sz="1800" baseline="-25000"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 Ro ( 1 – D</a:t>
                </a:r>
                <a:r>
                  <a:rPr lang="en-US" sz="1800" baseline="30000" dirty="0">
                    <a:effectLs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 </a:t>
                </a:r>
                <a:endParaRPr lang="en-IN" sz="1800" dirty="0">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dirty="0">
                    <a:effectLst/>
                    <a:latin typeface="Times New Roman" panose="02020603050405020304" pitchFamily="18" charset="0"/>
                    <a:ea typeface="Times New Roman" panose="02020603050405020304" pitchFamily="18" charset="0"/>
                  </a:rPr>
                  <a:t>                       = 66.885 ( 1 – 0.84287</a:t>
                </a:r>
                <a:r>
                  <a:rPr lang="en-US" sz="1800" baseline="30000" dirty="0">
                    <a:effectLs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 19.368 Ω</a:t>
                </a:r>
              </a:p>
              <a:p>
                <a:pPr marL="0" lvl="0" indent="0" algn="just">
                  <a:lnSpc>
                    <a:spcPct val="150000"/>
                  </a:lnSpc>
                  <a:buSzPts val="1200"/>
                  <a:buNone/>
                </a:pPr>
                <a:r>
                  <a:rPr lang="en-US" sz="1800" b="1" dirty="0">
                    <a:effectLst/>
                    <a:latin typeface="Times New Roman" panose="02020603050405020304" pitchFamily="18" charset="0"/>
                    <a:ea typeface="Times New Roman" panose="02020603050405020304" pitchFamily="18" charset="0"/>
                  </a:rPr>
                  <a:t>             10.  Put all calculated values in following equation and Calculate values of C</a:t>
                </a:r>
                <a:r>
                  <a:rPr lang="en-US" sz="1800" b="1" baseline="-25000" dirty="0">
                    <a:effectLst/>
                    <a:latin typeface="Times New Roman" panose="02020603050405020304" pitchFamily="18" charset="0"/>
                    <a:ea typeface="Times New Roman" panose="02020603050405020304" pitchFamily="18" charset="0"/>
                  </a:rPr>
                  <a:t>IN  </a:t>
                </a:r>
                <a:r>
                  <a:rPr lang="en-US" sz="1800" b="1" dirty="0">
                    <a:effectLst/>
                    <a:latin typeface="Times New Roman" panose="02020603050405020304" pitchFamily="18" charset="0"/>
                    <a:ea typeface="Times New Roman" panose="02020603050405020304" pitchFamily="18" charset="0"/>
                  </a:rPr>
                  <a:t>,  Co  And L :-</a:t>
                </a:r>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dirty="0">
                    <a:effectLst/>
                    <a:latin typeface="Times New Roman" panose="02020603050405020304" pitchFamily="18" charset="0"/>
                    <a:ea typeface="Times New Roman" panose="02020603050405020304" pitchFamily="18" charset="0"/>
                  </a:rPr>
                  <a:t>                  C</a:t>
                </a:r>
                <a:r>
                  <a:rPr lang="en-US" sz="1800" baseline="-25000"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4∗</m:t>
                        </m:r>
                        <m:r>
                          <a:rPr lang="en-US" sz="1800" i="1">
                            <a:effectLst/>
                            <a:latin typeface="Cambria Math" panose="02040503050406030204" pitchFamily="18" charset="0"/>
                            <a:ea typeface="Times New Roman" panose="02020603050405020304" pitchFamily="18" charset="0"/>
                          </a:rPr>
                          <m:t>𝑉𝑚𝑝</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𝐷𝑚𝑝</m:t>
                        </m:r>
                        <m:r>
                          <a:rPr lang="en-US" sz="1800" i="1">
                            <a:effectLst/>
                            <a:latin typeface="Cambria Math" panose="02040503050406030204" pitchFamily="18" charset="0"/>
                            <a:ea typeface="Times New Roman" panose="02020603050405020304" pitchFamily="18" charset="0"/>
                          </a:rPr>
                          <m:t> </m:t>
                        </m:r>
                      </m:num>
                      <m:den>
                        <m:r>
                          <m:rPr>
                            <m:sty m:val="p"/>
                          </m:rPr>
                          <a:rPr lang="en-US" sz="1800">
                            <a:effectLst/>
                            <a:latin typeface="Cambria Math" panose="02040503050406030204" pitchFamily="18" charset="0"/>
                            <a:ea typeface="Times New Roman" panose="02020603050405020304" pitchFamily="18" charset="0"/>
                          </a:rPr>
                          <m:t>Δ</m:t>
                        </m:r>
                        <m:r>
                          <a:rPr lang="en-US" sz="1800">
                            <a:effectLst/>
                            <a:latin typeface="Cambria Math" panose="02040503050406030204" pitchFamily="18" charset="0"/>
                            <a:ea typeface="Times New Roman" panose="02020603050405020304" pitchFamily="18" charset="0"/>
                          </a:rPr>
                          <m:t> </m:t>
                        </m:r>
                        <m:r>
                          <m:rPr>
                            <m:sty m:val="p"/>
                          </m:rPr>
                          <a:rPr lang="en-US" sz="1800">
                            <a:effectLst/>
                            <a:latin typeface="Cambria Math" panose="02040503050406030204" pitchFamily="18" charset="0"/>
                            <a:ea typeface="Times New Roman" panose="02020603050405020304" pitchFamily="18" charset="0"/>
                          </a:rPr>
                          <m:t>VI</m:t>
                        </m:r>
                        <m:r>
                          <a:rPr lang="en-US" sz="1800" baseline="-25000">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𝑅𝐼</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𝑓𝑠</m:t>
                        </m:r>
                      </m:den>
                    </m:f>
                    <m:r>
                      <a:rPr lang="en-US" sz="1800" i="1">
                        <a:effectLst/>
                        <a:latin typeface="Cambria Math" panose="02040503050406030204" pitchFamily="18" charset="0"/>
                        <a:ea typeface="Times New Roman" panose="02020603050405020304" pitchFamily="18" charset="0"/>
                      </a:rPr>
                      <m:t>  </m:t>
                    </m:r>
                  </m:oMath>
                </a14:m>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4 ∗ 522 ∗ 0.84287 </m:t>
                        </m:r>
                      </m:num>
                      <m:den>
                        <m:r>
                          <a:rPr lang="en-US" sz="1800" i="1">
                            <a:effectLst/>
                            <a:latin typeface="Cambria Math" panose="02040503050406030204" pitchFamily="18" charset="0"/>
                            <a:ea typeface="Times New Roman" panose="02020603050405020304" pitchFamily="18" charset="0"/>
                          </a:rPr>
                          <m:t>1.044 ∗ 19.368∗25000</m:t>
                        </m:r>
                      </m:den>
                    </m:f>
                  </m:oMath>
                </a14:m>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b="1"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3500</a:t>
                </a:r>
                <a:r>
                  <a:rPr lang="en-US" sz="1800" b="1" dirty="0">
                    <a:effectLst/>
                    <a:latin typeface="Times New Roman" panose="02020603050405020304" pitchFamily="18" charset="0"/>
                    <a:ea typeface="Times New Roman" panose="02020603050405020304" pitchFamily="18" charset="0"/>
                  </a:rPr>
                  <a:t>  µF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approx</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76BE6F62-AA91-B5C9-964F-95A993E3C548}"/>
                  </a:ext>
                </a:extLst>
              </p:cNvPr>
              <p:cNvSpPr>
                <a:spLocks noGrp="1" noRot="1" noChangeAspect="1" noMove="1" noResize="1" noEditPoints="1" noAdjustHandles="1" noChangeArrowheads="1" noChangeShapeType="1" noTextEdit="1"/>
              </p:cNvSpPr>
              <p:nvPr>
                <p:ph idx="1"/>
              </p:nvPr>
            </p:nvSpPr>
            <p:spPr>
              <a:xfrm>
                <a:off x="335280" y="304800"/>
                <a:ext cx="11582400" cy="6431280"/>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2961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847E23-E68D-2699-BE30-500FEADF0149}"/>
                  </a:ext>
                </a:extLst>
              </p:cNvPr>
              <p:cNvSpPr>
                <a:spLocks noGrp="1"/>
              </p:cNvSpPr>
              <p:nvPr>
                <p:ph idx="1"/>
              </p:nvPr>
            </p:nvSpPr>
            <p:spPr>
              <a:xfrm>
                <a:off x="426720" y="457200"/>
                <a:ext cx="11369040" cy="6111240"/>
              </a:xfrm>
            </p:spPr>
            <p:txBody>
              <a:bodyPr>
                <a:normAutofit/>
              </a:bodyPr>
              <a:lstStyle/>
              <a:p>
                <a:pPr marL="457200" indent="0" algn="just">
                  <a:lnSpc>
                    <a:spcPct val="150000"/>
                  </a:lnSpc>
                  <a:buNone/>
                </a:pPr>
                <a:r>
                  <a:rPr lang="en-US" sz="1800" b="1" dirty="0">
                    <a:effectLst/>
                    <a:latin typeface="Times New Roman" panose="02020603050405020304" pitchFamily="18" charset="0"/>
                    <a:ea typeface="Times New Roman" panose="02020603050405020304" pitchFamily="18" charset="0"/>
                  </a:rPr>
                  <a:t>             Co  =  </a:t>
                </a:r>
                <a14:m>
                  <m:oMath xmlns:m="http://schemas.openxmlformats.org/officeDocument/2006/math">
                    <m:f>
                      <m:fPr>
                        <m:ctrlPr>
                          <a:rPr lang="en-IN" b="1" i="1">
                            <a:effectLst/>
                            <a:latin typeface="Cambria Math" panose="02040503050406030204" pitchFamily="18" charset="0"/>
                            <a:ea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rPr>
                          <m:t>𝟐</m:t>
                        </m:r>
                        <m:r>
                          <a:rPr lang="en-US" b="1" i="1">
                            <a:effectLst/>
                            <a:latin typeface="Cambria Math" panose="02040503050406030204" pitchFamily="18" charset="0"/>
                            <a:ea typeface="Times New Roman" panose="02020603050405020304" pitchFamily="18" charset="0"/>
                          </a:rPr>
                          <m:t> ∗ </m:t>
                        </m:r>
                        <m:r>
                          <a:rPr lang="en-US" b="1" i="1">
                            <a:effectLst/>
                            <a:latin typeface="Cambria Math" panose="02040503050406030204" pitchFamily="18" charset="0"/>
                            <a:ea typeface="Times New Roman" panose="02020603050405020304" pitchFamily="18" charset="0"/>
                          </a:rPr>
                          <m:t>𝑽𝒐</m:t>
                        </m:r>
                        <m:r>
                          <a:rPr lang="en-US" b="1" i="1">
                            <a:effectLst/>
                            <a:latin typeface="Cambria Math" panose="02040503050406030204" pitchFamily="18" charset="0"/>
                            <a:ea typeface="Times New Roman" panose="02020603050405020304" pitchFamily="18" charset="0"/>
                          </a:rPr>
                          <m:t> ∗</m:t>
                        </m:r>
                        <m:r>
                          <a:rPr lang="en-US" b="1" i="1">
                            <a:effectLst/>
                            <a:latin typeface="Cambria Math" panose="02040503050406030204" pitchFamily="18" charset="0"/>
                            <a:ea typeface="Times New Roman" panose="02020603050405020304" pitchFamily="18" charset="0"/>
                          </a:rPr>
                          <m:t>𝑫𝒎𝒑</m:t>
                        </m:r>
                        <m:r>
                          <a:rPr lang="en-US" b="1" i="1">
                            <a:effectLst/>
                            <a:latin typeface="Cambria Math" panose="02040503050406030204" pitchFamily="18" charset="0"/>
                            <a:ea typeface="Times New Roman" panose="02020603050405020304" pitchFamily="18" charset="0"/>
                          </a:rPr>
                          <m:t> </m:t>
                        </m:r>
                      </m:num>
                      <m:den>
                        <m:r>
                          <m:rPr>
                            <m:sty m:val="p"/>
                          </m:rPr>
                          <a:rPr lang="en-US">
                            <a:effectLst/>
                            <a:latin typeface="Cambria Math" panose="02040503050406030204" pitchFamily="18" charset="0"/>
                            <a:ea typeface="Times New Roman" panose="02020603050405020304" pitchFamily="18" charset="0"/>
                          </a:rPr>
                          <m:t>Δ</m:t>
                        </m:r>
                        <m:r>
                          <a:rPr lang="en-US">
                            <a:effectLst/>
                            <a:latin typeface="Cambria Math" panose="02040503050406030204" pitchFamily="18" charset="0"/>
                            <a:ea typeface="Times New Roman" panose="02020603050405020304" pitchFamily="18" charset="0"/>
                          </a:rPr>
                          <m:t> </m:t>
                        </m:r>
                        <m:r>
                          <m:rPr>
                            <m:sty m:val="p"/>
                          </m:rPr>
                          <a:rPr lang="en-US">
                            <a:effectLst/>
                            <a:latin typeface="Cambria Math" panose="02040503050406030204" pitchFamily="18" charset="0"/>
                            <a:ea typeface="Times New Roman" panose="02020603050405020304" pitchFamily="18" charset="0"/>
                          </a:rPr>
                          <m:t>Vo</m:t>
                        </m:r>
                        <m:r>
                          <a:rPr lang="en-US" baseline="-25000">
                            <a:effectLst/>
                            <a:latin typeface="Cambria Math" panose="02040503050406030204" pitchFamily="18" charset="0"/>
                            <a:ea typeface="Times New Roman" panose="02020603050405020304" pitchFamily="18" charset="0"/>
                          </a:rPr>
                          <m:t> </m:t>
                        </m:r>
                        <m:r>
                          <a:rPr lang="en-US" i="1" baseline="-25000">
                            <a:effectLst/>
                            <a:latin typeface="Cambria Math" panose="02040503050406030204" pitchFamily="18" charset="0"/>
                            <a:ea typeface="Times New Roman" panose="02020603050405020304" pitchFamily="18" charset="0"/>
                            <a:cs typeface="Cambria Math" panose="02040503050406030204" pitchFamily="18" charset="0"/>
                          </a:rPr>
                          <m:t>∗</m:t>
                        </m:r>
                        <m:r>
                          <m:rPr>
                            <m:sty m:val="p"/>
                          </m:rPr>
                          <a:rPr lang="en-US" baseline="-25000">
                            <a:effectLst/>
                            <a:latin typeface="Cambria Math" panose="02040503050406030204" pitchFamily="18" charset="0"/>
                            <a:ea typeface="Times New Roman" panose="02020603050405020304" pitchFamily="18" charset="0"/>
                            <a:cs typeface="Cambria Math" panose="02040503050406030204" pitchFamily="18" charset="0"/>
                          </a:rPr>
                          <m:t>Ro</m:t>
                        </m:r>
                        <m:r>
                          <a:rPr lang="en-US" baseline="-25000">
                            <a:effectLst/>
                            <a:latin typeface="Cambria Math" panose="02040503050406030204" pitchFamily="18" charset="0"/>
                            <a:ea typeface="Times New Roman" panose="02020603050405020304" pitchFamily="18" charset="0"/>
                            <a:cs typeface="Cambria Math" panose="02040503050406030204" pitchFamily="18" charset="0"/>
                          </a:rPr>
                          <m:t> </m:t>
                        </m:r>
                        <m:r>
                          <a:rPr lang="en-US" i="1" baseline="-25000">
                            <a:effectLst/>
                            <a:latin typeface="Cambria Math" panose="02040503050406030204" pitchFamily="18" charset="0"/>
                            <a:ea typeface="Times New Roman" panose="02020603050405020304" pitchFamily="18" charset="0"/>
                            <a:cs typeface="Cambria Math" panose="02040503050406030204" pitchFamily="18" charset="0"/>
                          </a:rPr>
                          <m:t>∗</m:t>
                        </m:r>
                        <m:r>
                          <a:rPr lang="en-US" baseline="-25000">
                            <a:effectLst/>
                            <a:latin typeface="Cambria Math" panose="02040503050406030204" pitchFamily="18" charset="0"/>
                            <a:ea typeface="Times New Roman" panose="02020603050405020304" pitchFamily="18" charset="0"/>
                            <a:cs typeface="Cambria Math" panose="02040503050406030204" pitchFamily="18" charset="0"/>
                          </a:rPr>
                          <m:t> </m:t>
                        </m:r>
                        <m:r>
                          <m:rPr>
                            <m:sty m:val="p"/>
                          </m:rPr>
                          <a:rPr lang="en-US" baseline="-25000">
                            <a:effectLst/>
                            <a:latin typeface="Cambria Math" panose="02040503050406030204" pitchFamily="18" charset="0"/>
                            <a:ea typeface="Times New Roman" panose="02020603050405020304" pitchFamily="18" charset="0"/>
                            <a:cs typeface="Cambria Math" panose="02040503050406030204" pitchFamily="18" charset="0"/>
                          </a:rPr>
                          <m:t>fs</m:t>
                        </m:r>
                        <m:r>
                          <a:rPr lang="en-US" baseline="-25000">
                            <a:effectLst/>
                            <a:latin typeface="Cambria Math" panose="02040503050406030204" pitchFamily="18" charset="0"/>
                            <a:ea typeface="Times New Roman" panose="02020603050405020304" pitchFamily="18" charset="0"/>
                            <a:cs typeface="Cambria Math" panose="02040503050406030204" pitchFamily="18" charset="0"/>
                          </a:rPr>
                          <m:t> </m:t>
                        </m:r>
                      </m:den>
                    </m:f>
                    <m:r>
                      <a:rPr lang="en-GB" b="1" i="1" baseline="-25000" smtClean="0">
                        <a:effectLst/>
                        <a:latin typeface="Cambria Math" panose="02040503050406030204" pitchFamily="18" charset="0"/>
                        <a:ea typeface="Times New Roman" panose="02020603050405020304" pitchFamily="18" charset="0"/>
                        <a:cs typeface="Cambria Math" panose="02040503050406030204" pitchFamily="18" charset="0"/>
                      </a:rPr>
                      <m:t> </m:t>
                    </m:r>
                  </m:oMath>
                </a14:m>
                <a:endParaRPr lang="en-US" b="1"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b="1"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rPr>
                          <m:t>𝟐</m:t>
                        </m:r>
                        <m:r>
                          <a:rPr lang="en-US" sz="1800" b="1" i="1">
                            <a:effectLst/>
                            <a:latin typeface="Cambria Math" panose="02040503050406030204" pitchFamily="18" charset="0"/>
                            <a:ea typeface="Times New Roman" panose="02020603050405020304" pitchFamily="18" charset="0"/>
                          </a:rPr>
                          <m:t> ∗ </m:t>
                        </m:r>
                        <m:r>
                          <a:rPr lang="en-US" sz="1800" b="1" i="1">
                            <a:effectLst/>
                            <a:latin typeface="Cambria Math" panose="02040503050406030204" pitchFamily="18" charset="0"/>
                            <a:ea typeface="Times New Roman" panose="02020603050405020304" pitchFamily="18" charset="0"/>
                          </a:rPr>
                          <m:t>𝟑𝟑𝟐𝟐</m:t>
                        </m:r>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𝟏</m:t>
                        </m:r>
                        <m:r>
                          <a:rPr lang="en-US" sz="1800" b="1" i="1">
                            <a:effectLst/>
                            <a:latin typeface="Cambria Math" panose="02040503050406030204" pitchFamily="18" charset="0"/>
                            <a:ea typeface="Times New Roman" panose="02020603050405020304" pitchFamily="18" charset="0"/>
                          </a:rPr>
                          <m:t> ∗ </m:t>
                        </m:r>
                        <m:r>
                          <a:rPr lang="en-US" sz="1800" b="1" i="1">
                            <a:effectLst/>
                            <a:latin typeface="Cambria Math" panose="02040503050406030204" pitchFamily="18" charset="0"/>
                            <a:ea typeface="Times New Roman" panose="02020603050405020304" pitchFamily="18" charset="0"/>
                          </a:rPr>
                          <m:t>𝟎</m:t>
                        </m:r>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𝟖𝟒𝟐𝟖𝟕</m:t>
                        </m:r>
                        <m:r>
                          <a:rPr lang="en-US" sz="1800" b="1" i="1">
                            <a:effectLst/>
                            <a:latin typeface="Cambria Math" panose="02040503050406030204" pitchFamily="18" charset="0"/>
                            <a:ea typeface="Times New Roman" panose="02020603050405020304" pitchFamily="18" charset="0"/>
                          </a:rPr>
                          <m:t> </m:t>
                        </m:r>
                      </m:num>
                      <m:den>
                        <m:r>
                          <a:rPr lang="en-US" sz="1800" b="1" i="1">
                            <a:effectLst/>
                            <a:latin typeface="Cambria Math" panose="02040503050406030204" pitchFamily="18" charset="0"/>
                            <a:ea typeface="Times New Roman" panose="02020603050405020304" pitchFamily="18" charset="0"/>
                          </a:rPr>
                          <m:t>𝟔</m:t>
                        </m:r>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𝟔𝟒𝟒𝟐</m:t>
                        </m:r>
                        <m:r>
                          <a:rPr lang="en-US" sz="1800" b="1" i="1">
                            <a:effectLst/>
                            <a:latin typeface="Cambria Math" panose="02040503050406030204" pitchFamily="18" charset="0"/>
                            <a:ea typeface="Times New Roman" panose="02020603050405020304" pitchFamily="18" charset="0"/>
                          </a:rPr>
                          <m:t> ∗ </m:t>
                        </m:r>
                        <m:r>
                          <a:rPr lang="en-US" sz="1800" b="1" i="1">
                            <a:effectLst/>
                            <a:latin typeface="Cambria Math" panose="02040503050406030204" pitchFamily="18" charset="0"/>
                            <a:ea typeface="Times New Roman" panose="02020603050405020304" pitchFamily="18" charset="0"/>
                          </a:rPr>
                          <m:t>𝟔𝟔</m:t>
                        </m:r>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𝟖𝟖𝟓</m:t>
                        </m:r>
                        <m:r>
                          <a:rPr lang="en-US" sz="1800" b="1" i="1">
                            <a:effectLst/>
                            <a:latin typeface="Cambria Math" panose="02040503050406030204" pitchFamily="18" charset="0"/>
                            <a:ea typeface="Times New Roman" panose="02020603050405020304" pitchFamily="18" charset="0"/>
                          </a:rPr>
                          <m:t> ∗ </m:t>
                        </m:r>
                        <m:r>
                          <a:rPr lang="en-US" sz="1800" b="1" i="1">
                            <a:effectLst/>
                            <a:latin typeface="Cambria Math" panose="02040503050406030204" pitchFamily="18" charset="0"/>
                            <a:ea typeface="Times New Roman" panose="02020603050405020304" pitchFamily="18" charset="0"/>
                          </a:rPr>
                          <m:t>𝟐𝟓𝟎𝟎𝟎</m:t>
                        </m:r>
                      </m:den>
                    </m:f>
                  </m:oMath>
                </a14:m>
                <a:endParaRPr lang="en-US" sz="1800" b="1"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b="1"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510 µF (</a:t>
                </a:r>
                <a:r>
                  <a:rPr lang="en-US" sz="1800" dirty="0" err="1">
                    <a:effectLst/>
                    <a:latin typeface="Times New Roman" panose="02020603050405020304" pitchFamily="18" charset="0"/>
                    <a:ea typeface="Times New Roman" panose="02020603050405020304" pitchFamily="18" charset="0"/>
                  </a:rPr>
                  <a:t>approx</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L  =   </a:t>
                </a:r>
                <a14:m>
                  <m:oMath xmlns:m="http://schemas.openxmlformats.org/officeDocument/2006/math">
                    <m:f>
                      <m:fPr>
                        <m:ctrlPr>
                          <a:rPr lang="en-IN" sz="2400" i="1">
                            <a:effectLst/>
                            <a:latin typeface="Cambria Math" panose="02040503050406030204" pitchFamily="18" charset="0"/>
                            <a:ea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rPr>
                          <m:t>𝑉𝑚𝑝</m:t>
                        </m:r>
                        <m:r>
                          <a:rPr lang="en-US" sz="2400" i="1">
                            <a:effectLst/>
                            <a:latin typeface="Cambria Math" panose="02040503050406030204" pitchFamily="18" charset="0"/>
                            <a:ea typeface="Times New Roman" panose="02020603050405020304" pitchFamily="18" charset="0"/>
                          </a:rPr>
                          <m:t> ∗ </m:t>
                        </m:r>
                        <m:r>
                          <a:rPr lang="en-US" sz="2400" i="1">
                            <a:effectLst/>
                            <a:latin typeface="Cambria Math" panose="02040503050406030204" pitchFamily="18" charset="0"/>
                            <a:ea typeface="Times New Roman" panose="02020603050405020304" pitchFamily="18" charset="0"/>
                          </a:rPr>
                          <m:t>𝐷𝑚𝑝</m:t>
                        </m:r>
                      </m:num>
                      <m:den>
                        <m:r>
                          <a:rPr lang="en-US" sz="2400" i="1">
                            <a:effectLst/>
                            <a:latin typeface="Cambria Math" panose="02040503050406030204" pitchFamily="18" charset="0"/>
                            <a:ea typeface="Times New Roman" panose="02020603050405020304" pitchFamily="18" charset="0"/>
                          </a:rPr>
                          <m:t>2 ∗  </m:t>
                        </m:r>
                        <m:r>
                          <m:rPr>
                            <m:sty m:val="p"/>
                          </m:rPr>
                          <a:rPr lang="en-US" sz="2400">
                            <a:effectLst/>
                            <a:latin typeface="Cambria Math" panose="02040503050406030204" pitchFamily="18" charset="0"/>
                            <a:ea typeface="Times New Roman" panose="02020603050405020304" pitchFamily="18" charset="0"/>
                          </a:rPr>
                          <m:t>Δ</m:t>
                        </m:r>
                        <m:r>
                          <a:rPr lang="en-US" sz="2400">
                            <a:effectLst/>
                            <a:latin typeface="Cambria Math" panose="02040503050406030204" pitchFamily="18" charset="0"/>
                            <a:ea typeface="Times New Roman" panose="02020603050405020304" pitchFamily="18" charset="0"/>
                          </a:rPr>
                          <m:t> </m:t>
                        </m:r>
                        <m:r>
                          <m:rPr>
                            <m:sty m:val="p"/>
                          </m:rPr>
                          <a:rPr lang="en-US" sz="2400">
                            <a:effectLst/>
                            <a:latin typeface="Cambria Math" panose="02040503050406030204" pitchFamily="18" charset="0"/>
                            <a:ea typeface="Times New Roman" panose="02020603050405020304" pitchFamily="18" charset="0"/>
                          </a:rPr>
                          <m:t>I</m:t>
                        </m:r>
                        <m:r>
                          <a:rPr lang="en-US" sz="2400">
                            <a:effectLst/>
                            <a:latin typeface="Cambria Math" panose="02040503050406030204" pitchFamily="18" charset="0"/>
                            <a:ea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Cambria Math" panose="02040503050406030204" pitchFamily="18" charset="0"/>
                          </a:rPr>
                          <m:t>∗</m:t>
                        </m:r>
                        <m:r>
                          <a:rPr lang="en-US" sz="2400">
                            <a:effectLst/>
                            <a:latin typeface="Cambria Math" panose="02040503050406030204" pitchFamily="18" charset="0"/>
                            <a:ea typeface="Times New Roman" panose="02020603050405020304" pitchFamily="18" charset="0"/>
                            <a:cs typeface="Cambria Math" panose="02040503050406030204" pitchFamily="18" charset="0"/>
                          </a:rPr>
                          <m:t> </m:t>
                        </m:r>
                        <m:r>
                          <m:rPr>
                            <m:sty m:val="p"/>
                          </m:rPr>
                          <a:rPr lang="en-US" sz="2400">
                            <a:effectLst/>
                            <a:latin typeface="Cambria Math" panose="02040503050406030204" pitchFamily="18" charset="0"/>
                            <a:ea typeface="Times New Roman" panose="02020603050405020304" pitchFamily="18" charset="0"/>
                            <a:cs typeface="Cambria Math" panose="02040503050406030204" pitchFamily="18" charset="0"/>
                          </a:rPr>
                          <m:t>fs</m:t>
                        </m:r>
                      </m:den>
                    </m:f>
                  </m:oMath>
                </a14:m>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US" sz="1800"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469.8  ∗ 0.3675</m:t>
                        </m:r>
                      </m:num>
                      <m:den>
                        <m:r>
                          <a:rPr lang="en-US" sz="1800" i="1">
                            <a:effectLst/>
                            <a:latin typeface="Cambria Math" panose="02040503050406030204" pitchFamily="18" charset="0"/>
                            <a:ea typeface="Times New Roman" panose="02020603050405020304" pitchFamily="18" charset="0"/>
                          </a:rPr>
                          <m:t>2 ∗ 4.442 ∗25000</m:t>
                        </m:r>
                      </m:den>
                    </m:f>
                  </m:oMath>
                </a14:m>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IN" sz="1800"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0.77736 </a:t>
                </a:r>
                <a:r>
                  <a:rPr lang="en-US" sz="1800" dirty="0" err="1">
                    <a:effectLst/>
                    <a:latin typeface="Times New Roman" panose="02020603050405020304" pitchFamily="18" charset="0"/>
                    <a:ea typeface="Times New Roman" panose="02020603050405020304" pitchFamily="18" charset="0"/>
                  </a:rPr>
                  <a:t>mH</a:t>
                </a:r>
                <a:endParaRPr lang="en-IN" sz="1800" dirty="0">
                  <a:effectLst/>
                  <a:latin typeface="Times New Roman" panose="02020603050405020304" pitchFamily="18" charset="0"/>
                  <a:ea typeface="Times New Roman" panose="02020603050405020304" pitchFamily="18" charset="0"/>
                </a:endParaRPr>
              </a:p>
              <a:p>
                <a:pPr marL="457200" indent="0" algn="just">
                  <a:lnSpc>
                    <a:spcPct val="150000"/>
                  </a:lnSpc>
                  <a:buNone/>
                </a:pPr>
                <a:r>
                  <a:rPr lang="en-IN" sz="1800"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mH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approx</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C2847E23-E68D-2699-BE30-500FEADF0149}"/>
                  </a:ext>
                </a:extLst>
              </p:cNvPr>
              <p:cNvSpPr>
                <a:spLocks noGrp="1" noRot="1" noChangeAspect="1" noMove="1" noResize="1" noEditPoints="1" noAdjustHandles="1" noChangeArrowheads="1" noChangeShapeType="1" noTextEdit="1"/>
              </p:cNvSpPr>
              <p:nvPr>
                <p:ph idx="1"/>
              </p:nvPr>
            </p:nvSpPr>
            <p:spPr>
              <a:xfrm>
                <a:off x="426720" y="457200"/>
                <a:ext cx="11369040" cy="6111240"/>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4979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5313E-791B-4DA2-6F57-B0BA8C92E305}"/>
              </a:ext>
            </a:extLst>
          </p:cNvPr>
          <p:cNvSpPr>
            <a:spLocks noGrp="1"/>
          </p:cNvSpPr>
          <p:nvPr>
            <p:ph idx="1"/>
          </p:nvPr>
        </p:nvSpPr>
        <p:spPr>
          <a:xfrm>
            <a:off x="289560" y="281940"/>
            <a:ext cx="11612880" cy="6294120"/>
          </a:xfrm>
        </p:spPr>
        <p:txBody>
          <a:bodyPr/>
          <a:lstStyle/>
          <a:p>
            <a:pPr marL="0" indent="0" algn="ctr">
              <a:buNone/>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SOFTWARE &amp; SIMULATION</a:t>
            </a:r>
            <a:endParaRPr lang="en-IN"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MATLAB Software</a:t>
            </a:r>
          </a:p>
          <a:p>
            <a:r>
              <a:rPr lang="en-US" sz="1800" dirty="0">
                <a:effectLst/>
                <a:latin typeface="Times New Roman" panose="02020603050405020304" pitchFamily="18" charset="0"/>
                <a:ea typeface="Times New Roman" panose="02020603050405020304" pitchFamily="18" charset="0"/>
              </a:rPr>
              <a:t>MATLAB was invented by Dr. Cleve </a:t>
            </a:r>
            <a:r>
              <a:rPr lang="en-US" sz="1800" dirty="0" err="1">
                <a:effectLst/>
                <a:latin typeface="Times New Roman" panose="02020603050405020304" pitchFamily="18" charset="0"/>
                <a:ea typeface="Times New Roman" panose="02020603050405020304" pitchFamily="18" charset="0"/>
              </a:rPr>
              <a:t>Moler</a:t>
            </a:r>
            <a:r>
              <a:rPr lang="en-US" sz="1800" dirty="0">
                <a:effectLst/>
                <a:latin typeface="Times New Roman" panose="02020603050405020304" pitchFamily="18" charset="0"/>
                <a:ea typeface="Times New Roman" panose="02020603050405020304" pitchFamily="18" charset="0"/>
              </a:rPr>
              <a:t> (Mathematician and Computer Programmer).  </a:t>
            </a:r>
          </a:p>
          <a:p>
            <a:r>
              <a:rPr lang="en-US" sz="1800" dirty="0">
                <a:effectLst/>
                <a:latin typeface="Times New Roman" panose="02020603050405020304" pitchFamily="18" charset="0"/>
                <a:ea typeface="Times New Roman" panose="02020603050405020304" pitchFamily="18" charset="0"/>
              </a:rPr>
              <a:t>This is the programming </a:t>
            </a:r>
            <a:r>
              <a:rPr lang="en-US" sz="1800" dirty="0" err="1">
                <a:effectLst/>
                <a:latin typeface="Times New Roman" panose="02020603050405020304" pitchFamily="18" charset="0"/>
                <a:ea typeface="Times New Roman" panose="02020603050405020304" pitchFamily="18" charset="0"/>
              </a:rPr>
              <a:t>plateform</a:t>
            </a:r>
            <a:r>
              <a:rPr lang="en-US" sz="1800" dirty="0">
                <a:effectLst/>
                <a:latin typeface="Times New Roman" panose="02020603050405020304" pitchFamily="18" charset="0"/>
                <a:ea typeface="Times New Roman" panose="02020603050405020304" pitchFamily="18" charset="0"/>
              </a:rPr>
              <a:t> designed for engineers and scientists to analyze and design systems and products. </a:t>
            </a:r>
          </a:p>
          <a:p>
            <a:r>
              <a:rPr lang="en-US" sz="1800" dirty="0">
                <a:effectLst/>
                <a:latin typeface="Times New Roman" panose="02020603050405020304" pitchFamily="18" charset="0"/>
                <a:ea typeface="Times New Roman" panose="02020603050405020304" pitchFamily="18" charset="0"/>
              </a:rPr>
              <a:t>We can do Analyze data, develop algorithms and Create models and applications with the MATLAB R2020a. </a:t>
            </a:r>
          </a:p>
          <a:p>
            <a:r>
              <a:rPr lang="en-US" sz="1800" dirty="0">
                <a:effectLst/>
                <a:latin typeface="Times New Roman" panose="02020603050405020304" pitchFamily="18" charset="0"/>
                <a:ea typeface="Times New Roman" panose="02020603050405020304" pitchFamily="18" charset="0"/>
              </a:rPr>
              <a:t>Now comes to MATLAB file extension for saving the SCRIPT we use </a:t>
            </a:r>
            <a:r>
              <a:rPr lang="en-US" sz="1800" b="1" dirty="0">
                <a:effectLst/>
                <a:latin typeface="Times New Roman" panose="02020603050405020304" pitchFamily="18" charset="0"/>
                <a:ea typeface="Times New Roman" panose="02020603050405020304" pitchFamily="18" charset="0"/>
              </a:rPr>
              <a:t>“.m”  </a:t>
            </a:r>
            <a:r>
              <a:rPr lang="en-US" sz="1800" dirty="0">
                <a:effectLst/>
                <a:latin typeface="Times New Roman" panose="02020603050405020304" pitchFamily="18" charset="0"/>
                <a:ea typeface="Times New Roman" panose="02020603050405020304" pitchFamily="18" charset="0"/>
              </a:rPr>
              <a:t>and for SIMULINK we use </a:t>
            </a:r>
            <a:r>
              <a:rPr lang="en-US" sz="1800" b="1" dirty="0">
                <a:effectLst/>
                <a:latin typeface="Times New Roman" panose="02020603050405020304" pitchFamily="18" charset="0"/>
                <a:ea typeface="Times New Roman" panose="02020603050405020304" pitchFamily="18" charset="0"/>
              </a:rPr>
              <a:t>“.</a:t>
            </a:r>
            <a:r>
              <a:rPr lang="en-US" sz="1800" b="1" dirty="0" err="1">
                <a:effectLst/>
                <a:latin typeface="Times New Roman" panose="02020603050405020304" pitchFamily="18" charset="0"/>
                <a:ea typeface="Times New Roman" panose="02020603050405020304" pitchFamily="18" charset="0"/>
              </a:rPr>
              <a:t>slx</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BCF6F193-1A78-B469-9788-CD07B8F42A12}"/>
              </a:ext>
            </a:extLst>
          </p:cNvPr>
          <p:cNvPicPr>
            <a:picLocks noChangeAspect="1"/>
          </p:cNvPicPr>
          <p:nvPr/>
        </p:nvPicPr>
        <p:blipFill>
          <a:blip r:embed="rId2"/>
          <a:stretch>
            <a:fillRect/>
          </a:stretch>
        </p:blipFill>
        <p:spPr>
          <a:xfrm>
            <a:off x="1295400" y="2499360"/>
            <a:ext cx="9281159" cy="4137660"/>
          </a:xfrm>
          <a:prstGeom prst="rect">
            <a:avLst/>
          </a:prstGeom>
        </p:spPr>
      </p:pic>
    </p:spTree>
    <p:extLst>
      <p:ext uri="{BB962C8B-B14F-4D97-AF65-F5344CB8AC3E}">
        <p14:creationId xmlns:p14="http://schemas.microsoft.com/office/powerpoint/2010/main" val="3498875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99D19-B1DB-464C-2CF5-6AE032414476}"/>
              </a:ext>
            </a:extLst>
          </p:cNvPr>
          <p:cNvSpPr>
            <a:spLocks noGrp="1"/>
          </p:cNvSpPr>
          <p:nvPr>
            <p:ph idx="1"/>
          </p:nvPr>
        </p:nvSpPr>
        <p:spPr>
          <a:xfrm>
            <a:off x="335280" y="304800"/>
            <a:ext cx="11612880" cy="6309360"/>
          </a:xfrm>
        </p:spPr>
        <p:txBody>
          <a:bodyPr>
            <a:normAutofit lnSpcReduction="10000"/>
          </a:bodyPr>
          <a:lstStyle/>
          <a:p>
            <a:pPr marL="0" indent="0">
              <a:buNone/>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Simulation of Types of Controller</a:t>
            </a:r>
          </a:p>
          <a:p>
            <a:pPr mar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Simulation Process</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Author in this sub chapter explains all about simulation process. Firstly, author designed the polar PV panel that is rating and all. </a:t>
            </a:r>
          </a:p>
          <a:p>
            <a:pPr>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that by using the 6.6 Sub – chapter that is designing of Boost converter, simulate the boost converter and integrate with solar PV panel. </a:t>
            </a:r>
          </a:p>
          <a:p>
            <a:pPr>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Then, integrate the MPPT charge controller after designing and coding of MPPT algorithm which trigger the IGBT in such a way that we got maximum power output at that specified irradiance at that time.</a:t>
            </a:r>
          </a:p>
          <a:p>
            <a:pPr>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Next, now author can integrate different controller that is P, PI, PID one by one in the forward path of MPPT.</a:t>
            </a:r>
          </a:p>
          <a:p>
            <a:pPr>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Then after by using scope author generate the waveforms of different parameter and analyze according to their need.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IN" sz="1800" b="1" kern="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Ratings of solar PV panels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Project for “Simulation of Controller for different Solar PV system” Solar PV having following specification :-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Module: - 1Soltech 1STH-215-P</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Parallel Strings – 43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Series – connected modules per string – 18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Maximum output power per module – 213.35 W</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530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4426BF-FEAD-C17F-C796-96711BFD2DC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562" y="435695"/>
            <a:ext cx="11064875" cy="4883065"/>
          </a:xfrm>
          <a:prstGeom prst="rect">
            <a:avLst/>
          </a:prstGeom>
          <a:noFill/>
          <a:ln>
            <a:noFill/>
          </a:ln>
        </p:spPr>
      </p:pic>
    </p:spTree>
    <p:extLst>
      <p:ext uri="{BB962C8B-B14F-4D97-AF65-F5344CB8AC3E}">
        <p14:creationId xmlns:p14="http://schemas.microsoft.com/office/powerpoint/2010/main" val="3569464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1DA28-CF5B-5550-CE2F-30928362AA92}"/>
              </a:ext>
            </a:extLst>
          </p:cNvPr>
          <p:cNvSpPr>
            <a:spLocks noGrp="1"/>
          </p:cNvSpPr>
          <p:nvPr>
            <p:ph idx="1"/>
          </p:nvPr>
        </p:nvSpPr>
        <p:spPr>
          <a:xfrm>
            <a:off x="228600" y="381000"/>
            <a:ext cx="11597640" cy="6065520"/>
          </a:xfrm>
        </p:spPr>
        <p:txBody>
          <a:bodyPr/>
          <a:lstStyle/>
          <a:p>
            <a:r>
              <a:rPr lang="en-US" sz="1800" b="1" dirty="0">
                <a:effectLst/>
                <a:latin typeface="Times New Roman" panose="02020603050405020304" pitchFamily="18" charset="0"/>
                <a:ea typeface="Times New Roman" panose="02020603050405020304" pitchFamily="18" charset="0"/>
              </a:rPr>
              <a:t>P-V and I- V characteristics of solar PV system generated by using MATLAB  software.</a:t>
            </a:r>
          </a:p>
          <a:p>
            <a:pPr marL="0" indent="0">
              <a:lnSpc>
                <a:spcPct val="100000"/>
              </a:lnSpc>
              <a:buNone/>
            </a:pPr>
            <a:r>
              <a:rPr lang="en-US" sz="1800" dirty="0">
                <a:effectLst/>
                <a:latin typeface="Times New Roman" panose="02020603050405020304" pitchFamily="18" charset="0"/>
                <a:ea typeface="Times New Roman" panose="02020603050405020304" pitchFamily="18" charset="0"/>
              </a:rPr>
              <a:t>Figure 7.3 is obtained for specified array temperature @25</a:t>
            </a:r>
            <a:r>
              <a:rPr lang="en-US" sz="1800" baseline="30000" dirty="0">
                <a:effectLst/>
                <a:latin typeface="Times New Roman" panose="02020603050405020304" pitchFamily="18" charset="0"/>
                <a:ea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rPr>
              <a:t>C with variable irradiance that is for 1000 W/m</a:t>
            </a:r>
            <a:r>
              <a:rPr lang="en-US" sz="1800" baseline="30000" dirty="0">
                <a:effectLs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 500 W/m</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and 100 W/m</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By using these graph, we can measure the Power, Voltage and Current at Maximum point for extreme point that is @1000 W/m</a:t>
            </a:r>
            <a:r>
              <a:rPr lang="en-US" sz="1800" baseline="30000" dirty="0">
                <a:effectLs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and @50W/m</a:t>
            </a:r>
            <a:r>
              <a:rPr lang="en-US" sz="1800" baseline="30000" dirty="0">
                <a:effectLs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 This data is used </a:t>
            </a:r>
            <a:r>
              <a:rPr lang="en-US" sz="1800" dirty="0">
                <a:latin typeface="Times New Roman" panose="02020603050405020304" pitchFamily="18" charset="0"/>
                <a:ea typeface="Times New Roman" panose="02020603050405020304" pitchFamily="18" charset="0"/>
              </a:rPr>
              <a:t>for</a:t>
            </a:r>
            <a:r>
              <a:rPr lang="en-US" sz="1800" dirty="0">
                <a:effectLst/>
                <a:latin typeface="Times New Roman" panose="02020603050405020304" pitchFamily="18" charset="0"/>
                <a:ea typeface="Times New Roman" panose="02020603050405020304" pitchFamily="18" charset="0"/>
              </a:rPr>
              <a:t> designing of Boost Converter in sub chapter 6.6.</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These graph shows that at 1 KW/m</a:t>
            </a:r>
            <a:r>
              <a:rPr lang="en-US" sz="1800" baseline="30000" dirty="0">
                <a:effectLs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 Irradiance,</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pPr>
            <a:r>
              <a:rPr lang="en-US" sz="1800" dirty="0">
                <a:effectLst/>
                <a:latin typeface="Times New Roman" panose="02020603050405020304" pitchFamily="18" charset="0"/>
                <a:ea typeface="Times New Roman" panose="02020603050405020304" pitchFamily="18" charset="0"/>
              </a:rPr>
              <a:t> maximum power given by solar PV is 165 </a:t>
            </a:r>
            <a:r>
              <a:rPr lang="en-US" sz="1800" dirty="0" err="1">
                <a:effectLst/>
                <a:latin typeface="Times New Roman" panose="02020603050405020304" pitchFamily="18" charset="0"/>
                <a:ea typeface="Times New Roman" panose="02020603050405020304" pitchFamily="18" charset="0"/>
              </a:rPr>
              <a:t>kWp</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pPr>
            <a:r>
              <a:rPr lang="en-US" sz="1800" dirty="0">
                <a:effectLst/>
                <a:latin typeface="Times New Roman" panose="02020603050405020304" pitchFamily="18" charset="0"/>
                <a:ea typeface="Times New Roman" panose="02020603050405020304" pitchFamily="18" charset="0"/>
              </a:rPr>
              <a:t>output PV voltage = 522V and </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pPr>
            <a:r>
              <a:rPr lang="en-US" sz="1800" dirty="0">
                <a:effectLst/>
                <a:latin typeface="Times New Roman" panose="02020603050405020304" pitchFamily="18" charset="0"/>
                <a:ea typeface="Times New Roman" panose="02020603050405020304" pitchFamily="18" charset="0"/>
              </a:rPr>
              <a:t>current deliver by PV = 316.1A.</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It is also observed in P-V curve that when the irradiance increases from 0.1 to 1 kW/m</a:t>
            </a:r>
            <a:r>
              <a:rPr lang="en-US" sz="1800" baseline="-25000" dirty="0">
                <a:effectLst/>
                <a:latin typeface="Times New Roman" panose="02020603050405020304" pitchFamily="18" charset="0"/>
                <a:ea typeface="Times New Roman" panose="02020603050405020304" pitchFamily="18" charset="0"/>
              </a:rPr>
              <a:t>­</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 output of the panel also increases.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0B363794-9093-650F-A4B8-DB7DD5F39C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 y="4033520"/>
            <a:ext cx="5888990" cy="2413000"/>
          </a:xfrm>
          <a:prstGeom prst="rect">
            <a:avLst/>
          </a:prstGeom>
          <a:noFill/>
          <a:ln>
            <a:noFill/>
          </a:ln>
        </p:spPr>
      </p:pic>
      <p:pic>
        <p:nvPicPr>
          <p:cNvPr id="10" name="Picture 9">
            <a:extLst>
              <a:ext uri="{FF2B5EF4-FFF2-40B4-BE49-F238E27FC236}">
                <a16:creationId xmlns:a16="http://schemas.microsoft.com/office/drawing/2014/main" id="{6EE43C2D-40B7-16B4-A068-F9DA86E14A75}"/>
              </a:ext>
            </a:extLst>
          </p:cNvPr>
          <p:cNvPicPr>
            <a:picLocks noChangeAspect="1"/>
          </p:cNvPicPr>
          <p:nvPr/>
        </p:nvPicPr>
        <p:blipFill>
          <a:blip r:embed="rId3"/>
          <a:stretch>
            <a:fillRect/>
          </a:stretch>
        </p:blipFill>
        <p:spPr>
          <a:xfrm>
            <a:off x="6254750" y="4033520"/>
            <a:ext cx="5815330" cy="2413000"/>
          </a:xfrm>
          <a:prstGeom prst="rect">
            <a:avLst/>
          </a:prstGeom>
        </p:spPr>
      </p:pic>
    </p:spTree>
    <p:extLst>
      <p:ext uri="{BB962C8B-B14F-4D97-AF65-F5344CB8AC3E}">
        <p14:creationId xmlns:p14="http://schemas.microsoft.com/office/powerpoint/2010/main" val="205375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6B5C-4C66-8CE4-D3F4-8F5FD1BD9EE6}"/>
              </a:ext>
            </a:extLst>
          </p:cNvPr>
          <p:cNvSpPr>
            <a:spLocks noGrp="1"/>
          </p:cNvSpPr>
          <p:nvPr>
            <p:ph type="title"/>
          </p:nvPr>
        </p:nvSpPr>
        <p:spPr>
          <a:xfrm>
            <a:off x="838200" y="360629"/>
            <a:ext cx="10515600" cy="1325563"/>
          </a:xfrm>
        </p:spPr>
        <p:txBody>
          <a:bodyPr/>
          <a:lstStyle/>
          <a:p>
            <a:r>
              <a:rPr lang="en-GB" dirty="0">
                <a:latin typeface="Times New Roman" panose="02020603050405020304" pitchFamily="18" charset="0"/>
                <a:cs typeface="Times New Roman" panose="02020603050405020304" pitchFamily="18" charset="0"/>
              </a:rPr>
              <a:t>Table of Content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B22163-84EC-E2FB-6762-85D91FA3D0DE}"/>
              </a:ext>
            </a:extLst>
          </p:cNvPr>
          <p:cNvSpPr>
            <a:spLocks noGrp="1"/>
          </p:cNvSpPr>
          <p:nvPr>
            <p:ph idx="1"/>
          </p:nvPr>
        </p:nvSpPr>
        <p:spPr>
          <a:xfrm>
            <a:off x="701040" y="1325880"/>
            <a:ext cx="10769065" cy="5425440"/>
          </a:xfrm>
        </p:spPr>
        <p:txBody>
          <a:bodyPr>
            <a:normAutofit/>
          </a:bodyPr>
          <a:lstStyle/>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Literature Review and Research Gap</a:t>
            </a:r>
          </a:p>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Objective and Methodology</a:t>
            </a:r>
          </a:p>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Tunning method</a:t>
            </a:r>
          </a:p>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Designing of Boost Converter</a:t>
            </a:r>
          </a:p>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Software and Simulation</a:t>
            </a:r>
          </a:p>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Result</a:t>
            </a:r>
          </a:p>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Conclusion and Future Scope</a:t>
            </a:r>
          </a:p>
          <a:p>
            <a:pPr marL="514350" indent="-514350">
              <a:buFont typeface="+mj-lt"/>
              <a:buAutoNum type="arabicPeriod"/>
            </a:pPr>
            <a:r>
              <a:rPr lang="en-GB" sz="2400" dirty="0">
                <a:latin typeface="Times New Roman" panose="02020603050405020304" pitchFamily="18" charset="0"/>
                <a:cs typeface="Times New Roman" panose="02020603050405020304" pitchFamily="18" charset="0"/>
              </a:rPr>
              <a:t>Reference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83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8B213-421A-6DFC-5370-1F28308FA914}"/>
              </a:ext>
            </a:extLst>
          </p:cNvPr>
          <p:cNvSpPr>
            <a:spLocks noGrp="1"/>
          </p:cNvSpPr>
          <p:nvPr>
            <p:ph idx="1"/>
          </p:nvPr>
        </p:nvSpPr>
        <p:spPr>
          <a:xfrm>
            <a:off x="365760" y="381000"/>
            <a:ext cx="11551920" cy="6096000"/>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Type 1 Irradiation :- </a:t>
            </a:r>
            <a:endParaRPr lang="en-IN" sz="1800" dirty="0">
              <a:effectLst/>
              <a:latin typeface="Times New Roman" panose="02020603050405020304" pitchFamily="18" charset="0"/>
              <a:ea typeface="Times New Roman" panose="02020603050405020304" pitchFamily="18" charset="0"/>
            </a:endParaRP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sz="1800" b="1"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Type 1 Irradiance similar to Cloudy day or Repetitive.</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DA83293C-BB35-9AAC-1AF7-154252217762}"/>
              </a:ext>
            </a:extLst>
          </p:cNvPr>
          <p:cNvPicPr>
            <a:picLocks noChangeAspect="1"/>
          </p:cNvPicPr>
          <p:nvPr/>
        </p:nvPicPr>
        <p:blipFill>
          <a:blip r:embed="rId2"/>
          <a:stretch>
            <a:fillRect/>
          </a:stretch>
        </p:blipFill>
        <p:spPr>
          <a:xfrm>
            <a:off x="3336303" y="1054584"/>
            <a:ext cx="5610834" cy="3009900"/>
          </a:xfrm>
          <a:prstGeom prst="rect">
            <a:avLst/>
          </a:prstGeom>
        </p:spPr>
      </p:pic>
      <p:pic>
        <p:nvPicPr>
          <p:cNvPr id="8" name="Picture 7">
            <a:extLst>
              <a:ext uri="{FF2B5EF4-FFF2-40B4-BE49-F238E27FC236}">
                <a16:creationId xmlns:a16="http://schemas.microsoft.com/office/drawing/2014/main" id="{BBFFE004-4B5E-43D2-EE61-6132C2BED6C1}"/>
              </a:ext>
            </a:extLst>
          </p:cNvPr>
          <p:cNvPicPr>
            <a:picLocks noChangeAspect="1"/>
          </p:cNvPicPr>
          <p:nvPr/>
        </p:nvPicPr>
        <p:blipFill>
          <a:blip r:embed="rId3"/>
          <a:stretch>
            <a:fillRect/>
          </a:stretch>
        </p:blipFill>
        <p:spPr>
          <a:xfrm>
            <a:off x="365760" y="4541520"/>
            <a:ext cx="11109960" cy="2139950"/>
          </a:xfrm>
          <a:prstGeom prst="rect">
            <a:avLst/>
          </a:prstGeom>
        </p:spPr>
      </p:pic>
    </p:spTree>
    <p:extLst>
      <p:ext uri="{BB962C8B-B14F-4D97-AF65-F5344CB8AC3E}">
        <p14:creationId xmlns:p14="http://schemas.microsoft.com/office/powerpoint/2010/main" val="2599334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D3EC5-D4A3-620A-69B5-E4C1C0000D53}"/>
              </a:ext>
            </a:extLst>
          </p:cNvPr>
          <p:cNvSpPr>
            <a:spLocks noGrp="1"/>
          </p:cNvSpPr>
          <p:nvPr>
            <p:ph idx="1"/>
          </p:nvPr>
        </p:nvSpPr>
        <p:spPr>
          <a:xfrm>
            <a:off x="426720" y="457200"/>
            <a:ext cx="11475720" cy="5958840"/>
          </a:xfrm>
        </p:spPr>
        <p:txBody>
          <a:bodyPr/>
          <a:lstStyle/>
          <a:p>
            <a:pPr marL="342900" indent="-342900">
              <a:buAutoNum type="arabicPeriod"/>
            </a:pPr>
            <a:r>
              <a:rPr lang="en-GB" sz="1800" dirty="0">
                <a:effectLst/>
                <a:latin typeface="Times New Roman" panose="02020603050405020304" pitchFamily="18" charset="0"/>
                <a:ea typeface="Times New Roman" panose="02020603050405020304" pitchFamily="18" charset="0"/>
              </a:rPr>
              <a:t>Boost Converter without MPPT controller</a:t>
            </a:r>
          </a:p>
          <a:p>
            <a:pPr marL="514350" indent="-514350">
              <a:buAutoNum type="arabicPeriod"/>
            </a:pPr>
            <a:endParaRPr lang="en-IN" dirty="0"/>
          </a:p>
        </p:txBody>
      </p:sp>
      <p:pic>
        <p:nvPicPr>
          <p:cNvPr id="4" name="Picture 3">
            <a:extLst>
              <a:ext uri="{FF2B5EF4-FFF2-40B4-BE49-F238E27FC236}">
                <a16:creationId xmlns:a16="http://schemas.microsoft.com/office/drawing/2014/main" id="{6E6E6B87-2789-CE6E-60F8-1760A41D407A}"/>
              </a:ext>
            </a:extLst>
          </p:cNvPr>
          <p:cNvPicPr>
            <a:picLocks noChangeAspect="1"/>
          </p:cNvPicPr>
          <p:nvPr/>
        </p:nvPicPr>
        <p:blipFill>
          <a:blip r:embed="rId2"/>
          <a:stretch>
            <a:fillRect/>
          </a:stretch>
        </p:blipFill>
        <p:spPr>
          <a:xfrm>
            <a:off x="426721" y="899160"/>
            <a:ext cx="6507479" cy="5958840"/>
          </a:xfrm>
          <a:prstGeom prst="rect">
            <a:avLst/>
          </a:prstGeom>
        </p:spPr>
      </p:pic>
      <p:pic>
        <p:nvPicPr>
          <p:cNvPr id="5" name="Picture 4">
            <a:extLst>
              <a:ext uri="{FF2B5EF4-FFF2-40B4-BE49-F238E27FC236}">
                <a16:creationId xmlns:a16="http://schemas.microsoft.com/office/drawing/2014/main" id="{1EC23A0D-55FF-62B2-28F2-36A8E7BDBB80}"/>
              </a:ext>
            </a:extLst>
          </p:cNvPr>
          <p:cNvPicPr>
            <a:picLocks noChangeAspect="1"/>
          </p:cNvPicPr>
          <p:nvPr/>
        </p:nvPicPr>
        <p:blipFill>
          <a:blip r:embed="rId3"/>
          <a:stretch>
            <a:fillRect/>
          </a:stretch>
        </p:blipFill>
        <p:spPr>
          <a:xfrm>
            <a:off x="6934200" y="899160"/>
            <a:ext cx="4818822" cy="3337560"/>
          </a:xfrm>
          <a:prstGeom prst="rect">
            <a:avLst/>
          </a:prstGeom>
        </p:spPr>
      </p:pic>
      <p:pic>
        <p:nvPicPr>
          <p:cNvPr id="6" name="Picture 5">
            <a:extLst>
              <a:ext uri="{FF2B5EF4-FFF2-40B4-BE49-F238E27FC236}">
                <a16:creationId xmlns:a16="http://schemas.microsoft.com/office/drawing/2014/main" id="{AA1B3D46-3865-1512-2710-381B5B1C3203}"/>
              </a:ext>
            </a:extLst>
          </p:cNvPr>
          <p:cNvPicPr>
            <a:picLocks noChangeAspect="1"/>
          </p:cNvPicPr>
          <p:nvPr/>
        </p:nvPicPr>
        <p:blipFill>
          <a:blip r:embed="rId4"/>
          <a:stretch>
            <a:fillRect/>
          </a:stretch>
        </p:blipFill>
        <p:spPr>
          <a:xfrm>
            <a:off x="6934200" y="4236720"/>
            <a:ext cx="4818822" cy="2621280"/>
          </a:xfrm>
          <a:prstGeom prst="rect">
            <a:avLst/>
          </a:prstGeom>
        </p:spPr>
      </p:pic>
    </p:spTree>
    <p:extLst>
      <p:ext uri="{BB962C8B-B14F-4D97-AF65-F5344CB8AC3E}">
        <p14:creationId xmlns:p14="http://schemas.microsoft.com/office/powerpoint/2010/main" val="347826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C70FD-D10B-74CB-55BC-C9F7D06D95EE}"/>
              </a:ext>
            </a:extLst>
          </p:cNvPr>
          <p:cNvSpPr>
            <a:spLocks noGrp="1"/>
          </p:cNvSpPr>
          <p:nvPr>
            <p:ph idx="1"/>
          </p:nvPr>
        </p:nvSpPr>
        <p:spPr>
          <a:xfrm>
            <a:off x="243840" y="228600"/>
            <a:ext cx="11734800" cy="6324600"/>
          </a:xfrm>
        </p:spPr>
        <p:txBody>
          <a:bodyPr/>
          <a:lstStyle/>
          <a:p>
            <a:pPr marL="0" indent="0">
              <a:buNone/>
            </a:pPr>
            <a:r>
              <a:rPr lang="en-GB" sz="1800" dirty="0"/>
              <a:t> </a:t>
            </a:r>
            <a:r>
              <a:rPr lang="en-GB" sz="1800" dirty="0">
                <a:latin typeface="Times New Roman" panose="02020603050405020304" pitchFamily="18" charset="0"/>
                <a:cs typeface="Times New Roman" panose="02020603050405020304" pitchFamily="18" charset="0"/>
              </a:rPr>
              <a:t>2. </a:t>
            </a:r>
            <a:r>
              <a:rPr lang="en-GB" sz="1800" dirty="0">
                <a:effectLst/>
                <a:latin typeface="Times New Roman" panose="02020603050405020304" pitchFamily="18" charset="0"/>
                <a:ea typeface="Times New Roman" panose="02020603050405020304" pitchFamily="18" charset="0"/>
              </a:rPr>
              <a:t>Boost Converter with MPPT Controller</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94D05D69-FC76-7AF8-6ED6-12FAD13097DF}"/>
              </a:ext>
            </a:extLst>
          </p:cNvPr>
          <p:cNvPicPr>
            <a:picLocks noChangeAspect="1"/>
          </p:cNvPicPr>
          <p:nvPr/>
        </p:nvPicPr>
        <p:blipFill>
          <a:blip r:embed="rId2"/>
          <a:stretch>
            <a:fillRect/>
          </a:stretch>
        </p:blipFill>
        <p:spPr>
          <a:xfrm>
            <a:off x="376873" y="685800"/>
            <a:ext cx="5521008" cy="5943600"/>
          </a:xfrm>
          <a:prstGeom prst="rect">
            <a:avLst/>
          </a:prstGeom>
        </p:spPr>
      </p:pic>
      <p:pic>
        <p:nvPicPr>
          <p:cNvPr id="5" name="Picture 4">
            <a:extLst>
              <a:ext uri="{FF2B5EF4-FFF2-40B4-BE49-F238E27FC236}">
                <a16:creationId xmlns:a16="http://schemas.microsoft.com/office/drawing/2014/main" id="{F8EA1216-855A-F4CA-0DF6-B7E6CD53DCFB}"/>
              </a:ext>
            </a:extLst>
          </p:cNvPr>
          <p:cNvPicPr>
            <a:picLocks noChangeAspect="1"/>
          </p:cNvPicPr>
          <p:nvPr/>
        </p:nvPicPr>
        <p:blipFill>
          <a:blip r:embed="rId3"/>
          <a:stretch>
            <a:fillRect/>
          </a:stretch>
        </p:blipFill>
        <p:spPr>
          <a:xfrm>
            <a:off x="5912643" y="685800"/>
            <a:ext cx="5902483" cy="3133724"/>
          </a:xfrm>
          <a:prstGeom prst="rect">
            <a:avLst/>
          </a:prstGeom>
        </p:spPr>
      </p:pic>
      <p:pic>
        <p:nvPicPr>
          <p:cNvPr id="6" name="Picture 5">
            <a:extLst>
              <a:ext uri="{FF2B5EF4-FFF2-40B4-BE49-F238E27FC236}">
                <a16:creationId xmlns:a16="http://schemas.microsoft.com/office/drawing/2014/main" id="{CDCC940B-C9B6-AD82-0CEA-A3F176E0E023}"/>
              </a:ext>
            </a:extLst>
          </p:cNvPr>
          <p:cNvPicPr>
            <a:picLocks noChangeAspect="1"/>
          </p:cNvPicPr>
          <p:nvPr/>
        </p:nvPicPr>
        <p:blipFill>
          <a:blip r:embed="rId4"/>
          <a:stretch>
            <a:fillRect/>
          </a:stretch>
        </p:blipFill>
        <p:spPr>
          <a:xfrm>
            <a:off x="5897881" y="3819524"/>
            <a:ext cx="5917245" cy="2809875"/>
          </a:xfrm>
          <a:prstGeom prst="rect">
            <a:avLst/>
          </a:prstGeom>
        </p:spPr>
      </p:pic>
    </p:spTree>
    <p:extLst>
      <p:ext uri="{BB962C8B-B14F-4D97-AF65-F5344CB8AC3E}">
        <p14:creationId xmlns:p14="http://schemas.microsoft.com/office/powerpoint/2010/main" val="369399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A25A5-B62D-6F58-098F-920034647503}"/>
              </a:ext>
            </a:extLst>
          </p:cNvPr>
          <p:cNvSpPr>
            <a:spLocks noGrp="1"/>
          </p:cNvSpPr>
          <p:nvPr>
            <p:ph idx="1"/>
          </p:nvPr>
        </p:nvSpPr>
        <p:spPr>
          <a:xfrm>
            <a:off x="335280" y="289560"/>
            <a:ext cx="11551920" cy="6233160"/>
          </a:xfrm>
        </p:spPr>
        <p:txBody>
          <a:bodyPr/>
          <a:lstStyle/>
          <a:p>
            <a:pPr marL="0" lvl="0" indent="0">
              <a:lnSpc>
                <a:spcPct val="100000"/>
              </a:lnSpc>
              <a:spcAft>
                <a:spcPts val="800"/>
              </a:spcAft>
              <a:buNone/>
            </a:pPr>
            <a:r>
              <a:rPr lang="en-GB" sz="1800" dirty="0">
                <a:effectLst/>
                <a:latin typeface="Times New Roman" panose="02020603050405020304" pitchFamily="18" charset="0"/>
                <a:ea typeface="Times New Roman" panose="02020603050405020304" pitchFamily="18" charset="0"/>
              </a:rPr>
              <a:t>3. Boost Converter with MPPT with PI controller (without &amp; with tunning)</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00000"/>
              </a:lnSpc>
              <a:spcAft>
                <a:spcPts val="800"/>
              </a:spcAft>
              <a:buFont typeface="+mj-lt"/>
              <a:buAutoNum type="romanUcPeriod"/>
            </a:pPr>
            <a:r>
              <a:rPr lang="en-GB" sz="1800" dirty="0">
                <a:effectLst/>
                <a:latin typeface="Times New Roman" panose="02020603050405020304" pitchFamily="18" charset="0"/>
                <a:ea typeface="Times New Roman" panose="02020603050405020304" pitchFamily="18" charset="0"/>
              </a:rPr>
              <a:t>PI controller at input side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16F0378-3F2A-7FEC-15E2-946231C9B4A8}"/>
              </a:ext>
            </a:extLst>
          </p:cNvPr>
          <p:cNvPicPr>
            <a:picLocks noChangeAspect="1"/>
          </p:cNvPicPr>
          <p:nvPr/>
        </p:nvPicPr>
        <p:blipFill>
          <a:blip r:embed="rId2"/>
          <a:stretch>
            <a:fillRect/>
          </a:stretch>
        </p:blipFill>
        <p:spPr>
          <a:xfrm>
            <a:off x="2798348" y="1234675"/>
            <a:ext cx="5166360" cy="5448300"/>
          </a:xfrm>
          <a:prstGeom prst="rect">
            <a:avLst/>
          </a:prstGeom>
        </p:spPr>
      </p:pic>
    </p:spTree>
    <p:extLst>
      <p:ext uri="{BB962C8B-B14F-4D97-AF65-F5344CB8AC3E}">
        <p14:creationId xmlns:p14="http://schemas.microsoft.com/office/powerpoint/2010/main" val="2445524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80BEA-5BCA-B95E-234B-0FE76B0F0F7A}"/>
              </a:ext>
            </a:extLst>
          </p:cNvPr>
          <p:cNvSpPr>
            <a:spLocks noGrp="1"/>
          </p:cNvSpPr>
          <p:nvPr>
            <p:ph idx="1"/>
          </p:nvPr>
        </p:nvSpPr>
        <p:spPr>
          <a:xfrm>
            <a:off x="289560" y="213360"/>
            <a:ext cx="11612880" cy="6248400"/>
          </a:xfrm>
        </p:spPr>
        <p:txBody>
          <a:bodyPr/>
          <a:lstStyle/>
          <a:p>
            <a:pPr marL="342900" indent="-342900">
              <a:buFont typeface="+mj-lt"/>
              <a:buAutoNum type="alphaLcParenR"/>
            </a:pPr>
            <a:r>
              <a:rPr lang="en-GB" sz="1800" dirty="0">
                <a:effectLst/>
                <a:latin typeface="Times New Roman" panose="02020603050405020304" pitchFamily="18" charset="0"/>
                <a:ea typeface="Times New Roman" panose="02020603050405020304" pitchFamily="18" charset="0"/>
              </a:rPr>
              <a:t> Without tunning where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0.55 and ki = 1200              b) With tunning where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0.405 and ki = 4860 </a:t>
            </a:r>
            <a:endParaRPr lang="en-IN" sz="1800" dirty="0">
              <a:effectLst/>
              <a:latin typeface="Times New Roman" panose="02020603050405020304" pitchFamily="18" charset="0"/>
              <a:ea typeface="Times New Roman" panose="02020603050405020304" pitchFamily="18" charset="0"/>
            </a:endParaRPr>
          </a:p>
          <a:p>
            <a:pPr indent="0">
              <a:lnSpc>
                <a:spcPct val="107000"/>
              </a:lnSpc>
              <a:spcAft>
                <a:spcPts val="800"/>
              </a:spcAft>
              <a:buNone/>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AA405AE-BE38-9E4F-5A54-75BB00E729F9}"/>
              </a:ext>
            </a:extLst>
          </p:cNvPr>
          <p:cNvPicPr>
            <a:picLocks noChangeAspect="1"/>
          </p:cNvPicPr>
          <p:nvPr/>
        </p:nvPicPr>
        <p:blipFill>
          <a:blip r:embed="rId2"/>
          <a:stretch>
            <a:fillRect/>
          </a:stretch>
        </p:blipFill>
        <p:spPr>
          <a:xfrm>
            <a:off x="443865" y="3764280"/>
            <a:ext cx="5408295" cy="2788920"/>
          </a:xfrm>
          <a:prstGeom prst="rect">
            <a:avLst/>
          </a:prstGeom>
        </p:spPr>
      </p:pic>
      <p:pic>
        <p:nvPicPr>
          <p:cNvPr id="5" name="Picture 4">
            <a:extLst>
              <a:ext uri="{FF2B5EF4-FFF2-40B4-BE49-F238E27FC236}">
                <a16:creationId xmlns:a16="http://schemas.microsoft.com/office/drawing/2014/main" id="{D9A81F82-DA37-57AA-6E6B-1020FB6436BA}"/>
              </a:ext>
            </a:extLst>
          </p:cNvPr>
          <p:cNvPicPr>
            <a:picLocks noChangeAspect="1"/>
          </p:cNvPicPr>
          <p:nvPr/>
        </p:nvPicPr>
        <p:blipFill>
          <a:blip r:embed="rId3"/>
          <a:stretch>
            <a:fillRect/>
          </a:stretch>
        </p:blipFill>
        <p:spPr>
          <a:xfrm>
            <a:off x="443865" y="657860"/>
            <a:ext cx="5408295" cy="3106420"/>
          </a:xfrm>
          <a:prstGeom prst="rect">
            <a:avLst/>
          </a:prstGeom>
        </p:spPr>
      </p:pic>
      <p:pic>
        <p:nvPicPr>
          <p:cNvPr id="6" name="Picture 5">
            <a:extLst>
              <a:ext uri="{FF2B5EF4-FFF2-40B4-BE49-F238E27FC236}">
                <a16:creationId xmlns:a16="http://schemas.microsoft.com/office/drawing/2014/main" id="{DDD20497-6753-6BDA-A64A-5DAD63B8D54C}"/>
              </a:ext>
            </a:extLst>
          </p:cNvPr>
          <p:cNvPicPr>
            <a:picLocks noChangeAspect="1"/>
          </p:cNvPicPr>
          <p:nvPr/>
        </p:nvPicPr>
        <p:blipFill>
          <a:blip r:embed="rId4"/>
          <a:stretch>
            <a:fillRect/>
          </a:stretch>
        </p:blipFill>
        <p:spPr>
          <a:xfrm>
            <a:off x="6012179" y="657860"/>
            <a:ext cx="5735955" cy="3304279"/>
          </a:xfrm>
          <a:prstGeom prst="rect">
            <a:avLst/>
          </a:prstGeom>
        </p:spPr>
      </p:pic>
      <p:pic>
        <p:nvPicPr>
          <p:cNvPr id="7" name="Picture 6">
            <a:extLst>
              <a:ext uri="{FF2B5EF4-FFF2-40B4-BE49-F238E27FC236}">
                <a16:creationId xmlns:a16="http://schemas.microsoft.com/office/drawing/2014/main" id="{72CE7BC7-3617-D404-EC6B-ED0A5811B051}"/>
              </a:ext>
            </a:extLst>
          </p:cNvPr>
          <p:cNvPicPr>
            <a:picLocks noChangeAspect="1"/>
          </p:cNvPicPr>
          <p:nvPr/>
        </p:nvPicPr>
        <p:blipFill>
          <a:blip r:embed="rId5"/>
          <a:stretch>
            <a:fillRect/>
          </a:stretch>
        </p:blipFill>
        <p:spPr>
          <a:xfrm>
            <a:off x="5958840" y="3962139"/>
            <a:ext cx="5789294" cy="2591061"/>
          </a:xfrm>
          <a:prstGeom prst="rect">
            <a:avLst/>
          </a:prstGeom>
        </p:spPr>
      </p:pic>
    </p:spTree>
    <p:extLst>
      <p:ext uri="{BB962C8B-B14F-4D97-AF65-F5344CB8AC3E}">
        <p14:creationId xmlns:p14="http://schemas.microsoft.com/office/powerpoint/2010/main" val="4248928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E7DDA1-6D01-A521-64E4-76320EA482ED}"/>
              </a:ext>
            </a:extLst>
          </p:cNvPr>
          <p:cNvSpPr>
            <a:spLocks noGrp="1"/>
          </p:cNvSpPr>
          <p:nvPr>
            <p:ph idx="1"/>
          </p:nvPr>
        </p:nvSpPr>
        <p:spPr>
          <a:xfrm>
            <a:off x="259080" y="243840"/>
            <a:ext cx="11658600" cy="6355080"/>
          </a:xfrm>
        </p:spPr>
        <p:txBody>
          <a:bodyPr/>
          <a:lstStyle/>
          <a:p>
            <a:pPr marL="0" indent="0">
              <a:buNone/>
            </a:pPr>
            <a:r>
              <a:rPr lang="en-GB" sz="1800" dirty="0">
                <a:effectLst/>
                <a:latin typeface="Times New Roman" panose="02020603050405020304" pitchFamily="18" charset="0"/>
                <a:ea typeface="Times New Roman" panose="02020603050405020304" pitchFamily="18" charset="0"/>
              </a:rPr>
              <a:t> II.  PI controller at output side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906D4BCF-32E6-7AD2-E6A0-DB2C2A228E54}"/>
              </a:ext>
            </a:extLst>
          </p:cNvPr>
          <p:cNvPicPr>
            <a:picLocks noChangeAspect="1"/>
          </p:cNvPicPr>
          <p:nvPr/>
        </p:nvPicPr>
        <p:blipFill>
          <a:blip r:embed="rId2"/>
          <a:stretch>
            <a:fillRect/>
          </a:stretch>
        </p:blipFill>
        <p:spPr>
          <a:xfrm>
            <a:off x="1813560" y="733425"/>
            <a:ext cx="8564880" cy="5391150"/>
          </a:xfrm>
          <a:prstGeom prst="rect">
            <a:avLst/>
          </a:prstGeom>
        </p:spPr>
      </p:pic>
    </p:spTree>
    <p:extLst>
      <p:ext uri="{BB962C8B-B14F-4D97-AF65-F5344CB8AC3E}">
        <p14:creationId xmlns:p14="http://schemas.microsoft.com/office/powerpoint/2010/main" val="2597473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1D762-793D-5730-089E-53709F3A024F}"/>
              </a:ext>
            </a:extLst>
          </p:cNvPr>
          <p:cNvSpPr>
            <a:spLocks noGrp="1"/>
          </p:cNvSpPr>
          <p:nvPr>
            <p:ph idx="1"/>
          </p:nvPr>
        </p:nvSpPr>
        <p:spPr>
          <a:xfrm>
            <a:off x="228598" y="213360"/>
            <a:ext cx="11658600" cy="6339840"/>
          </a:xfrm>
        </p:spPr>
        <p:txBody>
          <a:bodyPr/>
          <a:lstStyle/>
          <a:p>
            <a:pPr marL="342900" indent="-342900">
              <a:buFont typeface="Arial" panose="020B0604020202020204" pitchFamily="34" charset="0"/>
              <a:buAutoNum type="alphaLcParenR"/>
            </a:pPr>
            <a:r>
              <a:rPr lang="en-GB" sz="1800" dirty="0">
                <a:effectLst/>
                <a:latin typeface="Times New Roman" panose="02020603050405020304" pitchFamily="18" charset="0"/>
                <a:ea typeface="Times New Roman" panose="02020603050405020304" pitchFamily="18" charset="0"/>
              </a:rPr>
              <a:t>Without tunning with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0.45 and ki = 54                       b) With tunning with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0.270 and ki = 6480</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AD9414D-6800-ADD3-6663-8089C5459626}"/>
              </a:ext>
            </a:extLst>
          </p:cNvPr>
          <p:cNvPicPr>
            <a:picLocks noChangeAspect="1"/>
          </p:cNvPicPr>
          <p:nvPr/>
        </p:nvPicPr>
        <p:blipFill>
          <a:blip r:embed="rId2"/>
          <a:stretch>
            <a:fillRect/>
          </a:stretch>
        </p:blipFill>
        <p:spPr>
          <a:xfrm>
            <a:off x="228599" y="773112"/>
            <a:ext cx="5349241" cy="2960687"/>
          </a:xfrm>
          <a:prstGeom prst="rect">
            <a:avLst/>
          </a:prstGeom>
        </p:spPr>
      </p:pic>
      <p:pic>
        <p:nvPicPr>
          <p:cNvPr id="5" name="Picture 4">
            <a:extLst>
              <a:ext uri="{FF2B5EF4-FFF2-40B4-BE49-F238E27FC236}">
                <a16:creationId xmlns:a16="http://schemas.microsoft.com/office/drawing/2014/main" id="{C30E07B0-8A38-EDC5-7D94-019CE6F4F71F}"/>
              </a:ext>
            </a:extLst>
          </p:cNvPr>
          <p:cNvPicPr>
            <a:picLocks noChangeAspect="1"/>
          </p:cNvPicPr>
          <p:nvPr/>
        </p:nvPicPr>
        <p:blipFill>
          <a:blip r:embed="rId3"/>
          <a:stretch>
            <a:fillRect/>
          </a:stretch>
        </p:blipFill>
        <p:spPr>
          <a:xfrm>
            <a:off x="228598" y="3733799"/>
            <a:ext cx="5501642" cy="2833053"/>
          </a:xfrm>
          <a:prstGeom prst="rect">
            <a:avLst/>
          </a:prstGeom>
        </p:spPr>
      </p:pic>
      <p:pic>
        <p:nvPicPr>
          <p:cNvPr id="6" name="Picture 5">
            <a:extLst>
              <a:ext uri="{FF2B5EF4-FFF2-40B4-BE49-F238E27FC236}">
                <a16:creationId xmlns:a16="http://schemas.microsoft.com/office/drawing/2014/main" id="{FF1F38F7-9BB4-EAF3-4CFD-50859C6324BD}"/>
              </a:ext>
            </a:extLst>
          </p:cNvPr>
          <p:cNvPicPr>
            <a:picLocks noChangeAspect="1"/>
          </p:cNvPicPr>
          <p:nvPr/>
        </p:nvPicPr>
        <p:blipFill>
          <a:blip r:embed="rId4"/>
          <a:stretch>
            <a:fillRect/>
          </a:stretch>
        </p:blipFill>
        <p:spPr>
          <a:xfrm>
            <a:off x="5913118" y="590232"/>
            <a:ext cx="5760721" cy="2960687"/>
          </a:xfrm>
          <a:prstGeom prst="rect">
            <a:avLst/>
          </a:prstGeom>
        </p:spPr>
      </p:pic>
      <p:pic>
        <p:nvPicPr>
          <p:cNvPr id="7" name="Picture 6">
            <a:extLst>
              <a:ext uri="{FF2B5EF4-FFF2-40B4-BE49-F238E27FC236}">
                <a16:creationId xmlns:a16="http://schemas.microsoft.com/office/drawing/2014/main" id="{F7AE97FB-E9A2-5EE2-5E47-AD73B851867B}"/>
              </a:ext>
            </a:extLst>
          </p:cNvPr>
          <p:cNvPicPr>
            <a:picLocks noChangeAspect="1"/>
          </p:cNvPicPr>
          <p:nvPr/>
        </p:nvPicPr>
        <p:blipFill>
          <a:blip r:embed="rId5"/>
          <a:stretch>
            <a:fillRect/>
          </a:stretch>
        </p:blipFill>
        <p:spPr>
          <a:xfrm>
            <a:off x="5913116" y="3429001"/>
            <a:ext cx="5974081" cy="3137852"/>
          </a:xfrm>
          <a:prstGeom prst="rect">
            <a:avLst/>
          </a:prstGeom>
        </p:spPr>
      </p:pic>
    </p:spTree>
    <p:extLst>
      <p:ext uri="{BB962C8B-B14F-4D97-AF65-F5344CB8AC3E}">
        <p14:creationId xmlns:p14="http://schemas.microsoft.com/office/powerpoint/2010/main" val="2879723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81844-C69C-6B45-D9C7-7003EFF8558F}"/>
              </a:ext>
            </a:extLst>
          </p:cNvPr>
          <p:cNvSpPr>
            <a:spLocks noGrp="1"/>
          </p:cNvSpPr>
          <p:nvPr>
            <p:ph idx="1"/>
          </p:nvPr>
        </p:nvSpPr>
        <p:spPr>
          <a:xfrm>
            <a:off x="289560" y="274320"/>
            <a:ext cx="11628120" cy="6294120"/>
          </a:xfrm>
        </p:spPr>
        <p:txBody>
          <a:bodyPr/>
          <a:lstStyle/>
          <a:p>
            <a:pPr marL="400050" indent="-400050">
              <a:buFont typeface="+mj-lt"/>
              <a:buAutoNum type="romanUcPeriod" startAt="3"/>
            </a:pPr>
            <a:r>
              <a:rPr lang="en-GB" sz="1800" dirty="0">
                <a:effectLst/>
                <a:latin typeface="Times New Roman" panose="02020603050405020304" pitchFamily="18" charset="0"/>
                <a:ea typeface="Times New Roman" panose="02020603050405020304" pitchFamily="18" charset="0"/>
              </a:rPr>
              <a:t>PI controller at input - output side</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78770578-EB37-521F-FC8F-410E7D3811A8}"/>
              </a:ext>
            </a:extLst>
          </p:cNvPr>
          <p:cNvPicPr>
            <a:picLocks noChangeAspect="1"/>
          </p:cNvPicPr>
          <p:nvPr/>
        </p:nvPicPr>
        <p:blipFill>
          <a:blip r:embed="rId2"/>
          <a:stretch>
            <a:fillRect/>
          </a:stretch>
        </p:blipFill>
        <p:spPr>
          <a:xfrm>
            <a:off x="2529522" y="624839"/>
            <a:ext cx="6073482" cy="5943601"/>
          </a:xfrm>
          <a:prstGeom prst="rect">
            <a:avLst/>
          </a:prstGeom>
        </p:spPr>
      </p:pic>
    </p:spTree>
    <p:extLst>
      <p:ext uri="{BB962C8B-B14F-4D97-AF65-F5344CB8AC3E}">
        <p14:creationId xmlns:p14="http://schemas.microsoft.com/office/powerpoint/2010/main" val="642656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EA63B-56A5-7381-1B37-44B3258E34BC}"/>
              </a:ext>
            </a:extLst>
          </p:cNvPr>
          <p:cNvSpPr>
            <a:spLocks noGrp="1"/>
          </p:cNvSpPr>
          <p:nvPr>
            <p:ph idx="1"/>
          </p:nvPr>
        </p:nvSpPr>
        <p:spPr>
          <a:xfrm>
            <a:off x="289560" y="304800"/>
            <a:ext cx="11673840" cy="6248400"/>
          </a:xfrm>
        </p:spPr>
        <p:txBody>
          <a:bodyPr/>
          <a:lstStyle/>
          <a:p>
            <a:pPr marL="0" indent="0">
              <a:buNone/>
            </a:pPr>
            <a:r>
              <a:rPr lang="en-GB" sz="1800" dirty="0">
                <a:effectLst/>
                <a:latin typeface="Times New Roman" panose="02020603050405020304" pitchFamily="18" charset="0"/>
                <a:ea typeface="Times New Roman" panose="02020603050405020304" pitchFamily="18" charset="0"/>
              </a:rPr>
              <a:t>a) Without tunned at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0.55 , ki = 1200 (input side)           b)  With tunned at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0.8 , ki =  200000 (input side) &amp;</a:t>
            </a:r>
          </a:p>
          <a:p>
            <a:pPr marL="0" indent="0">
              <a:buNone/>
            </a:pPr>
            <a:r>
              <a:rPr lang="en-GB" sz="1800" dirty="0">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 &amp;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0.45 , ki = 54 (output side)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0.2025 , ki = 243 (output side)</a:t>
            </a:r>
            <a:endParaRPr lang="en-IN" sz="1800" dirty="0">
              <a:effectLst/>
              <a:latin typeface="Times New Roman" panose="02020603050405020304" pitchFamily="18" charset="0"/>
              <a:ea typeface="Times New Roman" panose="02020603050405020304" pitchFamily="18" charset="0"/>
            </a:endParaRPr>
          </a:p>
          <a:p>
            <a:pPr marL="0" indent="0">
              <a:buNone/>
            </a:pPr>
            <a:r>
              <a:rPr lang="en-GB" sz="1800" dirty="0">
                <a:effectLst/>
                <a:latin typeface="Times New Roman" panose="02020603050405020304" pitchFamily="18" charset="0"/>
                <a:ea typeface="Times New Roman" panose="02020603050405020304" pitchFamily="18" charset="0"/>
              </a:rPr>
              <a:t>          </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E653B61E-0C56-D46F-0C05-C9957777DF1B}"/>
              </a:ext>
            </a:extLst>
          </p:cNvPr>
          <p:cNvPicPr>
            <a:picLocks noChangeAspect="1"/>
          </p:cNvPicPr>
          <p:nvPr/>
        </p:nvPicPr>
        <p:blipFill>
          <a:blip r:embed="rId2"/>
          <a:stretch>
            <a:fillRect/>
          </a:stretch>
        </p:blipFill>
        <p:spPr>
          <a:xfrm>
            <a:off x="289560" y="933450"/>
            <a:ext cx="5615940" cy="3105150"/>
          </a:xfrm>
          <a:prstGeom prst="rect">
            <a:avLst/>
          </a:prstGeom>
        </p:spPr>
      </p:pic>
      <p:pic>
        <p:nvPicPr>
          <p:cNvPr id="5" name="Picture 4">
            <a:extLst>
              <a:ext uri="{FF2B5EF4-FFF2-40B4-BE49-F238E27FC236}">
                <a16:creationId xmlns:a16="http://schemas.microsoft.com/office/drawing/2014/main" id="{9FDFAA44-758E-874C-30E3-A6C4B7AE505F}"/>
              </a:ext>
            </a:extLst>
          </p:cNvPr>
          <p:cNvPicPr>
            <a:picLocks noChangeAspect="1"/>
          </p:cNvPicPr>
          <p:nvPr/>
        </p:nvPicPr>
        <p:blipFill>
          <a:blip r:embed="rId3"/>
          <a:stretch>
            <a:fillRect/>
          </a:stretch>
        </p:blipFill>
        <p:spPr>
          <a:xfrm>
            <a:off x="289560" y="3978593"/>
            <a:ext cx="5806440" cy="2772727"/>
          </a:xfrm>
          <a:prstGeom prst="rect">
            <a:avLst/>
          </a:prstGeom>
        </p:spPr>
      </p:pic>
      <p:pic>
        <p:nvPicPr>
          <p:cNvPr id="6" name="Picture 5">
            <a:extLst>
              <a:ext uri="{FF2B5EF4-FFF2-40B4-BE49-F238E27FC236}">
                <a16:creationId xmlns:a16="http://schemas.microsoft.com/office/drawing/2014/main" id="{15F9E003-1977-0B7A-78E3-869C7085CF1B}"/>
              </a:ext>
            </a:extLst>
          </p:cNvPr>
          <p:cNvPicPr>
            <a:picLocks noChangeAspect="1"/>
          </p:cNvPicPr>
          <p:nvPr/>
        </p:nvPicPr>
        <p:blipFill>
          <a:blip r:embed="rId4"/>
          <a:stretch>
            <a:fillRect/>
          </a:stretch>
        </p:blipFill>
        <p:spPr>
          <a:xfrm>
            <a:off x="6126480" y="1107758"/>
            <a:ext cx="5775960" cy="2656522"/>
          </a:xfrm>
          <a:prstGeom prst="rect">
            <a:avLst/>
          </a:prstGeom>
        </p:spPr>
      </p:pic>
      <p:pic>
        <p:nvPicPr>
          <p:cNvPr id="7" name="Picture 6">
            <a:extLst>
              <a:ext uri="{FF2B5EF4-FFF2-40B4-BE49-F238E27FC236}">
                <a16:creationId xmlns:a16="http://schemas.microsoft.com/office/drawing/2014/main" id="{D05D2785-722B-4BB7-A605-301C3D786812}"/>
              </a:ext>
            </a:extLst>
          </p:cNvPr>
          <p:cNvPicPr>
            <a:picLocks noChangeAspect="1"/>
          </p:cNvPicPr>
          <p:nvPr/>
        </p:nvPicPr>
        <p:blipFill>
          <a:blip r:embed="rId5"/>
          <a:stretch>
            <a:fillRect/>
          </a:stretch>
        </p:blipFill>
        <p:spPr>
          <a:xfrm>
            <a:off x="6126480" y="3748088"/>
            <a:ext cx="5615940" cy="3003232"/>
          </a:xfrm>
          <a:prstGeom prst="rect">
            <a:avLst/>
          </a:prstGeom>
        </p:spPr>
      </p:pic>
    </p:spTree>
    <p:extLst>
      <p:ext uri="{BB962C8B-B14F-4D97-AF65-F5344CB8AC3E}">
        <p14:creationId xmlns:p14="http://schemas.microsoft.com/office/powerpoint/2010/main" val="3426203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C4379-8ADC-E2B1-0A0B-19E09E6B7826}"/>
              </a:ext>
            </a:extLst>
          </p:cNvPr>
          <p:cNvSpPr>
            <a:spLocks noGrp="1"/>
          </p:cNvSpPr>
          <p:nvPr>
            <p:ph idx="1"/>
          </p:nvPr>
        </p:nvSpPr>
        <p:spPr>
          <a:xfrm>
            <a:off x="198120" y="259080"/>
            <a:ext cx="11765280" cy="6385560"/>
          </a:xfrm>
        </p:spPr>
        <p:txBody>
          <a:bodyPr/>
          <a:lstStyle/>
          <a:p>
            <a:pPr marL="0" indent="0">
              <a:buNone/>
            </a:pPr>
            <a:r>
              <a:rPr lang="en-GB" sz="1800" dirty="0">
                <a:effectLst/>
                <a:latin typeface="Times New Roman" panose="02020603050405020304" pitchFamily="18" charset="0"/>
                <a:ea typeface="Times New Roman" panose="02020603050405020304" pitchFamily="18" charset="0"/>
              </a:rPr>
              <a:t>4. Boost Chopper with MPPT with PID controller (without or with tunning)</a:t>
            </a:r>
            <a:endParaRPr lang="en-IN" sz="1800" dirty="0">
              <a:effectLst/>
              <a:latin typeface="Times New Roman" panose="02020603050405020304" pitchFamily="18" charset="0"/>
              <a:ea typeface="Times New Roman" panose="02020603050405020304" pitchFamily="18" charset="0"/>
            </a:endParaRPr>
          </a:p>
          <a:p>
            <a:pPr marL="0" indent="0">
              <a:buNone/>
            </a:pPr>
            <a:r>
              <a:rPr lang="en-GB" sz="1800" dirty="0">
                <a:latin typeface="Times New Roman" panose="02020603050405020304" pitchFamily="18" charset="0"/>
                <a:ea typeface="Times New Roman" panose="02020603050405020304" pitchFamily="18" charset="0"/>
              </a:rPr>
              <a:t> I. </a:t>
            </a:r>
            <a:r>
              <a:rPr lang="en-GB" sz="1800" dirty="0">
                <a:effectLst/>
                <a:latin typeface="Times New Roman" panose="02020603050405020304" pitchFamily="18" charset="0"/>
                <a:ea typeface="Times New Roman" panose="02020603050405020304" pitchFamily="18" charset="0"/>
              </a:rPr>
              <a:t>PID controller at input side</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6B1CA71-6405-416B-8587-5A3641AD5934}"/>
              </a:ext>
            </a:extLst>
          </p:cNvPr>
          <p:cNvPicPr>
            <a:picLocks noChangeAspect="1"/>
          </p:cNvPicPr>
          <p:nvPr/>
        </p:nvPicPr>
        <p:blipFill>
          <a:blip r:embed="rId2"/>
          <a:stretch>
            <a:fillRect/>
          </a:stretch>
        </p:blipFill>
        <p:spPr>
          <a:xfrm>
            <a:off x="1897380" y="960120"/>
            <a:ext cx="5227320" cy="5638800"/>
          </a:xfrm>
          <a:prstGeom prst="rect">
            <a:avLst/>
          </a:prstGeom>
        </p:spPr>
      </p:pic>
    </p:spTree>
    <p:extLst>
      <p:ext uri="{BB962C8B-B14F-4D97-AF65-F5344CB8AC3E}">
        <p14:creationId xmlns:p14="http://schemas.microsoft.com/office/powerpoint/2010/main" val="26443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E99E-C53C-7EFE-C5AC-2DF61F3941D8}"/>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34C8D-73F3-1C80-47B3-84B0C890CCB9}"/>
              </a:ext>
            </a:extLst>
          </p:cNvPr>
          <p:cNvSpPr>
            <a:spLocks noGrp="1"/>
          </p:cNvSpPr>
          <p:nvPr>
            <p:ph idx="1"/>
          </p:nvPr>
        </p:nvSpPr>
        <p:spPr>
          <a:xfrm>
            <a:off x="838200" y="1600701"/>
            <a:ext cx="10391274" cy="4892174"/>
          </a:xfrm>
        </p:spPr>
        <p:txBody>
          <a:bodyPr>
            <a:normAutofit fontScale="92500" lnSpcReduction="10000"/>
          </a:bodyPr>
          <a:lstStyle/>
          <a:p>
            <a:pPr algn="just"/>
            <a:r>
              <a:rPr lang="en-US" sz="2400" dirty="0">
                <a:effectLst/>
                <a:latin typeface="Times New Roman" panose="02020603050405020304" pitchFamily="18" charset="0"/>
                <a:ea typeface="Times New Roman" panose="02020603050405020304" pitchFamily="18" charset="0"/>
              </a:rPr>
              <a:t>Solar photovoltaic (PV) system made a great attention in the electrical power generation due to its advantages.</a:t>
            </a:r>
          </a:p>
          <a:p>
            <a:pPr algn="just"/>
            <a:r>
              <a:rPr lang="en-US" sz="2400" dirty="0">
                <a:effectLst/>
                <a:latin typeface="Times New Roman" panose="02020603050405020304" pitchFamily="18" charset="0"/>
                <a:ea typeface="Times New Roman" panose="02020603050405020304" pitchFamily="18" charset="0"/>
              </a:rPr>
              <a:t>This dissertation contains the design, simulation and </a:t>
            </a:r>
            <a:r>
              <a:rPr lang="en-US" sz="2400">
                <a:effectLst/>
                <a:latin typeface="Times New Roman" panose="02020603050405020304" pitchFamily="18" charset="0"/>
                <a:ea typeface="Times New Roman" panose="02020603050405020304" pitchFamily="18" charset="0"/>
              </a:rPr>
              <a:t>analysis </a:t>
            </a:r>
            <a:r>
              <a:rPr lang="en-US" sz="2400">
                <a:latin typeface="Times New Roman" panose="02020603050405020304" pitchFamily="18" charset="0"/>
                <a:ea typeface="Times New Roman" panose="02020603050405020304" pitchFamily="18" charset="0"/>
              </a:rPr>
              <a:t>of</a:t>
            </a:r>
            <a:r>
              <a:rPr lang="en-US" sz="240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PV system with DC – DC Boost converter controlled by different controllers and the study of various protection scheme of grid connected solar PV system. </a:t>
            </a:r>
          </a:p>
          <a:p>
            <a:pPr algn="just"/>
            <a:r>
              <a:rPr lang="en-US" sz="2400" dirty="0">
                <a:effectLst/>
                <a:latin typeface="Times New Roman" panose="02020603050405020304" pitchFamily="18" charset="0"/>
                <a:ea typeface="Times New Roman" panose="02020603050405020304" pitchFamily="18" charset="0"/>
              </a:rPr>
              <a:t>The project contains the comparative study of the with and without controlled mechanism used in the feedback of the PV system with DC – DC boost converter. </a:t>
            </a:r>
          </a:p>
          <a:p>
            <a:pPr algn="just"/>
            <a:r>
              <a:rPr lang="en-US" sz="2400" dirty="0">
                <a:effectLst/>
                <a:latin typeface="Times New Roman" panose="02020603050405020304" pitchFamily="18" charset="0"/>
                <a:ea typeface="Times New Roman" panose="02020603050405020304" pitchFamily="18" charset="0"/>
              </a:rPr>
              <a:t>And also compare the different controllers (like PI, PID used as control mechanism) output when controllers are tuned by using tuning mechanism called as Ziegler – Nichol’s method (for optimize the output of the controllers) and untuned. </a:t>
            </a:r>
          </a:p>
          <a:p>
            <a:pPr algn="just"/>
            <a:r>
              <a:rPr lang="en-US" sz="2400" dirty="0">
                <a:effectLst/>
                <a:latin typeface="Times New Roman" panose="02020603050405020304" pitchFamily="18" charset="0"/>
                <a:ea typeface="Times New Roman" panose="02020603050405020304" pitchFamily="18" charset="0"/>
              </a:rPr>
              <a:t>The output of the DC – DC boost converter enhance by using the MPPT algorithm. </a:t>
            </a:r>
          </a:p>
          <a:p>
            <a:pPr algn="just"/>
            <a:r>
              <a:rPr lang="en-US" sz="2400" dirty="0">
                <a:effectLst/>
                <a:latin typeface="Times New Roman" panose="02020603050405020304" pitchFamily="18" charset="0"/>
                <a:ea typeface="Times New Roman" panose="02020603050405020304" pitchFamily="18" charset="0"/>
              </a:rPr>
              <a:t>The Boost converter model’s simulation done by using MATLAB/SIMULINK software demonstrate that controllers can improve the feedback system’s steady state and transient response, also enhance the system output and efficiency. </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1461175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13239-15B8-7475-2C7D-98BC4C09676C}"/>
              </a:ext>
            </a:extLst>
          </p:cNvPr>
          <p:cNvSpPr>
            <a:spLocks noGrp="1"/>
          </p:cNvSpPr>
          <p:nvPr>
            <p:ph idx="1"/>
          </p:nvPr>
        </p:nvSpPr>
        <p:spPr>
          <a:xfrm>
            <a:off x="304800" y="472440"/>
            <a:ext cx="11612880" cy="6065520"/>
          </a:xfrm>
        </p:spPr>
        <p:txBody>
          <a:bodyPr/>
          <a:lstStyle/>
          <a:p>
            <a:pPr marL="342900" indent="-342900">
              <a:buFont typeface="Arial" panose="020B0604020202020204" pitchFamily="34" charset="0"/>
              <a:buAutoNum type="alphaLcParenR"/>
            </a:pPr>
            <a:r>
              <a:rPr lang="en-GB" sz="1800" dirty="0">
                <a:effectLst/>
                <a:latin typeface="Times New Roman" panose="02020603050405020304" pitchFamily="18" charset="0"/>
                <a:ea typeface="Times New Roman" panose="02020603050405020304" pitchFamily="18" charset="0"/>
              </a:rPr>
              <a:t>Waveforms when PID  controller is                                        b) Waveforms when PID controller is tunned with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0.18, </a:t>
            </a:r>
          </a:p>
          <a:p>
            <a:pPr marL="0" indent="0">
              <a:buNone/>
            </a:pPr>
            <a:r>
              <a:rPr lang="en-GB" sz="1800" dirty="0">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Untunned</a:t>
            </a:r>
            <a:r>
              <a:rPr lang="en-GB" sz="1800" dirty="0">
                <a:effectLst/>
                <a:latin typeface="Times New Roman" panose="02020603050405020304" pitchFamily="18" charset="0"/>
                <a:ea typeface="Times New Roman" panose="02020603050405020304" pitchFamily="18" charset="0"/>
              </a:rPr>
              <a:t> with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0.45 , ki = 0.01 &amp; </a:t>
            </a:r>
            <a:r>
              <a:rPr lang="en-GB" sz="1800" dirty="0" err="1">
                <a:effectLst/>
                <a:latin typeface="Times New Roman" panose="02020603050405020304" pitchFamily="18" charset="0"/>
                <a:ea typeface="Times New Roman" panose="02020603050405020304" pitchFamily="18" charset="0"/>
              </a:rPr>
              <a:t>kd</a:t>
            </a:r>
            <a:r>
              <a:rPr lang="en-GB" sz="1800" dirty="0">
                <a:effectLst/>
                <a:latin typeface="Times New Roman" panose="02020603050405020304" pitchFamily="18" charset="0"/>
                <a:ea typeface="Times New Roman" panose="02020603050405020304" pitchFamily="18" charset="0"/>
              </a:rPr>
              <a:t> = 540                             ki = 2000 &amp; </a:t>
            </a:r>
            <a:r>
              <a:rPr lang="en-GB" sz="1800" dirty="0" err="1">
                <a:effectLst/>
                <a:latin typeface="Times New Roman" panose="02020603050405020304" pitchFamily="18" charset="0"/>
                <a:ea typeface="Times New Roman" panose="02020603050405020304" pitchFamily="18" charset="0"/>
              </a:rPr>
              <a:t>kd</a:t>
            </a:r>
            <a:r>
              <a:rPr lang="en-GB" sz="1800" dirty="0">
                <a:effectLst/>
                <a:latin typeface="Times New Roman" panose="02020603050405020304" pitchFamily="18" charset="0"/>
                <a:ea typeface="Times New Roman" panose="02020603050405020304" pitchFamily="18" charset="0"/>
              </a:rPr>
              <a:t> = 0.000125</a:t>
            </a:r>
            <a:endParaRPr lang="en-IN" dirty="0"/>
          </a:p>
        </p:txBody>
      </p:sp>
      <p:pic>
        <p:nvPicPr>
          <p:cNvPr id="4" name="Picture 3">
            <a:extLst>
              <a:ext uri="{FF2B5EF4-FFF2-40B4-BE49-F238E27FC236}">
                <a16:creationId xmlns:a16="http://schemas.microsoft.com/office/drawing/2014/main" id="{95B13BC3-FB0E-AE27-80B5-7C73193E0910}"/>
              </a:ext>
            </a:extLst>
          </p:cNvPr>
          <p:cNvPicPr>
            <a:picLocks noChangeAspect="1"/>
          </p:cNvPicPr>
          <p:nvPr/>
        </p:nvPicPr>
        <p:blipFill>
          <a:blip r:embed="rId2"/>
          <a:stretch>
            <a:fillRect/>
          </a:stretch>
        </p:blipFill>
        <p:spPr>
          <a:xfrm>
            <a:off x="304800" y="1237933"/>
            <a:ext cx="5708015" cy="2709228"/>
          </a:xfrm>
          <a:prstGeom prst="rect">
            <a:avLst/>
          </a:prstGeom>
        </p:spPr>
      </p:pic>
      <p:pic>
        <p:nvPicPr>
          <p:cNvPr id="5" name="Picture 4">
            <a:extLst>
              <a:ext uri="{FF2B5EF4-FFF2-40B4-BE49-F238E27FC236}">
                <a16:creationId xmlns:a16="http://schemas.microsoft.com/office/drawing/2014/main" id="{486D1162-470E-CEA7-3F2B-190A61D274FE}"/>
              </a:ext>
            </a:extLst>
          </p:cNvPr>
          <p:cNvPicPr>
            <a:picLocks noChangeAspect="1"/>
          </p:cNvPicPr>
          <p:nvPr/>
        </p:nvPicPr>
        <p:blipFill>
          <a:blip r:embed="rId3"/>
          <a:stretch>
            <a:fillRect/>
          </a:stretch>
        </p:blipFill>
        <p:spPr>
          <a:xfrm>
            <a:off x="304800" y="3947161"/>
            <a:ext cx="5708014" cy="2438399"/>
          </a:xfrm>
          <a:prstGeom prst="rect">
            <a:avLst/>
          </a:prstGeom>
        </p:spPr>
      </p:pic>
      <p:pic>
        <p:nvPicPr>
          <p:cNvPr id="6" name="Picture 5">
            <a:extLst>
              <a:ext uri="{FF2B5EF4-FFF2-40B4-BE49-F238E27FC236}">
                <a16:creationId xmlns:a16="http://schemas.microsoft.com/office/drawing/2014/main" id="{9B2D77E0-E0B1-1A86-4018-381E2B935A51}"/>
              </a:ext>
            </a:extLst>
          </p:cNvPr>
          <p:cNvPicPr>
            <a:picLocks noChangeAspect="1"/>
          </p:cNvPicPr>
          <p:nvPr/>
        </p:nvPicPr>
        <p:blipFill>
          <a:blip r:embed="rId4"/>
          <a:stretch>
            <a:fillRect/>
          </a:stretch>
        </p:blipFill>
        <p:spPr>
          <a:xfrm>
            <a:off x="6299200" y="1237933"/>
            <a:ext cx="5588000" cy="2709228"/>
          </a:xfrm>
          <a:prstGeom prst="rect">
            <a:avLst/>
          </a:prstGeom>
        </p:spPr>
      </p:pic>
      <p:pic>
        <p:nvPicPr>
          <p:cNvPr id="7" name="Picture 6">
            <a:extLst>
              <a:ext uri="{FF2B5EF4-FFF2-40B4-BE49-F238E27FC236}">
                <a16:creationId xmlns:a16="http://schemas.microsoft.com/office/drawing/2014/main" id="{6D826BF5-9212-5A9A-690C-E9EF036CB601}"/>
              </a:ext>
            </a:extLst>
          </p:cNvPr>
          <p:cNvPicPr>
            <a:picLocks noChangeAspect="1"/>
          </p:cNvPicPr>
          <p:nvPr/>
        </p:nvPicPr>
        <p:blipFill>
          <a:blip r:embed="rId5"/>
          <a:stretch>
            <a:fillRect/>
          </a:stretch>
        </p:blipFill>
        <p:spPr>
          <a:xfrm>
            <a:off x="6332221" y="3947161"/>
            <a:ext cx="5554979" cy="2438399"/>
          </a:xfrm>
          <a:prstGeom prst="rect">
            <a:avLst/>
          </a:prstGeom>
        </p:spPr>
      </p:pic>
    </p:spTree>
    <p:extLst>
      <p:ext uri="{BB962C8B-B14F-4D97-AF65-F5344CB8AC3E}">
        <p14:creationId xmlns:p14="http://schemas.microsoft.com/office/powerpoint/2010/main" val="2544730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A378E-F7D7-A8AD-8C16-D0356047C08D}"/>
              </a:ext>
            </a:extLst>
          </p:cNvPr>
          <p:cNvSpPr>
            <a:spLocks noGrp="1"/>
          </p:cNvSpPr>
          <p:nvPr>
            <p:ph idx="1"/>
          </p:nvPr>
        </p:nvSpPr>
        <p:spPr>
          <a:xfrm>
            <a:off x="243840" y="304800"/>
            <a:ext cx="11704320" cy="6263640"/>
          </a:xfrm>
        </p:spPr>
        <p:txBody>
          <a:bodyPr/>
          <a:lstStyle/>
          <a:p>
            <a:pPr marL="400050" indent="-400050">
              <a:buFont typeface="+mj-lt"/>
              <a:buAutoNum type="romanUcPeriod" startAt="2"/>
            </a:pPr>
            <a:r>
              <a:rPr lang="en-GB" sz="1800" dirty="0">
                <a:effectLst/>
                <a:latin typeface="Times New Roman" panose="02020603050405020304" pitchFamily="18" charset="0"/>
                <a:ea typeface="Times New Roman" panose="02020603050405020304" pitchFamily="18" charset="0"/>
              </a:rPr>
              <a:t>PID controller at output side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8D11EB-F81C-72DF-0D13-F8473F21A5B8}"/>
              </a:ext>
            </a:extLst>
          </p:cNvPr>
          <p:cNvPicPr>
            <a:picLocks noChangeAspect="1"/>
          </p:cNvPicPr>
          <p:nvPr/>
        </p:nvPicPr>
        <p:blipFill>
          <a:blip r:embed="rId2"/>
          <a:stretch>
            <a:fillRect/>
          </a:stretch>
        </p:blipFill>
        <p:spPr>
          <a:xfrm>
            <a:off x="3230245" y="1021080"/>
            <a:ext cx="5731510" cy="5622607"/>
          </a:xfrm>
          <a:prstGeom prst="rect">
            <a:avLst/>
          </a:prstGeom>
        </p:spPr>
      </p:pic>
    </p:spTree>
    <p:extLst>
      <p:ext uri="{BB962C8B-B14F-4D97-AF65-F5344CB8AC3E}">
        <p14:creationId xmlns:p14="http://schemas.microsoft.com/office/powerpoint/2010/main" val="140286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92F0B-1FB5-3982-3CAC-3B222B810F1D}"/>
              </a:ext>
            </a:extLst>
          </p:cNvPr>
          <p:cNvSpPr>
            <a:spLocks noGrp="1"/>
          </p:cNvSpPr>
          <p:nvPr>
            <p:ph idx="1"/>
          </p:nvPr>
        </p:nvSpPr>
        <p:spPr>
          <a:xfrm>
            <a:off x="213360" y="243840"/>
            <a:ext cx="11826240" cy="6370320"/>
          </a:xfrm>
        </p:spPr>
        <p:txBody>
          <a:bodyPr/>
          <a:lstStyle/>
          <a:p>
            <a:pPr marL="0" indent="0">
              <a:buNone/>
            </a:pPr>
            <a:r>
              <a:rPr lang="en-GB" sz="1800" dirty="0">
                <a:latin typeface="Times New Roman" panose="02020603050405020304" pitchFamily="18" charset="0"/>
                <a:cs typeface="Times New Roman" panose="02020603050405020304" pitchFamily="18" charset="0"/>
              </a:rPr>
              <a:t>a)</a:t>
            </a:r>
            <a:r>
              <a:rPr lang="en-GB" sz="1800" dirty="0"/>
              <a:t> </a:t>
            </a:r>
            <a:r>
              <a:rPr lang="en-GB" sz="1800" dirty="0">
                <a:effectLst/>
                <a:latin typeface="Times New Roman" panose="02020603050405020304" pitchFamily="18" charset="0"/>
                <a:ea typeface="Times New Roman" panose="02020603050405020304" pitchFamily="18" charset="0"/>
              </a:rPr>
              <a:t>Without tunning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0.45  , ki = 0.01 ,  </a:t>
            </a:r>
            <a:r>
              <a:rPr lang="en-GB" sz="1800" dirty="0" err="1">
                <a:effectLst/>
                <a:latin typeface="Times New Roman" panose="02020603050405020304" pitchFamily="18" charset="0"/>
                <a:ea typeface="Times New Roman" panose="02020603050405020304" pitchFamily="18" charset="0"/>
              </a:rPr>
              <a:t>kd</a:t>
            </a:r>
            <a:r>
              <a:rPr lang="en-GB" sz="1800" dirty="0">
                <a:effectLst/>
                <a:latin typeface="Times New Roman" panose="02020603050405020304" pitchFamily="18" charset="0"/>
                <a:ea typeface="Times New Roman" panose="02020603050405020304" pitchFamily="18" charset="0"/>
              </a:rPr>
              <a:t> =  540                  b</a:t>
            </a:r>
            <a:r>
              <a:rPr lang="en-GB" sz="1800" dirty="0">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With tunning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0.3, ki = 600 ,  </a:t>
            </a:r>
            <a:r>
              <a:rPr lang="en-GB" sz="1800" dirty="0" err="1">
                <a:effectLst/>
                <a:latin typeface="Times New Roman" panose="02020603050405020304" pitchFamily="18" charset="0"/>
                <a:ea typeface="Times New Roman" panose="02020603050405020304" pitchFamily="18" charset="0"/>
              </a:rPr>
              <a:t>kd</a:t>
            </a:r>
            <a:r>
              <a:rPr lang="en-GB" sz="1800" dirty="0">
                <a:effectLst/>
                <a:latin typeface="Times New Roman" panose="02020603050405020304" pitchFamily="18" charset="0"/>
                <a:ea typeface="Times New Roman" panose="02020603050405020304" pitchFamily="18" charset="0"/>
              </a:rPr>
              <a:t> = 0.0000375</a:t>
            </a:r>
            <a:endParaRPr lang="en-IN" dirty="0"/>
          </a:p>
        </p:txBody>
      </p:sp>
      <p:pic>
        <p:nvPicPr>
          <p:cNvPr id="4" name="Picture 3">
            <a:extLst>
              <a:ext uri="{FF2B5EF4-FFF2-40B4-BE49-F238E27FC236}">
                <a16:creationId xmlns:a16="http://schemas.microsoft.com/office/drawing/2014/main" id="{603986B1-D9A5-65AF-092B-8DC9ABD49046}"/>
              </a:ext>
            </a:extLst>
          </p:cNvPr>
          <p:cNvPicPr>
            <a:picLocks noChangeAspect="1"/>
          </p:cNvPicPr>
          <p:nvPr/>
        </p:nvPicPr>
        <p:blipFill>
          <a:blip r:embed="rId2"/>
          <a:stretch>
            <a:fillRect/>
          </a:stretch>
        </p:blipFill>
        <p:spPr>
          <a:xfrm>
            <a:off x="213360" y="680085"/>
            <a:ext cx="5587365" cy="2748915"/>
          </a:xfrm>
          <a:prstGeom prst="rect">
            <a:avLst/>
          </a:prstGeom>
        </p:spPr>
      </p:pic>
      <p:pic>
        <p:nvPicPr>
          <p:cNvPr id="5" name="Picture 4">
            <a:extLst>
              <a:ext uri="{FF2B5EF4-FFF2-40B4-BE49-F238E27FC236}">
                <a16:creationId xmlns:a16="http://schemas.microsoft.com/office/drawing/2014/main" id="{5723A25A-EF4A-F73F-12AB-755F28821E07}"/>
              </a:ext>
            </a:extLst>
          </p:cNvPr>
          <p:cNvPicPr>
            <a:picLocks noChangeAspect="1"/>
          </p:cNvPicPr>
          <p:nvPr/>
        </p:nvPicPr>
        <p:blipFill>
          <a:blip r:embed="rId3"/>
          <a:stretch>
            <a:fillRect/>
          </a:stretch>
        </p:blipFill>
        <p:spPr>
          <a:xfrm>
            <a:off x="213360" y="3429000"/>
            <a:ext cx="5587365" cy="3185160"/>
          </a:xfrm>
          <a:prstGeom prst="rect">
            <a:avLst/>
          </a:prstGeom>
        </p:spPr>
      </p:pic>
      <p:pic>
        <p:nvPicPr>
          <p:cNvPr id="6" name="Picture 5">
            <a:extLst>
              <a:ext uri="{FF2B5EF4-FFF2-40B4-BE49-F238E27FC236}">
                <a16:creationId xmlns:a16="http://schemas.microsoft.com/office/drawing/2014/main" id="{912E0590-4C28-2418-1127-D8D1EF50D256}"/>
              </a:ext>
            </a:extLst>
          </p:cNvPr>
          <p:cNvPicPr>
            <a:picLocks noChangeAspect="1"/>
          </p:cNvPicPr>
          <p:nvPr/>
        </p:nvPicPr>
        <p:blipFill>
          <a:blip r:embed="rId4"/>
          <a:stretch>
            <a:fillRect/>
          </a:stretch>
        </p:blipFill>
        <p:spPr>
          <a:xfrm>
            <a:off x="5991860" y="680085"/>
            <a:ext cx="5856605" cy="2748915"/>
          </a:xfrm>
          <a:prstGeom prst="rect">
            <a:avLst/>
          </a:prstGeom>
        </p:spPr>
      </p:pic>
      <p:pic>
        <p:nvPicPr>
          <p:cNvPr id="7" name="Picture 6">
            <a:extLst>
              <a:ext uri="{FF2B5EF4-FFF2-40B4-BE49-F238E27FC236}">
                <a16:creationId xmlns:a16="http://schemas.microsoft.com/office/drawing/2014/main" id="{7D542BBB-D05F-DBEA-4B39-41CCB6083D25}"/>
              </a:ext>
            </a:extLst>
          </p:cNvPr>
          <p:cNvPicPr>
            <a:picLocks noChangeAspect="1"/>
          </p:cNvPicPr>
          <p:nvPr/>
        </p:nvPicPr>
        <p:blipFill>
          <a:blip r:embed="rId5"/>
          <a:stretch>
            <a:fillRect/>
          </a:stretch>
        </p:blipFill>
        <p:spPr>
          <a:xfrm>
            <a:off x="5991860" y="3429000"/>
            <a:ext cx="5728970" cy="3185160"/>
          </a:xfrm>
          <a:prstGeom prst="rect">
            <a:avLst/>
          </a:prstGeom>
        </p:spPr>
      </p:pic>
    </p:spTree>
    <p:extLst>
      <p:ext uri="{BB962C8B-B14F-4D97-AF65-F5344CB8AC3E}">
        <p14:creationId xmlns:p14="http://schemas.microsoft.com/office/powerpoint/2010/main" val="2096571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81717-B067-0BD5-FCF4-6512D2D862F3}"/>
              </a:ext>
            </a:extLst>
          </p:cNvPr>
          <p:cNvSpPr>
            <a:spLocks noGrp="1"/>
          </p:cNvSpPr>
          <p:nvPr>
            <p:ph idx="1"/>
          </p:nvPr>
        </p:nvSpPr>
        <p:spPr>
          <a:xfrm>
            <a:off x="335280" y="243840"/>
            <a:ext cx="11567160" cy="6294120"/>
          </a:xfrm>
        </p:spPr>
        <p:txBody>
          <a:bodyPr/>
          <a:lstStyle/>
          <a:p>
            <a:pPr marL="400050" indent="-400050">
              <a:buFont typeface="+mj-lt"/>
              <a:buAutoNum type="romanUcPeriod" startAt="3"/>
            </a:pPr>
            <a:r>
              <a:rPr lang="en-GB" sz="1800" dirty="0">
                <a:effectLst/>
                <a:latin typeface="Times New Roman" panose="02020603050405020304" pitchFamily="18" charset="0"/>
                <a:ea typeface="Times New Roman" panose="02020603050405020304" pitchFamily="18" charset="0"/>
              </a:rPr>
              <a:t>PID controller at input side and output side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1D4D768-2B24-A8D6-02BF-3C7D9C0CB7BD}"/>
              </a:ext>
            </a:extLst>
          </p:cNvPr>
          <p:cNvPicPr>
            <a:picLocks noChangeAspect="1"/>
          </p:cNvPicPr>
          <p:nvPr/>
        </p:nvPicPr>
        <p:blipFill>
          <a:blip r:embed="rId2"/>
          <a:stretch>
            <a:fillRect/>
          </a:stretch>
        </p:blipFill>
        <p:spPr>
          <a:xfrm>
            <a:off x="3075622" y="792480"/>
            <a:ext cx="6040755" cy="5745480"/>
          </a:xfrm>
          <a:prstGeom prst="rect">
            <a:avLst/>
          </a:prstGeom>
        </p:spPr>
      </p:pic>
    </p:spTree>
    <p:extLst>
      <p:ext uri="{BB962C8B-B14F-4D97-AF65-F5344CB8AC3E}">
        <p14:creationId xmlns:p14="http://schemas.microsoft.com/office/powerpoint/2010/main" val="3118654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A909E-208D-FE0F-B768-7E64AE1A94F4}"/>
              </a:ext>
            </a:extLst>
          </p:cNvPr>
          <p:cNvSpPr>
            <a:spLocks noGrp="1"/>
          </p:cNvSpPr>
          <p:nvPr>
            <p:ph idx="1"/>
          </p:nvPr>
        </p:nvSpPr>
        <p:spPr>
          <a:xfrm>
            <a:off x="304800" y="167640"/>
            <a:ext cx="11673840" cy="6416040"/>
          </a:xfrm>
        </p:spPr>
        <p:txBody>
          <a:bodyPr/>
          <a:lstStyle/>
          <a:p>
            <a:pPr marL="0" lvl="0" indent="0">
              <a:lnSpc>
                <a:spcPct val="107000"/>
              </a:lnSpc>
              <a:spcAft>
                <a:spcPts val="800"/>
              </a:spcAft>
              <a:buNone/>
            </a:pPr>
            <a:r>
              <a:rPr lang="en-GB" sz="1800" dirty="0">
                <a:effectLst/>
                <a:latin typeface="Times New Roman" panose="02020603050405020304" pitchFamily="18" charset="0"/>
                <a:ea typeface="Times New Roman" panose="02020603050405020304" pitchFamily="18" charset="0"/>
              </a:rPr>
              <a:t>a) Without tunning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0.45, ki = 0.01,  </a:t>
            </a:r>
            <a:r>
              <a:rPr lang="en-GB" sz="1800" dirty="0" err="1">
                <a:effectLst/>
                <a:latin typeface="Times New Roman" panose="02020603050405020304" pitchFamily="18" charset="0"/>
                <a:ea typeface="Times New Roman" panose="02020603050405020304" pitchFamily="18" charset="0"/>
              </a:rPr>
              <a:t>kd</a:t>
            </a:r>
            <a:r>
              <a:rPr lang="en-GB" sz="1800" dirty="0">
                <a:effectLst/>
                <a:latin typeface="Times New Roman" panose="02020603050405020304" pitchFamily="18" charset="0"/>
                <a:ea typeface="Times New Roman" panose="02020603050405020304" pitchFamily="18" charset="0"/>
              </a:rPr>
              <a:t>=  54 (input side)          b) With tunning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0.54, ki = 1080,  </a:t>
            </a:r>
            <a:r>
              <a:rPr lang="en-GB" sz="1800" dirty="0" err="1">
                <a:effectLst/>
                <a:latin typeface="Times New Roman" panose="02020603050405020304" pitchFamily="18" charset="0"/>
                <a:ea typeface="Times New Roman" panose="02020603050405020304" pitchFamily="18" charset="0"/>
              </a:rPr>
              <a:t>kd</a:t>
            </a:r>
            <a:r>
              <a:rPr lang="en-GB" sz="1800" dirty="0">
                <a:effectLst/>
                <a:latin typeface="Times New Roman" panose="02020603050405020304" pitchFamily="18" charset="0"/>
                <a:ea typeface="Times New Roman" panose="02020603050405020304" pitchFamily="18" charset="0"/>
              </a:rPr>
              <a:t>= 0.0000675 and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0.45  , ki = 0.01 , </a:t>
            </a:r>
            <a:r>
              <a:rPr lang="en-GB" sz="1800" dirty="0" err="1">
                <a:effectLst/>
                <a:latin typeface="Times New Roman" panose="02020603050405020304" pitchFamily="18" charset="0"/>
                <a:ea typeface="Times New Roman" panose="02020603050405020304" pitchFamily="18" charset="0"/>
              </a:rPr>
              <a:t>Kd</a:t>
            </a:r>
            <a:r>
              <a:rPr lang="en-GB" sz="1800" dirty="0">
                <a:effectLst/>
                <a:latin typeface="Times New Roman" panose="02020603050405020304" pitchFamily="18" charset="0"/>
                <a:ea typeface="Times New Roman" panose="02020603050405020304" pitchFamily="18" charset="0"/>
              </a:rPr>
              <a:t> = 540  (output side)                                     (input side) and </a:t>
            </a:r>
            <a:r>
              <a:rPr lang="en-GB" sz="1800" dirty="0" err="1">
                <a:effectLst/>
                <a:latin typeface="Times New Roman" panose="02020603050405020304" pitchFamily="18" charset="0"/>
                <a:ea typeface="Times New Roman" panose="02020603050405020304" pitchFamily="18" charset="0"/>
              </a:rPr>
              <a:t>kp</a:t>
            </a:r>
            <a:r>
              <a:rPr lang="en-GB" sz="1800" dirty="0">
                <a:effectLst/>
                <a:latin typeface="Times New Roman" panose="02020603050405020304" pitchFamily="18" charset="0"/>
                <a:ea typeface="Times New Roman" panose="02020603050405020304" pitchFamily="18" charset="0"/>
              </a:rPr>
              <a:t> = 0.48 , ki = 2000,  </a:t>
            </a:r>
            <a:r>
              <a:rPr lang="en-GB" sz="1800" dirty="0" err="1">
                <a:effectLst/>
                <a:latin typeface="Times New Roman" panose="02020603050405020304" pitchFamily="18" charset="0"/>
                <a:ea typeface="Times New Roman" panose="02020603050405020304" pitchFamily="18" charset="0"/>
              </a:rPr>
              <a:t>kd</a:t>
            </a:r>
            <a:r>
              <a:rPr lang="en-GB" sz="1800" dirty="0">
                <a:effectLst/>
                <a:latin typeface="Times New Roman" panose="02020603050405020304" pitchFamily="18" charset="0"/>
                <a:ea typeface="Times New Roman" panose="02020603050405020304" pitchFamily="18" charset="0"/>
              </a:rPr>
              <a:t>= 0.000125</a:t>
            </a:r>
          </a:p>
          <a:p>
            <a:pPr marL="0" lvl="0" indent="0">
              <a:lnSpc>
                <a:spcPct val="107000"/>
              </a:lnSpc>
              <a:spcAft>
                <a:spcPts val="800"/>
              </a:spcAft>
              <a:buNone/>
            </a:pPr>
            <a:r>
              <a:rPr lang="en-GB" sz="1800" dirty="0">
                <a:effectLst/>
                <a:latin typeface="Times New Roman" panose="02020603050405020304" pitchFamily="18" charset="0"/>
                <a:ea typeface="Times New Roman" panose="02020603050405020304" pitchFamily="18" charset="0"/>
              </a:rPr>
              <a:t>                                                                                                                (output side)</a:t>
            </a:r>
            <a:endParaRPr lang="en-IN" sz="1800" dirty="0">
              <a:effectLst/>
              <a:latin typeface="Times New Roman" panose="02020603050405020304" pitchFamily="18" charset="0"/>
              <a:ea typeface="Times New Roman" panose="02020603050405020304" pitchFamily="18" charset="0"/>
            </a:endParaRPr>
          </a:p>
          <a:p>
            <a:pPr marL="0" indent="0">
              <a:lnSpc>
                <a:spcPct val="100000"/>
              </a:lnSpc>
              <a:spcAft>
                <a:spcPts val="800"/>
              </a:spcAft>
              <a:buNone/>
            </a:pPr>
            <a:endParaRPr lang="en-GB" sz="1800" dirty="0">
              <a:effectLst/>
              <a:latin typeface="Times New Roman" panose="02020603050405020304" pitchFamily="18" charset="0"/>
              <a:ea typeface="Times New Roman" panose="02020603050405020304" pitchFamily="18" charset="0"/>
            </a:endParaRPr>
          </a:p>
          <a:p>
            <a:pPr marL="342900" lvl="0" indent="-342900">
              <a:lnSpc>
                <a:spcPct val="100000"/>
              </a:lnSpc>
              <a:spcAft>
                <a:spcPts val="800"/>
              </a:spcAft>
              <a:buAutoNum type="alphaLcParenR"/>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2EF03592-E610-F9B4-D88C-D96A242D688C}"/>
              </a:ext>
            </a:extLst>
          </p:cNvPr>
          <p:cNvPicPr>
            <a:picLocks noChangeAspect="1"/>
          </p:cNvPicPr>
          <p:nvPr/>
        </p:nvPicPr>
        <p:blipFill>
          <a:blip r:embed="rId2"/>
          <a:stretch>
            <a:fillRect/>
          </a:stretch>
        </p:blipFill>
        <p:spPr>
          <a:xfrm>
            <a:off x="304800" y="983297"/>
            <a:ext cx="5366385" cy="2659063"/>
          </a:xfrm>
          <a:prstGeom prst="rect">
            <a:avLst/>
          </a:prstGeom>
        </p:spPr>
      </p:pic>
      <p:pic>
        <p:nvPicPr>
          <p:cNvPr id="5" name="Picture 4">
            <a:extLst>
              <a:ext uri="{FF2B5EF4-FFF2-40B4-BE49-F238E27FC236}">
                <a16:creationId xmlns:a16="http://schemas.microsoft.com/office/drawing/2014/main" id="{BD040ED7-4F70-D064-2C6C-3805FF2A1008}"/>
              </a:ext>
            </a:extLst>
          </p:cNvPr>
          <p:cNvPicPr>
            <a:picLocks noChangeAspect="1"/>
          </p:cNvPicPr>
          <p:nvPr/>
        </p:nvPicPr>
        <p:blipFill>
          <a:blip r:embed="rId3"/>
          <a:stretch>
            <a:fillRect/>
          </a:stretch>
        </p:blipFill>
        <p:spPr>
          <a:xfrm>
            <a:off x="304800" y="3642360"/>
            <a:ext cx="5207000" cy="2941320"/>
          </a:xfrm>
          <a:prstGeom prst="rect">
            <a:avLst/>
          </a:prstGeom>
        </p:spPr>
      </p:pic>
      <p:pic>
        <p:nvPicPr>
          <p:cNvPr id="6" name="Picture 5">
            <a:extLst>
              <a:ext uri="{FF2B5EF4-FFF2-40B4-BE49-F238E27FC236}">
                <a16:creationId xmlns:a16="http://schemas.microsoft.com/office/drawing/2014/main" id="{68A482D9-F1B6-5DE3-9A65-723BBECC1C0E}"/>
              </a:ext>
            </a:extLst>
          </p:cNvPr>
          <p:cNvPicPr>
            <a:picLocks noChangeAspect="1"/>
          </p:cNvPicPr>
          <p:nvPr/>
        </p:nvPicPr>
        <p:blipFill>
          <a:blip r:embed="rId4"/>
          <a:stretch>
            <a:fillRect/>
          </a:stretch>
        </p:blipFill>
        <p:spPr>
          <a:xfrm>
            <a:off x="6170612" y="1282700"/>
            <a:ext cx="5467985" cy="2659063"/>
          </a:xfrm>
          <a:prstGeom prst="rect">
            <a:avLst/>
          </a:prstGeom>
        </p:spPr>
      </p:pic>
      <p:pic>
        <p:nvPicPr>
          <p:cNvPr id="7" name="Picture 6">
            <a:extLst>
              <a:ext uri="{FF2B5EF4-FFF2-40B4-BE49-F238E27FC236}">
                <a16:creationId xmlns:a16="http://schemas.microsoft.com/office/drawing/2014/main" id="{1BFC49BB-E0DC-F88E-10FB-D78BAE7902DA}"/>
              </a:ext>
            </a:extLst>
          </p:cNvPr>
          <p:cNvPicPr>
            <a:picLocks noChangeAspect="1"/>
          </p:cNvPicPr>
          <p:nvPr/>
        </p:nvPicPr>
        <p:blipFill>
          <a:blip r:embed="rId5"/>
          <a:stretch>
            <a:fillRect/>
          </a:stretch>
        </p:blipFill>
        <p:spPr>
          <a:xfrm>
            <a:off x="6170612" y="3941763"/>
            <a:ext cx="5467985" cy="2659063"/>
          </a:xfrm>
          <a:prstGeom prst="rect">
            <a:avLst/>
          </a:prstGeom>
        </p:spPr>
      </p:pic>
    </p:spTree>
    <p:extLst>
      <p:ext uri="{BB962C8B-B14F-4D97-AF65-F5344CB8AC3E}">
        <p14:creationId xmlns:p14="http://schemas.microsoft.com/office/powerpoint/2010/main" val="1618567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17BC3-FAEA-E2B9-1F25-E052E781266C}"/>
              </a:ext>
            </a:extLst>
          </p:cNvPr>
          <p:cNvSpPr>
            <a:spLocks noGrp="1"/>
          </p:cNvSpPr>
          <p:nvPr>
            <p:ph idx="1"/>
          </p:nvPr>
        </p:nvSpPr>
        <p:spPr>
          <a:xfrm>
            <a:off x="320040" y="228600"/>
            <a:ext cx="11719560" cy="6492240"/>
          </a:xfrm>
        </p:spPr>
        <p:txBody>
          <a:bodyPr/>
          <a:lstStyle/>
          <a:p>
            <a:pPr marL="0" indent="0">
              <a:buNone/>
            </a:pPr>
            <a:r>
              <a:rPr lang="en-GB" sz="1800" b="1" dirty="0">
                <a:effectLst/>
                <a:latin typeface="Times New Roman" panose="02020603050405020304" pitchFamily="18" charset="0"/>
                <a:ea typeface="Times New Roman" panose="02020603050405020304" pitchFamily="18" charset="0"/>
              </a:rPr>
              <a:t>Observation Table:-</a:t>
            </a:r>
          </a:p>
          <a:p>
            <a:pPr marL="0" indent="0">
              <a:buNone/>
            </a:pPr>
            <a:r>
              <a:rPr lang="en-GB" sz="1800" dirty="0">
                <a:effectLst/>
                <a:latin typeface="Times New Roman" panose="02020603050405020304" pitchFamily="18" charset="0"/>
                <a:ea typeface="Times New Roman" panose="02020603050405020304" pitchFamily="18" charset="0"/>
              </a:rPr>
              <a:t>Comparative Study of tuned controllers for type 1 Irradiance (Repetitive) in terms of waveform.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DD7D5677-4331-577F-A04A-333F53626D11}"/>
              </a:ext>
            </a:extLst>
          </p:cNvPr>
          <p:cNvPicPr>
            <a:picLocks noChangeAspect="1"/>
          </p:cNvPicPr>
          <p:nvPr/>
        </p:nvPicPr>
        <p:blipFill>
          <a:blip r:embed="rId2"/>
          <a:stretch>
            <a:fillRect/>
          </a:stretch>
        </p:blipFill>
        <p:spPr>
          <a:xfrm>
            <a:off x="446087" y="982662"/>
            <a:ext cx="11182033" cy="5021897"/>
          </a:xfrm>
          <a:prstGeom prst="rect">
            <a:avLst/>
          </a:prstGeom>
        </p:spPr>
      </p:pic>
    </p:spTree>
    <p:extLst>
      <p:ext uri="{BB962C8B-B14F-4D97-AF65-F5344CB8AC3E}">
        <p14:creationId xmlns:p14="http://schemas.microsoft.com/office/powerpoint/2010/main" val="1525048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71D8C6-AEE8-E42E-7204-9E73BF8F4FAF}"/>
              </a:ext>
            </a:extLst>
          </p:cNvPr>
          <p:cNvPicPr>
            <a:picLocks noGrp="1" noChangeAspect="1"/>
          </p:cNvPicPr>
          <p:nvPr>
            <p:ph idx="1"/>
          </p:nvPr>
        </p:nvPicPr>
        <p:blipFill>
          <a:blip r:embed="rId2"/>
          <a:stretch>
            <a:fillRect/>
          </a:stretch>
        </p:blipFill>
        <p:spPr>
          <a:xfrm>
            <a:off x="746760" y="579120"/>
            <a:ext cx="10942319" cy="4968240"/>
          </a:xfrm>
        </p:spPr>
      </p:pic>
    </p:spTree>
    <p:extLst>
      <p:ext uri="{BB962C8B-B14F-4D97-AF65-F5344CB8AC3E}">
        <p14:creationId xmlns:p14="http://schemas.microsoft.com/office/powerpoint/2010/main" val="676720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BAB97-D998-4499-AF32-098363588494}"/>
              </a:ext>
            </a:extLst>
          </p:cNvPr>
          <p:cNvSpPr>
            <a:spLocks noGrp="1"/>
          </p:cNvSpPr>
          <p:nvPr>
            <p:ph idx="1"/>
          </p:nvPr>
        </p:nvSpPr>
        <p:spPr>
          <a:xfrm>
            <a:off x="320040" y="320040"/>
            <a:ext cx="11033760" cy="5856923"/>
          </a:xfrm>
        </p:spPr>
        <p:txBody>
          <a:bodyPr/>
          <a:lstStyle/>
          <a:p>
            <a:pPr marL="0" indent="0">
              <a:buNone/>
            </a:pPr>
            <a:r>
              <a:rPr lang="en-GB" sz="1800" dirty="0">
                <a:effectLst/>
                <a:latin typeface="Times New Roman" panose="02020603050405020304" pitchFamily="18" charset="0"/>
                <a:ea typeface="Times New Roman" panose="02020603050405020304" pitchFamily="18" charset="0"/>
              </a:rPr>
              <a:t>Comparative Study of untuned controllers for type 1 Irradiance in terms of numerical values of parameters.</a:t>
            </a:r>
            <a:endParaRPr lang="en-IN" dirty="0"/>
          </a:p>
        </p:txBody>
      </p:sp>
      <p:pic>
        <p:nvPicPr>
          <p:cNvPr id="5" name="Picture 4">
            <a:extLst>
              <a:ext uri="{FF2B5EF4-FFF2-40B4-BE49-F238E27FC236}">
                <a16:creationId xmlns:a16="http://schemas.microsoft.com/office/drawing/2014/main" id="{EAAA4A3F-4DBF-5880-706C-1CA8FF261E25}"/>
              </a:ext>
            </a:extLst>
          </p:cNvPr>
          <p:cNvPicPr>
            <a:picLocks noChangeAspect="1"/>
          </p:cNvPicPr>
          <p:nvPr/>
        </p:nvPicPr>
        <p:blipFill>
          <a:blip r:embed="rId3"/>
          <a:stretch>
            <a:fillRect/>
          </a:stretch>
        </p:blipFill>
        <p:spPr>
          <a:xfrm>
            <a:off x="1203960" y="681037"/>
            <a:ext cx="10136629" cy="5963603"/>
          </a:xfrm>
          <a:prstGeom prst="rect">
            <a:avLst/>
          </a:prstGeom>
        </p:spPr>
      </p:pic>
    </p:spTree>
    <p:extLst>
      <p:ext uri="{BB962C8B-B14F-4D97-AF65-F5344CB8AC3E}">
        <p14:creationId xmlns:p14="http://schemas.microsoft.com/office/powerpoint/2010/main" val="1905108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2B3BA-608C-BF17-6A20-AFA9FF0E4554}"/>
              </a:ext>
            </a:extLst>
          </p:cNvPr>
          <p:cNvSpPr>
            <a:spLocks noGrp="1"/>
          </p:cNvSpPr>
          <p:nvPr>
            <p:ph idx="1"/>
          </p:nvPr>
        </p:nvSpPr>
        <p:spPr>
          <a:xfrm>
            <a:off x="213360" y="228600"/>
            <a:ext cx="11734800" cy="6416040"/>
          </a:xfrm>
        </p:spPr>
        <p:txBody>
          <a:bodyPr/>
          <a:lstStyle/>
          <a:p>
            <a:pPr marL="0" indent="0">
              <a:buNone/>
            </a:pPr>
            <a:r>
              <a:rPr lang="en-GB" sz="1800" dirty="0">
                <a:effectLst/>
                <a:latin typeface="Times New Roman" panose="02020603050405020304" pitchFamily="18" charset="0"/>
                <a:ea typeface="Times New Roman" panose="02020603050405020304" pitchFamily="18" charset="0"/>
              </a:rPr>
              <a:t>Comparative Study of tuned controllers for type 1 Irradiance in terms of numerical values of parameters.</a:t>
            </a:r>
          </a:p>
          <a:p>
            <a:pPr marL="0" indent="0">
              <a:buNone/>
            </a:pPr>
            <a:endParaRPr lang="en-IN" dirty="0"/>
          </a:p>
        </p:txBody>
      </p:sp>
      <p:pic>
        <p:nvPicPr>
          <p:cNvPr id="5" name="Picture 4">
            <a:extLst>
              <a:ext uri="{FF2B5EF4-FFF2-40B4-BE49-F238E27FC236}">
                <a16:creationId xmlns:a16="http://schemas.microsoft.com/office/drawing/2014/main" id="{40BB86EC-3506-DA02-6DA0-9F476BF224BA}"/>
              </a:ext>
            </a:extLst>
          </p:cNvPr>
          <p:cNvPicPr>
            <a:picLocks noChangeAspect="1"/>
          </p:cNvPicPr>
          <p:nvPr/>
        </p:nvPicPr>
        <p:blipFill>
          <a:blip r:embed="rId2"/>
          <a:stretch>
            <a:fillRect/>
          </a:stretch>
        </p:blipFill>
        <p:spPr>
          <a:xfrm>
            <a:off x="868679" y="594360"/>
            <a:ext cx="10910719" cy="6035040"/>
          </a:xfrm>
          <a:prstGeom prst="rect">
            <a:avLst/>
          </a:prstGeom>
        </p:spPr>
      </p:pic>
    </p:spTree>
    <p:extLst>
      <p:ext uri="{BB962C8B-B14F-4D97-AF65-F5344CB8AC3E}">
        <p14:creationId xmlns:p14="http://schemas.microsoft.com/office/powerpoint/2010/main" val="2290000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66144-4C5E-4317-E028-1AD0EF379A11}"/>
              </a:ext>
            </a:extLst>
          </p:cNvPr>
          <p:cNvSpPr>
            <a:spLocks noGrp="1"/>
          </p:cNvSpPr>
          <p:nvPr>
            <p:ph idx="1"/>
          </p:nvPr>
        </p:nvSpPr>
        <p:spPr>
          <a:xfrm>
            <a:off x="289560" y="289560"/>
            <a:ext cx="11704320" cy="6263640"/>
          </a:xfrm>
        </p:spPr>
        <p:txBody>
          <a:bodyPr/>
          <a:lstStyle/>
          <a:p>
            <a:r>
              <a:rPr lang="en-GB" sz="1800" b="1" dirty="0">
                <a:effectLst/>
                <a:latin typeface="Times New Roman" panose="02020603050405020304" pitchFamily="18" charset="0"/>
                <a:ea typeface="Times New Roman" panose="02020603050405020304" pitchFamily="18" charset="0"/>
              </a:rPr>
              <a:t>Type 2 Irradiance: Sunny days Irradiance that is continuous.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9FB8AD00-E680-12A3-73B2-BC64B3A4BBAF}"/>
              </a:ext>
            </a:extLst>
          </p:cNvPr>
          <p:cNvPicPr>
            <a:picLocks noChangeAspect="1"/>
          </p:cNvPicPr>
          <p:nvPr/>
        </p:nvPicPr>
        <p:blipFill>
          <a:blip r:embed="rId2"/>
          <a:stretch>
            <a:fillRect/>
          </a:stretch>
        </p:blipFill>
        <p:spPr>
          <a:xfrm>
            <a:off x="409574" y="666750"/>
            <a:ext cx="10761346" cy="3326130"/>
          </a:xfrm>
          <a:prstGeom prst="rect">
            <a:avLst/>
          </a:prstGeom>
        </p:spPr>
      </p:pic>
      <p:pic>
        <p:nvPicPr>
          <p:cNvPr id="5" name="Picture 4">
            <a:extLst>
              <a:ext uri="{FF2B5EF4-FFF2-40B4-BE49-F238E27FC236}">
                <a16:creationId xmlns:a16="http://schemas.microsoft.com/office/drawing/2014/main" id="{D55B987D-3503-4946-6A95-40D62C84AA15}"/>
              </a:ext>
            </a:extLst>
          </p:cNvPr>
          <p:cNvPicPr>
            <a:picLocks noChangeAspect="1"/>
          </p:cNvPicPr>
          <p:nvPr/>
        </p:nvPicPr>
        <p:blipFill>
          <a:blip r:embed="rId3"/>
          <a:stretch>
            <a:fillRect/>
          </a:stretch>
        </p:blipFill>
        <p:spPr>
          <a:xfrm>
            <a:off x="518160" y="3531870"/>
            <a:ext cx="10652760" cy="3326130"/>
          </a:xfrm>
          <a:prstGeom prst="rect">
            <a:avLst/>
          </a:prstGeom>
        </p:spPr>
      </p:pic>
    </p:spTree>
    <p:extLst>
      <p:ext uri="{BB962C8B-B14F-4D97-AF65-F5344CB8AC3E}">
        <p14:creationId xmlns:p14="http://schemas.microsoft.com/office/powerpoint/2010/main" val="349042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D608-1C89-4444-63D1-6893563712D0}"/>
              </a:ext>
            </a:extLst>
          </p:cNvPr>
          <p:cNvSpPr>
            <a:spLocks noGrp="1"/>
          </p:cNvSpPr>
          <p:nvPr>
            <p:ph type="title"/>
          </p:nvPr>
        </p:nvSpPr>
        <p:spPr>
          <a:xfrm>
            <a:off x="838200" y="365125"/>
            <a:ext cx="4770120" cy="808355"/>
          </a:xfrm>
        </p:spPr>
        <p:txBody>
          <a:bodyPr/>
          <a:lstStyle/>
          <a:p>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B1248A70-11ED-E482-B02F-389C09C44286}"/>
              </a:ext>
            </a:extLst>
          </p:cNvPr>
          <p:cNvGraphicFramePr>
            <a:graphicFrameLocks noGrp="1"/>
          </p:cNvGraphicFramePr>
          <p:nvPr>
            <p:extLst>
              <p:ext uri="{D42A27DB-BD31-4B8C-83A1-F6EECF244321}">
                <p14:modId xmlns:p14="http://schemas.microsoft.com/office/powerpoint/2010/main" val="1743586281"/>
              </p:ext>
            </p:extLst>
          </p:nvPr>
        </p:nvGraphicFramePr>
        <p:xfrm>
          <a:off x="358140" y="1173480"/>
          <a:ext cx="11475720" cy="5372419"/>
        </p:xfrm>
        <a:graphic>
          <a:graphicData uri="http://schemas.openxmlformats.org/drawingml/2006/table">
            <a:tbl>
              <a:tblPr firstRow="1" bandRow="1">
                <a:tableStyleId>{5C22544A-7EE6-4342-B048-85BDC9FD1C3A}</a:tableStyleId>
              </a:tblPr>
              <a:tblGrid>
                <a:gridCol w="3888897">
                  <a:extLst>
                    <a:ext uri="{9D8B030D-6E8A-4147-A177-3AD203B41FA5}">
                      <a16:colId xmlns:a16="http://schemas.microsoft.com/office/drawing/2014/main" val="3356391889"/>
                    </a:ext>
                  </a:extLst>
                </a:gridCol>
                <a:gridCol w="5260429">
                  <a:extLst>
                    <a:ext uri="{9D8B030D-6E8A-4147-A177-3AD203B41FA5}">
                      <a16:colId xmlns:a16="http://schemas.microsoft.com/office/drawing/2014/main" val="1607257798"/>
                    </a:ext>
                  </a:extLst>
                </a:gridCol>
                <a:gridCol w="2326394">
                  <a:extLst>
                    <a:ext uri="{9D8B030D-6E8A-4147-A177-3AD203B41FA5}">
                      <a16:colId xmlns:a16="http://schemas.microsoft.com/office/drawing/2014/main" val="2927920071"/>
                    </a:ext>
                  </a:extLst>
                </a:gridCol>
              </a:tblGrid>
              <a:tr h="795131">
                <a:tc>
                  <a:txBody>
                    <a:bodyPr/>
                    <a:lstStyle/>
                    <a:p>
                      <a:r>
                        <a:rPr lang="en-GB" dirty="0">
                          <a:latin typeface="Times New Roman" panose="02020603050405020304" pitchFamily="18" charset="0"/>
                          <a:cs typeface="Times New Roman" panose="02020603050405020304" pitchFamily="18" charset="0"/>
                        </a:rPr>
                        <a:t>  Author Name</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Summary of Paper</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Year of Publication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9922131"/>
                  </a:ext>
                </a:extLst>
              </a:tr>
              <a:tr h="2839928">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Ahmed T. Mohamed a, Mahmoud F. Mahmoud a, R.A.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Swief</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b,⇑,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Lobna</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 Said a, Ahmed G. Radwan</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paper aims a design and analysis for the PV system with a DC – DC Boost converter controlled by different controllers.</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First objective is to search a five parameters model based on the data sheet.</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Second part, a detail comparison between without and with P,PI, PID controller.</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Different tunning algorithm used like flower pollination algorithm (FPA) and Water cycle algorithm (WCA) and also compare their results.</a:t>
                      </a:r>
                      <a:endParaRPr lang="en-IN" dirty="0">
                        <a:latin typeface="Times New Roman" panose="02020603050405020304" pitchFamily="18" charset="0"/>
                        <a:cs typeface="Times New Roman" panose="02020603050405020304" pitchFamily="18" charset="0"/>
                      </a:endParaRPr>
                    </a:p>
                  </a:txBody>
                  <a:tcPr/>
                </a:tc>
                <a:tc>
                  <a:txBody>
                    <a:bodyPr/>
                    <a:lstStyle/>
                    <a:p>
                      <a:endParaRPr lang="en-GB"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2021</a:t>
                      </a:r>
                    </a:p>
                  </a:txBody>
                  <a:tcPr/>
                </a:tc>
                <a:extLst>
                  <a:ext uri="{0D108BD9-81ED-4DB2-BD59-A6C34878D82A}">
                    <a16:rowId xmlns:a16="http://schemas.microsoft.com/office/drawing/2014/main" val="600942627"/>
                  </a:ext>
                </a:extLst>
              </a:tr>
              <a:tr h="795131">
                <a:tc>
                  <a:txBody>
                    <a:bodyPr/>
                    <a:lstStyle/>
                    <a:p>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Norazlan</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Hashim1, Zainal Salam2,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Dalina</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Johari3, Nik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Fasdi</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Nik Ismail4 </a:t>
                      </a:r>
                      <a:endParaRPr lang="en-IN"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paper deals with designing of DC-DC Boost converter parameter like L,C and R.</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Its gives about the controlling of duty cycle of DC-DC converter by extracting maximum power from the PV module.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 also consist algorithm of MPPT charge controller.</a:t>
                      </a:r>
                    </a:p>
                  </a:txBody>
                  <a:tcPr/>
                </a:tc>
                <a:tc>
                  <a:txBody>
                    <a:bodyPr/>
                    <a:lstStyle/>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2018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7918300"/>
                  </a:ext>
                </a:extLst>
              </a:tr>
            </a:tbl>
          </a:graphicData>
        </a:graphic>
      </p:graphicFrame>
    </p:spTree>
    <p:extLst>
      <p:ext uri="{BB962C8B-B14F-4D97-AF65-F5344CB8AC3E}">
        <p14:creationId xmlns:p14="http://schemas.microsoft.com/office/powerpoint/2010/main" val="3297522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AAFFE-803B-0B1E-F8E1-6FC02CF409E6}"/>
              </a:ext>
            </a:extLst>
          </p:cNvPr>
          <p:cNvSpPr>
            <a:spLocks noGrp="1"/>
          </p:cNvSpPr>
          <p:nvPr>
            <p:ph idx="1"/>
          </p:nvPr>
        </p:nvSpPr>
        <p:spPr>
          <a:xfrm>
            <a:off x="274320" y="274320"/>
            <a:ext cx="11750040" cy="6339840"/>
          </a:xfrm>
        </p:spPr>
        <p:txBody>
          <a:bodyPr/>
          <a:lstStyle/>
          <a:p>
            <a:pPr marL="0" indent="0">
              <a:buNone/>
            </a:pPr>
            <a:r>
              <a:rPr lang="en-GB" sz="1800" dirty="0">
                <a:effectLst/>
                <a:latin typeface="Times New Roman" panose="02020603050405020304" pitchFamily="18" charset="0"/>
                <a:ea typeface="Times New Roman" panose="02020603050405020304" pitchFamily="18" charset="0"/>
              </a:rPr>
              <a:t>Comparative Study of tuned controllers for type 2 Irradiance (Continuous) in terms of waveform.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CED3BEB0-8805-2D14-DFFC-0B7244815B57}"/>
              </a:ext>
            </a:extLst>
          </p:cNvPr>
          <p:cNvPicPr>
            <a:picLocks noChangeAspect="1"/>
          </p:cNvPicPr>
          <p:nvPr/>
        </p:nvPicPr>
        <p:blipFill>
          <a:blip r:embed="rId2"/>
          <a:stretch>
            <a:fillRect/>
          </a:stretch>
        </p:blipFill>
        <p:spPr>
          <a:xfrm>
            <a:off x="333026" y="960120"/>
            <a:ext cx="11310334" cy="5623559"/>
          </a:xfrm>
          <a:prstGeom prst="rect">
            <a:avLst/>
          </a:prstGeom>
        </p:spPr>
      </p:pic>
    </p:spTree>
    <p:extLst>
      <p:ext uri="{BB962C8B-B14F-4D97-AF65-F5344CB8AC3E}">
        <p14:creationId xmlns:p14="http://schemas.microsoft.com/office/powerpoint/2010/main" val="2029057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65A4DC-3C26-87D8-0D3C-E2A51BC301AC}"/>
              </a:ext>
            </a:extLst>
          </p:cNvPr>
          <p:cNvPicPr>
            <a:picLocks noGrp="1" noChangeAspect="1"/>
          </p:cNvPicPr>
          <p:nvPr>
            <p:ph idx="1"/>
          </p:nvPr>
        </p:nvPicPr>
        <p:blipFill>
          <a:blip r:embed="rId2"/>
          <a:stretch>
            <a:fillRect/>
          </a:stretch>
        </p:blipFill>
        <p:spPr>
          <a:xfrm>
            <a:off x="358140" y="396239"/>
            <a:ext cx="11513820" cy="3669743"/>
          </a:xfrm>
        </p:spPr>
      </p:pic>
    </p:spTree>
    <p:extLst>
      <p:ext uri="{BB962C8B-B14F-4D97-AF65-F5344CB8AC3E}">
        <p14:creationId xmlns:p14="http://schemas.microsoft.com/office/powerpoint/2010/main" val="1484638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504E4-FC70-E3A9-52BF-DF9CC073B6ED}"/>
              </a:ext>
            </a:extLst>
          </p:cNvPr>
          <p:cNvSpPr>
            <a:spLocks noGrp="1"/>
          </p:cNvSpPr>
          <p:nvPr>
            <p:ph idx="1"/>
          </p:nvPr>
        </p:nvSpPr>
        <p:spPr>
          <a:xfrm>
            <a:off x="213360" y="289560"/>
            <a:ext cx="11658600" cy="6233160"/>
          </a:xfrm>
        </p:spPr>
        <p:txBody>
          <a:bodyPr/>
          <a:lstStyle/>
          <a:p>
            <a:pPr marL="0" indent="0">
              <a:buNone/>
            </a:pPr>
            <a:r>
              <a:rPr lang="en-GB" sz="1800" dirty="0">
                <a:effectLst/>
                <a:latin typeface="Times New Roman" panose="02020603050405020304" pitchFamily="18" charset="0"/>
                <a:ea typeface="Times New Roman" panose="02020603050405020304" pitchFamily="18" charset="0"/>
              </a:rPr>
              <a:t>Comparative Study of tuned controllers for type 2 Irradiance in terms of numerical values of parameters.</a:t>
            </a:r>
          </a:p>
          <a:p>
            <a:pPr marL="0" indent="0">
              <a:buNone/>
            </a:pPr>
            <a:r>
              <a:rPr lang="en-GB" sz="1800" dirty="0">
                <a:latin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A73DD3B5-6C97-FE89-AA68-0EBE00C537E6}"/>
              </a:ext>
            </a:extLst>
          </p:cNvPr>
          <p:cNvPicPr>
            <a:picLocks noChangeAspect="1"/>
          </p:cNvPicPr>
          <p:nvPr/>
        </p:nvPicPr>
        <p:blipFill>
          <a:blip r:embed="rId2"/>
          <a:stretch>
            <a:fillRect/>
          </a:stretch>
        </p:blipFill>
        <p:spPr>
          <a:xfrm>
            <a:off x="502920" y="670560"/>
            <a:ext cx="11369040" cy="6033076"/>
          </a:xfrm>
          <a:prstGeom prst="rect">
            <a:avLst/>
          </a:prstGeom>
        </p:spPr>
      </p:pic>
    </p:spTree>
    <p:extLst>
      <p:ext uri="{BB962C8B-B14F-4D97-AF65-F5344CB8AC3E}">
        <p14:creationId xmlns:p14="http://schemas.microsoft.com/office/powerpoint/2010/main" val="1529528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A2293-E86C-B80E-A48F-87D15A07820B}"/>
              </a:ext>
            </a:extLst>
          </p:cNvPr>
          <p:cNvSpPr>
            <a:spLocks noGrp="1"/>
          </p:cNvSpPr>
          <p:nvPr>
            <p:ph idx="1"/>
          </p:nvPr>
        </p:nvSpPr>
        <p:spPr>
          <a:xfrm>
            <a:off x="411480" y="213360"/>
            <a:ext cx="11490960" cy="6355080"/>
          </a:xfrm>
        </p:spPr>
        <p:txBody>
          <a:bodyPr/>
          <a:lstStyle/>
          <a:p>
            <a:pPr marL="0" indent="0">
              <a:buNone/>
            </a:pPr>
            <a:r>
              <a:rPr lang="en-GB" b="1" dirty="0">
                <a:latin typeface="Times New Roman" panose="02020603050405020304" pitchFamily="18" charset="0"/>
                <a:cs typeface="Times New Roman" panose="02020603050405020304" pitchFamily="18" charset="0"/>
              </a:rPr>
              <a:t>Result:</a:t>
            </a:r>
            <a:endParaRPr lang="en-IN"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repetitive Irradiance or type 1 irradiance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38D4C862-7FEF-4239-A8A9-695A8C7F5379}"/>
              </a:ext>
            </a:extLst>
          </p:cNvPr>
          <p:cNvGraphicFramePr/>
          <p:nvPr>
            <p:extLst>
              <p:ext uri="{D42A27DB-BD31-4B8C-83A1-F6EECF244321}">
                <p14:modId xmlns:p14="http://schemas.microsoft.com/office/powerpoint/2010/main" val="3320312610"/>
              </p:ext>
            </p:extLst>
          </p:nvPr>
        </p:nvGraphicFramePr>
        <p:xfrm>
          <a:off x="1036320" y="1112519"/>
          <a:ext cx="9631680" cy="49168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0864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08E6667-0C8F-40AA-8252-98E02AD76D94}"/>
              </a:ext>
            </a:extLst>
          </p:cNvPr>
          <p:cNvGraphicFramePr>
            <a:graphicFrameLocks noGrp="1"/>
          </p:cNvGraphicFramePr>
          <p:nvPr>
            <p:ph idx="1"/>
            <p:extLst>
              <p:ext uri="{D42A27DB-BD31-4B8C-83A1-F6EECF244321}">
                <p14:modId xmlns:p14="http://schemas.microsoft.com/office/powerpoint/2010/main" val="37556889"/>
              </p:ext>
            </p:extLst>
          </p:nvPr>
        </p:nvGraphicFramePr>
        <p:xfrm>
          <a:off x="350838" y="274638"/>
          <a:ext cx="11033442" cy="57299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2092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21D8-FBE6-12D3-FCAE-C287ED4AA8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EF0E54-6227-291B-3D75-3B705B96FF9E}"/>
              </a:ext>
            </a:extLst>
          </p:cNvPr>
          <p:cNvSpPr>
            <a:spLocks noGrp="1"/>
          </p:cNvSpPr>
          <p:nvPr>
            <p:ph idx="1"/>
          </p:nvPr>
        </p:nvSpPr>
        <p:spPr/>
        <p:txBody>
          <a:bodyPr/>
          <a:lstStyle/>
          <a:p>
            <a:endParaRPr lang="en-IN"/>
          </a:p>
        </p:txBody>
      </p:sp>
      <p:graphicFrame>
        <p:nvGraphicFramePr>
          <p:cNvPr id="4" name="Chart 3">
            <a:extLst>
              <a:ext uri="{FF2B5EF4-FFF2-40B4-BE49-F238E27FC236}">
                <a16:creationId xmlns:a16="http://schemas.microsoft.com/office/drawing/2014/main" id="{0DF03913-C791-45BC-9B96-E3BB6D0BB639}"/>
              </a:ext>
            </a:extLst>
          </p:cNvPr>
          <p:cNvGraphicFramePr/>
          <p:nvPr>
            <p:extLst>
              <p:ext uri="{D42A27DB-BD31-4B8C-83A1-F6EECF244321}">
                <p14:modId xmlns:p14="http://schemas.microsoft.com/office/powerpoint/2010/main" val="765498570"/>
              </p:ext>
            </p:extLst>
          </p:nvPr>
        </p:nvGraphicFramePr>
        <p:xfrm>
          <a:off x="838200" y="230188"/>
          <a:ext cx="9890760" cy="5460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4253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F8B5-0053-5BD6-0976-277C6D0F1C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485AC1-C7B1-9E29-333A-022655A33EB1}"/>
              </a:ext>
            </a:extLst>
          </p:cNvPr>
          <p:cNvSpPr>
            <a:spLocks noGrp="1"/>
          </p:cNvSpPr>
          <p:nvPr>
            <p:ph idx="1"/>
          </p:nvPr>
        </p:nvSpPr>
        <p:spPr/>
        <p:txBody>
          <a:bodyPr/>
          <a:lstStyle/>
          <a:p>
            <a:endParaRPr lang="en-IN"/>
          </a:p>
        </p:txBody>
      </p:sp>
      <p:graphicFrame>
        <p:nvGraphicFramePr>
          <p:cNvPr id="4" name="Chart 3">
            <a:extLst>
              <a:ext uri="{FF2B5EF4-FFF2-40B4-BE49-F238E27FC236}">
                <a16:creationId xmlns:a16="http://schemas.microsoft.com/office/drawing/2014/main" id="{616050ED-CD3F-45EF-ABCF-3C66C78ED093}"/>
              </a:ext>
            </a:extLst>
          </p:cNvPr>
          <p:cNvGraphicFramePr/>
          <p:nvPr>
            <p:extLst>
              <p:ext uri="{D42A27DB-BD31-4B8C-83A1-F6EECF244321}">
                <p14:modId xmlns:p14="http://schemas.microsoft.com/office/powerpoint/2010/main" val="3668357737"/>
              </p:ext>
            </p:extLst>
          </p:nvPr>
        </p:nvGraphicFramePr>
        <p:xfrm>
          <a:off x="594360" y="198120"/>
          <a:ext cx="11079480" cy="62947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3028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B8D2-387F-250E-1A4E-AFE5B1D686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FA7167-AF05-C77C-DFBD-B8DBFB5EA592}"/>
              </a:ext>
            </a:extLst>
          </p:cNvPr>
          <p:cNvSpPr>
            <a:spLocks noGrp="1"/>
          </p:cNvSpPr>
          <p:nvPr>
            <p:ph idx="1"/>
          </p:nvPr>
        </p:nvSpPr>
        <p:spPr/>
        <p:txBody>
          <a:bodyPr/>
          <a:lstStyle/>
          <a:p>
            <a:endParaRPr lang="en-IN"/>
          </a:p>
        </p:txBody>
      </p:sp>
      <p:graphicFrame>
        <p:nvGraphicFramePr>
          <p:cNvPr id="4" name="Chart 3">
            <a:extLst>
              <a:ext uri="{FF2B5EF4-FFF2-40B4-BE49-F238E27FC236}">
                <a16:creationId xmlns:a16="http://schemas.microsoft.com/office/drawing/2014/main" id="{C86C33DB-7C58-4100-884F-3E8151650735}"/>
              </a:ext>
            </a:extLst>
          </p:cNvPr>
          <p:cNvGraphicFramePr/>
          <p:nvPr>
            <p:extLst>
              <p:ext uri="{D42A27DB-BD31-4B8C-83A1-F6EECF244321}">
                <p14:modId xmlns:p14="http://schemas.microsoft.com/office/powerpoint/2010/main" val="2054858610"/>
              </p:ext>
            </p:extLst>
          </p:nvPr>
        </p:nvGraphicFramePr>
        <p:xfrm>
          <a:off x="533400" y="213360"/>
          <a:ext cx="11231880" cy="6279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5513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D6973-164A-9F9A-669E-C64D45735B65}"/>
              </a:ext>
            </a:extLst>
          </p:cNvPr>
          <p:cNvSpPr>
            <a:spLocks noGrp="1"/>
          </p:cNvSpPr>
          <p:nvPr>
            <p:ph idx="1"/>
          </p:nvPr>
        </p:nvSpPr>
        <p:spPr>
          <a:xfrm>
            <a:off x="198120" y="289560"/>
            <a:ext cx="11689080" cy="6294120"/>
          </a:xfrm>
        </p:spPr>
        <p:txBody>
          <a:bodyPr>
            <a:normAutofit lnSpcReduction="10000"/>
          </a:bodyPr>
          <a:lstStyle/>
          <a:p>
            <a:pPr marL="0" indent="0">
              <a:lnSpc>
                <a:spcPct val="110000"/>
              </a:lnSpc>
              <a:spcBef>
                <a:spcPts val="1200"/>
              </a:spcBef>
              <a:buNone/>
            </a:pPr>
            <a:r>
              <a:rPr lang="en-US" sz="24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Conclusion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model under the project demonstrated and encouraging performance in two aspects, which were finding the effectiveness of different controllers. </a:t>
            </a:r>
          </a:p>
          <a:p>
            <a:pPr algn="just">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finding of projects is the, one, tuned controller is highly effective than the untuned controller, </a:t>
            </a:r>
          </a:p>
          <a:p>
            <a:pPr algn="just">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second, the efficiency of different controllers’ configuration is high for the continuous irradiance as compare to repetitive irradiance or equivalent to sunny days,</a:t>
            </a:r>
          </a:p>
          <a:p>
            <a:pPr algn="just">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third, the harmonics of the boost converter with tuned controller is less as compare to untuned, </a:t>
            </a:r>
          </a:p>
          <a:p>
            <a:pPr algn="just">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fourth, from all the controller’s configuration PI and PID controller at input side is high recommended for the solar PV system.</a:t>
            </a:r>
          </a:p>
          <a:p>
            <a:pPr algn="just">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Fifth, the overall efficiency of the system is high for continuous irradiance. Finally, it is also found out that Ziegler Nichols algorithm is less effective for tunning and also lengthy process. So, from all the configuration of controller, input tuned PI controller is best for solar PV system.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Future Scope</a:t>
            </a:r>
            <a:endParaRPr lang="en-IN" sz="20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is lot of possibility to improve the efficiency of the controller to harness the maximum power from the solar PV using Generic algorithm (GA), Flower pollination algorithm (FPA), and many more. Also, author will concern about how to get optimized value of duty cycle of IGBT.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141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85065-7279-9472-EBF1-D293E70126CD}"/>
              </a:ext>
            </a:extLst>
          </p:cNvPr>
          <p:cNvSpPr>
            <a:spLocks noGrp="1"/>
          </p:cNvSpPr>
          <p:nvPr>
            <p:ph idx="1"/>
          </p:nvPr>
        </p:nvSpPr>
        <p:spPr>
          <a:xfrm>
            <a:off x="167640" y="228600"/>
            <a:ext cx="11826240" cy="6294120"/>
          </a:xfrm>
        </p:spPr>
        <p:txBody>
          <a:bodyPr>
            <a:normAutofit fontScale="92500" lnSpcReduction="20000"/>
          </a:bodyPr>
          <a:lstStyle/>
          <a:p>
            <a:pPr marL="0" indent="0">
              <a:spcBef>
                <a:spcPts val="1200"/>
              </a:spcBef>
              <a:buNone/>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References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B. K. Das, M. A. Alotaibi, P. Das, M. S. Islam, S. K. Das, and M. A. Hossain, “Feasibility and techno-economic analysis of stand-alone and grid-connected PV/Wind/Diesel/Batt hybrid energy system: A case study,”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Energy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Strateg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Rev.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37, no. December 2020, p. 100673, 2021,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10.1016/j.esr.2021.100673.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Ceylan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Devrim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“Design and simulation of the PV/PEM fuel cell based hybrid energy system using MATLAB/Simulink for greenhouse application,”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 J. Hydrogen Energy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46, no. 42, pp. 22092–22106, 2021,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10.1016/j.ijhydene.2021.04.034.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Toumi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“Optimal design and analysis of DC–DC converter with maximum power controller for stand-alone PV system,”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Energy Reports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7, pp. 4951–4960, 2021,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10.1016/j.egyr.2021.07.040.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Fara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Craciunescu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“Output Analysis of Stand-alone PV Systems: Modeling, Simulation and Control,”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Energy Procedia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112, no. October 2016, pp. 595–605, 2017,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10.1016/j.egypro.2017.03.1125.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M. Bhavani, K.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Vijaybhaskar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Reddy, K. Mahesh, and S. Saravanan, “Impact of variation of solar irradiance and temperature on the inverter output for grid connected photo voltaic (PV) system at different climate conditions,”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Mater. Today Proc.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xxxx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10.1016/j.matpr.2021.06.120.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National grid Report (2015)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Lokeshreddy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 J. R. P. Kumar, S. A. M. Chandra, T. S. Babu, and N. Rajasekar, “Comparative study on charge controller techniques for solar PV system,”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Energy Procedia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117, pp. 1070–1077, 2017,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10.1016/j.egypro.2017.05.230.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Alhejji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 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Mosaad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“Performance enhancement of grid-connected PV systems using adaptive reference PI controller,”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Ain Shams Eng. J.</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12, no. 1, pp. 541–554, 2021,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10.1016/j.asej.2020.08.006.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	H. A. Abd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el-Ghany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ELGebaly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I. B. M. Taha, “A new monitoring technique for fault detection and classification in PV systems based on rate of change of voltage-current trajectory,”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 J.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Electr</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Power Energy Syst.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133, no. January, p. 107248, 2021,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10.1016/j.ijepes.2021.107248.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[10]	S. Silvestre, M. A. Da Silva,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Chouder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 Guasch, and 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Karatepe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“New procedure for fault detection in grid connected PV systems based on the evaluation of current and voltage indicators,”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Energy Convers.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Manag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86,   pp. 241–249, 2014,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10.1016/j.enconman.2014.05.008.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84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E563B8A-F0C2-1494-B80D-2E481D365DE3}"/>
              </a:ext>
            </a:extLst>
          </p:cNvPr>
          <p:cNvGraphicFramePr>
            <a:graphicFrameLocks noGrp="1"/>
          </p:cNvGraphicFramePr>
          <p:nvPr>
            <p:ph idx="1"/>
            <p:extLst>
              <p:ext uri="{D42A27DB-BD31-4B8C-83A1-F6EECF244321}">
                <p14:modId xmlns:p14="http://schemas.microsoft.com/office/powerpoint/2010/main" val="1505388859"/>
              </p:ext>
            </p:extLst>
          </p:nvPr>
        </p:nvGraphicFramePr>
        <p:xfrm>
          <a:off x="289560" y="362584"/>
          <a:ext cx="11658600" cy="5626735"/>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123562241"/>
                    </a:ext>
                  </a:extLst>
                </a:gridCol>
                <a:gridCol w="4888111">
                  <a:extLst>
                    <a:ext uri="{9D8B030D-6E8A-4147-A177-3AD203B41FA5}">
                      <a16:colId xmlns:a16="http://schemas.microsoft.com/office/drawing/2014/main" val="1685933035"/>
                    </a:ext>
                  </a:extLst>
                </a:gridCol>
                <a:gridCol w="2884289">
                  <a:extLst>
                    <a:ext uri="{9D8B030D-6E8A-4147-A177-3AD203B41FA5}">
                      <a16:colId xmlns:a16="http://schemas.microsoft.com/office/drawing/2014/main" val="2675490361"/>
                    </a:ext>
                  </a:extLst>
                </a:gridCol>
              </a:tblGrid>
              <a:tr h="862671">
                <a:tc>
                  <a:txBody>
                    <a:bodyPr/>
                    <a:lstStyle/>
                    <a:p>
                      <a:r>
                        <a:rPr lang="en-GB" dirty="0">
                          <a:latin typeface="Times New Roman" panose="02020603050405020304" pitchFamily="18" charset="0"/>
                          <a:cs typeface="Times New Roman" panose="02020603050405020304" pitchFamily="18" charset="0"/>
                        </a:rPr>
                        <a:t> Name of Author</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Summary of Paper</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Year of publication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2782473"/>
                  </a:ext>
                </a:extLst>
              </a:tr>
              <a:tr h="2382032">
                <a:tc>
                  <a:txBody>
                    <a:bodyPr/>
                    <a:lstStyle/>
                    <a:p>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Djaafar</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Toumi</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b,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Djiliani</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Benattous</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b, Ahmed Ibrahim a,∗, H.I. Abdul-Ghaffar c, Sergey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Obukhov</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d, Raef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Aboelsaud</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Yacine</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Labbi</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b, Ahmed A.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Zaki</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Diab e</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paper propose the block diagram of the construction of autonomous PV system.</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simulation of DC-DC converter using MATLAB/SIMULINK package.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 also consist the efficient way of power conversion using MPPT.</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2098643"/>
                  </a:ext>
                </a:extLst>
              </a:tr>
              <a:tr h="2382032">
                <a:tc>
                  <a:txBody>
                    <a:bodyPr/>
                    <a:lstStyle/>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Laurentiu</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Faraa</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et al. </a:t>
                      </a:r>
                      <a:endParaRPr lang="en-IN"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which explains the necessity of stand alone system in difficult terrain. </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Mathematical modelling stand-alone PV system. Simulation of standalone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pv</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system done by MATLAB.</a:t>
                      </a:r>
                      <a:endParaRPr lang="en-IN" dirty="0">
                        <a:latin typeface="Times New Roman" panose="02020603050405020304" pitchFamily="18" charset="0"/>
                        <a:cs typeface="Times New Roman" panose="02020603050405020304" pitchFamily="18" charset="0"/>
                      </a:endParaRPr>
                    </a:p>
                  </a:txBody>
                  <a:tcPr/>
                </a:tc>
                <a:tc>
                  <a:txBody>
                    <a:bodyPr/>
                    <a:lstStyle/>
                    <a:p>
                      <a:endParaRPr lang="en-GB"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    </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2017</a:t>
                      </a:r>
                      <a:endParaRPr lang="en-IN" b="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4173015"/>
                  </a:ext>
                </a:extLst>
              </a:tr>
            </a:tbl>
          </a:graphicData>
        </a:graphic>
      </p:graphicFrame>
    </p:spTree>
    <p:extLst>
      <p:ext uri="{BB962C8B-B14F-4D97-AF65-F5344CB8AC3E}">
        <p14:creationId xmlns:p14="http://schemas.microsoft.com/office/powerpoint/2010/main" val="4159622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EB8E3-9977-89C9-A0A0-6FC93DF24025}"/>
              </a:ext>
            </a:extLst>
          </p:cNvPr>
          <p:cNvSpPr>
            <a:spLocks noGrp="1"/>
          </p:cNvSpPr>
          <p:nvPr>
            <p:ph idx="1"/>
          </p:nvPr>
        </p:nvSpPr>
        <p:spPr>
          <a:xfrm>
            <a:off x="533400" y="1574276"/>
            <a:ext cx="10820400" cy="4602687"/>
          </a:xfrm>
        </p:spPr>
        <p:txBody>
          <a:bodyPr>
            <a:normAutofit/>
          </a:bodyPr>
          <a:lstStyle/>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96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659129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C00F-05D9-EC62-F716-115D916EA3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4740AB-BC90-0906-72EC-5CCD9464E2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17864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1917-92A6-51A0-5B52-5A8F05B98F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B9F8DF-2968-C770-E729-1918FB4870F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1914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17A67-0A33-F16A-3859-6DFFDABF6AAF}"/>
              </a:ext>
            </a:extLst>
          </p:cNvPr>
          <p:cNvSpPr>
            <a:spLocks noGrp="1"/>
          </p:cNvSpPr>
          <p:nvPr>
            <p:ph idx="1"/>
          </p:nvPr>
        </p:nvSpPr>
        <p:spPr>
          <a:xfrm>
            <a:off x="304800" y="182880"/>
            <a:ext cx="11582400" cy="6461760"/>
          </a:xfrm>
        </p:spPr>
        <p:txBody>
          <a:bodyPr/>
          <a:lstStyle/>
          <a:p>
            <a:pPr marL="0" indent="0">
              <a:buNone/>
            </a:pP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P&amp;O Algorithm of MPPT Charge Controller for extraction of maximum power from  the solar PV system.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F2D7C9B0-ADC3-5474-BC38-E1340B51B6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8524" y="606743"/>
            <a:ext cx="9891395" cy="4742498"/>
          </a:xfrm>
          <a:prstGeom prst="rect">
            <a:avLst/>
          </a:prstGeom>
          <a:noFill/>
          <a:ln>
            <a:noFill/>
          </a:ln>
        </p:spPr>
      </p:pic>
      <p:pic>
        <p:nvPicPr>
          <p:cNvPr id="11" name="Picture 10">
            <a:extLst>
              <a:ext uri="{FF2B5EF4-FFF2-40B4-BE49-F238E27FC236}">
                <a16:creationId xmlns:a16="http://schemas.microsoft.com/office/drawing/2014/main" id="{567F148E-7E67-0729-A7D8-9AD792A2BC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8523" y="5349241"/>
            <a:ext cx="9891394" cy="1508759"/>
          </a:xfrm>
          <a:prstGeom prst="rect">
            <a:avLst/>
          </a:prstGeom>
          <a:noFill/>
          <a:ln>
            <a:noFill/>
          </a:ln>
        </p:spPr>
      </p:pic>
    </p:spTree>
    <p:extLst>
      <p:ext uri="{BB962C8B-B14F-4D97-AF65-F5344CB8AC3E}">
        <p14:creationId xmlns:p14="http://schemas.microsoft.com/office/powerpoint/2010/main" val="134355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DA599-7A9F-3D83-AD31-17562F057469}"/>
              </a:ext>
            </a:extLst>
          </p:cNvPr>
          <p:cNvSpPr>
            <a:spLocks noGrp="1"/>
          </p:cNvSpPr>
          <p:nvPr>
            <p:ph idx="1"/>
          </p:nvPr>
        </p:nvSpPr>
        <p:spPr>
          <a:xfrm>
            <a:off x="518160" y="609600"/>
            <a:ext cx="10835640" cy="5567363"/>
          </a:xfrm>
        </p:spPr>
        <p:txBody>
          <a:bodyPr/>
          <a:lstStyle/>
          <a:p>
            <a:pPr marL="0" indent="0">
              <a:spcBef>
                <a:spcPts val="1200"/>
              </a:spcBef>
              <a:buNone/>
            </a:pPr>
            <a:r>
              <a:rPr lang="en-US" b="1" kern="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Research Gap</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is realized after reviewing the various research papers that there is less research done on the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Different configuration of controllers used to enhance the power output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from</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Solar PV system.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 comparative study of performance parameters after using the controller.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Also, performance analysis of different controller configuration for different type of Irradiances i.e. for cloudy and sunny days irradiance.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57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7FB11-FD0A-44AC-E18F-EC274649125A}"/>
              </a:ext>
            </a:extLst>
          </p:cNvPr>
          <p:cNvSpPr>
            <a:spLocks noGrp="1"/>
          </p:cNvSpPr>
          <p:nvPr>
            <p:ph idx="1"/>
          </p:nvPr>
        </p:nvSpPr>
        <p:spPr>
          <a:xfrm>
            <a:off x="259080" y="228600"/>
            <a:ext cx="11521440" cy="6461760"/>
          </a:xfrm>
        </p:spPr>
        <p:txBody>
          <a:bodyPr>
            <a:normAutofit/>
          </a:bodyPr>
          <a:lstStyle/>
          <a:p>
            <a:pPr marL="0" indent="0">
              <a:lnSpc>
                <a:spcPct val="60000"/>
              </a:lnSpc>
              <a:spcBef>
                <a:spcPts val="1200"/>
              </a:spcBef>
              <a:buNone/>
            </a:pPr>
            <a:r>
              <a:rPr lang="en-US" sz="16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1" kern="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60000"/>
              </a:lnSpc>
              <a:spcBef>
                <a:spcPts val="1200"/>
              </a:spcBef>
              <a:buNone/>
            </a:pPr>
            <a:r>
              <a:rPr lang="en-US" sz="16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OBJECTIVES</a:t>
            </a:r>
          </a:p>
          <a:p>
            <a:pPr marL="0" indent="0">
              <a:lnSpc>
                <a:spcPct val="60000"/>
              </a:lnSpc>
              <a:spcBef>
                <a:spcPts val="1200"/>
              </a:spcBef>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Design the parameters of Boost Converter.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Simulation of Boost converter with different Controllers using MATLAB Software.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Comparative study of different configuration of controllers.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Study of protection schemes for Grid connected solar PV System.</a:t>
            </a:r>
          </a:p>
          <a:p>
            <a:pPr marL="0" lvl="0" indent="0" algn="just">
              <a:lnSpc>
                <a:spcPct val="60000"/>
              </a:lnSpc>
              <a:spcAft>
                <a:spcPts val="800"/>
              </a:spcAft>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60000"/>
              </a:lnSpc>
              <a:spcBef>
                <a:spcPts val="1200"/>
              </a:spcBef>
              <a:buNone/>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72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7FB11-FD0A-44AC-E18F-EC274649125A}"/>
              </a:ext>
            </a:extLst>
          </p:cNvPr>
          <p:cNvSpPr>
            <a:spLocks noGrp="1"/>
          </p:cNvSpPr>
          <p:nvPr>
            <p:ph idx="1"/>
          </p:nvPr>
        </p:nvSpPr>
        <p:spPr>
          <a:xfrm>
            <a:off x="335280" y="198120"/>
            <a:ext cx="11521440" cy="6461760"/>
          </a:xfrm>
        </p:spPr>
        <p:txBody>
          <a:bodyPr>
            <a:normAutofit fontScale="92500" lnSpcReduction="20000"/>
          </a:bodyPr>
          <a:lstStyle/>
          <a:p>
            <a:pPr marL="0" indent="0">
              <a:lnSpc>
                <a:spcPct val="60000"/>
              </a:lnSpc>
              <a:spcBef>
                <a:spcPts val="1200"/>
              </a:spcBef>
              <a:buNone/>
            </a:pPr>
            <a:endParaRPr lang="en-US" sz="2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60000"/>
              </a:lnSpc>
              <a:spcBef>
                <a:spcPts val="1200"/>
              </a:spcBef>
              <a:buNone/>
            </a:pPr>
            <a:r>
              <a:rPr lang="en-US" b="1" kern="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p>
          <a:p>
            <a:pPr marL="0" indent="0">
              <a:lnSpc>
                <a:spcPct val="60000"/>
              </a:lnSpc>
              <a:spcBef>
                <a:spcPts val="1200"/>
              </a:spcBef>
              <a:buNone/>
            </a:pP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These are the following steps which author follow:</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Collection of data i.e., rating of components of system.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Calculation of the parameters of the DC – DC converter.</a:t>
            </a:r>
          </a:p>
          <a:p>
            <a:pPr marL="342900" indent="-342900" algn="just">
              <a:lnSpc>
                <a:spcPct val="100000"/>
              </a:lnSpc>
              <a:buFont typeface="Symbol" panose="05050102010706020507" pitchFamily="18" charset="2"/>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Simulation of</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the MPPT Charge Controller.</a:t>
            </a:r>
          </a:p>
          <a:p>
            <a:pPr marL="342900" indent="-342900" algn="just">
              <a:lnSpc>
                <a:spcPct val="10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Simulation of converter without MPPT algorithm using MATLAB.</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Simulation of converter with MPPT algorithm using MATLAB.</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Simulation of converter with MPPT Charge Controller and PI controller and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Tunning of PI controller using the Ziegler Nichols Algorithm.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Simulation of converter with MPPT Charge Controller and PID controller using MATLAB.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Tunning of PID controller using the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Ziegler Nichols Algorithm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Comparative study of results of different controller on the basis of different Irradiance and with &amp; without tunning of Controllers.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Calculation of performance parameters.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Study of Various protection system used in power system.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45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B86EE-B1BA-8DA3-C621-80FF497FB7C6}"/>
              </a:ext>
            </a:extLst>
          </p:cNvPr>
          <p:cNvSpPr>
            <a:spLocks noGrp="1"/>
          </p:cNvSpPr>
          <p:nvPr>
            <p:ph idx="1"/>
          </p:nvPr>
        </p:nvSpPr>
        <p:spPr>
          <a:xfrm>
            <a:off x="350196" y="2490280"/>
            <a:ext cx="11605098" cy="4143983"/>
          </a:xfrm>
        </p:spPr>
        <p:txBody>
          <a:bodyPr>
            <a:normAutofit/>
          </a:bodyPr>
          <a:lstStyle/>
          <a:p>
            <a:pPr marL="0" indent="0" algn="just">
              <a:lnSpc>
                <a:spcPct val="100000"/>
              </a:lnSpc>
              <a:buNone/>
            </a:pPr>
            <a:r>
              <a:rPr lang="en-US" sz="1800" b="1" dirty="0">
                <a:effectLst/>
                <a:latin typeface="Times New Roman" panose="02020603050405020304" pitchFamily="18" charset="0"/>
                <a:ea typeface="Times New Roman" panose="02020603050405020304" pitchFamily="18" charset="0"/>
              </a:rPr>
              <a:t>Case 1: [P,V&lt;1]</a:t>
            </a:r>
            <a:endParaRPr lang="en-IN" sz="1800" dirty="0">
              <a:effectLst/>
              <a:latin typeface="Times New Roman" panose="02020603050405020304" pitchFamily="18" charset="0"/>
              <a:ea typeface="Times New Roman" panose="02020603050405020304" pitchFamily="18" charset="0"/>
            </a:endParaRPr>
          </a:p>
          <a:p>
            <a:pPr marL="228600" algn="just">
              <a:lnSpc>
                <a:spcPct val="100000"/>
              </a:lnSpc>
            </a:pPr>
            <a:r>
              <a:rPr lang="en-US" sz="1800" dirty="0">
                <a:effectLst/>
                <a:latin typeface="Times New Roman" panose="02020603050405020304" pitchFamily="18" charset="0"/>
                <a:ea typeface="Times New Roman" panose="02020603050405020304" pitchFamily="18" charset="0"/>
              </a:rPr>
              <a:t>In this interval it is observe that when Voltage of PV panel (V</a:t>
            </a:r>
            <a:r>
              <a:rPr lang="en-US" sz="1800" baseline="-25000" dirty="0">
                <a:effectLst/>
                <a:latin typeface="Times New Roman" panose="02020603050405020304" pitchFamily="18" charset="0"/>
                <a:ea typeface="Times New Roman" panose="02020603050405020304" pitchFamily="18" charset="0"/>
              </a:rPr>
              <a:t>PV</a:t>
            </a:r>
            <a:r>
              <a:rPr lang="en-US" sz="1800" dirty="0">
                <a:effectLst/>
                <a:latin typeface="Times New Roman" panose="02020603050405020304" pitchFamily="18" charset="0"/>
                <a:ea typeface="Times New Roman" panose="02020603050405020304" pitchFamily="18" charset="0"/>
              </a:rPr>
              <a:t>) is decreases, the output power of PV (P</a:t>
            </a:r>
            <a:r>
              <a:rPr lang="en-US" sz="1800" baseline="-25000" dirty="0">
                <a:effectLst/>
                <a:latin typeface="Times New Roman" panose="02020603050405020304" pitchFamily="18" charset="0"/>
                <a:ea typeface="Times New Roman" panose="02020603050405020304" pitchFamily="18" charset="0"/>
              </a:rPr>
              <a:t>PV</a:t>
            </a:r>
            <a:r>
              <a:rPr lang="en-US" sz="1800" dirty="0">
                <a:effectLst/>
                <a:latin typeface="Times New Roman" panose="02020603050405020304" pitchFamily="18" charset="0"/>
                <a:ea typeface="Times New Roman" panose="02020603050405020304" pitchFamily="18" charset="0"/>
              </a:rPr>
              <a:t>) also decreases. Duty cycle increases in this interval.</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1800" b="1" dirty="0">
                <a:effectLst/>
                <a:latin typeface="Times New Roman" panose="02020603050405020304" pitchFamily="18" charset="0"/>
                <a:ea typeface="Times New Roman" panose="02020603050405020304" pitchFamily="18" charset="0"/>
              </a:rPr>
              <a:t>Case 2: [1&lt;P,V&lt;MPP]</a:t>
            </a:r>
            <a:endParaRPr lang="en-IN" sz="1800" dirty="0">
              <a:effectLst/>
              <a:latin typeface="Times New Roman" panose="02020603050405020304" pitchFamily="18" charset="0"/>
              <a:ea typeface="Times New Roman" panose="02020603050405020304" pitchFamily="18" charset="0"/>
            </a:endParaRPr>
          </a:p>
          <a:p>
            <a:pPr marL="228600" algn="just">
              <a:lnSpc>
                <a:spcPct val="100000"/>
              </a:lnSpc>
            </a:pPr>
            <a:r>
              <a:rPr lang="en-US" sz="1800" dirty="0">
                <a:effectLst/>
                <a:latin typeface="Times New Roman" panose="02020603050405020304" pitchFamily="18" charset="0"/>
                <a:ea typeface="Times New Roman" panose="02020603050405020304" pitchFamily="18" charset="0"/>
              </a:rPr>
              <a:t>In this interval it is observe that when V</a:t>
            </a:r>
            <a:r>
              <a:rPr lang="en-US" sz="1800" baseline="-25000" dirty="0">
                <a:effectLst/>
                <a:latin typeface="Times New Roman" panose="02020603050405020304" pitchFamily="18" charset="0"/>
                <a:ea typeface="Times New Roman" panose="02020603050405020304" pitchFamily="18" charset="0"/>
              </a:rPr>
              <a:t>PV</a:t>
            </a:r>
            <a:r>
              <a:rPr lang="en-US" sz="1800" dirty="0">
                <a:effectLst/>
                <a:latin typeface="Times New Roman" panose="02020603050405020304" pitchFamily="18" charset="0"/>
                <a:ea typeface="Times New Roman" panose="02020603050405020304" pitchFamily="18" charset="0"/>
              </a:rPr>
              <a:t> is increases, the P</a:t>
            </a:r>
            <a:r>
              <a:rPr lang="en-US" sz="1800" baseline="-25000" dirty="0">
                <a:effectLst/>
                <a:latin typeface="Times New Roman" panose="02020603050405020304" pitchFamily="18" charset="0"/>
                <a:ea typeface="Times New Roman" panose="02020603050405020304" pitchFamily="18" charset="0"/>
              </a:rPr>
              <a:t>PV</a:t>
            </a:r>
            <a:r>
              <a:rPr lang="en-US" sz="1800" dirty="0">
                <a:effectLst/>
                <a:latin typeface="Times New Roman" panose="02020603050405020304" pitchFamily="18" charset="0"/>
                <a:ea typeface="Times New Roman" panose="02020603050405020304" pitchFamily="18" charset="0"/>
              </a:rPr>
              <a:t> also increases. So in this case we can extract the maximum power from the PV panel. And also, Duty cycle decreases in this interval.  </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1800" b="1" dirty="0">
                <a:effectLst/>
                <a:latin typeface="Times New Roman" panose="02020603050405020304" pitchFamily="18" charset="0"/>
                <a:ea typeface="Times New Roman" panose="02020603050405020304" pitchFamily="18" charset="0"/>
              </a:rPr>
              <a:t>Case 3: [MPP &lt;=P&lt;2, V</a:t>
            </a:r>
            <a:r>
              <a:rPr lang="en-US" sz="1800" b="1" baseline="-25000" dirty="0">
                <a:effectLst/>
                <a:latin typeface="Times New Roman" panose="02020603050405020304" pitchFamily="18" charset="0"/>
                <a:ea typeface="Times New Roman" panose="02020603050405020304" pitchFamily="18" charset="0"/>
              </a:rPr>
              <a:t>MPP </a:t>
            </a:r>
            <a:r>
              <a:rPr lang="en-US" sz="1800" b="1" dirty="0">
                <a:effectLst/>
                <a:latin typeface="Times New Roman" panose="02020603050405020304" pitchFamily="18" charset="0"/>
                <a:ea typeface="Times New Roman" panose="02020603050405020304" pitchFamily="18" charset="0"/>
              </a:rPr>
              <a:t>&lt;=V&lt;2]</a:t>
            </a:r>
            <a:endParaRPr lang="en-IN" sz="1800" dirty="0">
              <a:effectLst/>
              <a:latin typeface="Times New Roman" panose="02020603050405020304" pitchFamily="18" charset="0"/>
              <a:ea typeface="Times New Roman" panose="02020603050405020304" pitchFamily="18" charset="0"/>
            </a:endParaRPr>
          </a:p>
          <a:p>
            <a:pPr marL="228600" algn="just">
              <a:lnSpc>
                <a:spcPct val="100000"/>
              </a:lnSpc>
            </a:pPr>
            <a:r>
              <a:rPr lang="en-US" sz="1800" dirty="0">
                <a:effectLst/>
                <a:latin typeface="Times New Roman" panose="02020603050405020304" pitchFamily="18" charset="0"/>
                <a:ea typeface="Times New Roman" panose="02020603050405020304" pitchFamily="18" charset="0"/>
              </a:rPr>
              <a:t>In this case we when V</a:t>
            </a:r>
            <a:r>
              <a:rPr lang="en-US" sz="1800" baseline="-25000" dirty="0">
                <a:effectLst/>
                <a:latin typeface="Times New Roman" panose="02020603050405020304" pitchFamily="18" charset="0"/>
                <a:ea typeface="Times New Roman" panose="02020603050405020304" pitchFamily="18" charset="0"/>
              </a:rPr>
              <a:t>PN</a:t>
            </a:r>
            <a:r>
              <a:rPr lang="en-US" sz="1800" dirty="0">
                <a:effectLst/>
                <a:latin typeface="Times New Roman" panose="02020603050405020304" pitchFamily="18" charset="0"/>
                <a:ea typeface="Times New Roman" panose="02020603050405020304" pitchFamily="18" charset="0"/>
              </a:rPr>
              <a:t> is reduces from point 2 to V</a:t>
            </a:r>
            <a:r>
              <a:rPr lang="en-US" sz="1800" baseline="-25000" dirty="0">
                <a:effectLst/>
                <a:latin typeface="Times New Roman" panose="02020603050405020304" pitchFamily="18" charset="0"/>
                <a:ea typeface="Times New Roman" panose="02020603050405020304" pitchFamily="18" charset="0"/>
              </a:rPr>
              <a:t>MPP, </a:t>
            </a:r>
            <a:r>
              <a:rPr lang="en-US" sz="1800" dirty="0">
                <a:effectLst/>
                <a:latin typeface="Times New Roman" panose="02020603050405020304" pitchFamily="18" charset="0"/>
                <a:ea typeface="Times New Roman" panose="02020603050405020304" pitchFamily="18" charset="0"/>
              </a:rPr>
              <a:t>P</a:t>
            </a:r>
            <a:r>
              <a:rPr lang="en-US" sz="1800" baseline="-25000" dirty="0">
                <a:effectLst/>
                <a:latin typeface="Times New Roman" panose="02020603050405020304" pitchFamily="18" charset="0"/>
                <a:ea typeface="Times New Roman" panose="02020603050405020304" pitchFamily="18" charset="0"/>
              </a:rPr>
              <a:t>PV</a:t>
            </a:r>
            <a:r>
              <a:rPr lang="en-US" sz="1800" dirty="0">
                <a:effectLst/>
                <a:latin typeface="Times New Roman" panose="02020603050405020304" pitchFamily="18" charset="0"/>
                <a:ea typeface="Times New Roman" panose="02020603050405020304" pitchFamily="18" charset="0"/>
              </a:rPr>
              <a:t> increases. And we extract the maximum power from the solar PV module. And in this case duty cycle increases. </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1800" b="1" dirty="0">
                <a:effectLst/>
                <a:latin typeface="Times New Roman" panose="02020603050405020304" pitchFamily="18" charset="0"/>
                <a:ea typeface="Times New Roman" panose="02020603050405020304" pitchFamily="18" charset="0"/>
              </a:rPr>
              <a:t>Case 4: [P,V&gt; 2]</a:t>
            </a:r>
            <a:endParaRPr lang="en-IN" sz="1800" dirty="0">
              <a:effectLst/>
              <a:latin typeface="Times New Roman" panose="02020603050405020304" pitchFamily="18" charset="0"/>
              <a:ea typeface="Times New Roman" panose="02020603050405020304" pitchFamily="18" charset="0"/>
            </a:endParaRPr>
          </a:p>
          <a:p>
            <a:pPr marL="228600" algn="just">
              <a:lnSpc>
                <a:spcPct val="100000"/>
              </a:lnSpc>
            </a:pPr>
            <a:r>
              <a:rPr lang="en-US" sz="1800" dirty="0">
                <a:effectLst/>
                <a:latin typeface="Times New Roman" panose="02020603050405020304" pitchFamily="18" charset="0"/>
                <a:ea typeface="Times New Roman" panose="02020603050405020304" pitchFamily="18" charset="0"/>
              </a:rPr>
              <a:t>In this interval V</a:t>
            </a:r>
            <a:r>
              <a:rPr lang="en-US" sz="1800" baseline="-25000" dirty="0">
                <a:effectLst/>
                <a:latin typeface="Times New Roman" panose="02020603050405020304" pitchFamily="18" charset="0"/>
                <a:ea typeface="Times New Roman" panose="02020603050405020304" pitchFamily="18" charset="0"/>
              </a:rPr>
              <a:t>PV</a:t>
            </a:r>
            <a:r>
              <a:rPr lang="en-US" sz="1800" dirty="0">
                <a:effectLst/>
                <a:latin typeface="Times New Roman" panose="02020603050405020304" pitchFamily="18" charset="0"/>
                <a:ea typeface="Times New Roman" panose="02020603050405020304" pitchFamily="18" charset="0"/>
              </a:rPr>
              <a:t> increases but P</a:t>
            </a:r>
            <a:r>
              <a:rPr lang="en-US" sz="1800" baseline="-25000" dirty="0">
                <a:effectLst/>
                <a:latin typeface="Times New Roman" panose="02020603050405020304" pitchFamily="18" charset="0"/>
                <a:ea typeface="Times New Roman" panose="02020603050405020304" pitchFamily="18" charset="0"/>
              </a:rPr>
              <a:t>PV</a:t>
            </a:r>
            <a:r>
              <a:rPr lang="en-US" sz="1800" dirty="0">
                <a:effectLst/>
                <a:latin typeface="Times New Roman" panose="02020603050405020304" pitchFamily="18" charset="0"/>
                <a:ea typeface="Times New Roman" panose="02020603050405020304" pitchFamily="18" charset="0"/>
              </a:rPr>
              <a:t> decreases. We not getting power close to P</a:t>
            </a:r>
            <a:r>
              <a:rPr lang="en-US" sz="1800" baseline="-25000" dirty="0">
                <a:effectLst/>
                <a:latin typeface="Times New Roman" panose="02020603050405020304" pitchFamily="18" charset="0"/>
                <a:ea typeface="Times New Roman" panose="02020603050405020304" pitchFamily="18" charset="0"/>
              </a:rPr>
              <a:t>MPP</a:t>
            </a:r>
            <a:r>
              <a:rPr lang="en-US" sz="1800" dirty="0">
                <a:effectLst/>
                <a:latin typeface="Times New Roman" panose="02020603050405020304" pitchFamily="18" charset="0"/>
                <a:ea typeface="Times New Roman" panose="02020603050405020304" pitchFamily="18" charset="0"/>
              </a:rPr>
              <a:t>. Here, duty cycle decreases.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A7D0A091-C74F-6D06-CF3A-9FCF5F81BE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1408" y="192451"/>
            <a:ext cx="6899504" cy="2590165"/>
          </a:xfrm>
          <a:prstGeom prst="rect">
            <a:avLst/>
          </a:prstGeom>
          <a:noFill/>
          <a:ln>
            <a:noFill/>
          </a:ln>
        </p:spPr>
      </p:pic>
      <p:sp>
        <p:nvSpPr>
          <p:cNvPr id="5" name="TextBox 4">
            <a:extLst>
              <a:ext uri="{FF2B5EF4-FFF2-40B4-BE49-F238E27FC236}">
                <a16:creationId xmlns:a16="http://schemas.microsoft.com/office/drawing/2014/main" id="{2650B226-9FFC-2D34-96D3-44F3584AF322}"/>
              </a:ext>
            </a:extLst>
          </p:cNvPr>
          <p:cNvSpPr txBox="1"/>
          <p:nvPr/>
        </p:nvSpPr>
        <p:spPr>
          <a:xfrm>
            <a:off x="350196" y="564204"/>
            <a:ext cx="3810646" cy="923330"/>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MPPT Charge Controller</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Concept of P&amp;O algorithm. </a:t>
            </a:r>
            <a:endParaRPr lang="en-IN" dirty="0"/>
          </a:p>
        </p:txBody>
      </p:sp>
    </p:spTree>
    <p:extLst>
      <p:ext uri="{BB962C8B-B14F-4D97-AF65-F5344CB8AC3E}">
        <p14:creationId xmlns:p14="http://schemas.microsoft.com/office/powerpoint/2010/main" val="3072315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8592</TotalTime>
  <Words>3445</Words>
  <Application>Microsoft Office PowerPoint</Application>
  <PresentationFormat>Widescreen</PresentationFormat>
  <Paragraphs>289</Paragraphs>
  <Slides>53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Cambria Math</vt:lpstr>
      <vt:lpstr>Symbol</vt:lpstr>
      <vt:lpstr>Times New Roman</vt:lpstr>
      <vt:lpstr>Wingdings</vt:lpstr>
      <vt:lpstr>Office Theme</vt:lpstr>
      <vt:lpstr>PowerPoint Presentation</vt:lpstr>
      <vt:lpstr>Table of Content</vt:lpstr>
      <vt:lpstr>Introduction</vt:lpstr>
      <vt:lpstr>Literature Review</vt:lpstr>
      <vt:lpstr>PowerPoint Presentation</vt:lpstr>
      <vt:lpstr>PowerPoint Presentation</vt:lpstr>
      <vt:lpstr>PowerPoint Presentation</vt:lpstr>
      <vt:lpstr>PowerPoint Presentation</vt:lpstr>
      <vt:lpstr>PowerPoint Presentation</vt:lpstr>
      <vt:lpstr>Ziegler – Nichols Tunning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GAURAV MISHRA</dc:creator>
  <cp:lastModifiedBy>Mr. GAURAV MISHRA</cp:lastModifiedBy>
  <cp:revision>71</cp:revision>
  <dcterms:created xsi:type="dcterms:W3CDTF">2022-05-04T12:10:59Z</dcterms:created>
  <dcterms:modified xsi:type="dcterms:W3CDTF">2023-01-02T15:39:44Z</dcterms:modified>
</cp:coreProperties>
</file>