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3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17" autoAdjust="0"/>
  </p:normalViewPr>
  <p:slideViewPr>
    <p:cSldViewPr snapToGrid="0">
      <p:cViewPr varScale="1">
        <p:scale>
          <a:sx n="126" d="100"/>
          <a:sy n="126" d="100"/>
        </p:scale>
        <p:origin x="11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8C82-6388-489B-AA10-DCEB037C4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B25F-C4EE-4B3A-978C-48C3158D0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070C-679F-498B-B62D-F02C50F2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15A9-D0CA-4F66-92F0-63C3305A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DFB3A-2C57-48EE-A75B-E2EA06BF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0876435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43E7-0CF5-4B17-89BF-8A2D3DA6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827BC-59BD-489E-BE33-DC8598E0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BF51-84F5-4EC6-8C90-F93CFFD8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1FB3-8A28-438A-ADB3-6924167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4048-5FCA-4496-ADBC-10D6EBD9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559573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0441-A201-4FA4-A329-75E0D998B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60B93-C162-4264-A553-1E3478A9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3E1F-F956-4B72-ADB3-C027D74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336C-CB9A-4C19-BACD-9F9A7518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F5FB-C0C4-44C8-BA10-77CC340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1193793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5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E0F4-56AB-4238-B3A0-5D1E7B1D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9664-DF21-4649-B3CA-F0AE9C0A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9780-88C7-47D9-8C0C-1DB1823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475A-FE8E-40FB-936F-D42A0770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ADA9-8AF2-4F7A-AC8C-986ACDA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3707342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E00E-BB27-458A-8701-9511B7F2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B7E6-0D7F-4827-AF7A-B7A78F2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1E91-2BF5-46A0-88C4-CFAA6E38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6A02-5486-4D60-BCD5-3EA5EA73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A0D0-0B72-4C98-AD9B-B8D5A4F3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478871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B87-E1B0-4CCD-9EB4-DAEB4BF3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DCBD-EB49-4AF5-9D05-B4C92E4A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E9DC7-9F82-4907-9A84-EF340FC3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ECFA-5111-4727-9736-DAC26287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C3E-98FF-4508-AC36-E7957331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89DA-FE5C-4675-A91F-CEE7AE1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4282456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1EC7-69AC-47BF-838B-70B33DF5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75F6-1087-4DBE-9149-409578D1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C393-A255-4C02-AF8A-C58C49C0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7F04-9D62-4E72-B09C-D0AE18471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1FFF3-DC84-4271-9CDE-66A26A01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C59BC-FF46-4C57-8C9E-2521794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76E7-309A-475B-8DA7-41486744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F09B-870A-465E-AD9C-FEDF36C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8843110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0-C1B6-48DE-BD77-AB72603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C48D9-3F6D-40A3-BA3A-C83FE91A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6945C-DF04-4609-92F8-AAEEE569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EBFFE-7ED3-4796-B125-CB9A32AF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3054217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89389-8CCC-4625-8870-A95DDE2A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ABE47-8506-4E65-B3F1-D46367D9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E5FD-3C15-4E2B-9A32-3A81B647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7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7FA2-AF0A-4B15-BEED-77E7C398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8F8D-3413-4894-B338-C7E1757E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CC2D-08B0-4352-BD8F-509537BC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28D5-3E54-4F39-A702-6B2CA95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42D3-741D-40F7-AA2F-F4B5947E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D85E-4820-42A9-A59B-BE8AE82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643357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575F-D5A5-41F2-B67A-8489C1BA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190F-1D9E-4E65-B47B-F8A676B2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9558F-7D4B-4651-B8AB-D4D5E880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706FE-8EE9-428D-9424-58C7797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9C06-5EEC-40A6-8E4E-662DFA6B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F2B2-14F1-42E3-A928-388EBD5E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2696520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319B-B2A8-42A8-92CE-58A595A4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60CD-EF51-476C-BF47-03097EA7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6872-B6A1-4077-A7DB-22A3AE6D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F7C2-1DB7-4939-9F7A-960DF8664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A717-0B14-4233-BFBB-C15C8285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0692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2325.pdf" TargetMode="External"/><Relationship Id="rId7" Type="http://schemas.openxmlformats.org/officeDocument/2006/relationships/hyperlink" Target="https://arxiv.org/pdf/1611.1001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605.06409.pdf" TargetMode="External"/><Relationship Id="rId5" Type="http://schemas.openxmlformats.org/officeDocument/2006/relationships/hyperlink" Target="https://arxiv.org/pdf/1506.01497.pdf" TargetMode="External"/><Relationship Id="rId4" Type="http://schemas.openxmlformats.org/officeDocument/2006/relationships/hyperlink" Target="https://arxiv.org/pdf/1506.0264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6000" dirty="0"/>
              <a:t>DL2.0 Bootcamp</a:t>
            </a:r>
          </a:p>
          <a:p>
            <a:pPr lvl="0"/>
            <a:r>
              <a:rPr lang="en" sz="6000" dirty="0"/>
              <a:t>Object Detection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2400" dirty="0"/>
              <a:t>By Kingsley Kuan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6000" dirty="0"/>
              <a:t>Code Walkthrough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" sz="2400" dirty="0">
                <a:solidFill>
                  <a:schemeClr val="tx1"/>
                </a:solidFill>
              </a:rPr>
              <a:t>Applying object detection to Kitti dataset (autonomous driving images)</a:t>
            </a:r>
          </a:p>
          <a:p>
            <a:pPr lvl="0"/>
            <a:r>
              <a:rPr lang="en" sz="2400" dirty="0">
                <a:solidFill>
                  <a:schemeClr val="tx1"/>
                </a:solidFill>
              </a:rPr>
              <a:t>Code is based on a very simplified version of SSD+ResNet-18 with only one default box per feature map cell and one feature map scale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40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BC2A9-D7AB-4B16-A8AA-7A0480D28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Liu, Wei, et al. "</a:t>
            </a:r>
            <a:r>
              <a:rPr lang="en-SG" sz="1800" dirty="0" err="1"/>
              <a:t>Ssd</a:t>
            </a:r>
            <a:r>
              <a:rPr lang="en-SG" sz="1800" dirty="0"/>
              <a:t>: Single shot </a:t>
            </a:r>
            <a:r>
              <a:rPr lang="en-SG" sz="1800" dirty="0" err="1"/>
              <a:t>multibox</a:t>
            </a:r>
            <a:r>
              <a:rPr lang="en-SG" sz="1800" dirty="0"/>
              <a:t> detector." European conference on computer vision. Springer, Cham, 2016. </a:t>
            </a:r>
            <a:r>
              <a:rPr lang="en-SG" sz="1800" dirty="0">
                <a:hlinkClick r:id="rId3"/>
              </a:rPr>
              <a:t>https://arxiv.org/pdf/1512.02325.pdf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 err="1"/>
              <a:t>Redmon</a:t>
            </a:r>
            <a:r>
              <a:rPr lang="en-SG" sz="1800" dirty="0"/>
              <a:t>, Joseph, et al. "You only look once: Unified, real-time object detection." Proceedings of the IEEE Conference on Computer Vision and Pattern Recognition. 2016. </a:t>
            </a:r>
            <a:r>
              <a:rPr lang="en-SG" sz="1800" dirty="0">
                <a:hlinkClick r:id="rId4"/>
              </a:rPr>
              <a:t>https://arxiv.org/pdf/1506.02640.pdf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Ren, </a:t>
            </a:r>
            <a:r>
              <a:rPr lang="en-SG" sz="1800" dirty="0" err="1"/>
              <a:t>Shaoqing</a:t>
            </a:r>
            <a:r>
              <a:rPr lang="en-SG" sz="1800" dirty="0"/>
              <a:t>, et al. "Faster R-CNN: Towards real-time object detection with region proposal networks." Advances in neural information processing systems. 2015. </a:t>
            </a:r>
            <a:r>
              <a:rPr lang="en-SG" sz="1800" dirty="0">
                <a:hlinkClick r:id="rId5"/>
              </a:rPr>
              <a:t>https://arxiv.org/pdf/1506.01497.pdf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Li, Yi, </a:t>
            </a:r>
            <a:r>
              <a:rPr lang="en-SG" sz="1800" dirty="0" err="1"/>
              <a:t>Kaiming</a:t>
            </a:r>
            <a:r>
              <a:rPr lang="en-SG" sz="1800" dirty="0"/>
              <a:t> He, and Jian Sun. "R-</a:t>
            </a:r>
            <a:r>
              <a:rPr lang="en-SG" sz="1800" dirty="0" err="1"/>
              <a:t>fcn</a:t>
            </a:r>
            <a:r>
              <a:rPr lang="en-SG" sz="1800" dirty="0"/>
              <a:t>: Object detection via region-based fully convolutional networks." Advances in Neural Information Processing Systems. 2016. </a:t>
            </a:r>
            <a:r>
              <a:rPr lang="en-SG" sz="1800" dirty="0">
                <a:hlinkClick r:id="rId6"/>
              </a:rPr>
              <a:t>https://arxiv.org/pdf/1605.06409.pdf</a:t>
            </a:r>
            <a:endParaRPr lang="en-SG" sz="1800" dirty="0"/>
          </a:p>
          <a:p>
            <a:endParaRPr lang="en-SG" sz="1800" dirty="0"/>
          </a:p>
          <a:p>
            <a:r>
              <a:rPr lang="en-SG" sz="1800" dirty="0"/>
              <a:t>Huang, Jonathan, et al. "Speed/accuracy trade-offs for modern convolutional object detectors." </a:t>
            </a:r>
            <a:r>
              <a:rPr lang="en-SG" sz="1800" dirty="0" err="1"/>
              <a:t>arXiv</a:t>
            </a:r>
            <a:r>
              <a:rPr lang="en-SG" sz="1800" dirty="0"/>
              <a:t> preprint arXiv:1611.10012 (2016). </a:t>
            </a:r>
            <a:r>
              <a:rPr lang="en-SG" sz="1800" dirty="0">
                <a:hlinkClick r:id="rId7"/>
              </a:rPr>
              <a:t>https://arxiv.org/pdf/1611.10012</a:t>
            </a:r>
            <a:endParaRPr lang="en-SG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4000" dirty="0"/>
              <a:t>CNNs for Image Classification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2000" dirty="0"/>
              <a:t>Can we reuse image classification CNNs for object detection?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BAF227C4-9B4F-4C9D-8CF9-E20EACE341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482"/>
            <a:ext cx="6623224" cy="373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" sz="4000" dirty="0"/>
              <a:t>Repurposing a CNN for Object Detection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5076086"/>
          </a:xfrm>
        </p:spPr>
        <p:txBody>
          <a:bodyPr>
            <a:normAutofit/>
          </a:bodyPr>
          <a:lstStyle/>
          <a:p>
            <a:pPr lvl="0"/>
            <a:r>
              <a:rPr lang="en" sz="2000" dirty="0"/>
              <a:t>What if we chop the last layers off a</a:t>
            </a:r>
            <a:r>
              <a:rPr lang="en-SG" sz="2000" dirty="0"/>
              <a:t>n</a:t>
            </a:r>
            <a:r>
              <a:rPr lang="en" sz="2000" dirty="0"/>
              <a:t> </a:t>
            </a:r>
            <a:r>
              <a:rPr lang="en-SG" sz="2000" dirty="0"/>
              <a:t>image classification CNN</a:t>
            </a:r>
            <a:r>
              <a:rPr lang="en" sz="2000" dirty="0"/>
              <a:t>?</a:t>
            </a:r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dirty="0"/>
          </a:p>
          <a:p>
            <a:pPr marL="0" lvl="0" indent="0">
              <a:buNone/>
            </a:pPr>
            <a:endParaRPr lang="en" sz="2000" dirty="0"/>
          </a:p>
          <a:p>
            <a:pPr lvl="0"/>
            <a:endParaRPr lang="en" sz="2000" dirty="0"/>
          </a:p>
          <a:p>
            <a:pPr lvl="0"/>
            <a:endParaRPr lang="en" sz="2000" b="1" dirty="0"/>
          </a:p>
          <a:p>
            <a:pPr lvl="0"/>
            <a:r>
              <a:rPr lang="en" sz="2000" b="1" dirty="0"/>
              <a:t>Problem: </a:t>
            </a:r>
            <a:r>
              <a:rPr lang="en-SG" sz="2000" dirty="0"/>
              <a:t>This feature map</a:t>
            </a:r>
            <a:r>
              <a:rPr lang="en" sz="2000" dirty="0"/>
              <a:t> </a:t>
            </a:r>
            <a:r>
              <a:rPr lang="en-SG" sz="2000" dirty="0"/>
              <a:t>is</a:t>
            </a:r>
            <a:r>
              <a:rPr lang="en" sz="2000" dirty="0"/>
              <a:t> implicitly learned during training</a:t>
            </a:r>
          </a:p>
        </p:txBody>
      </p:sp>
      <p:pic>
        <p:nvPicPr>
          <p:cNvPr id="12" name="Shape 70">
            <a:extLst>
              <a:ext uri="{FF2B5EF4-FFF2-40B4-BE49-F238E27FC236}">
                <a16:creationId xmlns:a16="http://schemas.microsoft.com/office/drawing/2014/main" id="{5CBDC645-FB7A-4CCB-A9B8-7F5703DCB9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482"/>
            <a:ext cx="6623224" cy="37309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47E1B7-A3F9-422A-BE67-9DAA4127A2AC}"/>
              </a:ext>
            </a:extLst>
          </p:cNvPr>
          <p:cNvSpPr/>
          <p:nvPr/>
        </p:nvSpPr>
        <p:spPr>
          <a:xfrm>
            <a:off x="4908414" y="3875792"/>
            <a:ext cx="1927654" cy="33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E92040-268E-438B-87AD-131247A487A8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flipV="1">
            <a:off x="4908414" y="3448642"/>
            <a:ext cx="1403886" cy="596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E16FC0-B3D8-469F-983A-4E9461740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823"/>
              </p:ext>
            </p:extLst>
          </p:nvPr>
        </p:nvGraphicFramePr>
        <p:xfrm>
          <a:off x="6312300" y="2168482"/>
          <a:ext cx="2520000" cy="2560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68114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8293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54120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874226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4094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380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617018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724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92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4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165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641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6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67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SG" sz="4000" dirty="0"/>
              <a:t>CNNs for Object Detection -</a:t>
            </a:r>
            <a:br>
              <a:rPr lang="en-SG" sz="4000" dirty="0"/>
            </a:br>
            <a:r>
              <a:rPr lang="en-SG" sz="4000" dirty="0"/>
              <a:t>Object Classes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633634"/>
            <a:ext cx="8520600" cy="541156"/>
          </a:xfrm>
        </p:spPr>
        <p:txBody>
          <a:bodyPr/>
          <a:lstStyle/>
          <a:p>
            <a:pPr lvl="0"/>
            <a:r>
              <a:rPr lang="en-SG" sz="2000" b="1" dirty="0"/>
              <a:t>Solution: </a:t>
            </a:r>
            <a:r>
              <a:rPr lang="en-SG" sz="2000" dirty="0"/>
              <a:t>Explicitly redefine the target output during training</a:t>
            </a:r>
          </a:p>
          <a:p>
            <a:pPr lvl="0"/>
            <a:endParaRPr lang="en-SG" dirty="0"/>
          </a:p>
        </p:txBody>
      </p:sp>
      <p:pic>
        <p:nvPicPr>
          <p:cNvPr id="87" name="Shape 87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463" y="2795437"/>
            <a:ext cx="2849837" cy="28392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6">
            <a:extLst>
              <a:ext uri="{FF2B5EF4-FFF2-40B4-BE49-F238E27FC236}">
                <a16:creationId xmlns:a16="http://schemas.microsoft.com/office/drawing/2014/main" id="{046B56EC-6114-449A-B5C5-F3C0ADCFB11C}"/>
              </a:ext>
            </a:extLst>
          </p:cNvPr>
          <p:cNvSpPr txBox="1">
            <a:spLocks/>
          </p:cNvSpPr>
          <p:nvPr/>
        </p:nvSpPr>
        <p:spPr>
          <a:xfrm>
            <a:off x="311700" y="2278691"/>
            <a:ext cx="5644257" cy="4418671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 err="1"/>
              <a:t>Groundtruth</a:t>
            </a:r>
            <a:r>
              <a:rPr lang="en-SG" sz="2000" dirty="0"/>
              <a:t> consists of a (m x n) score map where each feature map cell contains (1, ..., c) class scores</a:t>
            </a:r>
          </a:p>
          <a:p>
            <a:pPr marL="0" indent="0">
              <a:buNone/>
            </a:pPr>
            <a:endParaRPr lang="en-SG" sz="2000" dirty="0"/>
          </a:p>
          <a:p>
            <a:r>
              <a:rPr lang="en-SG" sz="2000" dirty="0"/>
              <a:t>Output of network becomes a (m x n x c) feature map</a:t>
            </a:r>
          </a:p>
          <a:p>
            <a:endParaRPr lang="en-SG" sz="2000" dirty="0"/>
          </a:p>
          <a:p>
            <a:r>
              <a:rPr lang="en-SG" sz="2000" dirty="0" err="1"/>
              <a:t>Ie</a:t>
            </a:r>
            <a:r>
              <a:rPr lang="en-SG" sz="2000" dirty="0"/>
              <a:t>. Network predicts score of an object class occurring at the associated position in the image</a:t>
            </a:r>
          </a:p>
          <a:p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Use standard cross entropy loss for each feature map cell</a:t>
            </a:r>
          </a:p>
          <a:p>
            <a:endParaRPr lang="en-SG" sz="2000" dirty="0"/>
          </a:p>
          <a:p>
            <a:endParaRPr lang="en-SG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2960CB-50D9-4845-97E4-4FC436F5ECC8}"/>
              </a:ext>
            </a:extLst>
          </p:cNvPr>
          <p:cNvSpPr/>
          <p:nvPr/>
        </p:nvSpPr>
        <p:spPr>
          <a:xfrm>
            <a:off x="311700" y="4854647"/>
            <a:ext cx="84259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SG" dirty="0"/>
          </a:p>
          <a:p>
            <a:pPr lvl="0"/>
            <a:r>
              <a:rPr lang="en-SG" sz="2000" dirty="0"/>
              <a:t>Output of network becomes a (m x n x k x (c + 4)) feature map</a:t>
            </a:r>
          </a:p>
          <a:p>
            <a:pPr lvl="0"/>
            <a:endParaRPr lang="en-SG" dirty="0"/>
          </a:p>
          <a:p>
            <a:pPr lvl="0"/>
            <a:endParaRPr lang="en-SG" dirty="0"/>
          </a:p>
          <a:p>
            <a:pPr lvl="0"/>
            <a:r>
              <a:rPr lang="en-SG" sz="2000" dirty="0"/>
              <a:t>Use smooth L1 loss to optimize regression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SG" sz="4000" dirty="0"/>
              <a:t>CNNs for Object Detection - </a:t>
            </a:r>
            <a:br>
              <a:rPr lang="en-SG" sz="4000" dirty="0"/>
            </a:br>
            <a:r>
              <a:rPr lang="en-SG" sz="4000" dirty="0"/>
              <a:t>Object Bounding Box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800648"/>
          </a:xfrm>
        </p:spPr>
        <p:txBody>
          <a:bodyPr>
            <a:normAutofit/>
          </a:bodyPr>
          <a:lstStyle/>
          <a:p>
            <a:pPr lvl="0"/>
            <a:r>
              <a:rPr lang="en-SG" sz="2000" dirty="0"/>
              <a:t>Define additional outputs to refine the shape of the object's bounding box by: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78" y="2391581"/>
            <a:ext cx="3688819" cy="185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4367513"/>
            <a:ext cx="3710767" cy="63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1A5C4A-21E0-48B6-9C3A-6AFB1DBD83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4266" y="5798391"/>
            <a:ext cx="3556000" cy="733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8CAA4-A49E-4646-A32B-AFC1BE9071EC}"/>
              </a:ext>
            </a:extLst>
          </p:cNvPr>
          <p:cNvSpPr/>
          <p:nvPr/>
        </p:nvSpPr>
        <p:spPr>
          <a:xfrm>
            <a:off x="311701" y="2538181"/>
            <a:ext cx="486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SG" dirty="0"/>
              <a:t>Adding more default bounding box sizes to each feature map cell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dirty="0"/>
              <a:t>These are known as anchors or default boxes in different frameworks</a:t>
            </a:r>
          </a:p>
          <a:p>
            <a:pPr lvl="1"/>
            <a:endParaRPr lang="en-SG" dirty="0"/>
          </a:p>
          <a:p>
            <a:pPr marL="457200" lvl="0" indent="-457200">
              <a:buFont typeface="+mj-lt"/>
              <a:buAutoNum type="arabicPeriod"/>
            </a:pPr>
            <a:r>
              <a:rPr lang="en-SG" dirty="0"/>
              <a:t>Compute regression targets relative to default boxes that closely match </a:t>
            </a:r>
            <a:r>
              <a:rPr lang="en-SG" dirty="0" err="1"/>
              <a:t>groundtruth</a:t>
            </a:r>
            <a:r>
              <a:rPr lang="en-SG" dirty="0"/>
              <a:t> bounding boxes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4000" dirty="0"/>
              <a:t>Frameworks I - Speed over Performance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SG" sz="2000" dirty="0"/>
              <a:t>SSD - Produces outputs directly from feature maps of different scales</a:t>
            </a:r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endParaRPr lang="en-SG" sz="2000" dirty="0"/>
          </a:p>
          <a:p>
            <a:pPr lvl="0"/>
            <a:r>
              <a:rPr lang="en-SG" sz="2000" dirty="0"/>
              <a:t>YOLO - Uses fully connected layer before final output feature map</a:t>
            </a:r>
          </a:p>
          <a:p>
            <a:pPr lvl="0"/>
            <a:endParaRPr lang="en-SG" sz="2000" dirty="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575" y="1993675"/>
            <a:ext cx="7262850" cy="213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574" y="4874630"/>
            <a:ext cx="7262850" cy="170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4000" dirty="0"/>
              <a:t>Frameworks II - Performance over Speed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1" y="1633633"/>
            <a:ext cx="4297370" cy="4472100"/>
          </a:xfrm>
        </p:spPr>
        <p:txBody>
          <a:bodyPr>
            <a:normAutofit/>
          </a:bodyPr>
          <a:lstStyle/>
          <a:p>
            <a:pPr lvl="0"/>
            <a:r>
              <a:rPr lang="en-SG" sz="2000" dirty="0"/>
              <a:t>Faster-RCNN - Network branches into two:</a:t>
            </a:r>
          </a:p>
          <a:p>
            <a:pPr lvl="1"/>
            <a:r>
              <a:rPr lang="en-SG" dirty="0"/>
              <a:t>Region proposal network proposes ROIs with 2 classes (object / no object)</a:t>
            </a:r>
          </a:p>
          <a:p>
            <a:pPr lvl="1"/>
            <a:r>
              <a:rPr lang="en-SG" dirty="0"/>
              <a:t>Classifier layers classifies features cropped and scaled to a fixed size using proposals</a:t>
            </a:r>
          </a:p>
          <a:p>
            <a:pPr marL="0" lvl="0" indent="0">
              <a:buNone/>
            </a:pPr>
            <a:endParaRPr lang="en-SG" sz="2000" dirty="0"/>
          </a:p>
          <a:p>
            <a:pPr marL="0" lvl="0" indent="0">
              <a:buNone/>
            </a:pPr>
            <a:endParaRPr lang="en-SG" sz="2000" dirty="0"/>
          </a:p>
          <a:p>
            <a:pPr lvl="0"/>
            <a:endParaRPr lang="en-SG" sz="2000" dirty="0"/>
          </a:p>
          <a:p>
            <a:pPr marL="0" lvl="0" indent="0">
              <a:buNone/>
            </a:pPr>
            <a:endParaRPr lang="en-SG" sz="2000" dirty="0"/>
          </a:p>
          <a:p>
            <a:pPr lvl="0"/>
            <a:r>
              <a:rPr lang="en-SG" sz="2000" dirty="0"/>
              <a:t>R-FCN - Uses region proposal sub-network but only uses it to pool from position sensitive output feature map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612" y="1658635"/>
            <a:ext cx="2786200" cy="28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5500" y="4493309"/>
            <a:ext cx="3840425" cy="19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Frameworks III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2400" dirty="0"/>
              <a:t>Use any </a:t>
            </a:r>
            <a:r>
              <a:rPr lang="en-SG" sz="2400" dirty="0"/>
              <a:t>image classification CNN as base of the framework</a:t>
            </a:r>
          </a:p>
          <a:p>
            <a:endParaRPr lang="en-SG" sz="2400" dirty="0"/>
          </a:p>
          <a:p>
            <a:r>
              <a:rPr lang="en-SG" sz="2400" dirty="0"/>
              <a:t>Mix and match different base CNNs and frameworks for speed-accuracy trade-offs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448" y="3067187"/>
            <a:ext cx="6185104" cy="36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" sz="4000" dirty="0"/>
              <a:t>Additional Techniques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2000" dirty="0"/>
              <a:t>Anchors / Default Boxes can be manually defined or discovered through clustering groundtruth bounding boxes</a:t>
            </a:r>
          </a:p>
          <a:p>
            <a:pPr marL="0" lvl="0" indent="0">
              <a:buNone/>
            </a:pPr>
            <a:endParaRPr lang="en" sz="2000" dirty="0"/>
          </a:p>
          <a:p>
            <a:pPr lvl="0"/>
            <a:r>
              <a:rPr lang="en" sz="2000" dirty="0"/>
              <a:t>Significant imbalance between negative and positive feature map cells can be addressed through proper sampling during training</a:t>
            </a:r>
          </a:p>
          <a:p>
            <a:pPr marL="0" lvl="0" indent="0">
              <a:buNone/>
            </a:pPr>
            <a:endParaRPr lang="en" sz="2000" dirty="0"/>
          </a:p>
          <a:p>
            <a:pPr lvl="0"/>
            <a:r>
              <a:rPr lang="en" sz="2000" dirty="0"/>
              <a:t>Match between two boxes can be computed with intersection over union (iou)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562" y="4226790"/>
            <a:ext cx="5388875" cy="1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656</Words>
  <Application>Microsoft Office PowerPoint</Application>
  <PresentationFormat>On-screen Show (4:3)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Economica</vt:lpstr>
      <vt:lpstr>Calibri Light</vt:lpstr>
      <vt:lpstr>Calibri</vt:lpstr>
      <vt:lpstr>Office Theme</vt:lpstr>
      <vt:lpstr>DL2.0 Bootcamp Object Detection</vt:lpstr>
      <vt:lpstr>CNNs for Image Classification</vt:lpstr>
      <vt:lpstr>Repurposing a CNN for Object Detection</vt:lpstr>
      <vt:lpstr>CNNs for Object Detection - Object Classes</vt:lpstr>
      <vt:lpstr>CNNs for Object Detection -  Object Bounding Box</vt:lpstr>
      <vt:lpstr>Frameworks I - Speed over Performance</vt:lpstr>
      <vt:lpstr>Frameworks II - Performance over Speed</vt:lpstr>
      <vt:lpstr>Frameworks III</vt:lpstr>
      <vt:lpstr>Additional Techniques</vt:lpstr>
      <vt:lpstr>Code Walkthrough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2017-07-20T15:01:17Z</dcterms:modified>
</cp:coreProperties>
</file>