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6817" autoAdjust="0"/>
  </p:normalViewPr>
  <p:slideViewPr>
    <p:cSldViewPr snapToGrid="0">
      <p:cViewPr varScale="1">
        <p:scale>
          <a:sx n="130" d="100"/>
          <a:sy n="130" d="100"/>
        </p:scale>
        <p:origin x="10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746C-D359-4422-8310-B373A9DE525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BA7D-7A54-4AF2-8127-6FE6BB3B4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14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BA7D-7A54-4AF2-8127-6FE6BB3B4F5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686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77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9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1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8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89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17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66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6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4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17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0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25F-21A2-4E47-A203-6DD83D81703C}" type="datetimeFigureOut">
              <a:rPr lang="en-SG" smtClean="0"/>
              <a:t>20/7/2017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1DA2-4399-4217-ACA4-E3F93DBB2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648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01.3781.pdf" TargetMode="External"/><Relationship Id="rId2" Type="http://schemas.openxmlformats.org/officeDocument/2006/relationships/hyperlink" Target="http://www.aclweb.org/anthology/N13-10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408.588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32B974-90FD-492C-8CC2-01527B694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DL2.0 Bootcamp</a:t>
            </a:r>
            <a:br>
              <a:rPr lang="en-SG" dirty="0"/>
            </a:br>
            <a:r>
              <a:rPr lang="en-SG" dirty="0"/>
              <a:t>CNNs for Text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2C8A2D-6F9E-4097-99CF-3D7C0212A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 Kingsley Kuan</a:t>
            </a:r>
          </a:p>
        </p:txBody>
      </p:sp>
    </p:spTree>
    <p:extLst>
      <p:ext uri="{BB962C8B-B14F-4D97-AF65-F5344CB8AC3E}">
        <p14:creationId xmlns:p14="http://schemas.microsoft.com/office/powerpoint/2010/main" val="284781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CNNs in Other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SG" sz="2400" dirty="0"/>
              <a:t>3D CNN - Sliding window over 3D data</a:t>
            </a:r>
          </a:p>
          <a:p>
            <a:pPr lvl="1"/>
            <a:r>
              <a:rPr lang="en-SG" sz="2000" dirty="0" err="1"/>
              <a:t>eg</a:t>
            </a:r>
            <a:r>
              <a:rPr lang="en-SG" sz="2000" dirty="0"/>
              <a:t>. Volumetric data (width, height, depth)</a:t>
            </a:r>
          </a:p>
          <a:p>
            <a:r>
              <a:rPr lang="en-SG" sz="2400" dirty="0"/>
              <a:t>2D CNN – Sliding window over 2D data</a:t>
            </a:r>
          </a:p>
          <a:p>
            <a:pPr lvl="1"/>
            <a:r>
              <a:rPr lang="en-SG" sz="2000" dirty="0" err="1"/>
              <a:t>eg</a:t>
            </a:r>
            <a:r>
              <a:rPr lang="en-SG" sz="2000" dirty="0"/>
              <a:t>. Image data (width, height)</a:t>
            </a:r>
          </a:p>
          <a:p>
            <a:r>
              <a:rPr lang="en-SG" sz="2400" dirty="0"/>
              <a:t>1D CNN – Sliding window over 1D data</a:t>
            </a:r>
          </a:p>
          <a:p>
            <a:pPr lvl="1"/>
            <a:r>
              <a:rPr lang="en-SG" sz="2000" dirty="0" err="1"/>
              <a:t>Eg</a:t>
            </a:r>
            <a:r>
              <a:rPr lang="en-SG" sz="2000" dirty="0"/>
              <a:t>. Temporal data (data over time)</a:t>
            </a:r>
          </a:p>
        </p:txBody>
      </p:sp>
      <p:sp>
        <p:nvSpPr>
          <p:cNvPr id="4" name="Cube 3"/>
          <p:cNvSpPr/>
          <p:nvPr/>
        </p:nvSpPr>
        <p:spPr>
          <a:xfrm>
            <a:off x="1038643" y="4846149"/>
            <a:ext cx="1469473" cy="147454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Cube 4"/>
          <p:cNvSpPr/>
          <p:nvPr/>
        </p:nvSpPr>
        <p:spPr>
          <a:xfrm>
            <a:off x="1755641" y="5093556"/>
            <a:ext cx="504881" cy="4898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3774773" y="4895818"/>
            <a:ext cx="1392233" cy="1375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774773" y="4901254"/>
            <a:ext cx="450602" cy="45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6004415" y="5435958"/>
            <a:ext cx="2466975" cy="2949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433663" y="5439826"/>
            <a:ext cx="636928" cy="2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7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How do we represent sentence text as a matrix?</a:t>
            </a:r>
          </a:p>
          <a:p>
            <a:r>
              <a:rPr lang="en-SG" sz="2400" dirty="0"/>
              <a:t>“I stayed at Marina Bay Sands last weekend”</a:t>
            </a:r>
          </a:p>
          <a:p>
            <a:endParaRPr lang="en-SG" sz="2400" dirty="0"/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Words can be indexed into a one-hot vector</a:t>
            </a:r>
          </a:p>
          <a:p>
            <a:pPr lvl="1"/>
            <a:r>
              <a:rPr lang="en-SG" sz="2000" dirty="0"/>
              <a:t>Results in sparse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Convert words into word </a:t>
            </a:r>
            <a:r>
              <a:rPr lang="en-SG" sz="2400" dirty="0" err="1"/>
              <a:t>embeddings</a:t>
            </a:r>
            <a:r>
              <a:rPr lang="en-SG" sz="2400" dirty="0"/>
              <a:t> using Word2Vec, </a:t>
            </a:r>
            <a:r>
              <a:rPr lang="en-SG" sz="2400" dirty="0" err="1"/>
              <a:t>GloVe</a:t>
            </a:r>
            <a:r>
              <a:rPr lang="en-SG" sz="2400" dirty="0"/>
              <a:t>, </a:t>
            </a:r>
            <a:r>
              <a:rPr lang="en-SG" sz="2400" dirty="0" err="1"/>
              <a:t>etc</a:t>
            </a:r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119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Word </a:t>
            </a:r>
            <a:r>
              <a:rPr lang="en-SG" dirty="0" err="1"/>
              <a:t>Embeddings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63860"/>
          </a:xfrm>
        </p:spPr>
        <p:txBody>
          <a:bodyPr>
            <a:normAutofit/>
          </a:bodyPr>
          <a:lstStyle/>
          <a:p>
            <a:r>
              <a:rPr lang="en-SG" sz="2400" dirty="0"/>
              <a:t>Word embedding models allow text to be embedded / represented in vector space</a:t>
            </a:r>
          </a:p>
          <a:p>
            <a:r>
              <a:rPr lang="en-SG" sz="2400" dirty="0"/>
              <a:t>Similar words are located closely together in vector space</a:t>
            </a:r>
          </a:p>
          <a:p>
            <a:endParaRPr lang="en-SG" sz="2400" dirty="0"/>
          </a:p>
        </p:txBody>
      </p:sp>
      <p:pic>
        <p:nvPicPr>
          <p:cNvPr id="1026" name="Picture 2" descr="https://adriancolyer.files.wordpress.com/2016/04/word2vec-king-queen-composition.png?w=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77845"/>
            <a:ext cx="4212133" cy="234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650" y="3376247"/>
            <a:ext cx="39433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Word </a:t>
            </a:r>
            <a:r>
              <a:rPr lang="en-SG" sz="2400" dirty="0" err="1"/>
              <a:t>embeddings</a:t>
            </a:r>
            <a:r>
              <a:rPr lang="en-SG" sz="2400" dirty="0"/>
              <a:t> capture syntactic and semantic regularities, allowing algebraic operations.</a:t>
            </a:r>
          </a:p>
          <a:p>
            <a:endParaRPr lang="en-SG" sz="2400" dirty="0"/>
          </a:p>
          <a:p>
            <a:r>
              <a:rPr lang="en-SG" sz="2400" dirty="0" err="1"/>
              <a:t>Eg</a:t>
            </a:r>
            <a:r>
              <a:rPr lang="en-SG" sz="2400" dirty="0"/>
              <a:t>.</a:t>
            </a:r>
          </a:p>
          <a:p>
            <a:r>
              <a:rPr lang="en-SG" sz="2400" dirty="0"/>
              <a:t>King – Man + Woman</a:t>
            </a:r>
          </a:p>
          <a:p>
            <a:r>
              <a:rPr lang="en-SG" sz="2400" dirty="0"/>
              <a:t>= Queen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6019" y="5721001"/>
            <a:ext cx="4579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Useful starting point for Text CNNs!</a:t>
            </a:r>
          </a:p>
        </p:txBody>
      </p:sp>
    </p:spTree>
    <p:extLst>
      <p:ext uri="{BB962C8B-B14F-4D97-AF65-F5344CB8AC3E}">
        <p14:creationId xmlns:p14="http://schemas.microsoft.com/office/powerpoint/2010/main" val="107153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F393-C174-4EF0-A84B-47EAEE74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A7B7-972D-4C21-B7F9-23D9D370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Convert sentences into n x 300 matrices using Word2Vec</a:t>
            </a:r>
          </a:p>
          <a:p>
            <a:r>
              <a:rPr lang="en-SG" sz="2400" dirty="0"/>
              <a:t>Slide convolutions across the temporal dimension</a:t>
            </a:r>
          </a:p>
          <a:p>
            <a:r>
              <a:rPr lang="en-SG" sz="2400" dirty="0"/>
              <a:t>Notice that we use multiple convolutions of different filter sizes in parallel</a:t>
            </a:r>
          </a:p>
          <a:p>
            <a:pPr lvl="1"/>
            <a:r>
              <a:rPr lang="en-SG" sz="2000" dirty="0"/>
              <a:t>Similar to n-gram</a:t>
            </a:r>
            <a:endParaRPr lang="en-SG" sz="2400"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82" y="3816179"/>
            <a:ext cx="6359036" cy="2864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7193" y="3816179"/>
            <a:ext cx="1032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Temporal Dimension (n)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353466" y="4554843"/>
            <a:ext cx="0" cy="137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1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 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400" dirty="0"/>
              <a:t>n x 300 -&gt; n x k x 512</a:t>
            </a:r>
          </a:p>
          <a:p>
            <a:pPr lvl="1"/>
            <a:r>
              <a:rPr lang="en-SG" sz="2000" dirty="0"/>
              <a:t>where k is the number of parallel convolutions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Max pool across temporal dimension n and concatenate across k -&gt; (k x 512) vector</a:t>
            </a:r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82" y="3816179"/>
            <a:ext cx="6359036" cy="2864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193" y="3816179"/>
            <a:ext cx="1032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Temporal Dimension (n)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353466" y="4554843"/>
            <a:ext cx="0" cy="137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 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SG" sz="2400" dirty="0"/>
              <a:t>Fully connected hidden layer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sz="2400" dirty="0"/>
              <a:t>Fully connected output layer</a:t>
            </a:r>
          </a:p>
          <a:p>
            <a:pPr lvl="1"/>
            <a:r>
              <a:rPr lang="en-SG" sz="2000" dirty="0" err="1"/>
              <a:t>Softmax</a:t>
            </a:r>
            <a:r>
              <a:rPr lang="en-SG" sz="2000" dirty="0"/>
              <a:t> for mutually exclusive classes</a:t>
            </a:r>
          </a:p>
          <a:p>
            <a:pPr lvl="1"/>
            <a:r>
              <a:rPr lang="en-SG" sz="2000" dirty="0"/>
              <a:t>Sigmoid otherwise</a:t>
            </a:r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82" y="3816179"/>
            <a:ext cx="6359036" cy="2864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193" y="3816179"/>
            <a:ext cx="1032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Temporal Dimension (n)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353466" y="4554843"/>
            <a:ext cx="0" cy="137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Code Walkthrough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Applying Text CNNs to YouTube Titles</a:t>
            </a:r>
          </a:p>
        </p:txBody>
      </p:sp>
    </p:spTree>
    <p:extLst>
      <p:ext uri="{BB962C8B-B14F-4D97-AF65-F5344CB8AC3E}">
        <p14:creationId xmlns:p14="http://schemas.microsoft.com/office/powerpoint/2010/main" val="15743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2000" dirty="0" err="1"/>
              <a:t>Mikolov</a:t>
            </a:r>
            <a:r>
              <a:rPr lang="en-SG" sz="2000" dirty="0"/>
              <a:t>, Tomas, Wen-tau </a:t>
            </a:r>
            <a:r>
              <a:rPr lang="en-SG" sz="2000" dirty="0" err="1"/>
              <a:t>Yih</a:t>
            </a:r>
            <a:r>
              <a:rPr lang="en-SG" sz="2000" dirty="0"/>
              <a:t>, and Geoffrey Zweig. "Linguistic regularities in continuous space word representations." </a:t>
            </a:r>
            <a:r>
              <a:rPr lang="en-SG" sz="2000" dirty="0" err="1"/>
              <a:t>hlt-Naacl</a:t>
            </a:r>
            <a:r>
              <a:rPr lang="en-SG" sz="2000" dirty="0"/>
              <a:t>. Vol. 13. 2013. </a:t>
            </a:r>
            <a:r>
              <a:rPr lang="en-SG" sz="2000" dirty="0">
                <a:hlinkClick r:id="rId2"/>
              </a:rPr>
              <a:t>http://www.aclweb.org/anthology/N13-1090</a:t>
            </a:r>
            <a:endParaRPr lang="en-SG" sz="2000" dirty="0"/>
          </a:p>
          <a:p>
            <a:endParaRPr lang="en-SG" sz="2000" dirty="0"/>
          </a:p>
          <a:p>
            <a:r>
              <a:rPr lang="en-SG" sz="2000" dirty="0" err="1"/>
              <a:t>Mikolov</a:t>
            </a:r>
            <a:r>
              <a:rPr lang="en-SG" sz="2000" dirty="0"/>
              <a:t>, Tomas, et al. "Efficient estimation of word representations in vector space." </a:t>
            </a:r>
            <a:r>
              <a:rPr lang="en-SG" sz="2000" dirty="0" err="1"/>
              <a:t>arXiv</a:t>
            </a:r>
            <a:r>
              <a:rPr lang="en-SG" sz="2000" dirty="0"/>
              <a:t> preprint arXiv:1301.3781 (2013). </a:t>
            </a:r>
            <a:r>
              <a:rPr lang="en-SG" sz="2000" dirty="0">
                <a:hlinkClick r:id="rId3"/>
              </a:rPr>
              <a:t>https://arxiv.org/pdf/1301.3781.pdf</a:t>
            </a:r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Kim, Yoon. "Convolutional neural networks for sentence classification." </a:t>
            </a:r>
            <a:r>
              <a:rPr lang="en-SG" sz="2000" dirty="0" err="1"/>
              <a:t>arXiv</a:t>
            </a:r>
            <a:r>
              <a:rPr lang="en-SG" sz="2000" dirty="0"/>
              <a:t> preprint arXiv:1408.5882 (2014). </a:t>
            </a:r>
            <a:r>
              <a:rPr lang="en-SG" sz="2000" dirty="0">
                <a:hlinkClick r:id="rId4"/>
              </a:rPr>
              <a:t>https://arxiv.org/pdf/1408.5882.pdf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2531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375</Words>
  <Application>Microsoft Office PowerPoint</Application>
  <PresentationFormat>On-screen Show 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DL2.0 Bootcamp CNNs for Text</vt:lpstr>
      <vt:lpstr>CNNs in Other Dimensions</vt:lpstr>
      <vt:lpstr>Text Representations</vt:lpstr>
      <vt:lpstr>Word Embeddings</vt:lpstr>
      <vt:lpstr>Text CNNs</vt:lpstr>
      <vt:lpstr>Text CNNs</vt:lpstr>
      <vt:lpstr>Text CNNs</vt:lpstr>
      <vt:lpstr>Code Walkthrough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2017-07-20T14:59:10Z</dcterms:created>
  <dcterms:modified xsi:type="dcterms:W3CDTF">2017-07-20T15:00:33Z</dcterms:modified>
</cp:coreProperties>
</file>