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65" r:id="rId5"/>
    <p:sldId id="266" r:id="rId6"/>
    <p:sldId id="267" r:id="rId7"/>
    <p:sldId id="268" r:id="rId8"/>
    <p:sldId id="259" r:id="rId9"/>
    <p:sldId id="269" r:id="rId10"/>
    <p:sldId id="270" r:id="rId11"/>
    <p:sldId id="271" r:id="rId12"/>
    <p:sldId id="272" r:id="rId13"/>
    <p:sldId id="273" r:id="rId14"/>
    <p:sldId id="274" r:id="rId15"/>
    <p:sldId id="258" r:id="rId16"/>
    <p:sldId id="275" r:id="rId17"/>
    <p:sldId id="276" r:id="rId18"/>
    <p:sldId id="278" r:id="rId19"/>
    <p:sldId id="261" r:id="rId20"/>
    <p:sldId id="279" r:id="rId21"/>
    <p:sldId id="280" r:id="rId22"/>
    <p:sldId id="277"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BDCE6-54DC-4977-8BE5-EC5864255859}"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0F0E8-D087-434A-8DA3-0CBA11325A60}" type="slidenum">
              <a:rPr lang="en-US" smtClean="0"/>
              <a:t>‹#›</a:t>
            </a:fld>
            <a:endParaRPr lang="en-US"/>
          </a:p>
        </p:txBody>
      </p:sp>
    </p:spTree>
    <p:extLst>
      <p:ext uri="{BB962C8B-B14F-4D97-AF65-F5344CB8AC3E}">
        <p14:creationId xmlns:p14="http://schemas.microsoft.com/office/powerpoint/2010/main" val="3225463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a:t>
            </a:fld>
            <a:endParaRPr lang="en-US"/>
          </a:p>
        </p:txBody>
      </p:sp>
    </p:spTree>
    <p:extLst>
      <p:ext uri="{BB962C8B-B14F-4D97-AF65-F5344CB8AC3E}">
        <p14:creationId xmlns:p14="http://schemas.microsoft.com/office/powerpoint/2010/main" val="400671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20</a:t>
            </a:fld>
            <a:endParaRPr lang="en-US"/>
          </a:p>
        </p:txBody>
      </p:sp>
    </p:spTree>
    <p:extLst>
      <p:ext uri="{BB962C8B-B14F-4D97-AF65-F5344CB8AC3E}">
        <p14:creationId xmlns:p14="http://schemas.microsoft.com/office/powerpoint/2010/main" val="369509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7</a:t>
            </a:fld>
            <a:endParaRPr lang="en-US"/>
          </a:p>
        </p:txBody>
      </p:sp>
    </p:spTree>
    <p:extLst>
      <p:ext uri="{BB962C8B-B14F-4D97-AF65-F5344CB8AC3E}">
        <p14:creationId xmlns:p14="http://schemas.microsoft.com/office/powerpoint/2010/main" val="370010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9</a:t>
            </a:fld>
            <a:endParaRPr lang="en-US"/>
          </a:p>
        </p:txBody>
      </p:sp>
    </p:spTree>
    <p:extLst>
      <p:ext uri="{BB962C8B-B14F-4D97-AF65-F5344CB8AC3E}">
        <p14:creationId xmlns:p14="http://schemas.microsoft.com/office/powerpoint/2010/main" val="404755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11</a:t>
            </a:fld>
            <a:endParaRPr lang="en-US"/>
          </a:p>
        </p:txBody>
      </p:sp>
    </p:spTree>
    <p:extLst>
      <p:ext uri="{BB962C8B-B14F-4D97-AF65-F5344CB8AC3E}">
        <p14:creationId xmlns:p14="http://schemas.microsoft.com/office/powerpoint/2010/main" val="888946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13</a:t>
            </a:fld>
            <a:endParaRPr lang="en-US"/>
          </a:p>
        </p:txBody>
      </p:sp>
    </p:spTree>
    <p:extLst>
      <p:ext uri="{BB962C8B-B14F-4D97-AF65-F5344CB8AC3E}">
        <p14:creationId xmlns:p14="http://schemas.microsoft.com/office/powerpoint/2010/main" val="322359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14</a:t>
            </a:fld>
            <a:endParaRPr lang="en-US"/>
          </a:p>
        </p:txBody>
      </p:sp>
    </p:spTree>
    <p:extLst>
      <p:ext uri="{BB962C8B-B14F-4D97-AF65-F5344CB8AC3E}">
        <p14:creationId xmlns:p14="http://schemas.microsoft.com/office/powerpoint/2010/main" val="399185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16</a:t>
            </a:fld>
            <a:endParaRPr lang="en-US"/>
          </a:p>
        </p:txBody>
      </p:sp>
    </p:spTree>
    <p:extLst>
      <p:ext uri="{BB962C8B-B14F-4D97-AF65-F5344CB8AC3E}">
        <p14:creationId xmlns:p14="http://schemas.microsoft.com/office/powerpoint/2010/main" val="3898266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17</a:t>
            </a:fld>
            <a:endParaRPr lang="en-US"/>
          </a:p>
        </p:txBody>
      </p:sp>
    </p:spTree>
    <p:extLst>
      <p:ext uri="{BB962C8B-B14F-4D97-AF65-F5344CB8AC3E}">
        <p14:creationId xmlns:p14="http://schemas.microsoft.com/office/powerpoint/2010/main" val="2354445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18</a:t>
            </a:fld>
            <a:endParaRPr lang="en-US"/>
          </a:p>
        </p:txBody>
      </p:sp>
    </p:spTree>
    <p:extLst>
      <p:ext uri="{BB962C8B-B14F-4D97-AF65-F5344CB8AC3E}">
        <p14:creationId xmlns:p14="http://schemas.microsoft.com/office/powerpoint/2010/main" val="394288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79B2-503A-433B-95D5-CEA28C358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3F48EB-894C-4D3A-B555-AD099D2C4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AD69E-2DA9-41BC-A865-59BF40056D05}"/>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042B680E-33F1-40BF-886E-63F640D9C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EA537-3E34-4048-A415-8BD6FE05E0FD}"/>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55402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B159-042F-4803-BA17-392B103DE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E4606-C83D-4F47-B4DF-D50B466C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0885D-3731-44F1-885E-9C9DFAC82DD6}"/>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DDB4898B-518A-407B-8A64-A06B118A1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EDE3F-2A23-43E6-9D52-EFA0A10BF0B9}"/>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183295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E8D66D-3413-457B-9465-0E62E3715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9D4F5A-F448-4FA9-98DD-7162FCC7F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87CD0-8EC7-4208-A42D-496DCFC486C6}"/>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9AE6BD82-9014-40E4-8B2D-B6985E266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7E37F-59E7-437B-892E-749B14E9EAAA}"/>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3758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812-82B4-4721-80D6-16BF9AB75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05C17-3929-4666-AC0C-E930AB0C0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6EFCB-F95D-41D6-A923-BF0BF01396B5}"/>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7019E2EC-42FB-4E02-B7B0-A80DCE8B3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6C54-5FEB-425D-A7BE-DC59B56E4FB0}"/>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80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5C72-75A4-4338-8DF5-FAAA82CA8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BC0D49-D13A-495A-8838-D039F78D0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7EAB2-2139-46BB-B8C6-5F07BB79F49E}"/>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D02DA93A-70E2-4DDB-B3E0-6C48E36E5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7E66D-F5EA-465F-9716-D627E56BACB4}"/>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90071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9151-BA41-4B7E-9000-0E035E515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0CB9C-CF45-4509-9EDE-8BD2EB84B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5C84A-12EB-459B-A400-E4DB7F315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F807D4-38D2-4687-A186-2252DF87725E}"/>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6" name="Footer Placeholder 5">
            <a:extLst>
              <a:ext uri="{FF2B5EF4-FFF2-40B4-BE49-F238E27FC236}">
                <a16:creationId xmlns:a16="http://schemas.microsoft.com/office/drawing/2014/main" id="{98CFB3CA-AE55-428D-8903-5D36FDA90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C3E8F-4910-4BDA-84BB-6C12038D7298}"/>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49229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C309-CD9E-41D1-9335-EDE4462FFF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31DD5-551E-460E-BC94-894B01BFC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4B6F4-7652-437B-9ADD-C2AE56F2DC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8A1C03-8189-47CD-8008-466388FFD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DA27D-FBED-4B2B-8D9C-939E59F8FB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27A21-924D-44AF-9CFF-08A09E67429E}"/>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8" name="Footer Placeholder 7">
            <a:extLst>
              <a:ext uri="{FF2B5EF4-FFF2-40B4-BE49-F238E27FC236}">
                <a16:creationId xmlns:a16="http://schemas.microsoft.com/office/drawing/2014/main" id="{326B1351-DD76-40C3-8132-E67E6EA680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C075BB-CF0C-41B0-ADB9-1EA242C3560E}"/>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159998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F2F8-D760-4013-9BB0-878A1AACFB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6FEA3-7392-44BE-8DEB-428F28A8397A}"/>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4" name="Footer Placeholder 3">
            <a:extLst>
              <a:ext uri="{FF2B5EF4-FFF2-40B4-BE49-F238E27FC236}">
                <a16:creationId xmlns:a16="http://schemas.microsoft.com/office/drawing/2014/main" id="{4135B2B5-9E57-4183-89E2-3C0B43ED0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744A8-6F99-4C76-BD8D-982F78FFD380}"/>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414121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61747-B14D-40B3-B291-7B3396BF83A0}"/>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3" name="Footer Placeholder 2">
            <a:extLst>
              <a:ext uri="{FF2B5EF4-FFF2-40B4-BE49-F238E27FC236}">
                <a16:creationId xmlns:a16="http://schemas.microsoft.com/office/drawing/2014/main" id="{59A899F1-DC2A-4AA5-B0B7-C9E744C8C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7A0448-D82C-4172-A7BB-1D60DB0B1E14}"/>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57274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C92D-DD7E-4B20-9D80-DFF308553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699B20-E9F9-4607-A422-4F4CEC90D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95769-D4B8-46CA-B021-F76E07C85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B1AAC-5F5C-4530-A15B-D2FC7E5E9AC4}"/>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6" name="Footer Placeholder 5">
            <a:extLst>
              <a:ext uri="{FF2B5EF4-FFF2-40B4-BE49-F238E27FC236}">
                <a16:creationId xmlns:a16="http://schemas.microsoft.com/office/drawing/2014/main" id="{E4E82C03-BCFA-4001-90EA-453BB7AF1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E8372-2619-47D7-BD0D-8A3405E444A8}"/>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21587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1E52-578A-437D-A7DD-22F78CC2E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E4EB73-C505-4D1E-B4B7-A76331B26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D1F23-0A10-4928-B106-EA4E5F92D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82D60-3024-42B9-A05A-B5F07164E1DB}"/>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6" name="Footer Placeholder 5">
            <a:extLst>
              <a:ext uri="{FF2B5EF4-FFF2-40B4-BE49-F238E27FC236}">
                <a16:creationId xmlns:a16="http://schemas.microsoft.com/office/drawing/2014/main" id="{ABD6057A-C729-4AB1-9864-BFB02B77C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F6D70-29DA-4EAA-8025-D80A196DD020}"/>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00793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090E5-3007-4F2F-AF3E-5C0FADA4A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F5719-47AE-4AE6-87BF-F79FB104A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20604-6E7A-43E9-8940-4BAA9EED3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F7C3EE19-F51C-422C-92B2-AC376D21D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6D611-5A17-4951-8615-D788A6DAA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5F36E-891A-4E8E-8598-4AD0438FB3D2}" type="slidenum">
              <a:rPr lang="en-US" smtClean="0"/>
              <a:t>‹#›</a:t>
            </a:fld>
            <a:endParaRPr lang="en-US"/>
          </a:p>
        </p:txBody>
      </p:sp>
    </p:spTree>
    <p:extLst>
      <p:ext uri="{BB962C8B-B14F-4D97-AF65-F5344CB8AC3E}">
        <p14:creationId xmlns:p14="http://schemas.microsoft.com/office/powerpoint/2010/main" val="139498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AfQxyVuLe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Crypto 101 (but for 2020)</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7"/>
            <a:ext cx="9144000" cy="2716569"/>
          </a:xfrm>
        </p:spPr>
        <p:txBody>
          <a:bodyPr>
            <a:normAutofit fontScale="92500" lnSpcReduction="10000"/>
          </a:bodyPr>
          <a:lstStyle/>
          <a:p>
            <a:r>
              <a:rPr lang="en-US" dirty="0"/>
              <a:t>Gaurav Mokhasi</a:t>
            </a:r>
          </a:p>
          <a:p>
            <a:endParaRPr lang="en-US" dirty="0"/>
          </a:p>
          <a:p>
            <a:r>
              <a:rPr lang="en-US" sz="1900" dirty="0"/>
              <a:t>This doc is about </a:t>
            </a:r>
            <a:r>
              <a:rPr lang="en-US" sz="1900" dirty="0" err="1"/>
              <a:t>cryptonetworks</a:t>
            </a:r>
            <a:r>
              <a:rPr lang="en-US" sz="1900" dirty="0"/>
              <a:t> (based off cryptocurrencies and blockchains), not about cryptography. It is intended for a non-technical, business audience.</a:t>
            </a:r>
          </a:p>
          <a:p>
            <a:r>
              <a:rPr lang="en-US" sz="1900" dirty="0"/>
              <a:t>v1 – 27 May 2020 (versions can be found at github.com/</a:t>
            </a:r>
            <a:r>
              <a:rPr lang="en-US" sz="1900" dirty="0" err="1"/>
              <a:t>gauravmokhasi</a:t>
            </a:r>
            <a:r>
              <a:rPr lang="en-US" sz="1900" dirty="0"/>
              <a:t>/crypto)</a:t>
            </a:r>
            <a:endParaRPr lang="en-US" sz="2000" dirty="0"/>
          </a:p>
          <a:p>
            <a:endParaRPr lang="en-US" sz="2000" dirty="0"/>
          </a:p>
          <a:p>
            <a:r>
              <a:rPr lang="en-US" sz="1600" dirty="0"/>
              <a:t>None of this is legal or investment advice. These are all strong views, held weakly by me and don’t necessarily represent those of my current or past employers or educational institutes. Feel free to distribute/reuse this content with credit to the original author (i.e. Gaurav Mokhasi) and don’t sue me.</a:t>
            </a:r>
          </a:p>
        </p:txBody>
      </p:sp>
    </p:spTree>
    <p:extLst>
      <p:ext uri="{BB962C8B-B14F-4D97-AF65-F5344CB8AC3E}">
        <p14:creationId xmlns:p14="http://schemas.microsoft.com/office/powerpoint/2010/main" val="408271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strike="sngStrike" dirty="0"/>
              <a:t>Make Web 2.0 great again</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Why pure open-source is not the answer</a:t>
            </a:r>
          </a:p>
        </p:txBody>
      </p:sp>
    </p:spTree>
    <p:extLst>
      <p:ext uri="{BB962C8B-B14F-4D97-AF65-F5344CB8AC3E}">
        <p14:creationId xmlns:p14="http://schemas.microsoft.com/office/powerpoint/2010/main" val="423903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Cat’s out of the bag</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Trying to replicate pre-Web 2.0 models is futile; the pace of innovation is too fast today</a:t>
            </a:r>
          </a:p>
          <a:p>
            <a:r>
              <a:rPr lang="en-US" dirty="0"/>
              <a:t>There is no way you can build anything interesting on the internet end-to-end yourself (need to use abstraction layers)</a:t>
            </a:r>
          </a:p>
          <a:p>
            <a:r>
              <a:rPr lang="en-US" dirty="0"/>
              <a:t>You cannot use government or university funding to build open versions of Facebook/Uber etc. because</a:t>
            </a:r>
          </a:p>
          <a:p>
            <a:pPr lvl="1"/>
            <a:r>
              <a:rPr lang="en-US" dirty="0"/>
              <a:t>it would be too expensive to build,</a:t>
            </a:r>
          </a:p>
          <a:p>
            <a:pPr lvl="1"/>
            <a:r>
              <a:rPr lang="en-US" dirty="0"/>
              <a:t>these centralized services are too good and convenient for end users, and</a:t>
            </a:r>
          </a:p>
          <a:p>
            <a:pPr lvl="1"/>
            <a:r>
              <a:rPr lang="en-US" dirty="0"/>
              <a:t>they are all two-sided markets with strong network effects.</a:t>
            </a:r>
          </a:p>
          <a:p>
            <a:pPr lvl="1"/>
            <a:r>
              <a:rPr lang="en-US" dirty="0"/>
              <a:t>So, users would never shift to your crappy v1.</a:t>
            </a:r>
          </a:p>
        </p:txBody>
      </p:sp>
    </p:spTree>
    <p:extLst>
      <p:ext uri="{BB962C8B-B14F-4D97-AF65-F5344CB8AC3E}">
        <p14:creationId xmlns:p14="http://schemas.microsoft.com/office/powerpoint/2010/main" val="299772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dirty="0"/>
              <a:t>Moving from Don’t be Evil to Can’t be Evil</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7"/>
            <a:ext cx="9144000" cy="2860407"/>
          </a:xfrm>
        </p:spPr>
        <p:txBody>
          <a:bodyPr>
            <a:normAutofit/>
          </a:bodyPr>
          <a:lstStyle/>
          <a:p>
            <a:r>
              <a:rPr lang="en-US" dirty="0"/>
              <a:t>The Crypto model</a:t>
            </a:r>
          </a:p>
        </p:txBody>
      </p:sp>
    </p:spTree>
    <p:extLst>
      <p:ext uri="{BB962C8B-B14F-4D97-AF65-F5344CB8AC3E}">
        <p14:creationId xmlns:p14="http://schemas.microsoft.com/office/powerpoint/2010/main" val="316375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Fostering trust with strong cryptography</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fontScale="92500"/>
          </a:bodyPr>
          <a:lstStyle/>
          <a:p>
            <a:r>
              <a:rPr lang="en-US" dirty="0"/>
              <a:t>You want platform rules that are enforced in code and that can’t be changed*.</a:t>
            </a:r>
          </a:p>
          <a:p>
            <a:pPr lvl="1"/>
            <a:r>
              <a:rPr lang="en-US" dirty="0"/>
              <a:t>This is possible through cryptography</a:t>
            </a:r>
          </a:p>
          <a:p>
            <a:r>
              <a:rPr lang="en-US" dirty="0"/>
              <a:t>You want this platform to be community-owned with no master</a:t>
            </a:r>
          </a:p>
          <a:p>
            <a:pPr lvl="1"/>
            <a:r>
              <a:rPr lang="en-US" dirty="0"/>
              <a:t>Anybody who wants can run this code (as a “node”) and keep tabs on other nodes</a:t>
            </a:r>
          </a:p>
          <a:p>
            <a:pPr lvl="1"/>
            <a:r>
              <a:rPr lang="en-US" dirty="0"/>
              <a:t>There is no master deciding next steps; instead, equal nodes arrive at consensus (nobody trusts each other but everyone trusts the database and code)</a:t>
            </a:r>
          </a:p>
          <a:p>
            <a:pPr lvl="1"/>
            <a:r>
              <a:rPr lang="en-US" dirty="0"/>
              <a:t>But this is work. How do you incentivize people to do work?</a:t>
            </a:r>
          </a:p>
          <a:p>
            <a:pPr marL="0" indent="0">
              <a:buNone/>
            </a:pPr>
            <a:r>
              <a:rPr lang="en-US" dirty="0"/>
              <a:t>*if changes are needed, you want them made in a democratic fashion (and allow for easy exits for those that disagree)</a:t>
            </a:r>
          </a:p>
        </p:txBody>
      </p:sp>
    </p:spTree>
    <p:extLst>
      <p:ext uri="{BB962C8B-B14F-4D97-AF65-F5344CB8AC3E}">
        <p14:creationId xmlns:p14="http://schemas.microsoft.com/office/powerpoint/2010/main" val="292731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Incentivizing early adopters and good behavior with economics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fontScale="92500" lnSpcReduction="10000"/>
          </a:bodyPr>
          <a:lstStyle/>
          <a:p>
            <a:r>
              <a:rPr lang="en-US" dirty="0"/>
              <a:t>Anything interesting on the internet is a two-sided market. The service initially sucks when there are few consumers and service providers on it but improves exponentially over time due to network effects</a:t>
            </a:r>
          </a:p>
          <a:p>
            <a:r>
              <a:rPr lang="en-US" dirty="0"/>
              <a:t>How to get the first few users for our more noble decentralized service?</a:t>
            </a:r>
          </a:p>
          <a:p>
            <a:pPr lvl="1"/>
            <a:r>
              <a:rPr lang="en-US" dirty="0"/>
              <a:t>Use an inflationary currency (or “token”) with limited supply that service providers “earn” by giving up certain resource</a:t>
            </a:r>
          </a:p>
          <a:p>
            <a:pPr lvl="2"/>
            <a:r>
              <a:rPr lang="en-US" dirty="0"/>
              <a:t>You earn Bitcoin by providing computation that validates transactions, </a:t>
            </a:r>
            <a:r>
              <a:rPr lang="en-US" dirty="0" err="1"/>
              <a:t>Filecoin</a:t>
            </a:r>
            <a:r>
              <a:rPr lang="en-US" dirty="0"/>
              <a:t> for providing storage space, OCT for providing bandwidth to be used as a VPN.</a:t>
            </a:r>
          </a:p>
          <a:p>
            <a:pPr lvl="1"/>
            <a:r>
              <a:rPr lang="en-US" dirty="0"/>
              <a:t>Initially users come to your platform to earn these rewards but over time, the service itself is so good that it doesn’t matter if the rewards have reduced (for context: you earn nothing from Instagram, Twitter or </a:t>
            </a:r>
            <a:r>
              <a:rPr lang="en-US" dirty="0" err="1"/>
              <a:t>TikTok</a:t>
            </a:r>
            <a:r>
              <a:rPr lang="en-US" dirty="0"/>
              <a:t> for providing them your content)</a:t>
            </a:r>
          </a:p>
          <a:p>
            <a:r>
              <a:rPr lang="en-US" dirty="0"/>
              <a:t>Users only get this reward when they are judged to have performed tasks correctly by the majority of other nodes (this incentivizes good behavior)</a:t>
            </a:r>
          </a:p>
        </p:txBody>
      </p:sp>
    </p:spTree>
    <p:extLst>
      <p:ext uri="{BB962C8B-B14F-4D97-AF65-F5344CB8AC3E}">
        <p14:creationId xmlns:p14="http://schemas.microsoft.com/office/powerpoint/2010/main" val="124470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Waves of Crypto Innovation</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From Bitcoin to Ethereum to </a:t>
            </a:r>
            <a:r>
              <a:rPr lang="en-US" dirty="0" err="1"/>
              <a:t>Wasm</a:t>
            </a:r>
            <a:endParaRPr lang="en-US" dirty="0"/>
          </a:p>
        </p:txBody>
      </p:sp>
    </p:spTree>
    <p:extLst>
      <p:ext uri="{BB962C8B-B14F-4D97-AF65-F5344CB8AC3E}">
        <p14:creationId xmlns:p14="http://schemas.microsoft.com/office/powerpoint/2010/main" val="344529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Before you get users, you need developers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Each crypto project needs (and provides)</a:t>
            </a:r>
          </a:p>
          <a:p>
            <a:pPr lvl="1"/>
            <a:r>
              <a:rPr lang="en-US" dirty="0"/>
              <a:t>a data layer (blockchain),</a:t>
            </a:r>
          </a:p>
          <a:p>
            <a:pPr lvl="1"/>
            <a:r>
              <a:rPr lang="en-US" dirty="0"/>
              <a:t>a way to incentivize good behavior (token),</a:t>
            </a:r>
          </a:p>
          <a:p>
            <a:pPr lvl="1"/>
            <a:r>
              <a:rPr lang="en-US" dirty="0"/>
              <a:t>and a set of rules for governance and cooperation.</a:t>
            </a:r>
          </a:p>
          <a:p>
            <a:r>
              <a:rPr lang="en-US" dirty="0"/>
              <a:t>As an entrepreneur, you don’t want to create these from scratch every time you have an idea</a:t>
            </a:r>
          </a:p>
          <a:p>
            <a:r>
              <a:rPr lang="en-US" dirty="0"/>
              <a:t>So what should you use as your “abstraction layer”?</a:t>
            </a:r>
          </a:p>
        </p:txBody>
      </p:sp>
    </p:spTree>
    <p:extLst>
      <p:ext uri="{BB962C8B-B14F-4D97-AF65-F5344CB8AC3E}">
        <p14:creationId xmlns:p14="http://schemas.microsoft.com/office/powerpoint/2010/main" val="128783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Decisions, decisions…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a:xfrm>
            <a:off x="838200" y="1825624"/>
            <a:ext cx="10515600" cy="4667251"/>
          </a:xfrm>
        </p:spPr>
        <p:txBody>
          <a:bodyPr>
            <a:normAutofit fontScale="92500" lnSpcReduction="10000"/>
          </a:bodyPr>
          <a:lstStyle/>
          <a:p>
            <a:r>
              <a:rPr lang="en-US" dirty="0"/>
              <a:t>Can you build everything on Bitcoin (the 1</a:t>
            </a:r>
            <a:r>
              <a:rPr lang="en-US" baseline="30000" dirty="0"/>
              <a:t>st</a:t>
            </a:r>
            <a:r>
              <a:rPr lang="en-US" dirty="0"/>
              <a:t> generation of crypto)? Not quite.</a:t>
            </a:r>
          </a:p>
          <a:p>
            <a:pPr lvl="1"/>
            <a:r>
              <a:rPr lang="en-US" dirty="0"/>
              <a:t>The language used to write Bitcoin contracts (which are just transactions) is not “</a:t>
            </a:r>
            <a:r>
              <a:rPr lang="en-US" dirty="0" err="1"/>
              <a:t>turing</a:t>
            </a:r>
            <a:r>
              <a:rPr lang="en-US" dirty="0"/>
              <a:t>-complete”. This means that as a developer, it is impossible for you to create anything interesting using the Bitcoin blockchain</a:t>
            </a:r>
          </a:p>
          <a:p>
            <a:r>
              <a:rPr lang="en-US" dirty="0"/>
              <a:t>What about on Ethereum (the 2</a:t>
            </a:r>
            <a:r>
              <a:rPr lang="en-US" baseline="30000" dirty="0"/>
              <a:t>nd</a:t>
            </a:r>
            <a:r>
              <a:rPr lang="en-US" dirty="0"/>
              <a:t> generation of crypto)? Maybe.</a:t>
            </a:r>
          </a:p>
          <a:p>
            <a:pPr lvl="1"/>
            <a:r>
              <a:rPr lang="en-US" dirty="0"/>
              <a:t>Its language (Solidity) is </a:t>
            </a:r>
            <a:r>
              <a:rPr lang="en-US" dirty="0" err="1"/>
              <a:t>turing</a:t>
            </a:r>
            <a:r>
              <a:rPr lang="en-US" dirty="0"/>
              <a:t>-complete, which is why you see more general “smart contracts” being built on Ethereum platforms</a:t>
            </a:r>
          </a:p>
          <a:p>
            <a:pPr lvl="1"/>
            <a:r>
              <a:rPr lang="en-US" dirty="0"/>
              <a:t>But developers are lazy. They don’t want to be bogged down by simple errors and want to be able to look stuff up easily.</a:t>
            </a:r>
          </a:p>
          <a:p>
            <a:pPr lvl="1"/>
            <a:r>
              <a:rPr lang="en-US" dirty="0"/>
              <a:t>Unfortunately, there’s no preexisting community or knowledge boards for Solidity.</a:t>
            </a:r>
          </a:p>
          <a:p>
            <a:pPr lvl="1"/>
            <a:r>
              <a:rPr lang="en-US" dirty="0"/>
              <a:t>So, while it is technically possible to build everything using the Ethereum blockchain as an “abstraction layer”, we might not see a vibrant developer community emerging on Ethereum because it’s “not easy enough”.</a:t>
            </a:r>
          </a:p>
        </p:txBody>
      </p:sp>
    </p:spTree>
    <p:extLst>
      <p:ext uri="{BB962C8B-B14F-4D97-AF65-F5344CB8AC3E}">
        <p14:creationId xmlns:p14="http://schemas.microsoft.com/office/powerpoint/2010/main" val="3705708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Leverage existing knowledge (again…)</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a:xfrm>
            <a:off x="838200" y="1825624"/>
            <a:ext cx="10515600" cy="4667251"/>
          </a:xfrm>
        </p:spPr>
        <p:txBody>
          <a:bodyPr>
            <a:normAutofit/>
          </a:bodyPr>
          <a:lstStyle/>
          <a:p>
            <a:r>
              <a:rPr lang="en-US" dirty="0"/>
              <a:t>We have a vibrant developer ecosystem (from support forums and best practices to frameworks and rapid development tools like SDKs and sample codes) for the web today. What if there was a way to leverage all of this?</a:t>
            </a:r>
          </a:p>
          <a:p>
            <a:r>
              <a:rPr lang="en-US" dirty="0"/>
              <a:t>Enter the 3</a:t>
            </a:r>
            <a:r>
              <a:rPr lang="en-US" baseline="30000" dirty="0"/>
              <a:t>rd</a:t>
            </a:r>
            <a:r>
              <a:rPr lang="en-US" dirty="0"/>
              <a:t> generation of crypto</a:t>
            </a:r>
          </a:p>
          <a:p>
            <a:pPr lvl="1"/>
            <a:r>
              <a:rPr lang="en-US" dirty="0"/>
              <a:t>Recent crypto projects are leveraging “Web Assembly” or “</a:t>
            </a:r>
            <a:r>
              <a:rPr lang="en-US" dirty="0" err="1"/>
              <a:t>wasm</a:t>
            </a:r>
            <a:r>
              <a:rPr lang="en-US" dirty="0"/>
              <a:t>” to let developers build crypto apps on top of them using their favorite web development languages (so they don’t have to learn Solidity)</a:t>
            </a:r>
          </a:p>
          <a:p>
            <a:pPr lvl="1"/>
            <a:r>
              <a:rPr lang="en-US" dirty="0"/>
              <a:t>This might lead us to see a lot more interesting developer activity using these as an abstraction layer simply because the on-ramp is smoother and there’s more support available</a:t>
            </a:r>
          </a:p>
        </p:txBody>
      </p:sp>
    </p:spTree>
    <p:extLst>
      <p:ext uri="{BB962C8B-B14F-4D97-AF65-F5344CB8AC3E}">
        <p14:creationId xmlns:p14="http://schemas.microsoft.com/office/powerpoint/2010/main" val="363612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We are still in the early days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And have all the problems (and opportunities) that go with it</a:t>
            </a:r>
          </a:p>
        </p:txBody>
      </p:sp>
    </p:spTree>
    <p:extLst>
      <p:ext uri="{BB962C8B-B14F-4D97-AF65-F5344CB8AC3E}">
        <p14:creationId xmlns:p14="http://schemas.microsoft.com/office/powerpoint/2010/main" val="75948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Stand on the shoulders of giants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Abstraction layers</a:t>
            </a:r>
          </a:p>
        </p:txBody>
      </p:sp>
    </p:spTree>
    <p:extLst>
      <p:ext uri="{BB962C8B-B14F-4D97-AF65-F5344CB8AC3E}">
        <p14:creationId xmlns:p14="http://schemas.microsoft.com/office/powerpoint/2010/main" val="835878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Think of it as being in the 90s for web 1.0</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a:xfrm>
            <a:off x="838200" y="1825624"/>
            <a:ext cx="10515600" cy="4667251"/>
          </a:xfrm>
        </p:spPr>
        <p:txBody>
          <a:bodyPr>
            <a:normAutofit lnSpcReduction="10000"/>
          </a:bodyPr>
          <a:lstStyle/>
          <a:p>
            <a:r>
              <a:rPr lang="en-US" dirty="0"/>
              <a:t>Things are too slow</a:t>
            </a:r>
          </a:p>
          <a:p>
            <a:pPr lvl="1"/>
            <a:r>
              <a:rPr lang="en-US" dirty="0"/>
              <a:t>People are working on improving latency, reducing the number of times you have to access the blockchain (through off-chain computations)</a:t>
            </a:r>
          </a:p>
          <a:p>
            <a:r>
              <a:rPr lang="en-US" dirty="0"/>
              <a:t>There are several problems with governance</a:t>
            </a:r>
          </a:p>
          <a:p>
            <a:pPr lvl="1"/>
            <a:r>
              <a:rPr lang="en-US" dirty="0"/>
              <a:t>People are experimenting with new ways to vote (either voice or exit)</a:t>
            </a:r>
          </a:p>
          <a:p>
            <a:r>
              <a:rPr lang="en-US" dirty="0"/>
              <a:t>It wastes a ton of energy</a:t>
            </a:r>
          </a:p>
          <a:p>
            <a:pPr lvl="1"/>
            <a:r>
              <a:rPr lang="en-US" dirty="0"/>
              <a:t>Different “proof-of-stake” models are being developed to replace the computationally expensive “proof-of-work”</a:t>
            </a:r>
          </a:p>
          <a:p>
            <a:r>
              <a:rPr lang="en-US" dirty="0"/>
              <a:t>There are no interesting consumer apps</a:t>
            </a:r>
          </a:p>
          <a:p>
            <a:pPr lvl="1"/>
            <a:r>
              <a:rPr lang="en-US" dirty="0"/>
              <a:t>Just how you wouldn’t make Netflix, Snapchat or Uber in the 90s, it’s a little early for consumer apps; the most useful projects right now are the ones creating the building blocks and infrastructure</a:t>
            </a:r>
          </a:p>
        </p:txBody>
      </p:sp>
    </p:spTree>
    <p:extLst>
      <p:ext uri="{BB962C8B-B14F-4D97-AF65-F5344CB8AC3E}">
        <p14:creationId xmlns:p14="http://schemas.microsoft.com/office/powerpoint/2010/main" val="157061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fontScale="90000"/>
          </a:bodyPr>
          <a:lstStyle/>
          <a:p>
            <a:r>
              <a:rPr lang="en-US" dirty="0"/>
              <a:t>But if it all works, we could have a better, more-equitable world</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One where all of us find it easy to be more than just consumers</a:t>
            </a:r>
          </a:p>
        </p:txBody>
      </p:sp>
    </p:spTree>
    <p:extLst>
      <p:ext uri="{BB962C8B-B14F-4D97-AF65-F5344CB8AC3E}">
        <p14:creationId xmlns:p14="http://schemas.microsoft.com/office/powerpoint/2010/main" val="381229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Credits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8"/>
            <a:ext cx="9144000" cy="2829584"/>
          </a:xfrm>
        </p:spPr>
        <p:txBody>
          <a:bodyPr>
            <a:normAutofit/>
          </a:bodyPr>
          <a:lstStyle/>
          <a:p>
            <a:r>
              <a:rPr lang="en-US" dirty="0"/>
              <a:t>My thoughts on crypto have been heavily inspired and influenced by a16z, who are the OG thought leaders on all things crypto.</a:t>
            </a:r>
          </a:p>
          <a:p>
            <a:endParaRPr lang="en-US" dirty="0"/>
          </a:p>
          <a:p>
            <a:r>
              <a:rPr lang="en-US" dirty="0"/>
              <a:t>Arvind Narayanan’s MOOC on Coursera was also instrumental in helping me get an early technical sense on what’s real and what’s not.</a:t>
            </a:r>
          </a:p>
        </p:txBody>
      </p:sp>
    </p:spTree>
    <p:extLst>
      <p:ext uri="{BB962C8B-B14F-4D97-AF65-F5344CB8AC3E}">
        <p14:creationId xmlns:p14="http://schemas.microsoft.com/office/powerpoint/2010/main" val="189250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Noise in this space</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8"/>
            <a:ext cx="9144000" cy="2829584"/>
          </a:xfrm>
        </p:spPr>
        <p:txBody>
          <a:bodyPr>
            <a:normAutofit/>
          </a:bodyPr>
          <a:lstStyle/>
          <a:p>
            <a:pPr marL="342900" indent="-342900">
              <a:buFontTx/>
              <a:buChar char="-"/>
            </a:pPr>
            <a:r>
              <a:rPr lang="en-US" dirty="0"/>
              <a:t>Avoid Private/Enterprise blockchains (these are not interesting; only go for it if you want to work for a brand name firm)</a:t>
            </a:r>
          </a:p>
          <a:p>
            <a:pPr marL="342900" indent="-342900">
              <a:buFontTx/>
              <a:buChar char="-"/>
            </a:pPr>
            <a:r>
              <a:rPr lang="en-US" dirty="0"/>
              <a:t>Be wary of ICOs/“companies” that have no product or developers</a:t>
            </a:r>
          </a:p>
        </p:txBody>
      </p:sp>
    </p:spTree>
    <p:extLst>
      <p:ext uri="{BB962C8B-B14F-4D97-AF65-F5344CB8AC3E}">
        <p14:creationId xmlns:p14="http://schemas.microsoft.com/office/powerpoint/2010/main" val="216629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lstStyle/>
          <a:p>
            <a:r>
              <a:rPr lang="en-US" dirty="0"/>
              <a:t>The entire computing industry is built on the maxim: stand on the shoulder of giants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You don’t build from scratch or reinvent the wheel. Instead, you use what others have built as “black boxes” and create stuff on top of that</a:t>
            </a:r>
          </a:p>
          <a:p>
            <a:r>
              <a:rPr lang="en-US" dirty="0"/>
              <a:t>Watch the first 12 minutes of this video to see how we got from classical physics to a supercomputer in everyone’s pocket: </a:t>
            </a:r>
            <a:r>
              <a:rPr lang="en-US" dirty="0">
                <a:hlinkClick r:id="rId2"/>
              </a:rPr>
              <a:t>https://www.youtube.com/watch?v=AfQxyVuLeCs</a:t>
            </a:r>
            <a:endParaRPr lang="en-US" dirty="0"/>
          </a:p>
          <a:p>
            <a:r>
              <a:rPr lang="en-US" dirty="0"/>
              <a:t>Everything that exists below whatever you are building is an “abstraction layer” that you take for granted</a:t>
            </a:r>
          </a:p>
          <a:p>
            <a:r>
              <a:rPr lang="en-US" dirty="0"/>
              <a:t>This is essentially what web platforms and the “API economy” (SAAS, PAAS, IAAS) provide to entrepreneurs who want to create apps</a:t>
            </a:r>
          </a:p>
        </p:txBody>
      </p:sp>
    </p:spTree>
    <p:extLst>
      <p:ext uri="{BB962C8B-B14F-4D97-AF65-F5344CB8AC3E}">
        <p14:creationId xmlns:p14="http://schemas.microsoft.com/office/powerpoint/2010/main" val="334362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The Good Old Open Days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Web 1.0</a:t>
            </a:r>
          </a:p>
        </p:txBody>
      </p:sp>
    </p:spTree>
    <p:extLst>
      <p:ext uri="{BB962C8B-B14F-4D97-AF65-F5344CB8AC3E}">
        <p14:creationId xmlns:p14="http://schemas.microsoft.com/office/powerpoint/2010/main" val="318181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Open platforms and protocols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The good old days are Web 1.0, i.e. the internet that you access through your web browsers like Chrome</a:t>
            </a:r>
          </a:p>
          <a:p>
            <a:r>
              <a:rPr lang="en-US" dirty="0"/>
              <a:t>The development of protocols that power these (HTTP, TCP/IP, SMTP for email, etc.) were funded by university and government research</a:t>
            </a:r>
          </a:p>
          <a:p>
            <a:r>
              <a:rPr lang="en-US" dirty="0"/>
              <a:t>As an entrepreneur, you could build a business that used these protocols as an abstraction layer without worrying that the rules would some day be changed under you</a:t>
            </a:r>
          </a:p>
          <a:p>
            <a:r>
              <a:rPr lang="en-US" dirty="0"/>
              <a:t>You can do so even today: if you start writing a weekly email that people subscribe to, Gmail can’t charge you a % fee for it; if you create a website, Internet Explorer can’t decide to block it or ban you</a:t>
            </a:r>
          </a:p>
        </p:txBody>
      </p:sp>
    </p:spTree>
    <p:extLst>
      <p:ext uri="{BB962C8B-B14F-4D97-AF65-F5344CB8AC3E}">
        <p14:creationId xmlns:p14="http://schemas.microsoft.com/office/powerpoint/2010/main" val="294576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dirty="0"/>
              <a:t>Walled gardens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Web 2.0</a:t>
            </a:r>
          </a:p>
        </p:txBody>
      </p:sp>
    </p:spTree>
    <p:extLst>
      <p:ext uri="{BB962C8B-B14F-4D97-AF65-F5344CB8AC3E}">
        <p14:creationId xmlns:p14="http://schemas.microsoft.com/office/powerpoint/2010/main" val="113089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Everything interesting on the internet today is owned by a company</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lnSpcReduction="10000"/>
          </a:bodyPr>
          <a:lstStyle/>
          <a:p>
            <a:r>
              <a:rPr lang="en-US" dirty="0"/>
              <a:t>Walled gardens are Web 2.0, the mobile internet age, where you access apps through gatekeepers like the iOS or Google Play store</a:t>
            </a:r>
          </a:p>
          <a:p>
            <a:r>
              <a:rPr lang="en-US" dirty="0"/>
              <a:t>Unlike in Web 1.0, there is no open maps protocol in web 2.0 (you have Google Maps), no open database with your likes and social graph (you have Facebook), no open record of your shopping or reading history (you have Amazon)</a:t>
            </a:r>
          </a:p>
          <a:p>
            <a:r>
              <a:rPr lang="en-US" dirty="0"/>
              <a:t>So if you are an entrepreneur wanting to build a new company using these data assets, you have no option but to use other companies as your abstraction layer</a:t>
            </a:r>
          </a:p>
          <a:p>
            <a:r>
              <a:rPr lang="en-US" dirty="0"/>
              <a:t>Companies enable this through contracts and increasingly through pay-per-use SAAS models</a:t>
            </a:r>
          </a:p>
        </p:txBody>
      </p:sp>
    </p:spTree>
    <p:extLst>
      <p:ext uri="{BB962C8B-B14F-4D97-AF65-F5344CB8AC3E}">
        <p14:creationId xmlns:p14="http://schemas.microsoft.com/office/powerpoint/2010/main" val="238236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dirty="0"/>
              <a:t>Don’t be evil – unless it’s profitable</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Screwing over complements</a:t>
            </a:r>
          </a:p>
        </p:txBody>
      </p:sp>
    </p:spTree>
    <p:extLst>
      <p:ext uri="{BB962C8B-B14F-4D97-AF65-F5344CB8AC3E}">
        <p14:creationId xmlns:p14="http://schemas.microsoft.com/office/powerpoint/2010/main" val="326501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Cooperate first (provide value), compete later (extract value)</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fontScale="92500"/>
          </a:bodyPr>
          <a:lstStyle/>
          <a:p>
            <a:r>
              <a:rPr lang="en-US" dirty="0"/>
              <a:t>Web 2.0 companies are infamous for attracting other businesses to build atop them and then kill them off by changing the platform rules</a:t>
            </a:r>
          </a:p>
          <a:p>
            <a:r>
              <a:rPr lang="en-US" dirty="0"/>
              <a:t>Facebook killed Zynga with changes to its developer platform, Microsoft killed Netscape by bunding Internet Explorer with Windows, Amazon white labels successful products and undercuts merchants on its platforms, and Uber screwed over drivers by changing their incentive structure</a:t>
            </a:r>
          </a:p>
          <a:p>
            <a:r>
              <a:rPr lang="en-US" dirty="0"/>
              <a:t>These companies are not evil; they do what’s good for their shareholders. Everything they do also improves life and lowers prices for end-consumers</a:t>
            </a:r>
          </a:p>
          <a:p>
            <a:r>
              <a:rPr lang="en-US" dirty="0"/>
              <a:t>While this is good for the company and consumers, it is devastating for service providers who used the companies as an abstraction layer</a:t>
            </a:r>
          </a:p>
        </p:txBody>
      </p:sp>
    </p:spTree>
    <p:extLst>
      <p:ext uri="{BB962C8B-B14F-4D97-AF65-F5344CB8AC3E}">
        <p14:creationId xmlns:p14="http://schemas.microsoft.com/office/powerpoint/2010/main" val="102860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1721</Words>
  <Application>Microsoft Office PowerPoint</Application>
  <PresentationFormat>Widescreen</PresentationFormat>
  <Paragraphs>114</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Crypto 101 (but for 2020)</vt:lpstr>
      <vt:lpstr>Stand on the shoulders of giants</vt:lpstr>
      <vt:lpstr>The entire computing industry is built on the maxim: stand on the shoulder of giants</vt:lpstr>
      <vt:lpstr>The Good Old Open Days</vt:lpstr>
      <vt:lpstr>Open platforms and protocols</vt:lpstr>
      <vt:lpstr>Walled gardens</vt:lpstr>
      <vt:lpstr>Everything interesting on the internet today is owned by a company</vt:lpstr>
      <vt:lpstr>Don’t be evil – unless it’s profitable</vt:lpstr>
      <vt:lpstr>Cooperate first (provide value), compete later (extract value)</vt:lpstr>
      <vt:lpstr>Make Web 2.0 great again</vt:lpstr>
      <vt:lpstr>Cat’s out of the bag</vt:lpstr>
      <vt:lpstr>Moving from Don’t be Evil to Can’t be Evil</vt:lpstr>
      <vt:lpstr>Fostering trust with strong cryptography</vt:lpstr>
      <vt:lpstr>Incentivizing early adopters and good behavior with economics</vt:lpstr>
      <vt:lpstr>Waves of Crypto Innovation</vt:lpstr>
      <vt:lpstr>Before you get users, you need developers</vt:lpstr>
      <vt:lpstr>Decisions, decisions…</vt:lpstr>
      <vt:lpstr>Leverage existing knowledge (again…)</vt:lpstr>
      <vt:lpstr>We are still in the early days</vt:lpstr>
      <vt:lpstr>Think of it as being in the 90s for web 1.0</vt:lpstr>
      <vt:lpstr>But if it all works, we could have a better, more-equitable world</vt:lpstr>
      <vt:lpstr>Credits</vt:lpstr>
      <vt:lpstr>Noise in this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forsake your religion for crypto</dc:title>
  <dc:creator>Gaurav Srikant Mokhasi</dc:creator>
  <cp:lastModifiedBy>Gaurav Srikant Mokhasi</cp:lastModifiedBy>
  <cp:revision>201</cp:revision>
  <dcterms:created xsi:type="dcterms:W3CDTF">2020-05-19T01:54:35Z</dcterms:created>
  <dcterms:modified xsi:type="dcterms:W3CDTF">2020-05-28T03:31:18Z</dcterms:modified>
</cp:coreProperties>
</file>