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80" r:id="rId9"/>
    <p:sldId id="28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2" r:id="rId19"/>
    <p:sldId id="271" r:id="rId20"/>
    <p:sldId id="283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dom_intro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XML: Concepts and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Unit Presentation – Detailed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XML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45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XML element is everything from (including) the element's start tag to (including) the element's end tag.</a:t>
            </a:r>
          </a:p>
          <a:p>
            <a:r>
              <a:rPr dirty="0"/>
              <a:t>Elements are building blocks of XML (e.g., &lt;name&gt;John&lt;/name&gt;).</a:t>
            </a:r>
          </a:p>
          <a:p>
            <a:r>
              <a:rPr dirty="0"/>
              <a:t>Elements can contain text, attributes, or other elements.</a:t>
            </a:r>
            <a:endParaRPr lang="en-US" dirty="0"/>
          </a:p>
          <a:p>
            <a:r>
              <a:rPr lang="en-US" dirty="0"/>
              <a:t>An element with no content is said to be empty.</a:t>
            </a:r>
          </a:p>
          <a:p>
            <a:r>
              <a:rPr lang="en-US" dirty="0"/>
              <a:t>You can also use a so called self-closing tag.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XML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Attributes provide additional information (e.g., &lt;student id='1'&gt;).</a:t>
            </a:r>
            <a:endParaRPr lang="en-US" dirty="0"/>
          </a:p>
          <a:p>
            <a:r>
              <a:rPr dirty="0"/>
              <a:t>Attributes must be quoted, elements must be properly closed.</a:t>
            </a:r>
          </a:p>
          <a:p>
            <a:r>
              <a:rPr dirty="0"/>
              <a:t>Best practice: Use attributes for metadata, elements for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XML 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DTD stands for Document Type Definition.</a:t>
            </a:r>
          </a:p>
          <a:p>
            <a:r>
              <a:rPr lang="en-US" dirty="0"/>
              <a:t>A DTD defines the structure and the legal elements and attributes of an XML document.</a:t>
            </a:r>
          </a:p>
          <a:p>
            <a:r>
              <a:rPr lang="en-US" dirty="0"/>
              <a:t>An XML document validated against a DTD is both "Well Formed" and "Valid".</a:t>
            </a:r>
          </a:p>
          <a:p>
            <a:r>
              <a:rPr lang="en-US" dirty="0"/>
              <a:t>Can be internal or external DTD.</a:t>
            </a:r>
          </a:p>
          <a:p>
            <a:r>
              <a:rPr dirty="0"/>
              <a:t>Specifies elements, attributes, and hierarchy.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971"/>
            <a:ext cx="8229600" cy="1143000"/>
          </a:xfrm>
        </p:spPr>
        <p:txBody>
          <a:bodyPr/>
          <a:lstStyle/>
          <a:p>
            <a:r>
              <a:rPr dirty="0"/>
              <a:t>XML 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2371"/>
            <a:ext cx="8229600" cy="574765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!DOCTYPE note -  Defines that the root element of the document is note</a:t>
            </a:r>
          </a:p>
          <a:p>
            <a:r>
              <a:rPr lang="en-US" dirty="0"/>
              <a:t>!ELEMENT note - Defines that the note element must contain the elements: "to, from, heading, body"</a:t>
            </a:r>
          </a:p>
          <a:p>
            <a:r>
              <a:rPr lang="en-US" dirty="0"/>
              <a:t>!ELEMENT to - Defines the to element to be of type "#PCDATA"</a:t>
            </a:r>
          </a:p>
          <a:p>
            <a:r>
              <a:rPr lang="en-US" dirty="0"/>
              <a:t>!ELEMENT from - Defines the from element to be of type "#PCDATA"</a:t>
            </a:r>
          </a:p>
          <a:p>
            <a:r>
              <a:rPr lang="en-US" dirty="0"/>
              <a:t>!ELEMENT heading  - Defines the heading element to be of type "#PCDATA"</a:t>
            </a:r>
          </a:p>
          <a:p>
            <a:r>
              <a:rPr lang="en-US" dirty="0"/>
              <a:t>!ELEMENT body - Defines the body element to be of type "#PCDATA“</a:t>
            </a:r>
          </a:p>
          <a:p>
            <a:r>
              <a:rPr lang="en-US" dirty="0"/>
              <a:t>#PCDATA means </a:t>
            </a:r>
            <a:r>
              <a:rPr lang="en-US" dirty="0" err="1"/>
              <a:t>parseable</a:t>
            </a:r>
            <a:r>
              <a:rPr lang="en-US" dirty="0"/>
              <a:t> character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XML 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Example:-</a:t>
            </a:r>
          </a:p>
          <a:p>
            <a:r>
              <a:rPr lang="en-US" dirty="0"/>
              <a:t>&lt;!DOCTYPE note</a:t>
            </a:r>
            <a:br>
              <a:rPr lang="en-US" dirty="0"/>
            </a:br>
            <a:r>
              <a:rPr lang="en-US" dirty="0"/>
              <a:t>[</a:t>
            </a:r>
            <a:br>
              <a:rPr lang="en-US" dirty="0"/>
            </a:br>
            <a:r>
              <a:rPr lang="en-US" dirty="0"/>
              <a:t>&lt;!ELEMENT note (</a:t>
            </a:r>
            <a:r>
              <a:rPr lang="en-US" dirty="0" err="1"/>
              <a:t>to,from,heading,body</a:t>
            </a:r>
            <a:r>
              <a:rPr lang="en-US" dirty="0"/>
              <a:t>)&gt;</a:t>
            </a:r>
            <a:br>
              <a:rPr lang="en-US" dirty="0"/>
            </a:br>
            <a:r>
              <a:rPr lang="en-US" dirty="0"/>
              <a:t>&lt;!ELEMENT to (#PCDATA)&gt;</a:t>
            </a:r>
            <a:br>
              <a:rPr lang="en-US" dirty="0"/>
            </a:br>
            <a:r>
              <a:rPr lang="en-US" dirty="0"/>
              <a:t>&lt;!ELEMENT from (#PCDATA)&gt;</a:t>
            </a:r>
            <a:br>
              <a:rPr lang="en-US" dirty="0"/>
            </a:br>
            <a:r>
              <a:rPr lang="en-US" dirty="0"/>
              <a:t>&lt;!ELEMENT heading (#PCDATA)&gt;</a:t>
            </a:r>
            <a:br>
              <a:rPr lang="en-US" dirty="0"/>
            </a:br>
            <a:r>
              <a:rPr lang="en-US" dirty="0"/>
              <a:t>&lt;!ELEMENT body (#PCDATA)&gt;</a:t>
            </a:r>
            <a:br>
              <a:rPr lang="en-US" dirty="0"/>
            </a:br>
            <a:r>
              <a:rPr lang="en-US" dirty="0"/>
              <a:t>]&gt;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XML Schema Definition (XSD) is more advanced than DTD.</a:t>
            </a:r>
          </a:p>
          <a:p>
            <a:r>
              <a:rPr dirty="0"/>
              <a:t>Defines elements, attributes, and data types.</a:t>
            </a:r>
          </a:p>
          <a:p>
            <a:r>
              <a:rPr dirty="0"/>
              <a:t>Supports namespaces for modularization.</a:t>
            </a:r>
            <a:endParaRPr lang="en-US" dirty="0"/>
          </a:p>
          <a:p>
            <a:r>
              <a:rPr lang="en-US" dirty="0"/>
              <a:t>With XML Schema, your XML files can carry a description of its own format.</a:t>
            </a:r>
          </a:p>
          <a:p>
            <a:r>
              <a:rPr lang="en-US" dirty="0"/>
              <a:t>With XML Schema, independent groups of people can agree on a standard for interchanging data.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Written in XML syntax, easier to extend.</a:t>
            </a:r>
          </a:p>
          <a:p>
            <a:r>
              <a:rPr dirty="0"/>
              <a:t>Provides stronger validation than DTD.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XML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&lt;</a:t>
            </a:r>
            <a:r>
              <a:rPr lang="en-IN" dirty="0" err="1"/>
              <a:t>xs:element</a:t>
            </a:r>
            <a:r>
              <a:rPr lang="en-IN" dirty="0"/>
              <a:t> name="note"&gt;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</a:t>
            </a:r>
            <a:r>
              <a:rPr lang="en-IN" dirty="0" err="1"/>
              <a:t>xs:complexType</a:t>
            </a:r>
            <a:r>
              <a:rPr lang="en-IN" dirty="0"/>
              <a:t>&gt;(act as a container)</a:t>
            </a:r>
            <a:br>
              <a:rPr lang="en-IN" dirty="0"/>
            </a:br>
            <a:r>
              <a:rPr lang="en-IN" dirty="0"/>
              <a:t>  &lt;</a:t>
            </a:r>
            <a:r>
              <a:rPr lang="en-IN" dirty="0" err="1"/>
              <a:t>xs:sequence</a:t>
            </a:r>
            <a:r>
              <a:rPr lang="en-IN" dirty="0"/>
              <a:t>&gt;(defines order)</a:t>
            </a:r>
            <a:br>
              <a:rPr lang="en-IN" dirty="0"/>
            </a:br>
            <a:r>
              <a:rPr lang="en-IN" dirty="0"/>
              <a:t>    &lt;</a:t>
            </a:r>
            <a:r>
              <a:rPr lang="en-IN" dirty="0" err="1"/>
              <a:t>xs:element</a:t>
            </a:r>
            <a:r>
              <a:rPr lang="en-IN" dirty="0"/>
              <a:t> name="to" type="</a:t>
            </a:r>
            <a:r>
              <a:rPr lang="en-IN" dirty="0" err="1"/>
              <a:t>xs:string</a:t>
            </a:r>
            <a:r>
              <a:rPr lang="en-IN" dirty="0"/>
              <a:t>"/&gt;</a:t>
            </a:r>
            <a:br>
              <a:rPr lang="en-IN" dirty="0"/>
            </a:br>
            <a:r>
              <a:rPr lang="en-IN" dirty="0"/>
              <a:t>    &lt;</a:t>
            </a:r>
            <a:r>
              <a:rPr lang="en-IN" dirty="0" err="1"/>
              <a:t>xs:element</a:t>
            </a:r>
            <a:r>
              <a:rPr lang="en-IN" dirty="0"/>
              <a:t> name="from" type="</a:t>
            </a:r>
            <a:r>
              <a:rPr lang="en-IN" dirty="0" err="1"/>
              <a:t>xs:string</a:t>
            </a:r>
            <a:r>
              <a:rPr lang="en-IN" dirty="0"/>
              <a:t>"/&gt;</a:t>
            </a:r>
            <a:br>
              <a:rPr lang="en-IN" dirty="0"/>
            </a:br>
            <a:r>
              <a:rPr lang="en-IN" dirty="0"/>
              <a:t>    &lt;</a:t>
            </a:r>
            <a:r>
              <a:rPr lang="en-IN" dirty="0" err="1"/>
              <a:t>xs:element</a:t>
            </a:r>
            <a:r>
              <a:rPr lang="en-IN" dirty="0"/>
              <a:t> name="heading" type="</a:t>
            </a:r>
            <a:r>
              <a:rPr lang="en-IN" dirty="0" err="1"/>
              <a:t>xs:string</a:t>
            </a:r>
            <a:r>
              <a:rPr lang="en-IN" dirty="0"/>
              <a:t>"/&gt;</a:t>
            </a:r>
            <a:br>
              <a:rPr lang="en-IN" dirty="0"/>
            </a:br>
            <a:r>
              <a:rPr lang="en-IN" dirty="0"/>
              <a:t>    &lt;</a:t>
            </a:r>
            <a:r>
              <a:rPr lang="en-IN" dirty="0" err="1"/>
              <a:t>xs:element</a:t>
            </a:r>
            <a:r>
              <a:rPr lang="en-IN" dirty="0"/>
              <a:t> name="body" type="</a:t>
            </a:r>
            <a:r>
              <a:rPr lang="en-IN" dirty="0" err="1"/>
              <a:t>xs:string</a:t>
            </a:r>
            <a:r>
              <a:rPr lang="en-IN" dirty="0"/>
              <a:t>"/&gt;</a:t>
            </a:r>
            <a:br>
              <a:rPr lang="en-IN" dirty="0"/>
            </a:br>
            <a:r>
              <a:rPr lang="en-IN" dirty="0"/>
              <a:t>  &lt;/</a:t>
            </a:r>
            <a:r>
              <a:rPr lang="en-IN" dirty="0" err="1"/>
              <a:t>xs:sequence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&lt;/</a:t>
            </a:r>
            <a:r>
              <a:rPr lang="en-IN" dirty="0" err="1"/>
              <a:t>xs:complexType</a:t>
            </a:r>
            <a:r>
              <a:rPr lang="en-IN" dirty="0"/>
              <a:t>&gt;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&lt;/</a:t>
            </a:r>
            <a:r>
              <a:rPr lang="en-IN" dirty="0" err="1"/>
              <a:t>xs:element</a:t>
            </a:r>
            <a:r>
              <a:rPr lang="en-IN" dirty="0"/>
              <a:t>&gt;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DC65F-EE3A-BA53-F17C-B0ABFBA8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EC56-D062-56E0-0BB2-92F54E95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XML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16C1-203B-B5EB-BAC0-A9E2DD04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name="note"&gt; defines the element called "note"</a:t>
            </a:r>
          </a:p>
          <a:p>
            <a:r>
              <a:rPr lang="en-US" dirty="0"/>
              <a:t>&lt;</a:t>
            </a:r>
            <a:r>
              <a:rPr lang="en-US" dirty="0" err="1"/>
              <a:t>xs:complexType</a:t>
            </a:r>
            <a:r>
              <a:rPr lang="en-US" dirty="0"/>
              <a:t>&gt; the "note" element is a complex type</a:t>
            </a:r>
          </a:p>
          <a:p>
            <a:r>
              <a:rPr lang="en-US" dirty="0"/>
              <a:t>&lt;</a:t>
            </a:r>
            <a:r>
              <a:rPr lang="en-US" dirty="0" err="1"/>
              <a:t>xs:sequence</a:t>
            </a:r>
            <a:r>
              <a:rPr lang="en-US" dirty="0"/>
              <a:t>&gt; the complex type is a sequence of elements</a:t>
            </a:r>
          </a:p>
          <a:p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name="to" type="</a:t>
            </a:r>
            <a:r>
              <a:rPr lang="en-US" dirty="0" err="1"/>
              <a:t>xs:string</a:t>
            </a:r>
            <a:r>
              <a:rPr lang="en-US" dirty="0"/>
              <a:t>"&gt; the element "to" is of type string (text)</a:t>
            </a:r>
          </a:p>
          <a:p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name="from" type="</a:t>
            </a:r>
            <a:r>
              <a:rPr lang="en-US" dirty="0" err="1"/>
              <a:t>xs:string</a:t>
            </a:r>
            <a:r>
              <a:rPr lang="en-US" dirty="0"/>
              <a:t>"&gt; the element "from" is of type string</a:t>
            </a:r>
          </a:p>
          <a:p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name="heading" type="</a:t>
            </a:r>
            <a:r>
              <a:rPr lang="en-US" dirty="0" err="1"/>
              <a:t>xs:string</a:t>
            </a:r>
            <a:r>
              <a:rPr lang="en-US" dirty="0"/>
              <a:t>"&gt; the element "heading" is of type string</a:t>
            </a:r>
          </a:p>
          <a:p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name="body" type="</a:t>
            </a:r>
            <a:r>
              <a:rPr lang="en-US" dirty="0" err="1"/>
              <a:t>xs:string</a:t>
            </a:r>
            <a:r>
              <a:rPr lang="en-US" dirty="0"/>
              <a:t>"&gt; the element "body" is of type string</a:t>
            </a:r>
          </a:p>
        </p:txBody>
      </p:sp>
    </p:spTree>
    <p:extLst>
      <p:ext uri="{BB962C8B-B14F-4D97-AF65-F5344CB8AC3E}">
        <p14:creationId xmlns:p14="http://schemas.microsoft.com/office/powerpoint/2010/main" val="233930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XML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major browsers have a built-in XML parser to access and manipulate XML.</a:t>
            </a:r>
          </a:p>
          <a:p>
            <a:r>
              <a:rPr lang="en-US" dirty="0"/>
              <a:t>The </a:t>
            </a:r>
            <a:r>
              <a:rPr lang="en-US" dirty="0">
                <a:hlinkClick r:id="rId2"/>
              </a:rPr>
              <a:t>XML DOM (Document Object Model)</a:t>
            </a:r>
            <a:r>
              <a:rPr lang="en-US" dirty="0"/>
              <a:t> defines the properties and methods for accessing and editing XML.</a:t>
            </a:r>
          </a:p>
          <a:p>
            <a:r>
              <a:rPr dirty="0"/>
              <a:t>Parsers read and process XML documents.</a:t>
            </a:r>
            <a:endParaRPr lang="en-US" dirty="0"/>
          </a:p>
          <a:p>
            <a:r>
              <a:rPr lang="en-US" dirty="0"/>
              <a:t>However, before an XML document can be accessed, it must be loaded into an XML DOM object.</a:t>
            </a:r>
            <a:endParaRPr dirty="0"/>
          </a:p>
          <a:p>
            <a:r>
              <a:rPr dirty="0"/>
              <a:t>Two main types: DOM Parser and SAX Parser.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XML stands for </a:t>
            </a:r>
            <a:r>
              <a:rPr dirty="0" err="1"/>
              <a:t>eXtensible</a:t>
            </a:r>
            <a:r>
              <a:rPr dirty="0"/>
              <a:t> Markup Language.</a:t>
            </a:r>
          </a:p>
          <a:p>
            <a:r>
              <a:rPr dirty="0"/>
              <a:t>It is designed to store and transport data.</a:t>
            </a:r>
          </a:p>
          <a:p>
            <a:r>
              <a:rPr dirty="0"/>
              <a:t>Self-descriptive and flexible format.</a:t>
            </a:r>
            <a:endParaRPr lang="en-US" dirty="0"/>
          </a:p>
          <a:p>
            <a:r>
              <a:rPr lang="en-US" dirty="0"/>
              <a:t>XML was designed to be both human- and machine-readable.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18986-B896-885C-8040-9625012F9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00DB-E781-4497-735C-5DBF138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dirty="0"/>
              <a:t>XML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3E40-260A-6DED-3214-B071C8A93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1. DOM (Document Object Model) Parser</a:t>
            </a:r>
          </a:p>
          <a:p>
            <a:pPr lvl="1"/>
            <a:r>
              <a:rPr lang="en-US" sz="2000" dirty="0"/>
              <a:t>Loads the </a:t>
            </a:r>
            <a:r>
              <a:rPr lang="en-US" sz="2000" b="1" dirty="0"/>
              <a:t>entire XML document into memory</a:t>
            </a:r>
            <a:r>
              <a:rPr lang="en-US" sz="2000" dirty="0"/>
              <a:t> as a tree structure.</a:t>
            </a:r>
          </a:p>
          <a:p>
            <a:pPr lvl="1"/>
            <a:r>
              <a:rPr lang="en-US" sz="2000" dirty="0"/>
              <a:t>Each element, attribute, and text becomes a </a:t>
            </a:r>
            <a:r>
              <a:rPr lang="en-US" sz="2000" b="1" dirty="0"/>
              <a:t>node</a:t>
            </a:r>
            <a:r>
              <a:rPr lang="en-US" sz="2000" dirty="0"/>
              <a:t> in the tree.</a:t>
            </a:r>
          </a:p>
          <a:p>
            <a:pPr lvl="1"/>
            <a:r>
              <a:rPr lang="en-US" sz="2000" dirty="0"/>
              <a:t>You can navigate nodes randomly (top to bottom, bottom to top, jump anywhere).</a:t>
            </a:r>
          </a:p>
          <a:p>
            <a:r>
              <a:rPr lang="en-US" sz="2800" b="1" dirty="0"/>
              <a:t>Advantages:</a:t>
            </a:r>
            <a:endParaRPr lang="en-US" sz="2800" dirty="0"/>
          </a:p>
          <a:p>
            <a:pPr lvl="1"/>
            <a:r>
              <a:rPr lang="en-US" sz="2000" dirty="0"/>
              <a:t>Easy to use (tree structure is intuitive).</a:t>
            </a:r>
          </a:p>
          <a:p>
            <a:pPr lvl="1"/>
            <a:r>
              <a:rPr lang="en-US" sz="2000" dirty="0"/>
              <a:t>You can </a:t>
            </a:r>
            <a:r>
              <a:rPr lang="en-US" sz="2000" b="1" dirty="0"/>
              <a:t>read, modify, delete</a:t>
            </a:r>
            <a:r>
              <a:rPr lang="en-US" sz="2000" dirty="0"/>
              <a:t> XML content.</a:t>
            </a:r>
          </a:p>
          <a:p>
            <a:pPr lvl="1"/>
            <a:r>
              <a:rPr lang="en-US" sz="2000" dirty="0"/>
              <a:t>Good for </a:t>
            </a:r>
            <a:r>
              <a:rPr lang="en-US" sz="2000" b="1" dirty="0"/>
              <a:t>small to medium XML files</a:t>
            </a:r>
            <a:r>
              <a:rPr lang="en-US" sz="2000" dirty="0"/>
              <a:t>.</a:t>
            </a:r>
          </a:p>
          <a:p>
            <a:r>
              <a:rPr lang="en-US" sz="2800" b="1" dirty="0"/>
              <a:t>Disadvantages:</a:t>
            </a:r>
            <a:endParaRPr lang="en-US" sz="2800" dirty="0"/>
          </a:p>
          <a:p>
            <a:pPr lvl="1"/>
            <a:r>
              <a:rPr lang="en-US" sz="2000" dirty="0"/>
              <a:t>Loads whole XML in memory → </a:t>
            </a:r>
            <a:r>
              <a:rPr lang="en-US" sz="2000" b="1" dirty="0"/>
              <a:t>high memory usage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/>
              <a:t>Slow</a:t>
            </a:r>
            <a:r>
              <a:rPr lang="en-US" sz="2000" dirty="0"/>
              <a:t> for very large XML files.</a:t>
            </a:r>
          </a:p>
        </p:txBody>
      </p:sp>
    </p:spTree>
    <p:extLst>
      <p:ext uri="{BB962C8B-B14F-4D97-AF65-F5344CB8AC3E}">
        <p14:creationId xmlns:p14="http://schemas.microsoft.com/office/powerpoint/2010/main" val="1975234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SAX </a:t>
            </a:r>
            <a:r>
              <a:rPr dirty="0"/>
              <a:t>XML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98848"/>
          </a:xfrm>
        </p:spPr>
        <p:txBody>
          <a:bodyPr>
            <a:normAutofit fontScale="77500" lnSpcReduction="20000"/>
          </a:bodyPr>
          <a:lstStyle/>
          <a:p>
            <a:r>
              <a:rPr lang="en-US" sz="3500" b="1" dirty="0"/>
              <a:t>SAX (Simple API for XML) Parser</a:t>
            </a:r>
            <a:endParaRPr lang="en-US" sz="3500" dirty="0"/>
          </a:p>
          <a:p>
            <a:r>
              <a:rPr lang="en-US" sz="3500" dirty="0"/>
              <a:t>Reads XML line by line (streaming) from top to bottom.</a:t>
            </a:r>
          </a:p>
          <a:p>
            <a:r>
              <a:rPr lang="en-US" sz="3500" dirty="0"/>
              <a:t>Generates events like </a:t>
            </a:r>
            <a:r>
              <a:rPr lang="en-US" sz="3500" dirty="0" err="1"/>
              <a:t>startElement</a:t>
            </a:r>
            <a:r>
              <a:rPr lang="en-US" sz="3500" dirty="0"/>
              <a:t>, </a:t>
            </a:r>
            <a:r>
              <a:rPr lang="en-US" sz="3500" dirty="0" err="1"/>
              <a:t>endElement</a:t>
            </a:r>
            <a:r>
              <a:rPr lang="en-US" sz="3500" dirty="0"/>
              <a:t>, characters.</a:t>
            </a:r>
          </a:p>
          <a:p>
            <a:r>
              <a:rPr lang="en-US" sz="3500" dirty="0"/>
              <a:t>Sequential (can’t jump back).</a:t>
            </a:r>
          </a:p>
          <a:p>
            <a:r>
              <a:rPr lang="en-US" sz="3500" b="1" dirty="0"/>
              <a:t>Advantages:</a:t>
            </a:r>
            <a:endParaRPr lang="en-US" sz="3500" dirty="0"/>
          </a:p>
          <a:p>
            <a:r>
              <a:rPr lang="en-US" sz="3500" dirty="0"/>
              <a:t>Fast and memory efficient (does not load whole file).</a:t>
            </a:r>
          </a:p>
          <a:p>
            <a:r>
              <a:rPr lang="en-US" sz="3500" dirty="0"/>
              <a:t>Suitable for large XML files (GBs of size).</a:t>
            </a:r>
          </a:p>
          <a:p>
            <a:r>
              <a:rPr lang="en-US" sz="3500" b="1" dirty="0"/>
              <a:t>Disadvantages:</a:t>
            </a:r>
            <a:endParaRPr lang="en-US" sz="3500" dirty="0"/>
          </a:p>
          <a:p>
            <a:r>
              <a:rPr lang="en-US" sz="3500" dirty="0"/>
              <a:t>Cannot move backward or randomly access nodes.</a:t>
            </a:r>
          </a:p>
          <a:p>
            <a:r>
              <a:rPr lang="en-US" sz="3500" dirty="0"/>
              <a:t>Cannot easily modify XML.</a:t>
            </a:r>
          </a:p>
          <a:p>
            <a:r>
              <a:rPr lang="en-US" sz="3500" dirty="0"/>
              <a:t>More complex coding (event-driven).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DOM represents XML/HTML as a tree structure.</a:t>
            </a:r>
          </a:p>
          <a:p>
            <a:r>
              <a:rPr dirty="0"/>
              <a:t>Each element is a node in the tree.</a:t>
            </a:r>
          </a:p>
          <a:p>
            <a:r>
              <a:rPr dirty="0"/>
              <a:t>Allows dynamic access and modification of XML data.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DOM methods: getElementById, getElementsByTagName, etc.</a:t>
            </a:r>
          </a:p>
          <a:p>
            <a:r>
              <a:t>Supported by many programming languages.</a:t>
            </a:r>
          </a:p>
          <a:p>
            <a:r>
              <a:t>Useful for applications needing random access to XML.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XML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XML DOM is a standard programming interface for XML.</a:t>
            </a:r>
          </a:p>
          <a:p>
            <a:r>
              <a:t>Represents XML document as a hierarchical object tree.</a:t>
            </a:r>
          </a:p>
          <a:p>
            <a:r>
              <a:t>Can create, access, update, and delete XML nodes.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XML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Languages supporting DOM: JavaScript, Java, Python, C#.</a:t>
            </a:r>
          </a:p>
          <a:p>
            <a:r>
              <a:rPr dirty="0"/>
              <a:t>Example: Accessing &lt;name&gt; element value.</a:t>
            </a:r>
          </a:p>
          <a:p>
            <a:r>
              <a:rPr dirty="0"/>
              <a:t>Provides flexibility in handling structured data.</a:t>
            </a:r>
            <a:endParaRPr lang="en-US" dirty="0"/>
          </a:p>
          <a:p>
            <a:r>
              <a:rPr lang="en-IN" dirty="0"/>
              <a:t>txt = </a:t>
            </a:r>
            <a:r>
              <a:rPr lang="en-IN" dirty="0" err="1"/>
              <a:t>xmlDoc.getElementsByTagName</a:t>
            </a:r>
            <a:r>
              <a:rPr lang="en-IN"/>
              <a:t>("title")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XML is a powerful data representation language.</a:t>
            </a:r>
          </a:p>
          <a:p>
            <a:r>
              <a:t>Key components: Elements, Attributes, DTD, Schema.</a:t>
            </a:r>
          </a:p>
          <a:p>
            <a:r>
              <a:t>Parsing done via DOM or SAX parsers.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in web services, configuration files, data exchange.</a:t>
            </a:r>
          </a:p>
          <a:p>
            <a:r>
              <a:t>Understanding XML is crucial for modern web technologies.</a:t>
            </a:r>
          </a:p>
          <a:p>
            <a:r>
              <a:t>Future scope: Integration with JSON, APIs, and Big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Platform-independent and widely used in data exchange.</a:t>
            </a:r>
            <a:endParaRPr lang="en-US" dirty="0"/>
          </a:p>
          <a:p>
            <a:r>
              <a:rPr lang="en-IN" dirty="0"/>
              <a:t>E.g.</a:t>
            </a:r>
          </a:p>
          <a:p>
            <a:r>
              <a:rPr lang="en-US" dirty="0"/>
              <a:t>&lt;note&gt;</a:t>
            </a:r>
            <a:br>
              <a:rPr lang="en-US" dirty="0"/>
            </a:br>
            <a:r>
              <a:rPr lang="en-US" dirty="0"/>
              <a:t>  &lt;to&gt;Gaurav&lt;/to&gt;</a:t>
            </a:r>
            <a:br>
              <a:rPr lang="en-US" dirty="0"/>
            </a:br>
            <a:r>
              <a:rPr lang="en-US" dirty="0"/>
              <a:t>  &lt;from&gt;Friend&lt;/from&gt;</a:t>
            </a:r>
            <a:br>
              <a:rPr lang="en-US" dirty="0"/>
            </a:br>
            <a:r>
              <a:rPr lang="en-US" dirty="0"/>
              <a:t>  &lt;heading&gt;Reminder&lt;/heading&gt;</a:t>
            </a:r>
            <a:br>
              <a:rPr lang="en-US" dirty="0"/>
            </a:br>
            <a:r>
              <a:rPr lang="en-US" dirty="0"/>
              <a:t>  &lt;body&gt;Don't forget me this weekend!&lt;/body&gt;</a:t>
            </a:r>
            <a:br>
              <a:rPr lang="en-US" dirty="0"/>
            </a:br>
            <a:r>
              <a:rPr lang="en-US" dirty="0"/>
              <a:t>&lt;/note&gt;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Difference between HTML &amp;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 is used for displaying data, XML is used for storing and transporting data.</a:t>
            </a:r>
          </a:p>
          <a:p>
            <a:r>
              <a:t>HTML has predefined tags, XML allows user-defined tags.</a:t>
            </a:r>
          </a:p>
          <a:p>
            <a:r>
              <a:t>HTML is forgiving with errors, XML is strict and must be well-formed.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Difference between HTML &amp;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Browsers render HTML directly, XML requires parsing.</a:t>
            </a:r>
          </a:p>
          <a:p>
            <a:r>
              <a:t>XML separates content from presentation.</a:t>
            </a:r>
          </a:p>
          <a:p>
            <a:r>
              <a:t>Example: &lt;h1&gt; in HTML vs &lt;student&gt; in XML.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XML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XML files can be created in any text editor like Notepad.</a:t>
            </a:r>
          </a:p>
          <a:p>
            <a:r>
              <a:t>Specialized XML Editors: Oxygen XML Editor, XMLSpy, Notepad++.</a:t>
            </a:r>
          </a:p>
          <a:p>
            <a:r>
              <a:t>Provide syntax highlighting, error checking, and auto-completion.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63536-D389-F865-EFD8-615EB7202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F862-4396-F57B-186D-09956287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XML </a:t>
            </a:r>
            <a:r>
              <a:rPr lang="en-US" dirty="0"/>
              <a:t>Tree</a:t>
            </a:r>
            <a:endParaRPr dirty="0"/>
          </a:p>
        </p:txBody>
      </p:sp>
      <p:pic>
        <p:nvPicPr>
          <p:cNvPr id="1026" name="Picture 2" descr="DOM node tree">
            <a:extLst>
              <a:ext uri="{FF2B5EF4-FFF2-40B4-BE49-F238E27FC236}">
                <a16:creationId xmlns:a16="http://schemas.microsoft.com/office/drawing/2014/main" id="{8648CE66-E821-5619-FEC5-5F7EDE359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6" y="1417638"/>
            <a:ext cx="8556513" cy="484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70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E964B-3265-D744-D821-8FC4E098D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BDED-E7EF-3EAF-FA9F-A6F852D3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XML </a:t>
            </a:r>
            <a:r>
              <a:rPr lang="en-US" dirty="0"/>
              <a:t>Syntax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F1B1-F320-FD80-2186-F98FF7AC7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documents must contain one </a:t>
            </a:r>
            <a:r>
              <a:rPr lang="en-US" b="1" dirty="0"/>
              <a:t>root</a:t>
            </a:r>
            <a:r>
              <a:rPr lang="en-US" dirty="0"/>
              <a:t> element that is the </a:t>
            </a:r>
            <a:r>
              <a:rPr lang="en-US" b="1" dirty="0"/>
              <a:t>parent</a:t>
            </a:r>
            <a:r>
              <a:rPr lang="en-US" dirty="0"/>
              <a:t> of all other elements:</a:t>
            </a:r>
          </a:p>
          <a:p>
            <a:r>
              <a:rPr lang="en-US" dirty="0"/>
              <a:t>&lt;root&gt;</a:t>
            </a:r>
            <a:br>
              <a:rPr lang="en-US" dirty="0"/>
            </a:br>
            <a:r>
              <a:rPr lang="en-US" dirty="0"/>
              <a:t>  &lt;child&gt;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subchild</a:t>
            </a:r>
            <a:r>
              <a:rPr lang="en-US" dirty="0"/>
              <a:t>&gt;.....&lt;/</a:t>
            </a:r>
            <a:r>
              <a:rPr lang="en-US" dirty="0" err="1"/>
              <a:t>subchild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&lt;/child&gt;</a:t>
            </a:r>
            <a:br>
              <a:rPr lang="en-US" dirty="0"/>
            </a:br>
            <a:r>
              <a:rPr lang="en-US" dirty="0"/>
              <a:t>&lt;/root&gt;</a:t>
            </a:r>
          </a:p>
        </p:txBody>
      </p:sp>
    </p:spTree>
    <p:extLst>
      <p:ext uri="{BB962C8B-B14F-4D97-AF65-F5344CB8AC3E}">
        <p14:creationId xmlns:p14="http://schemas.microsoft.com/office/powerpoint/2010/main" val="151201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0531E-6C90-C40B-DA4B-9B46C15B8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1732-2642-5C9D-A702-BEE01F80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XML </a:t>
            </a:r>
            <a:r>
              <a:rPr lang="en-US" dirty="0"/>
              <a:t>Syntax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67648-F006-E28B-E16D-839FEA8E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XML Elements Must Have a Closing Tag</a:t>
            </a:r>
          </a:p>
          <a:p>
            <a:r>
              <a:rPr lang="en-US" dirty="0"/>
              <a:t>XML Tags are Case Sensitive</a:t>
            </a:r>
          </a:p>
          <a:p>
            <a:r>
              <a:rPr lang="en-US" dirty="0"/>
              <a:t>XML Elements Must be Properly Nested</a:t>
            </a:r>
          </a:p>
          <a:p>
            <a:r>
              <a:rPr lang="en-US" dirty="0"/>
              <a:t>XML Attribute Values Must Always be Quoted like key/value pair.</a:t>
            </a:r>
          </a:p>
        </p:txBody>
      </p:sp>
    </p:spTree>
    <p:extLst>
      <p:ext uri="{BB962C8B-B14F-4D97-AF65-F5344CB8AC3E}">
        <p14:creationId xmlns:p14="http://schemas.microsoft.com/office/powerpoint/2010/main" val="211296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1415</Words>
  <Application>Microsoft Office PowerPoint</Application>
  <PresentationFormat>On-screen Show (4:3)</PresentationFormat>
  <Paragraphs>133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XML: Concepts and Applications</vt:lpstr>
      <vt:lpstr>Introduction to XML</vt:lpstr>
      <vt:lpstr>Introduction to XML</vt:lpstr>
      <vt:lpstr>Difference between HTML &amp; XML</vt:lpstr>
      <vt:lpstr>Difference between HTML &amp; XML</vt:lpstr>
      <vt:lpstr>XML Editors</vt:lpstr>
      <vt:lpstr>XML Tree</vt:lpstr>
      <vt:lpstr>XML Syntax</vt:lpstr>
      <vt:lpstr>XML Syntax</vt:lpstr>
      <vt:lpstr>XML Elements</vt:lpstr>
      <vt:lpstr>XML Attributes</vt:lpstr>
      <vt:lpstr>XML DTD</vt:lpstr>
      <vt:lpstr>XML DTD</vt:lpstr>
      <vt:lpstr>XML DTD</vt:lpstr>
      <vt:lpstr>XML Schema</vt:lpstr>
      <vt:lpstr>XML Schema</vt:lpstr>
      <vt:lpstr>XML Schema</vt:lpstr>
      <vt:lpstr>XML Schema</vt:lpstr>
      <vt:lpstr>XML Parser</vt:lpstr>
      <vt:lpstr>DOM XML Parser</vt:lpstr>
      <vt:lpstr>SAX XML Parser</vt:lpstr>
      <vt:lpstr>Document Object Model (DOM)</vt:lpstr>
      <vt:lpstr>Document Object Model (DOM)</vt:lpstr>
      <vt:lpstr>XML DOM</vt:lpstr>
      <vt:lpstr>XML DOM</vt:lpstr>
      <vt:lpstr>Conclusion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Gaurav Kumar</cp:lastModifiedBy>
  <cp:revision>20</cp:revision>
  <dcterms:created xsi:type="dcterms:W3CDTF">2013-01-27T09:14:16Z</dcterms:created>
  <dcterms:modified xsi:type="dcterms:W3CDTF">2025-08-28T03:04:06Z</dcterms:modified>
  <cp:category/>
</cp:coreProperties>
</file>