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95" r:id="rId28"/>
    <p:sldId id="296" r:id="rId29"/>
    <p:sldId id="297" r:id="rId30"/>
    <p:sldId id="298" r:id="rId31"/>
    <p:sldId id="299" r:id="rId32"/>
    <p:sldId id="283" r:id="rId33"/>
    <p:sldId id="286" r:id="rId34"/>
    <p:sldId id="300" r:id="rId35"/>
    <p:sldId id="301" r:id="rId36"/>
    <p:sldId id="288" r:id="rId37"/>
    <p:sldId id="292" r:id="rId38"/>
    <p:sldId id="293" r:id="rId3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9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CSS stands for Cascading Style Sheets.</a:t>
            </a:r>
          </a:p>
          <a:p>
            <a:r>
              <a:rPr sz="2000"/>
              <a:t>It is used to control the style and layout of web pages.</a:t>
            </a:r>
          </a:p>
          <a:p>
            <a:r>
              <a:rPr sz="2000"/>
              <a:t>CSS separates content (HTML) from presentation (styles).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Internal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Placed inside &lt;style&gt; tag in the &lt;head&gt;:</a:t>
            </a:r>
          </a:p>
          <a:p>
            <a:r>
              <a:rPr sz="2000"/>
              <a:t>&lt;style&gt;</a:t>
            </a:r>
          </a:p>
          <a:p>
            <a:r>
              <a:rPr sz="2000"/>
              <a:t>p { color: red; }</a:t>
            </a:r>
          </a:p>
          <a:p>
            <a:r>
              <a:rPr sz="2000"/>
              <a:t>&lt;/style&gt;</a:t>
            </a:r>
          </a:p>
          <a:p>
            <a:r>
              <a:rPr sz="2000"/>
              <a:t>Useful for single-page styles.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External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Separate .css file linked with &lt;link&gt; tag:</a:t>
            </a:r>
          </a:p>
          <a:p>
            <a:r>
              <a:rPr sz="2000"/>
              <a:t>&lt;link rel="stylesheet" href="style.css"&gt;</a:t>
            </a:r>
          </a:p>
          <a:p>
            <a:r>
              <a:rPr sz="2000"/>
              <a:t>Best for large or multi-page websites.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Formatting Fonts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Properties:</a:t>
            </a:r>
          </a:p>
          <a:p>
            <a:r>
              <a:rPr sz="2000"/>
              <a:t>font-family, font-size, font-style, font-weight</a:t>
            </a:r>
          </a:p>
          <a:p>
            <a:r>
              <a:rPr sz="2000"/>
              <a:t>Example: p { font-family: Arial; font-size: 18px; 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Font Styles and Weight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font-style: normal | italic | oblique</a:t>
            </a:r>
          </a:p>
          <a:p>
            <a:r>
              <a:rPr sz="2000"/>
              <a:t>font-weight: normal | bold | bolder | 100–900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 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Use color property:</a:t>
            </a:r>
          </a:p>
          <a:p>
            <a:r>
              <a:rPr sz="2000"/>
              <a:t>p { color: blue; }</a:t>
            </a:r>
          </a:p>
          <a:p>
            <a:r>
              <a:rPr sz="2000"/>
              <a:t>Values: color names, hex (#0000FF), rgb(), hsl()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 Alignment &amp; Decoration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text-align: left | right | center | justify</a:t>
            </a:r>
          </a:p>
          <a:p>
            <a:r>
              <a:rPr sz="2000"/>
              <a:t>text-decoration: none | underline | overline | line-through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 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background-color sets the background of elements:</a:t>
            </a:r>
          </a:p>
          <a:p>
            <a:r>
              <a:rPr sz="2000"/>
              <a:t>div { background-color: lightgray; 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background-image: url('bg.jpg');</a:t>
            </a:r>
          </a:p>
          <a:p>
            <a:r>
              <a:rPr sz="2000"/>
              <a:t>Can combine with background-repeat, position, size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border: width style color;</a:t>
            </a:r>
          </a:p>
          <a:p>
            <a:r>
              <a:rPr sz="2000"/>
              <a:t>Example: p { border: 2px solid #000; }</a:t>
            </a:r>
          </a:p>
          <a:p>
            <a:r>
              <a:rPr sz="2000"/>
              <a:t>Types: solid, dashed, dotted, double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Border Radius &amp; Shorthand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/>
              <a:t>border-radius: 10px (rounded corners)</a:t>
            </a:r>
          </a:p>
          <a:p>
            <a:r>
              <a:rPr sz="2000" dirty="0"/>
              <a:t>Shorthand: border: 2px dashed blue;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HTML is for structure; CSS is for design.</a:t>
            </a:r>
          </a:p>
          <a:p>
            <a:r>
              <a:rPr sz="2000"/>
              <a:t>It improves maintainability and reusability of styles.</a:t>
            </a:r>
          </a:p>
          <a:p>
            <a:r>
              <a:rPr sz="2000"/>
              <a:t>One change in CSS reflects on all associated elements.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Box Model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Each element is a box with:</a:t>
            </a:r>
          </a:p>
          <a:p>
            <a:r>
              <a:rPr sz="2000"/>
              <a:t>Content → Padding → Border → Margin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Box Model Diagram</a:t>
            </a:r>
          </a:p>
        </p:txBody>
      </p:sp>
      <p:pic>
        <p:nvPicPr>
          <p:cNvPr id="1026" name="Picture 2" descr="WebD2: Understanding the Box Model in CSS">
            <a:extLst>
              <a:ext uri="{FF2B5EF4-FFF2-40B4-BE49-F238E27FC236}">
                <a16:creationId xmlns:a16="http://schemas.microsoft.com/office/drawing/2014/main" id="{6BA1B304-79ED-6D5E-8BE5-00C3F6D73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75260"/>
            <a:ext cx="8654142" cy="3632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Padding &amp; Margin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Padding: space inside border</a:t>
            </a:r>
          </a:p>
          <a:p>
            <a:r>
              <a:rPr sz="2000"/>
              <a:t>Margin: space outside border</a:t>
            </a:r>
          </a:p>
          <a:p>
            <a:r>
              <a:rPr sz="2000"/>
              <a:t>Example: div { padding: 10px; margin: 20px; 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Box Sizing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box-sizing: content-box (default) or border-box</a:t>
            </a:r>
          </a:p>
          <a:p>
            <a:r>
              <a:rPr sz="2000"/>
              <a:t>border-box includes padding and border in total size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CSS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Syntax: /* This is a comment */</a:t>
            </a:r>
          </a:p>
          <a:p>
            <a:r>
              <a:rPr sz="2000"/>
              <a:t>Ignored by browser, useful for developers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Combining Multiple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You can set multiple properties in one rule:</a:t>
            </a:r>
          </a:p>
          <a:p>
            <a:r>
              <a:rPr sz="2000"/>
              <a:t>p { color: blue; font-size: 14px; margin: 10px; 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Units in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sz="2800" dirty="0"/>
              <a:t>Common units:</a:t>
            </a:r>
          </a:p>
          <a:p>
            <a:r>
              <a:rPr sz="2800" dirty="0" err="1"/>
              <a:t>px</a:t>
            </a:r>
            <a:r>
              <a:rPr sz="2800" dirty="0"/>
              <a:t> – pixels, % – percentage, </a:t>
            </a:r>
            <a:r>
              <a:rPr sz="2800" dirty="0" err="1"/>
              <a:t>em</a:t>
            </a:r>
            <a:r>
              <a:rPr sz="2800" dirty="0"/>
              <a:t>/rem – relative units</a:t>
            </a:r>
            <a:endParaRPr lang="en-US" sz="2800" dirty="0"/>
          </a:p>
          <a:p>
            <a:r>
              <a:rPr lang="en-US" sz="2800" dirty="0" err="1"/>
              <a:t>px</a:t>
            </a:r>
            <a:r>
              <a:rPr lang="en-US" sz="2800" dirty="0"/>
              <a:t> – Absolute unit representing fixed pixels on the screen.</a:t>
            </a:r>
          </a:p>
          <a:p>
            <a:r>
              <a:rPr lang="en-US" sz="2800" dirty="0"/>
              <a:t>% – Relative to the parent element’s size (e.g., width or height).</a:t>
            </a:r>
          </a:p>
          <a:p>
            <a:r>
              <a:rPr lang="en-US" sz="2800" dirty="0" err="1"/>
              <a:t>em</a:t>
            </a:r>
            <a:r>
              <a:rPr lang="en-US" sz="2800" dirty="0"/>
              <a:t> – Relative to the font-size of the current element.</a:t>
            </a:r>
          </a:p>
          <a:p>
            <a:r>
              <a:rPr lang="en-US" sz="2800" dirty="0"/>
              <a:t>rem – Relative to the font-size of the root (&lt;html&gt;) element.</a:t>
            </a:r>
            <a:endParaRPr sz="2800" dirty="0"/>
          </a:p>
          <a:p>
            <a:r>
              <a:rPr sz="2800" dirty="0"/>
              <a:t>Example: h1 { font-size: 2em; 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A0276-248C-CBFA-58C5-0990D6C47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156CA-CE65-0B86-5EC1-8B6DE2406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CSS Tooltip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63844-8116-4C9B-BC8F-20DEC9B39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11168743" cy="4983162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/>
              <a:t>A tooltip is often used to specify extra information about something when the user moves the mouse pointer over an element:</a:t>
            </a:r>
          </a:p>
          <a:p>
            <a:pPr marL="0" indent="0">
              <a:buNone/>
            </a:pPr>
            <a:r>
              <a:rPr lang="en-US" sz="3600" dirty="0"/>
              <a:t>&lt;style&gt;</a:t>
            </a:r>
          </a:p>
          <a:p>
            <a:pPr marL="0" indent="0">
              <a:buNone/>
            </a:pPr>
            <a:r>
              <a:rPr lang="en-IN" dirty="0"/>
              <a:t>.tooltip .</a:t>
            </a:r>
            <a:r>
              <a:rPr lang="en-IN" dirty="0" err="1"/>
              <a:t>tooltiptext</a:t>
            </a:r>
            <a:r>
              <a:rPr lang="en-IN" dirty="0"/>
              <a:t> {</a:t>
            </a:r>
            <a:br>
              <a:rPr lang="en-IN" dirty="0"/>
            </a:br>
            <a:r>
              <a:rPr lang="en-IN" dirty="0"/>
              <a:t>  visibility: hidden;</a:t>
            </a:r>
            <a:br>
              <a:rPr lang="en-IN" dirty="0"/>
            </a:br>
            <a:r>
              <a:rPr lang="en-IN" dirty="0"/>
              <a:t>  position: absolute;</a:t>
            </a:r>
            <a:br>
              <a:rPr lang="en-IN" dirty="0"/>
            </a:br>
            <a:r>
              <a:rPr lang="en-IN" dirty="0"/>
              <a:t>  z-index: 1;</a:t>
            </a:r>
            <a:br>
              <a:rPr lang="en-IN" dirty="0"/>
            </a:br>
            <a:r>
              <a:rPr lang="en-IN" dirty="0"/>
              <a:t>}</a:t>
            </a:r>
            <a:br>
              <a:rPr lang="en-IN" sz="1600" dirty="0"/>
            </a:br>
            <a:r>
              <a:rPr lang="en-IN" dirty="0"/>
              <a:t>.</a:t>
            </a:r>
            <a:r>
              <a:rPr lang="en-IN" dirty="0" err="1"/>
              <a:t>tooltip:hover</a:t>
            </a:r>
            <a:r>
              <a:rPr lang="en-IN" dirty="0"/>
              <a:t> .</a:t>
            </a:r>
            <a:r>
              <a:rPr lang="en-IN" dirty="0" err="1"/>
              <a:t>tooltiptext</a:t>
            </a:r>
            <a:r>
              <a:rPr lang="en-IN" dirty="0"/>
              <a:t> {</a:t>
            </a:r>
            <a:br>
              <a:rPr lang="en-IN" dirty="0"/>
            </a:br>
            <a:r>
              <a:rPr lang="en-IN" dirty="0"/>
              <a:t>  visibility: visible;</a:t>
            </a:r>
            <a:br>
              <a:rPr lang="en-IN" dirty="0"/>
            </a:br>
            <a:r>
              <a:rPr lang="en-IN" dirty="0"/>
              <a:t>}</a:t>
            </a:r>
            <a:br>
              <a:rPr lang="en-IN" sz="1600" dirty="0"/>
            </a:br>
            <a:r>
              <a:rPr lang="en-IN" dirty="0"/>
              <a:t>&lt;/style&gt;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155815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18AF5-6A6E-FD9A-222B-C8DFC620A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3221-A488-52F5-7268-BEBEC3B04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CSS Position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88AB5-2409-2D3C-3287-B6DFF1E33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11168743" cy="4983162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static – Default position; element follows the normal document flow.</a:t>
            </a:r>
          </a:p>
          <a:p>
            <a:r>
              <a:rPr lang="en-US" sz="3600" dirty="0"/>
              <a:t>relative – Positioned relative to its normal position (can move using top/left).</a:t>
            </a:r>
          </a:p>
          <a:p>
            <a:r>
              <a:rPr lang="en-US" sz="3600" dirty="0"/>
              <a:t>fixed – Stays fixed at a position relative to the viewport (doesn’t scroll).</a:t>
            </a:r>
          </a:p>
          <a:p>
            <a:r>
              <a:rPr lang="en-US" sz="3600" dirty="0"/>
              <a:t>absolute – Positioned relative to the nearest positioned ancestor (or &lt;html&gt; if none).</a:t>
            </a:r>
          </a:p>
          <a:p>
            <a:r>
              <a:rPr lang="en-US" sz="3600" dirty="0"/>
              <a:t>sticky – Switches between relative and fixed depending on scroll position.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994810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648C7-552A-E544-29AA-AB2DB5304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BC58C-7FDD-B5D7-182A-D7AED5A00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z-index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AD395-1EA1-3A4A-FE4B-7CD1D50B5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11168743" cy="4983162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When elements are positioned, they can overlap other elements.</a:t>
            </a:r>
          </a:p>
          <a:p>
            <a:r>
              <a:rPr lang="en-US" sz="3600" dirty="0"/>
              <a:t>The z-index property specifies the stack order of an element (which element should be placed in front of, or behind, the others).</a:t>
            </a:r>
          </a:p>
          <a:p>
            <a:r>
              <a:rPr lang="en-US" sz="3600" dirty="0"/>
              <a:t>E.g.</a:t>
            </a:r>
          </a:p>
          <a:p>
            <a:pPr marL="0" indent="0">
              <a:buNone/>
            </a:pPr>
            <a:r>
              <a:rPr lang="en-US" sz="2600" dirty="0" err="1"/>
              <a:t>img</a:t>
            </a:r>
            <a:r>
              <a:rPr lang="en-US" sz="2600" dirty="0"/>
              <a:t> {</a:t>
            </a:r>
          </a:p>
          <a:p>
            <a:pPr marL="0" indent="0">
              <a:buNone/>
            </a:pPr>
            <a:r>
              <a:rPr lang="en-US" sz="2600" dirty="0"/>
              <a:t>  position: absolute;</a:t>
            </a:r>
          </a:p>
          <a:p>
            <a:pPr marL="0" indent="0">
              <a:buNone/>
            </a:pPr>
            <a:r>
              <a:rPr lang="en-US" sz="2600" dirty="0"/>
              <a:t>  left: 0px;</a:t>
            </a:r>
          </a:p>
          <a:p>
            <a:pPr marL="0" indent="0">
              <a:buNone/>
            </a:pPr>
            <a:r>
              <a:rPr lang="en-US" sz="2600" dirty="0"/>
              <a:t>  top: 0px;</a:t>
            </a:r>
          </a:p>
          <a:p>
            <a:pPr marL="0" indent="0">
              <a:buNone/>
            </a:pPr>
            <a:r>
              <a:rPr lang="en-US" sz="2600" dirty="0"/>
              <a:t>  z-index: -1;</a:t>
            </a:r>
          </a:p>
          <a:p>
            <a:pPr marL="0" indent="0">
              <a:buNone/>
            </a:pPr>
            <a:r>
              <a:rPr lang="en-US" sz="2600" dirty="0"/>
              <a:t>}</a:t>
            </a:r>
            <a:endParaRPr sz="2600" dirty="0"/>
          </a:p>
        </p:txBody>
      </p:sp>
    </p:spTree>
    <p:extLst>
      <p:ext uri="{BB962C8B-B14F-4D97-AF65-F5344CB8AC3E}">
        <p14:creationId xmlns:p14="http://schemas.microsoft.com/office/powerpoint/2010/main" val="2451360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CSS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CSS syntax: selector { property: value; }</a:t>
            </a:r>
          </a:p>
          <a:p>
            <a:r>
              <a:rPr sz="2000"/>
              <a:t>Example: p { color: blue; font-size: 16px; }</a:t>
            </a:r>
          </a:p>
          <a:p>
            <a:r>
              <a:rPr sz="2000"/>
              <a:t>Each declaration ends with a semicolon.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77443-17D0-3F3A-3808-A882B5438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C99A-D8BF-F458-6652-C86C5A2FD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CSS Layout - 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10B9F-F783-91B9-3143-5FE0755B1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11168743" cy="4983162"/>
          </a:xfrm>
        </p:spPr>
        <p:txBody>
          <a:bodyPr>
            <a:normAutofit/>
          </a:bodyPr>
          <a:lstStyle/>
          <a:p>
            <a:r>
              <a:rPr lang="en-US" sz="3600" dirty="0"/>
              <a:t>The CSS overflow property controls what happens to content that is too big to fit into an area.</a:t>
            </a:r>
          </a:p>
          <a:p>
            <a:r>
              <a:rPr lang="en-US" sz="2600" dirty="0"/>
              <a:t>The overflow property has the following values:</a:t>
            </a:r>
          </a:p>
          <a:p>
            <a:r>
              <a:rPr lang="en-US" sz="2600" dirty="0"/>
              <a:t>visible - Default. The overflow is not clipped. The content renders outside the element's box</a:t>
            </a:r>
          </a:p>
          <a:p>
            <a:r>
              <a:rPr lang="en-US" sz="2600" dirty="0"/>
              <a:t>hidden - The overflow is clipped, and the rest of the content will be invisible</a:t>
            </a:r>
          </a:p>
          <a:p>
            <a:r>
              <a:rPr lang="en-US" sz="2600" dirty="0"/>
              <a:t>scroll - The overflow is clipped, and a scrollbar is added to see the rest of the content</a:t>
            </a:r>
          </a:p>
          <a:p>
            <a:r>
              <a:rPr lang="en-US" sz="2600" dirty="0"/>
              <a:t>auto - Similar to scroll, but it adds scrollbars only when necessary</a:t>
            </a:r>
            <a:endParaRPr sz="2600" dirty="0"/>
          </a:p>
        </p:txBody>
      </p:sp>
    </p:spTree>
    <p:extLst>
      <p:ext uri="{BB962C8B-B14F-4D97-AF65-F5344CB8AC3E}">
        <p14:creationId xmlns:p14="http://schemas.microsoft.com/office/powerpoint/2010/main" val="3017187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56E00-649B-4E9F-414A-9978F761C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FA04-3180-7030-6B65-43AC84E09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CSS Layout - float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6ADFF-5CC0-9EED-DE76-699D1773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11168743" cy="4983162"/>
          </a:xfrm>
        </p:spPr>
        <p:txBody>
          <a:bodyPr>
            <a:normAutofit/>
          </a:bodyPr>
          <a:lstStyle/>
          <a:p>
            <a:r>
              <a:rPr lang="en-US" sz="3600" dirty="0"/>
              <a:t>The CSS float property specifies how an element should float.</a:t>
            </a:r>
          </a:p>
          <a:p>
            <a:r>
              <a:rPr lang="en-US" sz="3600" dirty="0"/>
              <a:t>E.g.</a:t>
            </a:r>
          </a:p>
          <a:p>
            <a:pPr marL="0" indent="0">
              <a:buNone/>
            </a:pPr>
            <a:r>
              <a:rPr lang="en-IN" sz="2600" dirty="0" err="1"/>
              <a:t>img</a:t>
            </a:r>
            <a:r>
              <a:rPr lang="en-IN" sz="2600" dirty="0"/>
              <a:t> {</a:t>
            </a:r>
          </a:p>
          <a:p>
            <a:pPr marL="0" indent="0">
              <a:buNone/>
            </a:pPr>
            <a:r>
              <a:rPr lang="en-IN" sz="2600" dirty="0"/>
              <a:t>  float: left;</a:t>
            </a:r>
          </a:p>
          <a:p>
            <a:pPr marL="0" indent="0">
              <a:buNone/>
            </a:pPr>
            <a:r>
              <a:rPr lang="en-IN" sz="2600" dirty="0"/>
              <a:t>}</a:t>
            </a:r>
            <a:endParaRPr sz="2600" dirty="0"/>
          </a:p>
        </p:txBody>
      </p:sp>
    </p:spTree>
    <p:extLst>
      <p:ext uri="{BB962C8B-B14F-4D97-AF65-F5344CB8AC3E}">
        <p14:creationId xmlns:p14="http://schemas.microsoft.com/office/powerpoint/2010/main" val="316596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Color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Named </a:t>
            </a:r>
            <a:r>
              <a:rPr lang="en-IN" sz="2400" dirty="0" err="1"/>
              <a:t>Colors</a:t>
            </a:r>
            <a:r>
              <a:rPr lang="en-IN" sz="2400" dirty="0"/>
              <a:t> – Predefined </a:t>
            </a:r>
            <a:r>
              <a:rPr lang="en-IN" sz="2400" dirty="0" err="1"/>
              <a:t>color</a:t>
            </a:r>
            <a:r>
              <a:rPr lang="en-IN" sz="2400" dirty="0"/>
              <a:t> names like red, blue, green, etc.</a:t>
            </a:r>
          </a:p>
          <a:p>
            <a:r>
              <a:rPr lang="en-IN" sz="2400" dirty="0"/>
              <a:t>Hex (#rrggbb) – Specifies </a:t>
            </a:r>
            <a:r>
              <a:rPr lang="en-IN" sz="2400" dirty="0" err="1"/>
              <a:t>color</a:t>
            </a:r>
            <a:r>
              <a:rPr lang="en-IN" sz="2400" dirty="0"/>
              <a:t> using hexadecimal values for red, green, and blue (e.g., #ff0000 for red).</a:t>
            </a:r>
          </a:p>
          <a:p>
            <a:r>
              <a:rPr lang="en-IN" sz="2400" dirty="0"/>
              <a:t>RGB (</a:t>
            </a:r>
            <a:r>
              <a:rPr lang="en-IN" sz="2400" dirty="0" err="1"/>
              <a:t>rgb</a:t>
            </a:r>
            <a:r>
              <a:rPr lang="en-IN" sz="2400" dirty="0"/>
              <a:t>()) – Defines </a:t>
            </a:r>
            <a:r>
              <a:rPr lang="en-IN" sz="2400" dirty="0" err="1"/>
              <a:t>color</a:t>
            </a:r>
            <a:r>
              <a:rPr lang="en-IN" sz="2400" dirty="0"/>
              <a:t> using Red, Green, Blue values from 0 to 255.</a:t>
            </a:r>
          </a:p>
          <a:p>
            <a:r>
              <a:rPr lang="en-IN" sz="2400" dirty="0"/>
              <a:t>HSL (</a:t>
            </a:r>
            <a:r>
              <a:rPr lang="en-IN" sz="2400" dirty="0" err="1"/>
              <a:t>hsl</a:t>
            </a:r>
            <a:r>
              <a:rPr lang="en-IN" sz="2400" dirty="0"/>
              <a:t>()) – Stands for Hue, Saturation, Lightness; e.g., </a:t>
            </a:r>
            <a:r>
              <a:rPr lang="en-IN" sz="2400" dirty="0" err="1"/>
              <a:t>hsl</a:t>
            </a:r>
            <a:r>
              <a:rPr lang="en-IN" sz="2400" dirty="0"/>
              <a:t>(0, 100%, 50%) is pure red.</a:t>
            </a:r>
            <a:endParaRPr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CSS Flexbox (Intro)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Flexbox is short for the Flexible Box Layout module.</a:t>
            </a:r>
          </a:p>
          <a:p>
            <a:r>
              <a:rPr lang="en-US" sz="2800" dirty="0"/>
              <a:t>Flexbox is a layout method for arranging items in rows or columns.</a:t>
            </a:r>
          </a:p>
          <a:p>
            <a:r>
              <a:rPr lang="en-US" sz="2800" dirty="0"/>
              <a:t>Flexbox makes it easier to design a flexible responsive layout structure, without using float or positioning.</a:t>
            </a:r>
            <a:endParaRPr lang="en-US" sz="1800" dirty="0"/>
          </a:p>
          <a:p>
            <a:r>
              <a:rPr lang="en-US" sz="2800" dirty="0"/>
              <a:t>A flexbox always consists of:</a:t>
            </a:r>
          </a:p>
          <a:p>
            <a:r>
              <a:rPr lang="en-US" sz="2800" dirty="0"/>
              <a:t>a </a:t>
            </a:r>
            <a:r>
              <a:rPr lang="en-US" sz="2800" b="1" dirty="0"/>
              <a:t>Flex Container</a:t>
            </a:r>
            <a:r>
              <a:rPr lang="en-US" sz="2800" dirty="0"/>
              <a:t> - the parent (container) &lt;div&gt; element</a:t>
            </a:r>
          </a:p>
          <a:p>
            <a:r>
              <a:rPr lang="en-US" sz="2800" b="1" dirty="0"/>
              <a:t>Flex Items</a:t>
            </a:r>
            <a:r>
              <a:rPr lang="en-US" sz="2800" dirty="0"/>
              <a:t> - the items inside the container &lt;div&gt;</a:t>
            </a:r>
          </a:p>
          <a:p>
            <a:pPr marL="0" indent="0">
              <a:buNone/>
            </a:pPr>
            <a:endParaRPr lang="en-IN" sz="2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A45E8-0E40-853A-B68A-569FF1419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516A-0441-9F46-47EB-B5C5E666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CSS Flexbox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009EF-4713-268C-56CE-00CC7B3BC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flex-direction – Defines the main axis direction: row, column, row-reverse, or column-reverse.</a:t>
            </a:r>
          </a:p>
          <a:p>
            <a:r>
              <a:rPr lang="en-US" sz="2400" dirty="0"/>
              <a:t>flex-wrap – Controls whether flex items wrap onto multiple lines or stay in one line.</a:t>
            </a:r>
          </a:p>
          <a:p>
            <a:r>
              <a:rPr lang="en-US" sz="2400" dirty="0"/>
              <a:t>flex-flow – A shorthand for flex-direction and flex-wrap (e.g., row wrap).</a:t>
            </a:r>
          </a:p>
          <a:p>
            <a:r>
              <a:rPr lang="en-US" sz="2400" dirty="0"/>
              <a:t>justify-content – Aligns flex items horizontally along the main axis (start, center, space-between, etc.).</a:t>
            </a:r>
          </a:p>
          <a:p>
            <a:r>
              <a:rPr lang="en-US" sz="2400" dirty="0"/>
              <a:t>align-items – Aligns items vertically (cross-axis) inside the flex container.</a:t>
            </a:r>
          </a:p>
          <a:p>
            <a:r>
              <a:rPr lang="en-US" sz="2400" dirty="0"/>
              <a:t>align-content – Aligns multiple rows of flex items when wrapping is enabled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430664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06436-FC18-986C-4DEB-8E8B794A1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62CD5-309C-0FFC-4C1E-B63EA373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justify-content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5B026-6C03-AA05-9B11-DDA3AE9CE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justify-content property is used to align the flex items when they do not use all available space on the main-axis (horizontally).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justify-content property can have one of the following values:</a:t>
            </a:r>
          </a:p>
          <a:p>
            <a:endParaRPr lang="en-US" sz="2000" dirty="0"/>
          </a:p>
          <a:p>
            <a:r>
              <a:rPr lang="en-US" sz="2000" dirty="0"/>
              <a:t>center</a:t>
            </a:r>
          </a:p>
          <a:p>
            <a:r>
              <a:rPr lang="en-US" sz="2000" dirty="0"/>
              <a:t>flex-start</a:t>
            </a:r>
          </a:p>
          <a:p>
            <a:r>
              <a:rPr lang="en-US" sz="2000" dirty="0"/>
              <a:t>flex-end</a:t>
            </a:r>
          </a:p>
          <a:p>
            <a:r>
              <a:rPr lang="en-US" sz="2000" dirty="0"/>
              <a:t>space-around</a:t>
            </a:r>
          </a:p>
          <a:p>
            <a:r>
              <a:rPr lang="en-US" sz="2000" dirty="0"/>
              <a:t>space-between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156972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CSS Debugging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Use browser dev tools (Inspect Element)</a:t>
            </a:r>
          </a:p>
          <a:p>
            <a:r>
              <a:rPr sz="2000"/>
              <a:t>Check for typos and specificity issues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for Writing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VS Code, Sublime, CodePen, Live Server</a:t>
            </a:r>
          </a:p>
          <a:p>
            <a:r>
              <a:rPr sz="2000"/>
              <a:t>Use linters and formatters for best results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CSS enhances the look and feel of HTML content.</a:t>
            </a:r>
          </a:p>
          <a:p>
            <a:r>
              <a:rPr sz="2000"/>
              <a:t>Understanding selectors, properties, and best practices is key.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CSS Selectors 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Selectors define which HTML elements are styled.</a:t>
            </a:r>
          </a:p>
          <a:p>
            <a:r>
              <a:rPr sz="2000"/>
              <a:t>Types: Universal, Element, ID, Class, Grouping.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Universal and Element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Universal: * { margin: 0; }</a:t>
            </a:r>
          </a:p>
          <a:p>
            <a:r>
              <a:rPr sz="2000"/>
              <a:t>Element: h1 { color: red; 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ID and Class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ID: #header { background-color: yellow; }</a:t>
            </a:r>
          </a:p>
          <a:p>
            <a:r>
              <a:rPr sz="2000"/>
              <a:t>Class: .menu { font-size: 14px;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Grouping and Nested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Grouping: h1, h2 { font-family: Arial; }</a:t>
            </a:r>
          </a:p>
          <a:p>
            <a:r>
              <a:rPr sz="2000"/>
              <a:t>Nested: div p { color: green; 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Embedding CSS into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Three ways to embed CSS:</a:t>
            </a:r>
          </a:p>
          <a:p>
            <a:r>
              <a:rPr sz="2000"/>
              <a:t>1. Inline Styles</a:t>
            </a:r>
          </a:p>
          <a:p>
            <a:r>
              <a:rPr sz="2000"/>
              <a:t>2. Internal Style Sheet</a:t>
            </a:r>
          </a:p>
          <a:p>
            <a:r>
              <a:rPr sz="2000"/>
              <a:t>3. External Style Sheet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Inline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Directly in HTML element: &lt;p style="color: red;"&gt;Text&lt;/p&gt;</a:t>
            </a:r>
          </a:p>
          <a:p>
            <a:r>
              <a:rPr sz="2000"/>
              <a:t>Used for quick, one-time styling.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1371</Words>
  <Application>Microsoft Office PowerPoint</Application>
  <PresentationFormat>Custom</PresentationFormat>
  <Paragraphs>165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Office Theme</vt:lpstr>
      <vt:lpstr>Introduction to CSS</vt:lpstr>
      <vt:lpstr>Why Use CSS?</vt:lpstr>
      <vt:lpstr>CSS Syntax</vt:lpstr>
      <vt:lpstr>CSS Selectors - Introduction</vt:lpstr>
      <vt:lpstr>Universal and Element Selectors</vt:lpstr>
      <vt:lpstr>ID and Class Selectors</vt:lpstr>
      <vt:lpstr>Grouping and Nested Selectors</vt:lpstr>
      <vt:lpstr>Embedding CSS into HTML</vt:lpstr>
      <vt:lpstr>Inline CSS</vt:lpstr>
      <vt:lpstr>Internal CSS</vt:lpstr>
      <vt:lpstr>External CSS</vt:lpstr>
      <vt:lpstr>Formatting Fonts</vt:lpstr>
      <vt:lpstr>Font Styles and Weight</vt:lpstr>
      <vt:lpstr>Text Color</vt:lpstr>
      <vt:lpstr>Text Alignment &amp; Decoration</vt:lpstr>
      <vt:lpstr>Background Color</vt:lpstr>
      <vt:lpstr>Background Images</vt:lpstr>
      <vt:lpstr>Borders</vt:lpstr>
      <vt:lpstr>Border Radius &amp; Shorthand</vt:lpstr>
      <vt:lpstr>Box Model Introduction</vt:lpstr>
      <vt:lpstr>Box Model Diagram</vt:lpstr>
      <vt:lpstr>Padding &amp; Margin</vt:lpstr>
      <vt:lpstr>Box Sizing</vt:lpstr>
      <vt:lpstr>CSS Comments</vt:lpstr>
      <vt:lpstr>Combining Multiple Properties</vt:lpstr>
      <vt:lpstr>Units in CSS</vt:lpstr>
      <vt:lpstr>CSS Tooltip</vt:lpstr>
      <vt:lpstr>CSS Position</vt:lpstr>
      <vt:lpstr>The z-index Property</vt:lpstr>
      <vt:lpstr>CSS Layout - Overflow</vt:lpstr>
      <vt:lpstr>CSS Layout - float</vt:lpstr>
      <vt:lpstr>Color Formats</vt:lpstr>
      <vt:lpstr>CSS Flexbox (Intro)</vt:lpstr>
      <vt:lpstr>CSS Flexbox </vt:lpstr>
      <vt:lpstr>CSS justify-content Property</vt:lpstr>
      <vt:lpstr>CSS Debugging Tips</vt:lpstr>
      <vt:lpstr>Tools for Writing CSS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Gaurav Kumar</cp:lastModifiedBy>
  <cp:revision>14</cp:revision>
  <dcterms:created xsi:type="dcterms:W3CDTF">2013-01-27T09:14:16Z</dcterms:created>
  <dcterms:modified xsi:type="dcterms:W3CDTF">2025-07-29T03:35:21Z</dcterms:modified>
  <cp:category/>
</cp:coreProperties>
</file>