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16" r:id="rId23"/>
    <p:sldId id="317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12" r:id="rId53"/>
    <p:sldId id="313" r:id="rId54"/>
    <p:sldId id="314" r:id="rId55"/>
    <p:sldId id="31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Unit 1: Introduction to Web Technologies</a:t>
            </a:r>
          </a:p>
          <a:p>
            <a:r>
              <a:rPr dirty="0"/>
              <a:t>Presented by: </a:t>
            </a:r>
            <a:r>
              <a:rPr lang="en-IN" dirty="0"/>
              <a:t>Gaurav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FTP (File Transfer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to transfer files over a network.</a:t>
            </a:r>
          </a:p>
          <a:p>
            <a:r>
              <a:rPr dirty="0"/>
              <a:t>Uses two channels: command (control) and data.</a:t>
            </a:r>
          </a:p>
          <a:p>
            <a:r>
              <a:rPr dirty="0"/>
              <a:t>Requires authentication. Example clients: FileZilla, WinSCP.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SMTP (Simple Mail Transfer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Protocol for sending emails from client to server or between servers.</a:t>
            </a:r>
          </a:p>
          <a:p>
            <a:r>
              <a:t>Works with POP3/IMAP for retrieving messages.</a:t>
            </a:r>
          </a:p>
          <a:p>
            <a:r>
              <a:t>Commands: HELO, MAIL FROM, RCPT TO,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Telnet allows a user to login remotely to another computer over TCP/IP.</a:t>
            </a:r>
          </a:p>
          <a:p>
            <a:r>
              <a:t>Text-based communication, commonly used for remote administration of servers.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Internet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IMAP and POP3: Email retrieval protocols.</a:t>
            </a:r>
          </a:p>
          <a:p>
            <a:r>
              <a:t>DHCP: Assigns IP addresses dynamically.</a:t>
            </a:r>
          </a:p>
          <a:p>
            <a:r>
              <a:t>DNS: Translates domain names to IP addresses.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Client-Server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 sends a request to the server.</a:t>
            </a:r>
          </a:p>
          <a:p>
            <a:r>
              <a:t>Server processes the request and sends back a response.</a:t>
            </a:r>
          </a:p>
          <a:p>
            <a:r>
              <a:t>Examples: Web browsing, email access, database queries.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Client-Server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Diagram:</a:t>
            </a:r>
          </a:p>
          <a:p>
            <a:r>
              <a:t>[Client] &lt;--- Request --- [Server]</a:t>
            </a:r>
          </a:p>
          <a:p>
            <a:r>
              <a:t>[Client] &lt;--- Response --- [Server]</a:t>
            </a:r>
          </a:p>
          <a:p>
            <a:r>
              <a:t>Illustrates HTTP communication cycle.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Includes client, web server, application server, and database server.</a:t>
            </a:r>
          </a:p>
          <a:p>
            <a:r>
              <a:t>Client interacts via browser; server responds with processed content.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2-tier vs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2-tier: Client directly communicates with database.</a:t>
            </a:r>
          </a:p>
          <a:p>
            <a:r>
              <a:t>3-tier: Adds application layer for business logic. More scalable and secure.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the Web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1.0: Static HTML pages, read-only, minimal interactivity.</a:t>
            </a:r>
          </a:p>
          <a:p>
            <a:r>
              <a:t>Examples: Early personal websites, business directories.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the Web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2.0: User-generated content, social media, blogs, dynamic applications.</a:t>
            </a:r>
          </a:p>
          <a:p>
            <a:r>
              <a:t>Technologies: AJAX, JS, XML, APIs.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unit, we explore the foundation of web technologies including the internet's history, key internet protocols, client-server architecture, web system design, and core technologies like HTML, CSS, JavaScript, and web services.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the Web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3.0: Semantic web, decentralized applications (DApps), AI-powered interfaces.</a:t>
            </a:r>
          </a:p>
          <a:p>
            <a:r>
              <a:t>Focus on user control, privacy, blockchain integration.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Architecture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Client-Server Architecture</a:t>
            </a:r>
          </a:p>
          <a:p>
            <a:r>
              <a:rPr lang="en-IN" b="1" dirty="0"/>
              <a:t>Client:</a:t>
            </a:r>
            <a:r>
              <a:rPr lang="en-IN" dirty="0"/>
              <a:t> Sends request (browser)</a:t>
            </a:r>
          </a:p>
          <a:p>
            <a:r>
              <a:rPr lang="en-IN" b="1" dirty="0"/>
              <a:t>Server:</a:t>
            </a:r>
            <a:r>
              <a:rPr lang="en-IN" dirty="0"/>
              <a:t> Sends response (web server/database)</a:t>
            </a:r>
          </a:p>
          <a:p>
            <a:r>
              <a:rPr lang="en-IN" dirty="0"/>
              <a:t>Request–Response model (stateless)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71CD1-9A32-9F69-6D1E-74F1A2AA2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E494-BD1F-846C-C8EE-3E91ACE2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Architecture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BC49-66E2-B205-F568-0B0511A7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Three-tier Architecture</a:t>
            </a:r>
          </a:p>
          <a:p>
            <a:r>
              <a:rPr lang="en-IN" b="1" dirty="0"/>
              <a:t>Presentation Layer:</a:t>
            </a:r>
            <a:r>
              <a:rPr lang="en-IN" dirty="0"/>
              <a:t> Frontend (HTML, CSS, JS)</a:t>
            </a:r>
          </a:p>
          <a:p>
            <a:r>
              <a:rPr lang="en-IN" b="1" dirty="0"/>
              <a:t>Logic Layer:</a:t>
            </a:r>
            <a:r>
              <a:rPr lang="en-IN" dirty="0"/>
              <a:t> Server-side logic (PHP, Java, Node.js)</a:t>
            </a:r>
          </a:p>
          <a:p>
            <a:r>
              <a:rPr lang="en-IN" b="1" dirty="0"/>
              <a:t>Data Layer:</a:t>
            </a:r>
            <a:r>
              <a:rPr lang="en-IN" dirty="0"/>
              <a:t> Database (MySQL, MongoDB)</a:t>
            </a:r>
          </a:p>
        </p:txBody>
      </p:sp>
    </p:spTree>
    <p:extLst>
      <p:ext uri="{BB962C8B-B14F-4D97-AF65-F5344CB8AC3E}">
        <p14:creationId xmlns:p14="http://schemas.microsoft.com/office/powerpoint/2010/main" val="343452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26145-1908-753C-1829-08D52B84E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EB40-2EAC-4565-D158-FB1866D1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Architecture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9383-6763-3C31-7412-4C34513D0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Microservices Architecture</a:t>
            </a:r>
          </a:p>
          <a:p>
            <a:r>
              <a:rPr lang="en-US" dirty="0"/>
              <a:t>Application is split into small services (e.g., login service, payment service)</a:t>
            </a:r>
          </a:p>
          <a:p>
            <a:r>
              <a:rPr lang="en-US" dirty="0"/>
              <a:t>Each service is independently deployable</a:t>
            </a:r>
          </a:p>
          <a:p>
            <a:r>
              <a:rPr lang="en-US" dirty="0"/>
              <a:t>Used in large applications (Netflix, Amazon)</a:t>
            </a:r>
          </a:p>
        </p:txBody>
      </p:sp>
    </p:spTree>
    <p:extLst>
      <p:ext uri="{BB962C8B-B14F-4D97-AF65-F5344CB8AC3E}">
        <p14:creationId xmlns:p14="http://schemas.microsoft.com/office/powerpoint/2010/main" val="3699472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Software or hardware that accesses web resources.</a:t>
            </a:r>
            <a:endParaRPr lang="en-IN" dirty="0"/>
          </a:p>
          <a:p>
            <a:r>
              <a:rPr lang="en-US" dirty="0"/>
              <a:t>Sends HTTP requests to servers</a:t>
            </a:r>
            <a:endParaRPr dirty="0"/>
          </a:p>
          <a:p>
            <a:r>
              <a:rPr dirty="0"/>
              <a:t>Examples: Web browsers (Chrome, Firefox), mobile apps, smart TVs.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Serve web content via HTTP.</a:t>
            </a:r>
          </a:p>
          <a:p>
            <a:r>
              <a:rPr dirty="0"/>
              <a:t>Handle requests and return responses.</a:t>
            </a:r>
            <a:endParaRPr lang="en-IN" dirty="0"/>
          </a:p>
          <a:p>
            <a:r>
              <a:rPr lang="en-US" dirty="0"/>
              <a:t>Hosts website files and serves them to clients</a:t>
            </a:r>
          </a:p>
          <a:p>
            <a:r>
              <a:rPr lang="en-US" dirty="0"/>
              <a:t>Examples: Apache, Nginx, Tomcat</a:t>
            </a:r>
          </a:p>
          <a:p>
            <a:r>
              <a:rPr lang="en-US" dirty="0"/>
              <a:t>Responds to HTTP requests with web pages or data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Pre-built HTML files delivered as-is to the browser.</a:t>
            </a:r>
          </a:p>
          <a:p>
            <a:r>
              <a:t>No server-side processing.</a:t>
            </a:r>
          </a:p>
          <a:p>
            <a:r>
              <a:t>Fast, but limited interactivity.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generated dynamically using server-side logic.</a:t>
            </a:r>
          </a:p>
          <a:p>
            <a:r>
              <a:t>Involves languages like PHP, Python, Node.js.</a:t>
            </a:r>
          </a:p>
          <a:p>
            <a:r>
              <a:t>Supports interactivity and user inputs.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vs Dynamic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D8BA42-933F-3547-0D6B-AE31464A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01583"/>
              </p:ext>
            </p:extLst>
          </p:nvPr>
        </p:nvGraphicFramePr>
        <p:xfrm>
          <a:off x="457200" y="1417638"/>
          <a:ext cx="8229600" cy="4666233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4093457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40565270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64929311"/>
                    </a:ext>
                  </a:extLst>
                </a:gridCol>
              </a:tblGrid>
              <a:tr h="6711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Static Web App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Dynamic Web App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70225"/>
                  </a:ext>
                </a:extLst>
              </a:tr>
              <a:tr h="6711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Fixed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Changes with user/data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585394"/>
                  </a:ext>
                </a:extLst>
              </a:tr>
              <a:tr h="11745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Technology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HTML, CSS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HTML + Server-side (PHP, JSP, Node.js)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987890"/>
                  </a:ext>
                </a:extLst>
              </a:tr>
              <a:tr h="6711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Personal blog (pure HTML)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E-commerce site (Amazon)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852010"/>
                  </a:ext>
                </a:extLst>
              </a:tr>
              <a:tr h="11745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Hosting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Simple, fast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Needs backend logic and database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7427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Front-End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Creates the visual interface of a website.</a:t>
            </a:r>
          </a:p>
          <a:p>
            <a:r>
              <a:rPr lang="en-IN" dirty="0"/>
              <a:t>Visible part of the website (UI/UX)</a:t>
            </a:r>
          </a:p>
          <a:p>
            <a:r>
              <a:rPr lang="en-IN" dirty="0"/>
              <a:t>Technologies: HTML, CSS, JavaScript, React, Angular</a:t>
            </a:r>
          </a:p>
          <a:p>
            <a:r>
              <a:rPr lang="en-IN" dirty="0"/>
              <a:t>Client side</a:t>
            </a:r>
          </a:p>
          <a:p>
            <a:r>
              <a:rPr lang="en-IN" dirty="0"/>
              <a:t>Focus: Design, responsiveness, user interaction</a:t>
            </a:r>
          </a:p>
          <a:p>
            <a:r>
              <a:rPr lang="en-US" dirty="0"/>
              <a:t>Tools: VS Code, Chrome </a:t>
            </a:r>
            <a:r>
              <a:rPr lang="en-US" dirty="0" err="1"/>
              <a:t>DevTools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Internet?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Internet is a vast global network that connects millions of private, public, academic, business, and government networks. It enables data communication and services like email, file transfer, web browsing, and more.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Back-End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Handles business logic, database operations, and server communication.</a:t>
            </a:r>
          </a:p>
          <a:p>
            <a:r>
              <a:rPr lang="en-IN" dirty="0"/>
              <a:t>Backend (Server-side)</a:t>
            </a:r>
          </a:p>
          <a:p>
            <a:r>
              <a:rPr lang="en-IN" dirty="0"/>
              <a:t>Behind-the-scenes logic and data management</a:t>
            </a:r>
          </a:p>
          <a:p>
            <a:r>
              <a:rPr lang="en-IN" dirty="0"/>
              <a:t>Technologies: Node.js, PHP, Python, Java, .NET</a:t>
            </a:r>
          </a:p>
          <a:p>
            <a:r>
              <a:rPr lang="en-IN" dirty="0"/>
              <a:t>Focus: Business logic, database handling, APIs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Stack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Combines front-end and back-end.</a:t>
            </a:r>
          </a:p>
          <a:p>
            <a:r>
              <a:t>Full-stack developers work on both client and server side.</a:t>
            </a:r>
          </a:p>
          <a:p>
            <a:r>
              <a:t>Example stacks: MERN, LAMP.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 is the standard markup language for creating web pages.</a:t>
            </a:r>
          </a:p>
          <a:p>
            <a:r>
              <a:t>Structure: &lt;!DOCTYPE html&gt;, &lt;html&gt;, &lt;head&gt;, &lt;body&gt;.</a:t>
            </a:r>
          </a:p>
          <a:p>
            <a:r>
              <a:t>Tags define content.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Elements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Elements: &lt;h1&gt;, &lt;p&gt;, &lt;a&gt;, &lt;img&gt;.</a:t>
            </a:r>
          </a:p>
          <a:p>
            <a:r>
              <a:t>Attributes: href, src, alt, title.</a:t>
            </a:r>
          </a:p>
          <a:p>
            <a:r>
              <a:t>Void elements: &lt;br&gt;, &lt;hr&gt;, &lt;input&gt;.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Forms and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Forms: &lt;form&gt;, &lt;input&gt;, &lt;select&gt;, &lt;textarea&gt;.</a:t>
            </a:r>
          </a:p>
          <a:p>
            <a:r>
              <a:t>Tables: &lt;table&gt;, &lt;tr&gt;, &lt;td&gt;, &lt;th&gt;, &lt;thead&gt;, &lt;tbody&gt;.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CSS (Cascading Style Sheets) defines how HTML elements are displayed.</a:t>
            </a:r>
          </a:p>
          <a:p>
            <a:r>
              <a:t>Syntax: selector { property: value; }</a:t>
            </a:r>
          </a:p>
          <a:p>
            <a:r>
              <a:t>Three types: Inline, Internal, External.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Defines layout of elements:</a:t>
            </a:r>
          </a:p>
          <a:p>
            <a:r>
              <a:t>Content → Padding → Border → Margin</a:t>
            </a:r>
          </a:p>
          <a:p>
            <a:r>
              <a:t>Each area can be styled separately.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Static (default), Relative, Absolute, Fixed, Sticky.</a:t>
            </a:r>
          </a:p>
          <a:p>
            <a:r>
              <a:t>Also includes float and flexbox for layout design.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adds interactivity to web pages.</a:t>
            </a:r>
          </a:p>
          <a:p>
            <a:r>
              <a:t>Used for form validation, DOM manipulation, event handling.</a:t>
            </a:r>
          </a:p>
          <a:p>
            <a:r>
              <a:t>Runs on client-side.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 Variables and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Variables: var, let, const.</a:t>
            </a:r>
          </a:p>
          <a:p>
            <a:r>
              <a:t>Operators: +, -, *, /, %, ==, ===, &amp;&amp;, ||.</a:t>
            </a:r>
          </a:p>
          <a:p>
            <a:r>
              <a:t>Used to store and manipulate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the Internet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1960s: Development of ARPANET by the U.S. Department of Defense.</a:t>
            </a:r>
          </a:p>
          <a:p>
            <a:r>
              <a:t>1970s: TCP/IP protocols are proposed by Vint Cerf and Bob Kahn.</a:t>
            </a:r>
          </a:p>
          <a:p>
            <a:r>
              <a:t>1983: TCP/IP becomes the standard for ARPANET.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 Functions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Functions: Reusable code blocks (function name() {...}).</a:t>
            </a:r>
          </a:p>
          <a:p>
            <a:r>
              <a:t>Events: onclick, onload, onsubmit.</a:t>
            </a:r>
          </a:p>
          <a:p>
            <a:r>
              <a:t>Used to trigger scripts.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 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DOM: Document Object Model.</a:t>
            </a:r>
          </a:p>
          <a:p>
            <a:r>
              <a:t>Methods: getElementById(), querySelector(), innerHTML.</a:t>
            </a:r>
          </a:p>
          <a:p>
            <a:r>
              <a:t>Allows JS to interact with HTML.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XML (eXtensible Markup Language) is used to store and transport data.</a:t>
            </a:r>
          </a:p>
          <a:p>
            <a:r>
              <a:t>Custom tags; self-descriptive structure.</a:t>
            </a:r>
          </a:p>
          <a:p>
            <a:r>
              <a:t>Follows strict syntax rules.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vs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HTML: Displays content, predefined tags.</a:t>
            </a:r>
          </a:p>
          <a:p>
            <a:r>
              <a:t>XML: Stores data, user-defined tags.</a:t>
            </a:r>
          </a:p>
          <a:p>
            <a:r>
              <a:t>XML must be well-formed and optionally validated.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HyperText Transfer Protocol governs data communication on the web.</a:t>
            </a:r>
          </a:p>
          <a:p>
            <a:r>
              <a:t>Request Methods: GET, POST, PUT, DELETE.</a:t>
            </a:r>
          </a:p>
          <a:p>
            <a:r>
              <a:t>Stateless protocol.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Indicate result of HTTP requests:</a:t>
            </a:r>
          </a:p>
          <a:p>
            <a:r>
              <a:t>200 OK: Success</a:t>
            </a:r>
          </a:p>
          <a:p>
            <a:r>
              <a:t>404 Not Found: Resource missing</a:t>
            </a:r>
          </a:p>
          <a:p>
            <a:r>
              <a:t>500: Server error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HTTP (HTTPS)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Uses SSL/TLS for encryption.</a:t>
            </a:r>
          </a:p>
          <a:p>
            <a:r>
              <a:t>Ensures secure communication between browser and server.</a:t>
            </a:r>
          </a:p>
          <a:p>
            <a:r>
              <a:t>Important for sensitive data.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URL (Uniform Resource Locator) format:</a:t>
            </a:r>
          </a:p>
          <a:p>
            <a:r>
              <a:t>Scheme://Domain:Port/Path?Query</a:t>
            </a:r>
          </a:p>
          <a:p>
            <a:r>
              <a:t>Example: https://example.com:80/index.html?id=1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Enable machine-to-machine communication over a network.</a:t>
            </a:r>
          </a:p>
          <a:p>
            <a:r>
              <a:t>Support interoperability using standard protocols like HTTP, XML, JSON.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SOAP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SOAP (Simple Object Access Protocol):</a:t>
            </a:r>
          </a:p>
          <a:p>
            <a:r>
              <a:t>XML-based, strict message format.</a:t>
            </a:r>
          </a:p>
          <a:p>
            <a:r>
              <a:t>Platform and language independent.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the Internet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1989: Tim Berners-Lee invents the World Wide Web.</a:t>
            </a:r>
          </a:p>
          <a:p>
            <a:r>
              <a:t>1990s: Rapid commercial growth, emergence of browsers like Mosaic and Netscape.</a:t>
            </a:r>
          </a:p>
          <a:p>
            <a:r>
              <a:t>2000s: Rise of broadband and wireless internet.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REST (Representational State Transfer):</a:t>
            </a:r>
          </a:p>
          <a:p>
            <a:r>
              <a:t>Lightweight, uses HTTP methods (GET, POST, PUT, DELETE).</a:t>
            </a:r>
          </a:p>
          <a:p>
            <a:r>
              <a:t>Supports JSON and XML.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 vs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SOAP: Strict, uses XML, good for enterprise apps.</a:t>
            </a:r>
          </a:p>
          <a:p>
            <a:r>
              <a:t>REST: Flexible, uses JSON, preferred for modern web APIs.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Revision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TCP/IP?</a:t>
            </a:r>
          </a:p>
          <a:p>
            <a:r>
              <a:t>2. Difference between static and dynamic web pages?</a:t>
            </a:r>
          </a:p>
          <a:p>
            <a:r>
              <a:t>3. What is REST?</a:t>
            </a:r>
          </a:p>
          <a:p>
            <a:r>
              <a:t>4. Give an example of a URL.</a:t>
            </a:r>
          </a:p>
          <a:p>
            <a:r>
              <a:t>(Provide answers orally or as worksheet)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Tech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in:</a:t>
            </a:r>
          </a:p>
          <a:p>
            <a:r>
              <a:t>- E-commerce (Amazon)</a:t>
            </a:r>
          </a:p>
          <a:p>
            <a:r>
              <a:t>- Education (Google Classroom)</a:t>
            </a:r>
          </a:p>
          <a:p>
            <a:r>
              <a:t>- Banking (Net Banking)</a:t>
            </a:r>
          </a:p>
          <a:p>
            <a:r>
              <a:t>- Entertainment (Netflix)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technologies form the backbone of the modern internet.</a:t>
            </a:r>
          </a:p>
          <a:p>
            <a:r>
              <a:t>Understanding protocols, architectures, and front-end/back-end helps build dynamic and interactive web apps.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Contact: your.email@example.com</a:t>
            </a:r>
          </a:p>
          <a:p>
            <a:r>
              <a:t>Let's connect and explore further!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Internet Design Principles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End-to-End Principle: Intelligence should be at the ends.</a:t>
            </a:r>
          </a:p>
          <a:p>
            <a:r>
              <a:t>2. Robustness Principle: Be conservative in what you do, liberal in what you accept from others.</a:t>
            </a:r>
          </a:p>
          <a:p>
            <a:r>
              <a:t>3. Simplicity: Design for simple, efficient protocols.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Internet Design Principles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 Scalability: Support millions of users and devices.</a:t>
            </a:r>
          </a:p>
          <a:p>
            <a:r>
              <a:t>5. Fault Tolerance: Operate even when parts fail.</a:t>
            </a:r>
          </a:p>
          <a:p>
            <a:r>
              <a:t>6. Decentralization: Avoid single points of failure.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Internet Protocols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Protocols are standardized rules for communication. The Internet protocol suite (TCP/IP) includes layers for link, internet, transport, and application functions.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TCP/IP Protocol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TCP: Ensures reliable data transfer, handles segmentation, error detection.</a:t>
            </a:r>
          </a:p>
          <a:p>
            <a:r>
              <a:t>IP: Provides addressing and routing of packets across networks.</a:t>
            </a:r>
          </a:p>
          <a:p>
            <a:r>
              <a:t>Together they enable internet communication.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1753</Words>
  <Application>Microsoft Office PowerPoint</Application>
  <PresentationFormat>On-screen Show (4:3)</PresentationFormat>
  <Paragraphs>230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Calibri</vt:lpstr>
      <vt:lpstr>Office Theme</vt:lpstr>
      <vt:lpstr>Title Slide</vt:lpstr>
      <vt:lpstr>Unit Overview</vt:lpstr>
      <vt:lpstr>What is the Internet?</vt:lpstr>
      <vt:lpstr>History of the Internet (1)</vt:lpstr>
      <vt:lpstr>History of the Internet (2)</vt:lpstr>
      <vt:lpstr>Internet Design Principles (1)</vt:lpstr>
      <vt:lpstr>Internet Design Principles (2)</vt:lpstr>
      <vt:lpstr>Internet Protocols Overview</vt:lpstr>
      <vt:lpstr>TCP/IP Protocol Suite</vt:lpstr>
      <vt:lpstr>FTP (File Transfer Protocol)</vt:lpstr>
      <vt:lpstr>SMTP (Simple Mail Transfer Protocol)</vt:lpstr>
      <vt:lpstr>Telnet Protocol</vt:lpstr>
      <vt:lpstr>Other Internet Protocols</vt:lpstr>
      <vt:lpstr>Client-Server Communication</vt:lpstr>
      <vt:lpstr>Client-Server Diagram</vt:lpstr>
      <vt:lpstr>Web System Architecture</vt:lpstr>
      <vt:lpstr>2-tier vs 3-tier Architecture</vt:lpstr>
      <vt:lpstr>Evolution of the Web (1)</vt:lpstr>
      <vt:lpstr>Evolution of the Web (2)</vt:lpstr>
      <vt:lpstr>Evolution of the Web (3)</vt:lpstr>
      <vt:lpstr>Web Architecture Models</vt:lpstr>
      <vt:lpstr>Web Architecture Models</vt:lpstr>
      <vt:lpstr>Web Architecture Models</vt:lpstr>
      <vt:lpstr>Web Clients</vt:lpstr>
      <vt:lpstr>Web Servers</vt:lpstr>
      <vt:lpstr>Static Web Applications</vt:lpstr>
      <vt:lpstr>Dynamic Web Applications</vt:lpstr>
      <vt:lpstr>Static vs Dynamic Comparison</vt:lpstr>
      <vt:lpstr>Front-End Development</vt:lpstr>
      <vt:lpstr>Back-End Development</vt:lpstr>
      <vt:lpstr>Full Stack Overview</vt:lpstr>
      <vt:lpstr>Introduction to HTML</vt:lpstr>
      <vt:lpstr>HTML Elements and Attributes</vt:lpstr>
      <vt:lpstr>HTML Forms and Tables</vt:lpstr>
      <vt:lpstr>Introduction to CSS</vt:lpstr>
      <vt:lpstr>CSS Box Model</vt:lpstr>
      <vt:lpstr>CSS Positioning</vt:lpstr>
      <vt:lpstr>Introduction to JavaScript</vt:lpstr>
      <vt:lpstr>JS Variables and Operators</vt:lpstr>
      <vt:lpstr>JS Functions and Events</vt:lpstr>
      <vt:lpstr>JS DOM Manipulation</vt:lpstr>
      <vt:lpstr>Introduction to XML</vt:lpstr>
      <vt:lpstr>XML vs HTML</vt:lpstr>
      <vt:lpstr>HTTP Protocol</vt:lpstr>
      <vt:lpstr>HTTP Status Codes</vt:lpstr>
      <vt:lpstr>Secure HTTP (HTTPS)</vt:lpstr>
      <vt:lpstr>URL Structure</vt:lpstr>
      <vt:lpstr>Introduction to Web Services</vt:lpstr>
      <vt:lpstr>SOAP Protocol</vt:lpstr>
      <vt:lpstr>REST Protocol</vt:lpstr>
      <vt:lpstr>REST vs SOAP</vt:lpstr>
      <vt:lpstr>Revision Quiz</vt:lpstr>
      <vt:lpstr>Web Tech Applications</vt:lpstr>
      <vt:lpstr>Conclusion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Gaurav Kumar</cp:lastModifiedBy>
  <cp:revision>11</cp:revision>
  <dcterms:created xsi:type="dcterms:W3CDTF">2013-01-27T09:14:16Z</dcterms:created>
  <dcterms:modified xsi:type="dcterms:W3CDTF">2025-07-14T03:53:47Z</dcterms:modified>
  <cp:category/>
</cp:coreProperties>
</file>