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 id="261" r:id="rId6"/>
    <p:sldId id="273" r:id="rId7"/>
    <p:sldId id="274" r:id="rId8"/>
    <p:sldId id="262" r:id="rId9"/>
    <p:sldId id="263" r:id="rId10"/>
    <p:sldId id="264" r:id="rId11"/>
    <p:sldId id="265" r:id="rId12"/>
    <p:sldId id="275" r:id="rId13"/>
    <p:sldId id="266" r:id="rId14"/>
    <p:sldId id="267" r:id="rId15"/>
    <p:sldId id="268" r:id="rId16"/>
    <p:sldId id="269" r:id="rId17"/>
    <p:sldId id="276" r:id="rId18"/>
    <p:sldId id="271" r:id="rId19"/>
    <p:sldId id="277" r:id="rId20"/>
    <p:sldId id="278" r:id="rId21"/>
    <p:sldId id="280" r:id="rId22"/>
    <p:sldId id="281" r:id="rId23"/>
    <p:sldId id="282" r:id="rId24"/>
    <p:sldId id="283" r:id="rId25"/>
    <p:sldId id="284" r:id="rId26"/>
    <p:sldId id="285" r:id="rId27"/>
  </p:sldIdLst>
  <p:sldSz cx="1218882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59" d="100"/>
          <a:sy n="59" d="100"/>
        </p:scale>
        <p:origin x="94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8/13/2025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8/13/2025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8/13/2025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8/13/2025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8/13/2025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8/13/2025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8/13/2025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 to HTML5</a:t>
            </a:r>
          </a:p>
        </p:txBody>
      </p:sp>
      <p:sp>
        <p:nvSpPr>
          <p:cNvPr id="3" name="Content Placeholder 2"/>
          <p:cNvSpPr>
            <a:spLocks noGrp="1"/>
          </p:cNvSpPr>
          <p:nvPr>
            <p:ph idx="1"/>
          </p:nvPr>
        </p:nvSpPr>
        <p:spPr/>
        <p:txBody>
          <a:bodyPr>
            <a:normAutofit/>
          </a:bodyPr>
          <a:lstStyle/>
          <a:p>
            <a:pPr fontAlgn="base"/>
            <a:r>
              <a:rPr lang="en-US" sz="2400" dirty="0">
                <a:latin typeface="Times New Roman" panose="02020603050405020304" pitchFamily="18" charset="0"/>
                <a:cs typeface="Times New Roman" panose="02020603050405020304" pitchFamily="18" charset="0"/>
              </a:rPr>
              <a:t>HTML5 is the fifth version of Hypertext Markup Language (HTML), a standard language used to structure webpages. It defines how content on a webpage should be structured and displayed. Here are some key points of HTML5</a:t>
            </a:r>
          </a:p>
          <a:p>
            <a:pPr fontAlgn="base"/>
            <a:r>
              <a:rPr lang="en-US" sz="2400" dirty="0">
                <a:latin typeface="Times New Roman" panose="02020603050405020304" pitchFamily="18" charset="0"/>
                <a:cs typeface="Times New Roman" panose="02020603050405020304" pitchFamily="18" charset="0"/>
              </a:rPr>
              <a:t>Multimedia Support: Embeds audio and video without plugins.</a:t>
            </a:r>
          </a:p>
          <a:p>
            <a:pPr fontAlgn="base"/>
            <a:r>
              <a:rPr lang="en-US" sz="2400" dirty="0">
                <a:latin typeface="Times New Roman" panose="02020603050405020304" pitchFamily="18" charset="0"/>
                <a:cs typeface="Times New Roman" panose="02020603050405020304" pitchFamily="18" charset="0"/>
              </a:rPr>
              <a:t>New Form Controls: Includes input types like date and email.</a:t>
            </a:r>
          </a:p>
          <a:p>
            <a:pPr fontAlgn="base"/>
            <a:r>
              <a:rPr lang="en-US" sz="2400" dirty="0">
                <a:latin typeface="Times New Roman" panose="02020603050405020304" pitchFamily="18" charset="0"/>
                <a:cs typeface="Times New Roman" panose="02020603050405020304" pitchFamily="18" charset="0"/>
              </a:rPr>
              <a:t>Web Storage: Stores data offline for better performance.</a:t>
            </a:r>
          </a:p>
          <a:p>
            <a:pPr fontAlgn="base"/>
            <a:r>
              <a:rPr lang="en-US" sz="2400" dirty="0">
                <a:latin typeface="Times New Roman" panose="02020603050405020304" pitchFamily="18" charset="0"/>
                <a:cs typeface="Times New Roman" panose="02020603050405020304" pitchFamily="18" charset="0"/>
              </a:rPr>
              <a:t>Improved Performance: Faster and more efficient, especially on mobile.</a:t>
            </a:r>
          </a:p>
          <a:p>
            <a:pPr fontAlgn="base"/>
            <a:r>
              <a:rPr lang="en-IN" sz="2400" dirty="0">
                <a:latin typeface="Times New Roman" panose="02020603050405020304" pitchFamily="18" charset="0"/>
                <a:cs typeface="Times New Roman" panose="02020603050405020304" pitchFamily="18" charset="0"/>
              </a:rPr>
              <a:t>- Introduced in 2014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Canvas in HTML5</a:t>
            </a:r>
          </a:p>
        </p:txBody>
      </p:sp>
      <p:sp>
        <p:nvSpPr>
          <p:cNvPr id="3" name="Content Placeholder 2"/>
          <p:cNvSpPr>
            <a:spLocks noGrp="1"/>
          </p:cNvSpPr>
          <p:nvPr>
            <p:ph idx="1"/>
          </p:nvPr>
        </p:nvSpPr>
        <p:spPr>
          <a:xfrm>
            <a:off x="457200" y="1600200"/>
            <a:ext cx="8229600" cy="4983162"/>
          </a:xfrm>
        </p:spPr>
        <p:txBody>
          <a:bodyPr>
            <a:normAutofit/>
          </a:bodyPr>
          <a:lstStyle/>
          <a:p>
            <a:r>
              <a:rPr lang="en-US" sz="2600" dirty="0"/>
              <a:t>HTML element &lt;canvas&gt; gives you an easy and powerful way to draw graphics using JavaScript. It can be used to draw graphs, make photo compositions or do simple (and not so simple) animations.</a:t>
            </a:r>
          </a:p>
          <a:p>
            <a:r>
              <a:rPr lang="en-US" sz="2600" dirty="0"/>
              <a:t>Here is a simple &lt;canvas&gt; element which has only two specific attributes width and height plus all the core HTML attributes like id, name and class, etc.</a:t>
            </a:r>
            <a:endParaRPr lang="en-IN" sz="2600" dirty="0"/>
          </a:p>
          <a:p>
            <a:r>
              <a:rPr sz="2600" dirty="0"/>
              <a:t>Supports 2D shapes, images, and animations</a:t>
            </a:r>
            <a:endParaRPr lang="en-IN" sz="2600" dirty="0"/>
          </a:p>
          <a:p>
            <a:r>
              <a:rPr lang="en-US" sz="2600" dirty="0"/>
              <a:t>&lt;canvas id="</a:t>
            </a:r>
            <a:r>
              <a:rPr lang="en-US" sz="2600" dirty="0" err="1"/>
              <a:t>mycanvas</a:t>
            </a:r>
            <a:r>
              <a:rPr lang="en-US" sz="2600" dirty="0"/>
              <a:t>" width="100" height="100"&gt;&lt;/canvas&gt;</a:t>
            </a:r>
          </a:p>
          <a:p>
            <a:r>
              <a:rPr lang="en-IN" sz="2600" dirty="0"/>
              <a:t>var canvas = </a:t>
            </a:r>
            <a:r>
              <a:rPr lang="en-IN" sz="2600" dirty="0" err="1"/>
              <a:t>document.getElementById</a:t>
            </a:r>
            <a:r>
              <a:rPr lang="en-IN" sz="2600" dirty="0"/>
              <a:t>("</a:t>
            </a:r>
            <a:r>
              <a:rPr lang="en-IN" sz="2600" dirty="0" err="1"/>
              <a:t>mycanvas</a:t>
            </a:r>
            <a:r>
              <a:rPr lang="en-IN" sz="2600" dirty="0"/>
              <a:t>");</a:t>
            </a:r>
            <a:endParaRPr sz="26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HTML5 Audio</a:t>
            </a:r>
          </a:p>
        </p:txBody>
      </p:sp>
      <p:sp>
        <p:nvSpPr>
          <p:cNvPr id="3" name="Content Placeholder 2"/>
          <p:cNvSpPr>
            <a:spLocks noGrp="1"/>
          </p:cNvSpPr>
          <p:nvPr>
            <p:ph idx="1"/>
          </p:nvPr>
        </p:nvSpPr>
        <p:spPr/>
        <p:txBody>
          <a:bodyPr/>
          <a:lstStyle/>
          <a:p>
            <a:r>
              <a:rPr lang="en-US" sz="2000" dirty="0"/>
              <a:t>The &lt;audio&gt; element is used to enable the support of audio files within a web page. </a:t>
            </a:r>
          </a:p>
          <a:p>
            <a:r>
              <a:rPr lang="en-US" sz="2000" dirty="0"/>
              <a:t>We can include multiple sources of audio; however, the browser will choose the most appropriate file automatically. </a:t>
            </a:r>
          </a:p>
          <a:p>
            <a:r>
              <a:rPr lang="en-US" sz="2000" dirty="0"/>
              <a:t>Most of the attributes of &lt;video&gt; element is also compatible with the &lt;audio&gt; element. The most frequently used attributes of the HTML audio element are controls, autoplay, loop, muted, and </a:t>
            </a:r>
            <a:r>
              <a:rPr lang="en-US" sz="2000" dirty="0" err="1"/>
              <a:t>src</a:t>
            </a:r>
            <a:r>
              <a:rPr lang="en-US" sz="2000" dirty="0"/>
              <a:t>.</a:t>
            </a:r>
          </a:p>
          <a:p>
            <a:r>
              <a:rPr lang="en-US" sz="2000" dirty="0"/>
              <a:t>Syntax:-</a:t>
            </a:r>
          </a:p>
          <a:p>
            <a:pPr marL="0" indent="0">
              <a:buNone/>
            </a:pPr>
            <a:r>
              <a:rPr lang="en-US" sz="2000" dirty="0"/>
              <a:t>&lt;audio controls&gt;</a:t>
            </a:r>
          </a:p>
          <a:p>
            <a:pPr marL="0" indent="0">
              <a:buNone/>
            </a:pPr>
            <a:r>
              <a:rPr lang="en-US" sz="2000" dirty="0"/>
              <a:t>  &lt;source </a:t>
            </a:r>
            <a:r>
              <a:rPr lang="en-US" sz="2000" dirty="0" err="1"/>
              <a:t>src</a:t>
            </a:r>
            <a:r>
              <a:rPr lang="en-US" sz="2000" dirty="0"/>
              <a:t>="</a:t>
            </a:r>
            <a:r>
              <a:rPr lang="en-US" sz="2000" dirty="0" err="1"/>
              <a:t>file_path</a:t>
            </a:r>
            <a:r>
              <a:rPr lang="en-US" sz="2000" dirty="0"/>
              <a:t>" type="audio/mpeg"&gt;</a:t>
            </a:r>
          </a:p>
          <a:p>
            <a:pPr marL="0" indent="0">
              <a:buNone/>
            </a:pPr>
            <a:r>
              <a:rPr lang="en-US" sz="2000" dirty="0"/>
              <a:t>  Your browser does not support the audio element.</a:t>
            </a:r>
          </a:p>
          <a:p>
            <a:pPr marL="0" indent="0">
              <a:buNone/>
            </a:pPr>
            <a:r>
              <a:rPr lang="en-US" sz="2000" dirty="0"/>
              <a:t>&lt;/audio&gt;</a:t>
            </a:r>
            <a:endParaRPr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D2FC1B-9167-63EC-F3A5-AC4783ED21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45DBE3-FAF7-6BCF-77B8-52F232680E25}"/>
              </a:ext>
            </a:extLst>
          </p:cNvPr>
          <p:cNvSpPr>
            <a:spLocks noGrp="1"/>
          </p:cNvSpPr>
          <p:nvPr>
            <p:ph type="title"/>
          </p:nvPr>
        </p:nvSpPr>
        <p:spPr/>
        <p:txBody>
          <a:bodyPr/>
          <a:lstStyle/>
          <a:p>
            <a:r>
              <a:rPr dirty="0"/>
              <a:t>HTML5 </a:t>
            </a:r>
            <a:r>
              <a:rPr lang="en-IN" dirty="0"/>
              <a:t>Video</a:t>
            </a:r>
            <a:endParaRPr dirty="0"/>
          </a:p>
        </p:txBody>
      </p:sp>
      <p:sp>
        <p:nvSpPr>
          <p:cNvPr id="3" name="Content Placeholder 2">
            <a:extLst>
              <a:ext uri="{FF2B5EF4-FFF2-40B4-BE49-F238E27FC236}">
                <a16:creationId xmlns:a16="http://schemas.microsoft.com/office/drawing/2014/main" id="{1C26333B-D671-4C5E-8DF3-A33D46C4C22C}"/>
              </a:ext>
            </a:extLst>
          </p:cNvPr>
          <p:cNvSpPr>
            <a:spLocks noGrp="1"/>
          </p:cNvSpPr>
          <p:nvPr>
            <p:ph idx="1"/>
          </p:nvPr>
        </p:nvSpPr>
        <p:spPr/>
        <p:txBody>
          <a:bodyPr>
            <a:normAutofit lnSpcReduction="10000"/>
          </a:bodyPr>
          <a:lstStyle/>
          <a:p>
            <a:r>
              <a:rPr lang="en-US" sz="2000" dirty="0"/>
              <a:t>The &lt;video&gt; element is used to enable video playback support within a web page</a:t>
            </a:r>
          </a:p>
          <a:p>
            <a:r>
              <a:rPr lang="en-US" sz="2000" dirty="0"/>
              <a:t>It works very similarly to the &lt;</a:t>
            </a:r>
            <a:r>
              <a:rPr lang="en-US" sz="2000" dirty="0" err="1"/>
              <a:t>img</a:t>
            </a:r>
            <a:r>
              <a:rPr lang="en-US" sz="2000" dirty="0"/>
              <a:t>&gt; element, as it also requires adding the path or URL of the video within the </a:t>
            </a:r>
            <a:r>
              <a:rPr lang="en-US" sz="2000" dirty="0" err="1"/>
              <a:t>src</a:t>
            </a:r>
            <a:r>
              <a:rPr lang="en-US" sz="2000" dirty="0"/>
              <a:t> attribute. </a:t>
            </a:r>
          </a:p>
          <a:p>
            <a:r>
              <a:rPr lang="en-US" sz="2000" dirty="0"/>
              <a:t>The HTML supports only MP4, </a:t>
            </a:r>
            <a:r>
              <a:rPr lang="en-US" sz="2000" dirty="0" err="1"/>
              <a:t>WebM</a:t>
            </a:r>
            <a:r>
              <a:rPr lang="en-US" sz="2000" dirty="0"/>
              <a:t>, and Ogg video formats. The &lt;video&gt; element also supports audio; however, the &lt;audio&gt; element is more suitable for that purpose.</a:t>
            </a:r>
          </a:p>
          <a:p>
            <a:r>
              <a:rPr lang="en-US" sz="2000" dirty="0"/>
              <a:t>Syntax:- </a:t>
            </a:r>
          </a:p>
          <a:p>
            <a:pPr marL="0" indent="0">
              <a:buNone/>
            </a:pPr>
            <a:r>
              <a:rPr lang="en-IN" sz="2000" dirty="0"/>
              <a:t>&lt;video width="640" height="360" controls&gt;</a:t>
            </a:r>
          </a:p>
          <a:p>
            <a:pPr marL="0" indent="0">
              <a:buNone/>
            </a:pPr>
            <a:r>
              <a:rPr lang="en-IN" sz="2000" dirty="0"/>
              <a:t>  &lt;source </a:t>
            </a:r>
            <a:r>
              <a:rPr lang="en-IN" sz="2000" dirty="0" err="1"/>
              <a:t>src</a:t>
            </a:r>
            <a:r>
              <a:rPr lang="en-IN" sz="2000" dirty="0"/>
              <a:t>="video-file.mp4" type="video/mp4"&gt;</a:t>
            </a:r>
          </a:p>
          <a:p>
            <a:pPr marL="0" indent="0">
              <a:buNone/>
            </a:pPr>
            <a:r>
              <a:rPr lang="en-IN" sz="2000" dirty="0"/>
              <a:t>  &lt;source </a:t>
            </a:r>
            <a:r>
              <a:rPr lang="en-IN" sz="2000" dirty="0" err="1"/>
              <a:t>src</a:t>
            </a:r>
            <a:r>
              <a:rPr lang="en-IN" sz="2000" dirty="0"/>
              <a:t>="video-file.ogg" type="video/</a:t>
            </a:r>
            <a:r>
              <a:rPr lang="en-IN" sz="2000" dirty="0" err="1"/>
              <a:t>ogg</a:t>
            </a:r>
            <a:r>
              <a:rPr lang="en-IN" sz="2000" dirty="0"/>
              <a:t>"&gt;</a:t>
            </a:r>
          </a:p>
          <a:p>
            <a:pPr marL="0" indent="0">
              <a:buNone/>
            </a:pPr>
            <a:r>
              <a:rPr lang="en-IN" sz="2000" dirty="0"/>
              <a:t>  Your browser does not support the video tag.</a:t>
            </a:r>
          </a:p>
          <a:p>
            <a:pPr marL="0" indent="0">
              <a:buNone/>
            </a:pPr>
            <a:r>
              <a:rPr lang="en-IN" sz="2000" dirty="0"/>
              <a:t>&lt;/video&gt;</a:t>
            </a:r>
            <a:endParaRPr sz="2000" dirty="0"/>
          </a:p>
        </p:txBody>
      </p:sp>
    </p:spTree>
    <p:extLst>
      <p:ext uri="{BB962C8B-B14F-4D97-AF65-F5344CB8AC3E}">
        <p14:creationId xmlns:p14="http://schemas.microsoft.com/office/powerpoint/2010/main" val="25984559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Geolocation API</a:t>
            </a:r>
          </a:p>
        </p:txBody>
      </p:sp>
      <p:sp>
        <p:nvSpPr>
          <p:cNvPr id="3" name="Content Placeholder 2"/>
          <p:cNvSpPr>
            <a:spLocks noGrp="1"/>
          </p:cNvSpPr>
          <p:nvPr>
            <p:ph idx="1"/>
          </p:nvPr>
        </p:nvSpPr>
        <p:spPr/>
        <p:txBody>
          <a:bodyPr>
            <a:normAutofit/>
          </a:bodyPr>
          <a:lstStyle/>
          <a:p>
            <a:r>
              <a:rPr sz="2400" dirty="0"/>
              <a:t>Allows websites to access the user's physical location (with permission).</a:t>
            </a:r>
          </a:p>
          <a:p>
            <a:r>
              <a:rPr sz="2400" dirty="0"/>
              <a:t>- </a:t>
            </a:r>
            <a:r>
              <a:rPr sz="2400" dirty="0" err="1"/>
              <a:t>navigator.geolocation.getCurrentPosition</a:t>
            </a:r>
            <a:r>
              <a:rPr sz="2400" dirty="0"/>
              <a:t>(success, error)</a:t>
            </a:r>
          </a:p>
          <a:p>
            <a:r>
              <a:rPr sz="2400" dirty="0"/>
              <a:t>- Useful for maps, local search, and geo-tagging</a:t>
            </a:r>
          </a:p>
          <a:p>
            <a:r>
              <a:rPr sz="2400" dirty="0"/>
              <a:t>- Requires HTTPS</a:t>
            </a:r>
          </a:p>
          <a:p>
            <a:r>
              <a:rPr sz="2400" dirty="0"/>
              <a:t>- Returns latitude, longitude, accuracy, etc.</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Microdata in HTML5</a:t>
            </a:r>
          </a:p>
        </p:txBody>
      </p:sp>
      <p:sp>
        <p:nvSpPr>
          <p:cNvPr id="3" name="Content Placeholder 2"/>
          <p:cNvSpPr>
            <a:spLocks noGrp="1"/>
          </p:cNvSpPr>
          <p:nvPr>
            <p:ph idx="1"/>
          </p:nvPr>
        </p:nvSpPr>
        <p:spPr/>
        <p:txBody>
          <a:bodyPr>
            <a:normAutofit/>
          </a:bodyPr>
          <a:lstStyle/>
          <a:p>
            <a:r>
              <a:rPr sz="2400" dirty="0"/>
              <a:t>Microdata allows you to label content for search engines and other applications.</a:t>
            </a:r>
          </a:p>
          <a:p>
            <a:r>
              <a:rPr sz="2400" dirty="0"/>
              <a:t>- Uses </a:t>
            </a:r>
            <a:r>
              <a:rPr sz="2400" dirty="0" err="1"/>
              <a:t>itemscope</a:t>
            </a:r>
            <a:r>
              <a:rPr sz="2400" dirty="0"/>
              <a:t>, </a:t>
            </a:r>
            <a:r>
              <a:rPr sz="2400" dirty="0" err="1"/>
              <a:t>itemtype</a:t>
            </a:r>
            <a:r>
              <a:rPr sz="2400" dirty="0"/>
              <a:t>, itemprop attributes</a:t>
            </a:r>
          </a:p>
          <a:p>
            <a:r>
              <a:rPr sz="2400" dirty="0"/>
              <a:t>- Helps with rich search results</a:t>
            </a:r>
          </a:p>
          <a:p>
            <a:r>
              <a:rPr sz="2400" dirty="0"/>
              <a:t>- Example:</a:t>
            </a:r>
          </a:p>
          <a:p>
            <a:pPr marL="0" indent="0">
              <a:buNone/>
            </a:pPr>
            <a:r>
              <a:rPr sz="2400" dirty="0"/>
              <a:t>&lt;div </a:t>
            </a:r>
            <a:r>
              <a:rPr sz="2400" dirty="0" err="1"/>
              <a:t>itemscope</a:t>
            </a:r>
            <a:r>
              <a:rPr sz="2400" dirty="0"/>
              <a:t> </a:t>
            </a:r>
            <a:r>
              <a:rPr sz="2400" dirty="0" err="1"/>
              <a:t>itemtype</a:t>
            </a:r>
            <a:r>
              <a:rPr sz="2400" dirty="0"/>
              <a:t>='http://schema.org/Person'&gt;</a:t>
            </a:r>
          </a:p>
          <a:p>
            <a:pPr marL="0" indent="0">
              <a:buNone/>
            </a:pPr>
            <a:r>
              <a:rPr sz="2400" dirty="0"/>
              <a:t>&lt;span itemprop='name'&gt;John Doe&lt;/span&gt;</a:t>
            </a:r>
          </a:p>
          <a:p>
            <a:pPr marL="0" indent="0">
              <a:buNone/>
            </a:pPr>
            <a:r>
              <a:rPr sz="2400" dirty="0"/>
              <a:t>&lt;/div&gt;</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Drag and Drop API</a:t>
            </a:r>
          </a:p>
        </p:txBody>
      </p:sp>
      <p:sp>
        <p:nvSpPr>
          <p:cNvPr id="3" name="Content Placeholder 2"/>
          <p:cNvSpPr>
            <a:spLocks noGrp="1"/>
          </p:cNvSpPr>
          <p:nvPr>
            <p:ph idx="1"/>
          </p:nvPr>
        </p:nvSpPr>
        <p:spPr>
          <a:xfrm>
            <a:off x="457200" y="1600200"/>
            <a:ext cx="10678886" cy="4525963"/>
          </a:xfrm>
        </p:spPr>
        <p:txBody>
          <a:bodyPr>
            <a:normAutofit/>
          </a:bodyPr>
          <a:lstStyle/>
          <a:p>
            <a:r>
              <a:rPr lang="en-US" sz="2800" b="1" dirty="0"/>
              <a:t>Drag and Drop</a:t>
            </a:r>
            <a:r>
              <a:rPr lang="en-US" sz="2800" dirty="0"/>
              <a:t> (</a:t>
            </a:r>
            <a:r>
              <a:rPr lang="en-US" sz="2800" dirty="0" err="1"/>
              <a:t>DnD</a:t>
            </a:r>
            <a:r>
              <a:rPr lang="en-US" sz="2800" dirty="0"/>
              <a:t>) is a powerful user interface concept that makes it easy to copy, reorder, and delete items with the help of mouse clicks and movements. This allows the user to click and hold the mouse button down over an element, drag it to another location, and release the mouse button to drop the element there.</a:t>
            </a:r>
          </a:p>
          <a:p>
            <a:r>
              <a:rPr sz="2800" dirty="0"/>
              <a:t>Use draggable='true' on elements</a:t>
            </a:r>
          </a:p>
          <a:p>
            <a:r>
              <a:rPr sz="2800" dirty="0"/>
              <a:t>JavaScript events: </a:t>
            </a:r>
            <a:r>
              <a:rPr sz="2800" dirty="0" err="1"/>
              <a:t>dragstart</a:t>
            </a:r>
            <a:r>
              <a:rPr sz="2800" dirty="0"/>
              <a:t>, </a:t>
            </a:r>
            <a:r>
              <a:rPr sz="2800" dirty="0" err="1"/>
              <a:t>dragover</a:t>
            </a:r>
            <a:r>
              <a:rPr sz="2800" dirty="0"/>
              <a:t>, drop</a:t>
            </a:r>
          </a:p>
          <a:p>
            <a:r>
              <a:rPr sz="2800" dirty="0"/>
              <a:t>Allows interactive UI elements like reordering lists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Browser Life Cycle</a:t>
            </a:r>
          </a:p>
        </p:txBody>
      </p:sp>
      <p:sp>
        <p:nvSpPr>
          <p:cNvPr id="3" name="Content Placeholder 2"/>
          <p:cNvSpPr>
            <a:spLocks noGrp="1"/>
          </p:cNvSpPr>
          <p:nvPr>
            <p:ph idx="1"/>
          </p:nvPr>
        </p:nvSpPr>
        <p:spPr>
          <a:xfrm>
            <a:off x="293914" y="1284514"/>
            <a:ext cx="8392886" cy="5298848"/>
          </a:xfrm>
        </p:spPr>
        <p:txBody>
          <a:bodyPr>
            <a:normAutofit/>
          </a:bodyPr>
          <a:lstStyle/>
          <a:p>
            <a:r>
              <a:rPr lang="en-IN" sz="2400" b="1" dirty="0"/>
              <a:t>Navigation / Request Phase</a:t>
            </a:r>
            <a:r>
              <a:rPr sz="2400" b="1" dirty="0"/>
              <a:t>: </a:t>
            </a:r>
            <a:r>
              <a:rPr sz="2400" dirty="0"/>
              <a:t>User enters a URL or clicks a link</a:t>
            </a:r>
            <a:endParaRPr lang="en-US" sz="2400" dirty="0"/>
          </a:p>
          <a:p>
            <a:r>
              <a:rPr lang="en-US" sz="2400" dirty="0"/>
              <a:t>The browser sends an HTTP request to the server.</a:t>
            </a:r>
          </a:p>
          <a:p>
            <a:r>
              <a:rPr lang="en-US" sz="2400" dirty="0"/>
              <a:t>DNS lookup → finds the server’s IP address.</a:t>
            </a:r>
          </a:p>
          <a:p>
            <a:r>
              <a:rPr lang="en-IN" sz="2400" b="1" dirty="0"/>
              <a:t>Loading / Parsing Phase: </a:t>
            </a:r>
            <a:r>
              <a:rPr lang="en-IN" sz="2400" dirty="0"/>
              <a:t>Browser starts receiving HTML from the server.</a:t>
            </a:r>
          </a:p>
          <a:p>
            <a:r>
              <a:rPr lang="en-IN" sz="2400" dirty="0"/>
              <a:t>HTML Parsing begins → browser reads HTML tags.</a:t>
            </a:r>
          </a:p>
          <a:p>
            <a:r>
              <a:rPr lang="en-IN" sz="2400" dirty="0"/>
              <a:t>DOM (Document Object Model) Is built progressively.</a:t>
            </a:r>
          </a:p>
          <a:p>
            <a:r>
              <a:rPr lang="en-US" sz="2400" b="1" dirty="0"/>
              <a:t> Rendering Phase:</a:t>
            </a:r>
          </a:p>
          <a:p>
            <a:r>
              <a:rPr lang="en-US" sz="2400" dirty="0"/>
              <a:t>DOM + CSS are combined into a Render Tree.</a:t>
            </a:r>
          </a:p>
          <a:p>
            <a:r>
              <a:rPr lang="en-US" sz="2400" dirty="0"/>
              <a:t>Browser calculates layout (size, position of each element).</a:t>
            </a:r>
          </a:p>
          <a:p>
            <a:r>
              <a:rPr lang="en-US" sz="2400" dirty="0"/>
              <a:t>Browser paints pixels to the screen.</a:t>
            </a:r>
            <a:endParaRPr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73ADC0-1CE1-684C-32A1-7C43758942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358D2D3-CAE6-38F0-95C4-A82AE728A00A}"/>
              </a:ext>
            </a:extLst>
          </p:cNvPr>
          <p:cNvSpPr>
            <a:spLocks noGrp="1"/>
          </p:cNvSpPr>
          <p:nvPr>
            <p:ph type="title"/>
          </p:nvPr>
        </p:nvSpPr>
        <p:spPr/>
        <p:txBody>
          <a:bodyPr/>
          <a:lstStyle/>
          <a:p>
            <a:r>
              <a:t>Browser Life Cycle</a:t>
            </a:r>
          </a:p>
        </p:txBody>
      </p:sp>
      <p:sp>
        <p:nvSpPr>
          <p:cNvPr id="3" name="Content Placeholder 2">
            <a:extLst>
              <a:ext uri="{FF2B5EF4-FFF2-40B4-BE49-F238E27FC236}">
                <a16:creationId xmlns:a16="http://schemas.microsoft.com/office/drawing/2014/main" id="{24B2BF80-1B30-9562-E30C-A4A42832AE21}"/>
              </a:ext>
            </a:extLst>
          </p:cNvPr>
          <p:cNvSpPr>
            <a:spLocks noGrp="1"/>
          </p:cNvSpPr>
          <p:nvPr>
            <p:ph idx="1"/>
          </p:nvPr>
        </p:nvSpPr>
        <p:spPr>
          <a:xfrm>
            <a:off x="293914" y="1284514"/>
            <a:ext cx="10461172" cy="5298848"/>
          </a:xfrm>
        </p:spPr>
        <p:txBody>
          <a:bodyPr>
            <a:normAutofit/>
          </a:bodyPr>
          <a:lstStyle/>
          <a:p>
            <a:r>
              <a:rPr lang="en-US" sz="2400" b="1" dirty="0"/>
              <a:t>Interactivity Phase:</a:t>
            </a:r>
          </a:p>
          <a:p>
            <a:r>
              <a:rPr lang="en-US" sz="2400" dirty="0"/>
              <a:t>JavaScript event listeners become active.</a:t>
            </a:r>
          </a:p>
          <a:p>
            <a:r>
              <a:rPr lang="en-US" sz="2400" dirty="0"/>
              <a:t>User can now interact (click, type, scroll, etc.).</a:t>
            </a:r>
          </a:p>
          <a:p>
            <a:r>
              <a:rPr lang="en-US" sz="2400" b="1" dirty="0"/>
              <a:t>Idle / Background Phase:</a:t>
            </a:r>
          </a:p>
          <a:p>
            <a:r>
              <a:rPr lang="en-US" sz="2400" dirty="0"/>
              <a:t>Page stays loaded in memory.</a:t>
            </a:r>
          </a:p>
          <a:p>
            <a:r>
              <a:rPr lang="en-US" sz="2400" dirty="0"/>
              <a:t>May run background scripts (e.g., service workers, </a:t>
            </a:r>
            <a:r>
              <a:rPr lang="en-US" sz="2400" dirty="0" err="1"/>
              <a:t>WebSockets</a:t>
            </a:r>
            <a:r>
              <a:rPr lang="en-US" sz="2400" dirty="0"/>
              <a:t>).</a:t>
            </a:r>
          </a:p>
          <a:p>
            <a:r>
              <a:rPr lang="en-US" sz="2400" dirty="0"/>
              <a:t>May suspend some tasks if tab is inactive to save resources.</a:t>
            </a:r>
          </a:p>
          <a:p>
            <a:r>
              <a:rPr lang="en-US" sz="2400" b="1" dirty="0"/>
              <a:t>Unload Phase:</a:t>
            </a:r>
          </a:p>
          <a:p>
            <a:r>
              <a:rPr lang="en-US" sz="2400" dirty="0"/>
              <a:t>User closes tab, navigates away, or reloads.</a:t>
            </a:r>
          </a:p>
          <a:p>
            <a:r>
              <a:rPr lang="en-US" sz="2400" dirty="0"/>
              <a:t>Browser triggers </a:t>
            </a:r>
            <a:r>
              <a:rPr lang="en-US" sz="2400" dirty="0" err="1"/>
              <a:t>beforeunload</a:t>
            </a:r>
            <a:r>
              <a:rPr lang="en-US" sz="2400" dirty="0"/>
              <a:t> or unload events.</a:t>
            </a:r>
          </a:p>
          <a:p>
            <a:r>
              <a:rPr lang="en-US" sz="2400" dirty="0"/>
              <a:t>Memory for the page is released.</a:t>
            </a:r>
            <a:endParaRPr sz="2400" dirty="0"/>
          </a:p>
        </p:txBody>
      </p:sp>
    </p:spTree>
    <p:extLst>
      <p:ext uri="{BB962C8B-B14F-4D97-AF65-F5344CB8AC3E}">
        <p14:creationId xmlns:p14="http://schemas.microsoft.com/office/powerpoint/2010/main" val="3014742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Service Workers</a:t>
            </a:r>
          </a:p>
        </p:txBody>
      </p:sp>
      <p:sp>
        <p:nvSpPr>
          <p:cNvPr id="3" name="Content Placeholder 2"/>
          <p:cNvSpPr>
            <a:spLocks noGrp="1"/>
          </p:cNvSpPr>
          <p:nvPr>
            <p:ph idx="1"/>
          </p:nvPr>
        </p:nvSpPr>
        <p:spPr>
          <a:xfrm>
            <a:off x="457199" y="1600200"/>
            <a:ext cx="10624457" cy="4525963"/>
          </a:xfrm>
        </p:spPr>
        <p:txBody>
          <a:bodyPr>
            <a:normAutofit/>
          </a:bodyPr>
          <a:lstStyle/>
          <a:p>
            <a:r>
              <a:rPr sz="2400" dirty="0">
                <a:latin typeface="Times New Roman" panose="02020603050405020304" pitchFamily="18" charset="0"/>
                <a:cs typeface="Times New Roman" panose="02020603050405020304" pitchFamily="18" charset="0"/>
              </a:rPr>
              <a:t>Service workers run in the background to manage caching and offline capabilities.</a:t>
            </a:r>
          </a:p>
          <a:p>
            <a:r>
              <a:rPr lang="en-US" sz="2400" dirty="0">
                <a:latin typeface="Times New Roman" panose="02020603050405020304" pitchFamily="18" charset="0"/>
                <a:cs typeface="Times New Roman" panose="02020603050405020304" pitchFamily="18" charset="0"/>
              </a:rPr>
              <a:t>Service workers essentially act as proxy servers that sit between web applications, and the network (when available).</a:t>
            </a:r>
          </a:p>
          <a:p>
            <a:r>
              <a:rPr lang="en-US" sz="2400" dirty="0">
                <a:latin typeface="Times New Roman" panose="02020603050405020304" pitchFamily="18" charset="0"/>
                <a:cs typeface="Times New Roman" panose="02020603050405020304" pitchFamily="18" charset="0"/>
              </a:rPr>
              <a:t>They are intended, among other things, to enable the creation of effective offline experiences, intercept network requests, and take appropriate action based on whether the network is available, and update assets residing on the server. </a:t>
            </a:r>
          </a:p>
          <a:p>
            <a:r>
              <a:rPr lang="en-US" sz="2400" dirty="0">
                <a:latin typeface="Times New Roman" panose="02020603050405020304" pitchFamily="18" charset="0"/>
                <a:cs typeface="Times New Roman" panose="02020603050405020304" pitchFamily="18" charset="0"/>
              </a:rPr>
              <a:t>They will also allow access to push notifications and background sync APIs.</a:t>
            </a:r>
          </a:p>
          <a:p>
            <a:r>
              <a:rPr sz="2400" dirty="0">
                <a:latin typeface="Times New Roman" panose="02020603050405020304" pitchFamily="18" charset="0"/>
                <a:cs typeface="Times New Roman" panose="02020603050405020304" pitchFamily="18" charset="0"/>
              </a:rPr>
              <a:t>- JavaScript: </a:t>
            </a:r>
            <a:r>
              <a:rPr sz="2400" dirty="0" err="1">
                <a:latin typeface="Times New Roman" panose="02020603050405020304" pitchFamily="18" charset="0"/>
                <a:cs typeface="Times New Roman" panose="02020603050405020304" pitchFamily="18" charset="0"/>
              </a:rPr>
              <a:t>navigator.serviceWorker.register</a:t>
            </a:r>
            <a:r>
              <a:rPr sz="2400" dirty="0">
                <a:latin typeface="Times New Roman" panose="02020603050405020304" pitchFamily="18" charset="0"/>
                <a:cs typeface="Times New Roman" panose="02020603050405020304" pitchFamily="18" charset="0"/>
              </a:rPr>
              <a:t>('sw.js')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4704A9-C80C-0A61-9A0A-A32FE96D03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017CE5-6F5D-EF5C-8B2B-C2E1F05439F6}"/>
              </a:ext>
            </a:extLst>
          </p:cNvPr>
          <p:cNvSpPr>
            <a:spLocks noGrp="1"/>
          </p:cNvSpPr>
          <p:nvPr>
            <p:ph type="title"/>
          </p:nvPr>
        </p:nvSpPr>
        <p:spPr/>
        <p:txBody>
          <a:bodyPr/>
          <a:lstStyle/>
          <a:p>
            <a:r>
              <a:rPr lang="en-US" dirty="0"/>
              <a:t>Media Queries</a:t>
            </a:r>
            <a:endParaRPr dirty="0"/>
          </a:p>
        </p:txBody>
      </p:sp>
      <p:sp>
        <p:nvSpPr>
          <p:cNvPr id="3" name="Content Placeholder 2">
            <a:extLst>
              <a:ext uri="{FF2B5EF4-FFF2-40B4-BE49-F238E27FC236}">
                <a16:creationId xmlns:a16="http://schemas.microsoft.com/office/drawing/2014/main" id="{E50D01A9-1522-F9AA-84CE-0EFB990AB112}"/>
              </a:ext>
            </a:extLst>
          </p:cNvPr>
          <p:cNvSpPr>
            <a:spLocks noGrp="1"/>
          </p:cNvSpPr>
          <p:nvPr>
            <p:ph idx="1"/>
          </p:nvPr>
        </p:nvSpPr>
        <p:spPr>
          <a:xfrm>
            <a:off x="457199" y="1600200"/>
            <a:ext cx="10624457" cy="4525963"/>
          </a:xfrm>
        </p:spPr>
        <p:txBody>
          <a:bodyPr>
            <a:normAutofit/>
          </a:bodyPr>
          <a:lstStyle/>
          <a:p>
            <a:r>
              <a:rPr lang="en-US" dirty="0"/>
              <a:t>Media queries can be used to check many things, such as:</a:t>
            </a:r>
          </a:p>
          <a:p>
            <a:pPr marL="514350" indent="-514350">
              <a:buFont typeface="+mj-lt"/>
              <a:buAutoNum type="arabicPeriod"/>
            </a:pPr>
            <a:r>
              <a:rPr lang="en-US" dirty="0"/>
              <a:t>width and height of the viewport</a:t>
            </a:r>
          </a:p>
          <a:p>
            <a:pPr marL="514350" indent="-514350">
              <a:buFont typeface="+mj-lt"/>
              <a:buAutoNum type="arabicPeriod"/>
            </a:pPr>
            <a:r>
              <a:rPr lang="en-US" dirty="0"/>
              <a:t>orientation of the viewport (landscape or portrait)</a:t>
            </a:r>
          </a:p>
          <a:p>
            <a:pPr marL="514350" indent="-514350">
              <a:buFont typeface="+mj-lt"/>
              <a:buAutoNum type="arabicPeriod"/>
            </a:pPr>
            <a:r>
              <a:rPr lang="en-US" dirty="0"/>
              <a:t>resolution</a:t>
            </a:r>
          </a:p>
          <a:p>
            <a:r>
              <a:rPr lang="en-US" dirty="0"/>
              <a:t>Using media queries are a popular technique for delivering a tailored style sheet to desktops, laptops, tablets, and mobile phones (such as iPhone and Android phones).</a:t>
            </a:r>
          </a:p>
        </p:txBody>
      </p:sp>
    </p:spTree>
    <p:extLst>
      <p:ext uri="{BB962C8B-B14F-4D97-AF65-F5344CB8AC3E}">
        <p14:creationId xmlns:p14="http://schemas.microsoft.com/office/powerpoint/2010/main" val="1758673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HTML5 Key Features</a:t>
            </a:r>
          </a:p>
        </p:txBody>
      </p:sp>
      <p:sp>
        <p:nvSpPr>
          <p:cNvPr id="3" name="Content Placeholder 2"/>
          <p:cNvSpPr>
            <a:spLocks noGrp="1"/>
          </p:cNvSpPr>
          <p:nvPr>
            <p:ph idx="1"/>
          </p:nvPr>
        </p:nvSpPr>
        <p:spPr>
          <a:xfrm>
            <a:off x="457200" y="1600200"/>
            <a:ext cx="10450286" cy="5127171"/>
          </a:xfrm>
        </p:spPr>
        <p:txBody>
          <a:bodyPr>
            <a:normAutofit lnSpcReduction="10000"/>
          </a:bodyPr>
          <a:lstStyle/>
          <a:p>
            <a:pPr marL="0" indent="0" fontAlgn="base">
              <a:buNone/>
            </a:pPr>
            <a:r>
              <a:rPr lang="en-US" sz="2400" dirty="0">
                <a:latin typeface="Times New Roman" panose="02020603050405020304" pitchFamily="18" charset="0"/>
                <a:cs typeface="Times New Roman" panose="02020603050405020304" pitchFamily="18" charset="0"/>
              </a:rPr>
              <a:t>HTML5 introduces several new elements and attributes to improve web development:</a:t>
            </a:r>
          </a:p>
          <a:p>
            <a:pPr fontAlgn="base"/>
            <a:r>
              <a:rPr lang="en-US" sz="2400" b="1" dirty="0">
                <a:latin typeface="Times New Roman" panose="02020603050405020304" pitchFamily="18" charset="0"/>
                <a:cs typeface="Times New Roman" panose="02020603050405020304" pitchFamily="18" charset="0"/>
              </a:rPr>
              <a:t>Semantic Elements:</a:t>
            </a:r>
            <a:endParaRPr lang="en-US" sz="2400" dirty="0">
              <a:latin typeface="Times New Roman" panose="02020603050405020304" pitchFamily="18" charset="0"/>
              <a:cs typeface="Times New Roman" panose="02020603050405020304" pitchFamily="18" charset="0"/>
            </a:endParaRPr>
          </a:p>
          <a:p>
            <a:pPr lvl="1" fontAlgn="base"/>
            <a:r>
              <a:rPr lang="en-US" sz="1800" dirty="0">
                <a:latin typeface="Times New Roman" panose="02020603050405020304" pitchFamily="18" charset="0"/>
                <a:cs typeface="Times New Roman" panose="02020603050405020304" pitchFamily="18" charset="0"/>
              </a:rPr>
              <a:t>New tags like &lt;article&gt;, &lt;aside&gt;, &lt;nav&gt;, &lt;header&gt;, &lt;footer&gt;, and &lt;section&gt; provide meaning and structure to the content, improving both accessibility and SEO.</a:t>
            </a:r>
          </a:p>
          <a:p>
            <a:pPr fontAlgn="base"/>
            <a:r>
              <a:rPr lang="en-US" sz="2400" b="1" dirty="0">
                <a:latin typeface="Times New Roman" panose="02020603050405020304" pitchFamily="18" charset="0"/>
                <a:cs typeface="Times New Roman" panose="02020603050405020304" pitchFamily="18" charset="0"/>
              </a:rPr>
              <a:t>Multimedia Support:</a:t>
            </a:r>
            <a:endParaRPr lang="en-US" sz="2400" dirty="0">
              <a:latin typeface="Times New Roman" panose="02020603050405020304" pitchFamily="18" charset="0"/>
              <a:cs typeface="Times New Roman" panose="02020603050405020304" pitchFamily="18" charset="0"/>
            </a:endParaRPr>
          </a:p>
          <a:p>
            <a:pPr lvl="1" fontAlgn="base"/>
            <a:r>
              <a:rPr lang="en-US" sz="1800" dirty="0">
                <a:latin typeface="Times New Roman" panose="02020603050405020304" pitchFamily="18" charset="0"/>
                <a:cs typeface="Times New Roman" panose="02020603050405020304" pitchFamily="18" charset="0"/>
              </a:rPr>
              <a:t>Native support for &lt;audio&gt; and &lt;video&gt; tags removes the need for third-party plugins like Flash.</a:t>
            </a:r>
          </a:p>
          <a:p>
            <a:pPr fontAlgn="base"/>
            <a:r>
              <a:rPr lang="en-US" sz="2400" b="1" dirty="0">
                <a:latin typeface="Times New Roman" panose="02020603050405020304" pitchFamily="18" charset="0"/>
                <a:cs typeface="Times New Roman" panose="02020603050405020304" pitchFamily="18" charset="0"/>
              </a:rPr>
              <a:t>Canvas API:</a:t>
            </a:r>
            <a:endParaRPr lang="en-US" sz="2400" dirty="0">
              <a:latin typeface="Times New Roman" panose="02020603050405020304" pitchFamily="18" charset="0"/>
              <a:cs typeface="Times New Roman" panose="02020603050405020304" pitchFamily="18" charset="0"/>
            </a:endParaRPr>
          </a:p>
          <a:p>
            <a:pPr lvl="1" fontAlgn="base"/>
            <a:r>
              <a:rPr lang="en-US" sz="1800" dirty="0">
                <a:latin typeface="Times New Roman" panose="02020603050405020304" pitchFamily="18" charset="0"/>
                <a:cs typeface="Times New Roman" panose="02020603050405020304" pitchFamily="18" charset="0"/>
              </a:rPr>
              <a:t>Allows drawing graphics, animations, and games directly in the browser using JavaScript.</a:t>
            </a:r>
          </a:p>
          <a:p>
            <a:pPr fontAlgn="base"/>
            <a:r>
              <a:rPr lang="en-US" sz="2400" b="1" dirty="0">
                <a:latin typeface="Times New Roman" panose="02020603050405020304" pitchFamily="18" charset="0"/>
                <a:cs typeface="Times New Roman" panose="02020603050405020304" pitchFamily="18" charset="0"/>
              </a:rPr>
              <a:t>Geolocation API:</a:t>
            </a:r>
            <a:endParaRPr lang="en-US" sz="2400" dirty="0">
              <a:latin typeface="Times New Roman" panose="02020603050405020304" pitchFamily="18" charset="0"/>
              <a:cs typeface="Times New Roman" panose="02020603050405020304" pitchFamily="18" charset="0"/>
            </a:endParaRPr>
          </a:p>
          <a:p>
            <a:pPr lvl="1" fontAlgn="base"/>
            <a:r>
              <a:rPr lang="en-US" sz="1800" dirty="0">
                <a:latin typeface="Times New Roman" panose="02020603050405020304" pitchFamily="18" charset="0"/>
                <a:cs typeface="Times New Roman" panose="02020603050405020304" pitchFamily="18" charset="0"/>
              </a:rPr>
              <a:t>Provides access to the user's geographical location (with permission), enabling location-based services.</a:t>
            </a:r>
          </a:p>
          <a:p>
            <a:pPr fontAlgn="base"/>
            <a:r>
              <a:rPr lang="en-US" sz="2400" b="1" dirty="0">
                <a:latin typeface="Times New Roman" panose="02020603050405020304" pitchFamily="18" charset="0"/>
                <a:cs typeface="Times New Roman" panose="02020603050405020304" pitchFamily="18" charset="0"/>
              </a:rPr>
              <a:t>Web Storage (</a:t>
            </a:r>
            <a:r>
              <a:rPr lang="en-US" sz="2400" b="1" dirty="0" err="1">
                <a:latin typeface="Times New Roman" panose="02020603050405020304" pitchFamily="18" charset="0"/>
                <a:cs typeface="Times New Roman" panose="02020603050405020304" pitchFamily="18" charset="0"/>
              </a:rPr>
              <a:t>localStorage</a:t>
            </a:r>
            <a:r>
              <a:rPr lang="en-US" sz="2400" b="1" dirty="0">
                <a:latin typeface="Times New Roman" panose="02020603050405020304" pitchFamily="18" charset="0"/>
                <a:cs typeface="Times New Roman" panose="02020603050405020304" pitchFamily="18" charset="0"/>
              </a:rPr>
              <a:t> and </a:t>
            </a:r>
            <a:r>
              <a:rPr lang="en-US" sz="2400" b="1" dirty="0" err="1">
                <a:latin typeface="Times New Roman" panose="02020603050405020304" pitchFamily="18" charset="0"/>
                <a:cs typeface="Times New Roman" panose="02020603050405020304" pitchFamily="18" charset="0"/>
              </a:rPr>
              <a:t>sessionStorage</a:t>
            </a:r>
            <a:r>
              <a:rPr lang="en-US" sz="2400" b="1" dirty="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lvl="1" fontAlgn="base"/>
            <a:r>
              <a:rPr lang="en-US" sz="1800" dirty="0">
                <a:latin typeface="Times New Roman" panose="02020603050405020304" pitchFamily="18" charset="0"/>
                <a:cs typeface="Times New Roman" panose="02020603050405020304" pitchFamily="18" charset="0"/>
              </a:rPr>
              <a:t>Local storage (</a:t>
            </a:r>
            <a:r>
              <a:rPr lang="en-US" sz="1800" dirty="0" err="1">
                <a:latin typeface="Times New Roman" panose="02020603050405020304" pitchFamily="18" charset="0"/>
                <a:cs typeface="Times New Roman" panose="02020603050405020304" pitchFamily="18" charset="0"/>
              </a:rPr>
              <a:t>localStorage</a:t>
            </a:r>
            <a:r>
              <a:rPr lang="en-US" sz="1800" dirty="0">
                <a:latin typeface="Times New Roman" panose="02020603050405020304" pitchFamily="18" charset="0"/>
                <a:cs typeface="Times New Roman" panose="02020603050405020304" pitchFamily="18" charset="0"/>
              </a:rPr>
              <a:t>) and session storage (</a:t>
            </a:r>
            <a:r>
              <a:rPr lang="en-US" sz="1800" dirty="0" err="1">
                <a:latin typeface="Times New Roman" panose="02020603050405020304" pitchFamily="18" charset="0"/>
                <a:cs typeface="Times New Roman" panose="02020603050405020304" pitchFamily="18" charset="0"/>
              </a:rPr>
              <a:t>sessionStorage</a:t>
            </a:r>
            <a:r>
              <a:rPr lang="en-US" sz="1800" dirty="0">
                <a:latin typeface="Times New Roman" panose="02020603050405020304" pitchFamily="18" charset="0"/>
                <a:cs typeface="Times New Roman" panose="02020603050405020304" pitchFamily="18" charset="0"/>
              </a:rPr>
              <a:t>) provide client-side data storage, improving performance and enabling offline functionality.</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9DF569-7010-12B5-8603-60D64E2D3F0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8A55A1-97C9-1932-CE6F-B1FA6C34F076}"/>
              </a:ext>
            </a:extLst>
          </p:cNvPr>
          <p:cNvSpPr>
            <a:spLocks noGrp="1"/>
          </p:cNvSpPr>
          <p:nvPr>
            <p:ph type="title"/>
          </p:nvPr>
        </p:nvSpPr>
        <p:spPr/>
        <p:txBody>
          <a:bodyPr/>
          <a:lstStyle/>
          <a:p>
            <a:r>
              <a:rPr lang="en-US" dirty="0"/>
              <a:t>Media Queries</a:t>
            </a:r>
            <a:endParaRPr dirty="0"/>
          </a:p>
        </p:txBody>
      </p:sp>
      <p:sp>
        <p:nvSpPr>
          <p:cNvPr id="3" name="Content Placeholder 2">
            <a:extLst>
              <a:ext uri="{FF2B5EF4-FFF2-40B4-BE49-F238E27FC236}">
                <a16:creationId xmlns:a16="http://schemas.microsoft.com/office/drawing/2014/main" id="{1C2376D3-2E95-2051-137D-CD92E3767CB6}"/>
              </a:ext>
            </a:extLst>
          </p:cNvPr>
          <p:cNvSpPr>
            <a:spLocks noGrp="1"/>
          </p:cNvSpPr>
          <p:nvPr>
            <p:ph idx="1"/>
          </p:nvPr>
        </p:nvSpPr>
        <p:spPr>
          <a:xfrm>
            <a:off x="457199" y="1600200"/>
            <a:ext cx="10624457" cy="4525963"/>
          </a:xfrm>
        </p:spPr>
        <p:txBody>
          <a:bodyPr>
            <a:normAutofit/>
          </a:bodyPr>
          <a:lstStyle/>
          <a:p>
            <a:r>
              <a:rPr lang="en-US" dirty="0"/>
              <a:t>Example:- </a:t>
            </a:r>
          </a:p>
          <a:p>
            <a:pPr marL="0" indent="0">
              <a:buNone/>
            </a:pPr>
            <a:r>
              <a:rPr lang="en-US" dirty="0"/>
              <a:t>@media screen and (min-width: 480px) {</a:t>
            </a:r>
          </a:p>
          <a:p>
            <a:pPr marL="0" indent="0">
              <a:buNone/>
            </a:pPr>
            <a:r>
              <a:rPr lang="en-US" dirty="0"/>
              <a:t>  body {</a:t>
            </a:r>
          </a:p>
          <a:p>
            <a:pPr marL="0" indent="0">
              <a:buNone/>
            </a:pPr>
            <a:r>
              <a:rPr lang="en-US" dirty="0"/>
              <a:t>    background-color: </a:t>
            </a:r>
            <a:r>
              <a:rPr lang="en-US" dirty="0" err="1"/>
              <a:t>lightgreen</a:t>
            </a:r>
            <a:r>
              <a:rPr lang="en-US" dirty="0"/>
              <a:t>;</a:t>
            </a:r>
          </a:p>
          <a:p>
            <a:pPr marL="0" indent="0">
              <a:buNone/>
            </a:pPr>
            <a:r>
              <a:rPr lang="en-US" dirty="0"/>
              <a:t>  }</a:t>
            </a:r>
          </a:p>
        </p:txBody>
      </p:sp>
    </p:spTree>
    <p:extLst>
      <p:ext uri="{BB962C8B-B14F-4D97-AF65-F5344CB8AC3E}">
        <p14:creationId xmlns:p14="http://schemas.microsoft.com/office/powerpoint/2010/main" val="3827982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9AAA2B-BD31-F323-B391-9B33D64637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A1621D-51CE-338B-53EC-40FB0A6BE9D2}"/>
              </a:ext>
            </a:extLst>
          </p:cNvPr>
          <p:cNvSpPr>
            <a:spLocks noGrp="1"/>
          </p:cNvSpPr>
          <p:nvPr>
            <p:ph type="title"/>
          </p:nvPr>
        </p:nvSpPr>
        <p:spPr/>
        <p:txBody>
          <a:bodyPr/>
          <a:lstStyle/>
          <a:p>
            <a:r>
              <a:rPr lang="en-US" dirty="0"/>
              <a:t>Grid Layout</a:t>
            </a:r>
            <a:endParaRPr dirty="0"/>
          </a:p>
        </p:txBody>
      </p:sp>
      <p:sp>
        <p:nvSpPr>
          <p:cNvPr id="3" name="Content Placeholder 2">
            <a:extLst>
              <a:ext uri="{FF2B5EF4-FFF2-40B4-BE49-F238E27FC236}">
                <a16:creationId xmlns:a16="http://schemas.microsoft.com/office/drawing/2014/main" id="{3258B55A-20B6-E041-7EE9-78092E295BD6}"/>
              </a:ext>
            </a:extLst>
          </p:cNvPr>
          <p:cNvSpPr>
            <a:spLocks noGrp="1"/>
          </p:cNvSpPr>
          <p:nvPr>
            <p:ph idx="1"/>
          </p:nvPr>
        </p:nvSpPr>
        <p:spPr>
          <a:xfrm>
            <a:off x="457199" y="1600200"/>
            <a:ext cx="10624457" cy="4525963"/>
          </a:xfrm>
        </p:spPr>
        <p:txBody>
          <a:bodyPr>
            <a:normAutofit fontScale="92500" lnSpcReduction="20000"/>
          </a:bodyPr>
          <a:lstStyle/>
          <a:p>
            <a:r>
              <a:rPr lang="en-US" dirty="0"/>
              <a:t>The Grid Layout Module offers a grid-based layout system, with rows and columns.</a:t>
            </a:r>
          </a:p>
          <a:p>
            <a:endParaRPr lang="en-US" dirty="0"/>
          </a:p>
          <a:p>
            <a:r>
              <a:rPr lang="en-US" dirty="0"/>
              <a:t>The Grid Layout Module allows developers to easily create complex web layouts.</a:t>
            </a:r>
          </a:p>
          <a:p>
            <a:endParaRPr lang="en-US" dirty="0"/>
          </a:p>
          <a:p>
            <a:r>
              <a:rPr lang="en-US" dirty="0"/>
              <a:t>The Grid Layout Module makes it easier to design a responsive layout structure, without using float or positioning.</a:t>
            </a:r>
          </a:p>
          <a:p>
            <a:endParaRPr lang="en-US" dirty="0"/>
          </a:p>
          <a:p>
            <a:r>
              <a:rPr lang="en-US" dirty="0"/>
              <a:t>The CSS grid properties are supported in all modern browsers.</a:t>
            </a:r>
          </a:p>
        </p:txBody>
      </p:sp>
    </p:spTree>
    <p:extLst>
      <p:ext uri="{BB962C8B-B14F-4D97-AF65-F5344CB8AC3E}">
        <p14:creationId xmlns:p14="http://schemas.microsoft.com/office/powerpoint/2010/main" val="28841945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9D1590-23FA-7063-672E-4DDB8F9BE0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726FC08-685C-F393-584A-013E54452030}"/>
              </a:ext>
            </a:extLst>
          </p:cNvPr>
          <p:cNvSpPr>
            <a:spLocks noGrp="1"/>
          </p:cNvSpPr>
          <p:nvPr>
            <p:ph type="title"/>
          </p:nvPr>
        </p:nvSpPr>
        <p:spPr/>
        <p:txBody>
          <a:bodyPr/>
          <a:lstStyle/>
          <a:p>
            <a:r>
              <a:rPr lang="en-US" dirty="0"/>
              <a:t>Grid Layout</a:t>
            </a:r>
            <a:endParaRPr dirty="0"/>
          </a:p>
        </p:txBody>
      </p:sp>
      <p:sp>
        <p:nvSpPr>
          <p:cNvPr id="3" name="Content Placeholder 2">
            <a:extLst>
              <a:ext uri="{FF2B5EF4-FFF2-40B4-BE49-F238E27FC236}">
                <a16:creationId xmlns:a16="http://schemas.microsoft.com/office/drawing/2014/main" id="{01AA0156-3ABD-22D0-59E7-0C0B0DEE3C68}"/>
              </a:ext>
            </a:extLst>
          </p:cNvPr>
          <p:cNvSpPr>
            <a:spLocks noGrp="1"/>
          </p:cNvSpPr>
          <p:nvPr>
            <p:ph idx="1"/>
          </p:nvPr>
        </p:nvSpPr>
        <p:spPr>
          <a:xfrm>
            <a:off x="457199" y="1600200"/>
            <a:ext cx="10624457" cy="4525963"/>
          </a:xfrm>
        </p:spPr>
        <p:txBody>
          <a:bodyPr>
            <a:normAutofit/>
          </a:bodyPr>
          <a:lstStyle/>
          <a:p>
            <a:pPr marL="0" indent="0">
              <a:buNone/>
            </a:pPr>
            <a:r>
              <a:rPr lang="en-US" dirty="0"/>
              <a:t>A grid always consists of:</a:t>
            </a:r>
          </a:p>
          <a:p>
            <a:r>
              <a:rPr lang="en-US" dirty="0"/>
              <a:t>a </a:t>
            </a:r>
            <a:r>
              <a:rPr lang="en-US" b="1" dirty="0"/>
              <a:t>Grid Container</a:t>
            </a:r>
            <a:r>
              <a:rPr lang="en-US" dirty="0"/>
              <a:t> - the parent (container) &lt;div&gt; element</a:t>
            </a:r>
          </a:p>
          <a:p>
            <a:r>
              <a:rPr lang="en-US" b="1" dirty="0"/>
              <a:t>Grid Items</a:t>
            </a:r>
            <a:r>
              <a:rPr lang="en-US" dirty="0"/>
              <a:t> - the items inside the container &lt;div&gt;</a:t>
            </a:r>
          </a:p>
        </p:txBody>
      </p:sp>
    </p:spTree>
    <p:extLst>
      <p:ext uri="{BB962C8B-B14F-4D97-AF65-F5344CB8AC3E}">
        <p14:creationId xmlns:p14="http://schemas.microsoft.com/office/powerpoint/2010/main" val="13302561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F1BA26-4035-1565-F2D8-B9BEAD8736C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2707DA-CA0E-0905-8E80-F7261696FF55}"/>
              </a:ext>
            </a:extLst>
          </p:cNvPr>
          <p:cNvSpPr>
            <a:spLocks noGrp="1"/>
          </p:cNvSpPr>
          <p:nvPr>
            <p:ph type="title"/>
          </p:nvPr>
        </p:nvSpPr>
        <p:spPr/>
        <p:txBody>
          <a:bodyPr/>
          <a:lstStyle/>
          <a:p>
            <a:r>
              <a:rPr lang="en-US" dirty="0"/>
              <a:t>CSS Transition</a:t>
            </a:r>
            <a:endParaRPr dirty="0"/>
          </a:p>
        </p:txBody>
      </p:sp>
      <p:sp>
        <p:nvSpPr>
          <p:cNvPr id="3" name="Content Placeholder 2">
            <a:extLst>
              <a:ext uri="{FF2B5EF4-FFF2-40B4-BE49-F238E27FC236}">
                <a16:creationId xmlns:a16="http://schemas.microsoft.com/office/drawing/2014/main" id="{3F25FFF3-6E33-2B55-3471-7107D16E56FC}"/>
              </a:ext>
            </a:extLst>
          </p:cNvPr>
          <p:cNvSpPr>
            <a:spLocks noGrp="1"/>
          </p:cNvSpPr>
          <p:nvPr>
            <p:ph idx="1"/>
          </p:nvPr>
        </p:nvSpPr>
        <p:spPr>
          <a:xfrm>
            <a:off x="457199" y="1600200"/>
            <a:ext cx="10624457" cy="4525963"/>
          </a:xfrm>
        </p:spPr>
        <p:txBody>
          <a:bodyPr>
            <a:normAutofit/>
          </a:bodyPr>
          <a:lstStyle/>
          <a:p>
            <a:r>
              <a:rPr lang="en-US" dirty="0"/>
              <a:t>CSS Transitions</a:t>
            </a:r>
          </a:p>
          <a:p>
            <a:r>
              <a:rPr lang="en-US" dirty="0"/>
              <a:t>CSS transitions allows you to change property values smoothly, over a given duration.</a:t>
            </a:r>
          </a:p>
          <a:p>
            <a:r>
              <a:rPr lang="en-US" dirty="0"/>
              <a:t>To create a transition effect, you must specify two things:</a:t>
            </a:r>
          </a:p>
          <a:p>
            <a:r>
              <a:rPr lang="en-US" dirty="0"/>
              <a:t>the CSS property you want to add an effect to</a:t>
            </a:r>
          </a:p>
          <a:p>
            <a:r>
              <a:rPr lang="en-US" dirty="0"/>
              <a:t>the duration of the effect</a:t>
            </a:r>
          </a:p>
          <a:p>
            <a:r>
              <a:rPr lang="en-US" b="1" dirty="0"/>
              <a:t>Note:</a:t>
            </a:r>
            <a:r>
              <a:rPr lang="en-US" dirty="0"/>
              <a:t> If the duration part is not specified, the transition will have no effect, because the default value is 0.</a:t>
            </a:r>
          </a:p>
        </p:txBody>
      </p:sp>
    </p:spTree>
    <p:extLst>
      <p:ext uri="{BB962C8B-B14F-4D97-AF65-F5344CB8AC3E}">
        <p14:creationId xmlns:p14="http://schemas.microsoft.com/office/powerpoint/2010/main" val="10921072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AE3E50-C760-B9BC-CD7B-75EC89DBC0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C74FCE8-1C2F-1A59-376A-4D0A716F06CD}"/>
              </a:ext>
            </a:extLst>
          </p:cNvPr>
          <p:cNvSpPr>
            <a:spLocks noGrp="1"/>
          </p:cNvSpPr>
          <p:nvPr>
            <p:ph type="title"/>
          </p:nvPr>
        </p:nvSpPr>
        <p:spPr/>
        <p:txBody>
          <a:bodyPr/>
          <a:lstStyle/>
          <a:p>
            <a:r>
              <a:rPr lang="en-US" dirty="0"/>
              <a:t>CSS Animations</a:t>
            </a:r>
            <a:endParaRPr dirty="0"/>
          </a:p>
        </p:txBody>
      </p:sp>
      <p:sp>
        <p:nvSpPr>
          <p:cNvPr id="3" name="Content Placeholder 2">
            <a:extLst>
              <a:ext uri="{FF2B5EF4-FFF2-40B4-BE49-F238E27FC236}">
                <a16:creationId xmlns:a16="http://schemas.microsoft.com/office/drawing/2014/main" id="{FB92ADD8-15DE-E252-E7A5-4F8FB2441594}"/>
              </a:ext>
            </a:extLst>
          </p:cNvPr>
          <p:cNvSpPr>
            <a:spLocks noGrp="1"/>
          </p:cNvSpPr>
          <p:nvPr>
            <p:ph idx="1"/>
          </p:nvPr>
        </p:nvSpPr>
        <p:spPr>
          <a:xfrm>
            <a:off x="457199" y="1600200"/>
            <a:ext cx="10624457" cy="4525963"/>
          </a:xfrm>
        </p:spPr>
        <p:txBody>
          <a:bodyPr>
            <a:normAutofit fontScale="85000" lnSpcReduction="10000"/>
          </a:bodyPr>
          <a:lstStyle/>
          <a:p>
            <a:r>
              <a:rPr lang="en-US" dirty="0"/>
              <a:t>CSS Animations</a:t>
            </a:r>
          </a:p>
          <a:p>
            <a:r>
              <a:rPr lang="en-US" dirty="0"/>
              <a:t>CSS allows animation of HTML elements without using JavaScript!</a:t>
            </a:r>
          </a:p>
          <a:p>
            <a:r>
              <a:rPr lang="en-US" dirty="0"/>
              <a:t>An animation lets an element gradually change from one style to another.</a:t>
            </a:r>
          </a:p>
          <a:p>
            <a:r>
              <a:rPr lang="en-US" dirty="0"/>
              <a:t>You can change as many CSS properties you want, as many times as you want.</a:t>
            </a:r>
          </a:p>
          <a:p>
            <a:r>
              <a:rPr lang="en-US" dirty="0"/>
              <a:t>To use CSS animation, you must first specify some keyframes for the animation.</a:t>
            </a:r>
          </a:p>
          <a:p>
            <a:r>
              <a:rPr lang="en-US" dirty="0"/>
              <a:t>Keyframes hold what styles the element will have at certain times.</a:t>
            </a:r>
          </a:p>
        </p:txBody>
      </p:sp>
    </p:spTree>
    <p:extLst>
      <p:ext uri="{BB962C8B-B14F-4D97-AF65-F5344CB8AC3E}">
        <p14:creationId xmlns:p14="http://schemas.microsoft.com/office/powerpoint/2010/main" val="92199640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058CA5-3C9A-A69F-A87E-59DE0E3829B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0CDB3D3-D976-A7CD-30A3-0703814E872A}"/>
              </a:ext>
            </a:extLst>
          </p:cNvPr>
          <p:cNvSpPr>
            <a:spLocks noGrp="1"/>
          </p:cNvSpPr>
          <p:nvPr>
            <p:ph type="title"/>
          </p:nvPr>
        </p:nvSpPr>
        <p:spPr/>
        <p:txBody>
          <a:bodyPr/>
          <a:lstStyle/>
          <a:p>
            <a:r>
              <a:rPr lang="en-US" dirty="0"/>
              <a:t>CSS Text Shadow</a:t>
            </a:r>
          </a:p>
        </p:txBody>
      </p:sp>
      <p:sp>
        <p:nvSpPr>
          <p:cNvPr id="3" name="Content Placeholder 2">
            <a:extLst>
              <a:ext uri="{FF2B5EF4-FFF2-40B4-BE49-F238E27FC236}">
                <a16:creationId xmlns:a16="http://schemas.microsoft.com/office/drawing/2014/main" id="{2EB683F3-E0A2-E92D-A2A5-58ED3F9C3543}"/>
              </a:ext>
            </a:extLst>
          </p:cNvPr>
          <p:cNvSpPr>
            <a:spLocks noGrp="1"/>
          </p:cNvSpPr>
          <p:nvPr>
            <p:ph idx="1"/>
          </p:nvPr>
        </p:nvSpPr>
        <p:spPr>
          <a:xfrm>
            <a:off x="457199" y="1600200"/>
            <a:ext cx="10624457" cy="4525963"/>
          </a:xfrm>
        </p:spPr>
        <p:txBody>
          <a:bodyPr>
            <a:normAutofit/>
          </a:bodyPr>
          <a:lstStyle/>
          <a:p>
            <a:r>
              <a:rPr lang="en-US" dirty="0"/>
              <a:t>The CSS text-shadow property applies shadow to text.</a:t>
            </a:r>
          </a:p>
          <a:p>
            <a:r>
              <a:rPr lang="en-US" dirty="0"/>
              <a:t>In its simplest use, you only specify the horizontal shadow (2px) and the vertical shadow (2px):</a:t>
            </a:r>
          </a:p>
          <a:p>
            <a:r>
              <a:rPr lang="en-US" dirty="0"/>
              <a:t>Example:-</a:t>
            </a:r>
          </a:p>
          <a:p>
            <a:pPr marL="0" indent="0">
              <a:buNone/>
            </a:pPr>
            <a:r>
              <a:rPr lang="en-US" dirty="0"/>
              <a:t>h1 {</a:t>
            </a:r>
          </a:p>
          <a:p>
            <a:pPr marL="0" indent="0">
              <a:buNone/>
            </a:pPr>
            <a:r>
              <a:rPr lang="en-US" dirty="0"/>
              <a:t>  text-shadow: 2px </a:t>
            </a:r>
            <a:r>
              <a:rPr lang="en-US" dirty="0" err="1"/>
              <a:t>2px</a:t>
            </a:r>
            <a:r>
              <a:rPr lang="en-US" dirty="0"/>
              <a:t> red;</a:t>
            </a:r>
          </a:p>
          <a:p>
            <a:pPr marL="0" indent="0">
              <a:buNone/>
            </a:pPr>
            <a:r>
              <a:rPr lang="en-US" dirty="0"/>
              <a:t>}</a:t>
            </a:r>
          </a:p>
        </p:txBody>
      </p:sp>
    </p:spTree>
    <p:extLst>
      <p:ext uri="{BB962C8B-B14F-4D97-AF65-F5344CB8AC3E}">
        <p14:creationId xmlns:p14="http://schemas.microsoft.com/office/powerpoint/2010/main" val="11335838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1A7064-5C3E-1CF0-589F-E7553EBD0F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FABC0D-2BC6-9495-6A9B-07B8377A4DC6}"/>
              </a:ext>
            </a:extLst>
          </p:cNvPr>
          <p:cNvSpPr>
            <a:spLocks noGrp="1"/>
          </p:cNvSpPr>
          <p:nvPr>
            <p:ph type="title"/>
          </p:nvPr>
        </p:nvSpPr>
        <p:spPr/>
        <p:txBody>
          <a:bodyPr/>
          <a:lstStyle/>
          <a:p>
            <a:r>
              <a:rPr lang="en-US" dirty="0"/>
              <a:t>CSS Box Shadow</a:t>
            </a:r>
          </a:p>
        </p:txBody>
      </p:sp>
      <p:sp>
        <p:nvSpPr>
          <p:cNvPr id="3" name="Content Placeholder 2">
            <a:extLst>
              <a:ext uri="{FF2B5EF4-FFF2-40B4-BE49-F238E27FC236}">
                <a16:creationId xmlns:a16="http://schemas.microsoft.com/office/drawing/2014/main" id="{0FCF3CC8-2E42-1A6C-84E7-AE8743B2CCAE}"/>
              </a:ext>
            </a:extLst>
          </p:cNvPr>
          <p:cNvSpPr>
            <a:spLocks noGrp="1"/>
          </p:cNvSpPr>
          <p:nvPr>
            <p:ph idx="1"/>
          </p:nvPr>
        </p:nvSpPr>
        <p:spPr>
          <a:xfrm>
            <a:off x="457199" y="1600200"/>
            <a:ext cx="10624457" cy="4525963"/>
          </a:xfrm>
        </p:spPr>
        <p:txBody>
          <a:bodyPr>
            <a:normAutofit/>
          </a:bodyPr>
          <a:lstStyle/>
          <a:p>
            <a:r>
              <a:rPr lang="en-US" dirty="0"/>
              <a:t>The CSS box-shadow property is used to apply one or more shadows to an element.</a:t>
            </a:r>
          </a:p>
          <a:p>
            <a:r>
              <a:rPr lang="en-US" dirty="0"/>
              <a:t>Example:-</a:t>
            </a:r>
          </a:p>
          <a:p>
            <a:pPr marL="0" indent="0">
              <a:buNone/>
            </a:pPr>
            <a:r>
              <a:rPr lang="en-US" dirty="0"/>
              <a:t>div {</a:t>
            </a:r>
          </a:p>
          <a:p>
            <a:pPr marL="0" indent="0">
              <a:buNone/>
            </a:pPr>
            <a:r>
              <a:rPr lang="en-US" dirty="0"/>
              <a:t>  box-shadow: 10px </a:t>
            </a:r>
            <a:r>
              <a:rPr lang="en-US" dirty="0" err="1"/>
              <a:t>10px</a:t>
            </a:r>
            <a:r>
              <a:rPr lang="en-US" dirty="0"/>
              <a:t> 5px </a:t>
            </a:r>
            <a:r>
              <a:rPr lang="en-US" dirty="0" err="1"/>
              <a:t>lightblue</a:t>
            </a:r>
            <a:r>
              <a:rPr lang="en-US" dirty="0"/>
              <a:t>;</a:t>
            </a:r>
          </a:p>
          <a:p>
            <a:pPr marL="0" indent="0">
              <a:buNone/>
            </a:pPr>
            <a:r>
              <a:rPr lang="en-US" dirty="0"/>
              <a:t>}</a:t>
            </a:r>
          </a:p>
        </p:txBody>
      </p:sp>
    </p:spTree>
    <p:extLst>
      <p:ext uri="{BB962C8B-B14F-4D97-AF65-F5344CB8AC3E}">
        <p14:creationId xmlns:p14="http://schemas.microsoft.com/office/powerpoint/2010/main" val="34829030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Introduction to CSS3</a:t>
            </a:r>
          </a:p>
        </p:txBody>
      </p:sp>
      <p:sp>
        <p:nvSpPr>
          <p:cNvPr id="3" name="Content Placeholder 2"/>
          <p:cNvSpPr>
            <a:spLocks noGrp="1"/>
          </p:cNvSpPr>
          <p:nvPr>
            <p:ph idx="1"/>
          </p:nvPr>
        </p:nvSpPr>
        <p:spPr/>
        <p:txBody>
          <a:bodyPr/>
          <a:lstStyle/>
          <a:p>
            <a:r>
              <a:rPr sz="2000"/>
              <a:t>CSS3 is the latest evolution of Cascading Style Sheets, used for styling HTML documents.</a:t>
            </a:r>
          </a:p>
          <a:p>
            <a:r>
              <a:rPr sz="2000"/>
              <a:t>- Modular structure</a:t>
            </a:r>
          </a:p>
          <a:p>
            <a:r>
              <a:rPr sz="2000"/>
              <a:t>- Includes new selectors, properties, and animations</a:t>
            </a:r>
          </a:p>
          <a:p>
            <a:r>
              <a:rPr sz="2000"/>
              <a:t>- Offers enhanced visual effects like gradients, shadows, transitions, and transforms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CSS3 Key Features</a:t>
            </a:r>
          </a:p>
        </p:txBody>
      </p:sp>
      <p:sp>
        <p:nvSpPr>
          <p:cNvPr id="3" name="Content Placeholder 2"/>
          <p:cNvSpPr>
            <a:spLocks noGrp="1"/>
          </p:cNvSpPr>
          <p:nvPr>
            <p:ph idx="1"/>
          </p:nvPr>
        </p:nvSpPr>
        <p:spPr/>
        <p:txBody>
          <a:bodyPr/>
          <a:lstStyle/>
          <a:p>
            <a:r>
              <a:rPr sz="2000" dirty="0"/>
              <a:t>- Media Queries for responsive design</a:t>
            </a:r>
          </a:p>
          <a:p>
            <a:r>
              <a:rPr sz="2000" dirty="0"/>
              <a:t>- Flexbox and Grid layout systems</a:t>
            </a:r>
          </a:p>
          <a:p>
            <a:r>
              <a:rPr sz="2000" dirty="0"/>
              <a:t>- Animations and transitions</a:t>
            </a:r>
          </a:p>
          <a:p>
            <a:r>
              <a:rPr sz="2000" dirty="0"/>
              <a:t>- Border-radius, box-shadow, text-shadow</a:t>
            </a:r>
          </a:p>
          <a:p>
            <a:r>
              <a:rPr sz="2000" dirty="0"/>
              <a:t>- Custom fonts using @font-face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t>HTML5: </a:t>
            </a:r>
            <a:r>
              <a:rPr lang="en-IN" dirty="0"/>
              <a:t>Web </a:t>
            </a:r>
            <a:r>
              <a:rPr dirty="0"/>
              <a:t>Storage</a:t>
            </a:r>
          </a:p>
        </p:txBody>
      </p:sp>
      <p:sp>
        <p:nvSpPr>
          <p:cNvPr id="3" name="Content Placeholder 2"/>
          <p:cNvSpPr>
            <a:spLocks noGrp="1"/>
          </p:cNvSpPr>
          <p:nvPr>
            <p:ph idx="1"/>
          </p:nvPr>
        </p:nvSpPr>
        <p:spPr/>
        <p:txBody>
          <a:bodyPr/>
          <a:lstStyle/>
          <a:p>
            <a:r>
              <a:rPr lang="en-US" sz="2400" dirty="0"/>
              <a:t>With web storage, applications can store data locally within the user's browser.</a:t>
            </a:r>
            <a:endParaRPr lang="en-US" sz="1600" dirty="0"/>
          </a:p>
          <a:p>
            <a:r>
              <a:rPr lang="en-US" sz="2400" dirty="0"/>
              <a:t>Web storage provides two objects for storing data in the browser:</a:t>
            </a:r>
          </a:p>
          <a:p>
            <a:pPr marL="0" indent="0">
              <a:buNone/>
            </a:pPr>
            <a:endParaRPr lang="en-US" sz="2400" dirty="0"/>
          </a:p>
          <a:p>
            <a:r>
              <a:rPr lang="en-US" sz="2400" dirty="0" err="1"/>
              <a:t>window.localStorage</a:t>
            </a:r>
            <a:r>
              <a:rPr lang="en-US" sz="2400" dirty="0"/>
              <a:t> - stores data with no expiration date (data is not lost when the browser tab is closed)</a:t>
            </a:r>
          </a:p>
          <a:p>
            <a:r>
              <a:rPr lang="en-US" sz="2400" dirty="0" err="1"/>
              <a:t>window.sessionStorage</a:t>
            </a:r>
            <a:r>
              <a:rPr lang="en-US" sz="2400" dirty="0"/>
              <a:t> - stores data for one session (data is lost when the browser tab is closed)</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BF6806-5BC3-BA84-075F-19CEE148892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06A837-5B80-D1F0-F49B-50F65001EBBE}"/>
              </a:ext>
            </a:extLst>
          </p:cNvPr>
          <p:cNvSpPr>
            <a:spLocks noGrp="1"/>
          </p:cNvSpPr>
          <p:nvPr>
            <p:ph type="title"/>
          </p:nvPr>
        </p:nvSpPr>
        <p:spPr/>
        <p:txBody>
          <a:bodyPr/>
          <a:lstStyle/>
          <a:p>
            <a:r>
              <a:t>HTML5: Local Storage</a:t>
            </a:r>
          </a:p>
        </p:txBody>
      </p:sp>
      <p:sp>
        <p:nvSpPr>
          <p:cNvPr id="3" name="Content Placeholder 2">
            <a:extLst>
              <a:ext uri="{FF2B5EF4-FFF2-40B4-BE49-F238E27FC236}">
                <a16:creationId xmlns:a16="http://schemas.microsoft.com/office/drawing/2014/main" id="{2C8DC89E-B9D5-2C63-51C0-FF77FB9AF211}"/>
              </a:ext>
            </a:extLst>
          </p:cNvPr>
          <p:cNvSpPr>
            <a:spLocks noGrp="1"/>
          </p:cNvSpPr>
          <p:nvPr>
            <p:ph idx="1"/>
          </p:nvPr>
        </p:nvSpPr>
        <p:spPr/>
        <p:txBody>
          <a:bodyPr>
            <a:normAutofit/>
          </a:bodyPr>
          <a:lstStyle/>
          <a:p>
            <a:r>
              <a:rPr sz="2400" dirty="0"/>
              <a:t>Local Storage allows web applications to store data in the browser.</a:t>
            </a:r>
          </a:p>
          <a:p>
            <a:r>
              <a:rPr sz="2400" dirty="0"/>
              <a:t>- Uses key-value pairs</a:t>
            </a:r>
          </a:p>
          <a:p>
            <a:r>
              <a:rPr sz="2400" dirty="0"/>
              <a:t>- Data persists even after the browser is closed</a:t>
            </a:r>
          </a:p>
          <a:p>
            <a:r>
              <a:rPr sz="2400" dirty="0"/>
              <a:t>- Accessible via JavaScript: </a:t>
            </a:r>
            <a:r>
              <a:rPr sz="2400" dirty="0" err="1"/>
              <a:t>localStorage.setItem</a:t>
            </a:r>
            <a:r>
              <a:rPr sz="2400" dirty="0"/>
              <a:t>('key', 'value')</a:t>
            </a:r>
          </a:p>
        </p:txBody>
      </p:sp>
    </p:spTree>
    <p:extLst>
      <p:ext uri="{BB962C8B-B14F-4D97-AF65-F5344CB8AC3E}">
        <p14:creationId xmlns:p14="http://schemas.microsoft.com/office/powerpoint/2010/main" val="293455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8AC5B9-5E4B-5D4D-8450-DDE7956455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0852B6-0FF0-1C71-30BF-733E051FD227}"/>
              </a:ext>
            </a:extLst>
          </p:cNvPr>
          <p:cNvSpPr>
            <a:spLocks noGrp="1"/>
          </p:cNvSpPr>
          <p:nvPr>
            <p:ph type="title"/>
          </p:nvPr>
        </p:nvSpPr>
        <p:spPr/>
        <p:txBody>
          <a:bodyPr/>
          <a:lstStyle/>
          <a:p>
            <a:r>
              <a:rPr dirty="0"/>
              <a:t>HTML5: </a:t>
            </a:r>
            <a:r>
              <a:rPr lang="en-IN" dirty="0"/>
              <a:t>Session</a:t>
            </a:r>
            <a:r>
              <a:rPr dirty="0"/>
              <a:t> Storage</a:t>
            </a:r>
          </a:p>
        </p:txBody>
      </p:sp>
      <p:sp>
        <p:nvSpPr>
          <p:cNvPr id="3" name="Content Placeholder 2">
            <a:extLst>
              <a:ext uri="{FF2B5EF4-FFF2-40B4-BE49-F238E27FC236}">
                <a16:creationId xmlns:a16="http://schemas.microsoft.com/office/drawing/2014/main" id="{B7717899-8A60-5DBE-CCE1-ECBE91416CA7}"/>
              </a:ext>
            </a:extLst>
          </p:cNvPr>
          <p:cNvSpPr>
            <a:spLocks noGrp="1"/>
          </p:cNvSpPr>
          <p:nvPr>
            <p:ph idx="1"/>
          </p:nvPr>
        </p:nvSpPr>
        <p:spPr/>
        <p:txBody>
          <a:bodyPr>
            <a:normAutofit/>
          </a:bodyPr>
          <a:lstStyle/>
          <a:p>
            <a:r>
              <a:rPr lang="en-US" sz="2400" dirty="0"/>
              <a:t>The </a:t>
            </a:r>
            <a:r>
              <a:rPr lang="en-US" sz="2400" dirty="0" err="1"/>
              <a:t>sessionStorage</a:t>
            </a:r>
            <a:r>
              <a:rPr lang="en-US" sz="2400" dirty="0"/>
              <a:t> object is equal to the </a:t>
            </a:r>
            <a:r>
              <a:rPr lang="en-US" sz="2400" dirty="0" err="1"/>
              <a:t>localStorage</a:t>
            </a:r>
            <a:r>
              <a:rPr lang="en-US" sz="2400" dirty="0"/>
              <a:t> object, except that it stores the data for only one session! The data is deleted when the user closes the specific browser tab.</a:t>
            </a:r>
          </a:p>
          <a:p>
            <a:r>
              <a:rPr lang="en-US" sz="2400" dirty="0"/>
              <a:t>It allows you to </a:t>
            </a:r>
            <a:r>
              <a:rPr lang="en-US" sz="2400" b="1" dirty="0"/>
              <a:t>store key-value pairs</a:t>
            </a:r>
            <a:r>
              <a:rPr lang="en-US" sz="2400" dirty="0"/>
              <a:t> in a user's browser </a:t>
            </a:r>
            <a:r>
              <a:rPr lang="en-US" sz="2400" b="1" dirty="0"/>
              <a:t>for a single session</a:t>
            </a:r>
            <a:r>
              <a:rPr lang="en-US" sz="2400" dirty="0"/>
              <a:t>.</a:t>
            </a:r>
          </a:p>
          <a:p>
            <a:r>
              <a:rPr lang="en-IN" sz="2400" dirty="0" err="1"/>
              <a:t>sessionStorage.setItem</a:t>
            </a:r>
            <a:r>
              <a:rPr lang="en-IN" sz="2400" dirty="0"/>
              <a:t>("name", "Gaurav");</a:t>
            </a:r>
            <a:endParaRPr sz="2400" dirty="0"/>
          </a:p>
        </p:txBody>
      </p:sp>
    </p:spTree>
    <p:extLst>
      <p:ext uri="{BB962C8B-B14F-4D97-AF65-F5344CB8AC3E}">
        <p14:creationId xmlns:p14="http://schemas.microsoft.com/office/powerpoint/2010/main" val="2166660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Web Sockets</a:t>
            </a:r>
          </a:p>
        </p:txBody>
      </p:sp>
      <p:sp>
        <p:nvSpPr>
          <p:cNvPr id="3" name="Content Placeholder 2"/>
          <p:cNvSpPr>
            <a:spLocks noGrp="1"/>
          </p:cNvSpPr>
          <p:nvPr>
            <p:ph idx="1"/>
          </p:nvPr>
        </p:nvSpPr>
        <p:spPr/>
        <p:txBody>
          <a:bodyPr>
            <a:normAutofit lnSpcReduction="10000"/>
          </a:bodyPr>
          <a:lstStyle/>
          <a:p>
            <a:r>
              <a:rPr sz="2400" dirty="0" err="1"/>
              <a:t>WebSockets</a:t>
            </a:r>
            <a:r>
              <a:rPr sz="2400" dirty="0"/>
              <a:t> provide full-duplex communication over a single TCP connection.</a:t>
            </a:r>
          </a:p>
          <a:p>
            <a:r>
              <a:rPr sz="2400" dirty="0"/>
              <a:t>- Real-time data exchange between client and server</a:t>
            </a:r>
          </a:p>
          <a:p>
            <a:r>
              <a:rPr sz="2400" dirty="0"/>
              <a:t>- Used in chat apps, gaming, live updates</a:t>
            </a:r>
          </a:p>
          <a:p>
            <a:r>
              <a:rPr sz="2400" dirty="0"/>
              <a:t>- Syntax: let socket = new WebSocket('</a:t>
            </a:r>
            <a:r>
              <a:rPr sz="2400" dirty="0" err="1"/>
              <a:t>ws</a:t>
            </a:r>
            <a:r>
              <a:rPr sz="2400" dirty="0"/>
              <a:t>://example.com')</a:t>
            </a:r>
            <a:endParaRPr lang="en-IN" sz="2400" dirty="0"/>
          </a:p>
          <a:p>
            <a:r>
              <a:rPr lang="en-US" sz="2400" dirty="0" err="1"/>
              <a:t>Socket.send</a:t>
            </a:r>
            <a:r>
              <a:rPr lang="en-US" sz="2400" dirty="0"/>
              <a:t>()	</a:t>
            </a:r>
          </a:p>
          <a:p>
            <a:r>
              <a:rPr lang="en-US" sz="2400" dirty="0"/>
              <a:t>The send(data) method transmits data using the connection.</a:t>
            </a:r>
          </a:p>
          <a:p>
            <a:pPr marL="0" indent="0">
              <a:buNone/>
            </a:pPr>
            <a:endParaRPr lang="en-US" sz="2400" dirty="0"/>
          </a:p>
          <a:p>
            <a:r>
              <a:rPr lang="en-US" sz="2400" dirty="0" err="1"/>
              <a:t>Socket.close</a:t>
            </a:r>
            <a:r>
              <a:rPr lang="en-US" sz="2400" dirty="0"/>
              <a:t>()	</a:t>
            </a:r>
          </a:p>
          <a:p>
            <a:r>
              <a:rPr lang="en-US" sz="2400" dirty="0"/>
              <a:t>The close() method would be used to terminate any existing connection.</a:t>
            </a:r>
            <a:endParaRPr sz="2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Server-Sent Events (SSE)</a:t>
            </a:r>
          </a:p>
        </p:txBody>
      </p:sp>
      <p:sp>
        <p:nvSpPr>
          <p:cNvPr id="3" name="Content Placeholder 2"/>
          <p:cNvSpPr>
            <a:spLocks noGrp="1"/>
          </p:cNvSpPr>
          <p:nvPr>
            <p:ph idx="1"/>
          </p:nvPr>
        </p:nvSpPr>
        <p:spPr>
          <a:xfrm>
            <a:off x="457200" y="1600200"/>
            <a:ext cx="10069286" cy="4702629"/>
          </a:xfrm>
        </p:spPr>
        <p:txBody>
          <a:bodyPr>
            <a:normAutofit/>
          </a:bodyPr>
          <a:lstStyle/>
          <a:p>
            <a:r>
              <a:rPr lang="en-US" b="1" dirty="0"/>
              <a:t>Server-sent events</a:t>
            </a:r>
            <a:r>
              <a:rPr lang="en-US" dirty="0"/>
              <a:t> are a way of sending data from a server to a web page without requiring the page to refresh or make requests. </a:t>
            </a:r>
          </a:p>
          <a:p>
            <a:r>
              <a:rPr lang="en-US" dirty="0"/>
              <a:t>These events are useful for creating real-time applications, such as chat, news feeds, or notifications.</a:t>
            </a:r>
          </a:p>
          <a:p>
            <a:r>
              <a:rPr lang="en-US" dirty="0"/>
              <a:t>Using SSE, we can push DOM events continuously from our web server to the visitor's browser.</a:t>
            </a:r>
          </a:p>
          <a:p>
            <a:r>
              <a:rPr lang="en-IN" sz="2800" dirty="0"/>
              <a:t>Syntax</a:t>
            </a:r>
            <a:r>
              <a:rPr sz="3000" dirty="0"/>
              <a:t>: const </a:t>
            </a:r>
            <a:r>
              <a:rPr sz="3000" dirty="0" err="1"/>
              <a:t>evtSource</a:t>
            </a:r>
            <a:r>
              <a:rPr sz="3000" dirty="0"/>
              <a:t> = new </a:t>
            </a:r>
            <a:r>
              <a:rPr sz="3000" dirty="0" err="1"/>
              <a:t>EventSource</a:t>
            </a:r>
            <a:r>
              <a:rPr sz="3000" dirty="0"/>
              <a:t>('/events')</a:t>
            </a:r>
            <a:endParaRPr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121</TotalTime>
  <Words>1894</Words>
  <Application>Microsoft Office PowerPoint</Application>
  <PresentationFormat>Custom</PresentationFormat>
  <Paragraphs>184</Paragraphs>
  <Slides>26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26</vt:i4>
      </vt:variant>
    </vt:vector>
  </HeadingPairs>
  <TitlesOfParts>
    <vt:vector size="30" baseType="lpstr">
      <vt:lpstr>Arial</vt:lpstr>
      <vt:lpstr>Calibri</vt:lpstr>
      <vt:lpstr>Times New Roman</vt:lpstr>
      <vt:lpstr>Office Theme</vt:lpstr>
      <vt:lpstr>Introduction to HTML5</vt:lpstr>
      <vt:lpstr>HTML5 Key Features</vt:lpstr>
      <vt:lpstr>Introduction to CSS3</vt:lpstr>
      <vt:lpstr>CSS3 Key Features</vt:lpstr>
      <vt:lpstr>HTML5: Web Storage</vt:lpstr>
      <vt:lpstr>HTML5: Local Storage</vt:lpstr>
      <vt:lpstr>HTML5: Session Storage</vt:lpstr>
      <vt:lpstr>Web Sockets</vt:lpstr>
      <vt:lpstr>Server-Sent Events (SSE)</vt:lpstr>
      <vt:lpstr>Canvas in HTML5</vt:lpstr>
      <vt:lpstr>HTML5 Audio</vt:lpstr>
      <vt:lpstr>HTML5 Video</vt:lpstr>
      <vt:lpstr>Geolocation API</vt:lpstr>
      <vt:lpstr>Microdata in HTML5</vt:lpstr>
      <vt:lpstr>Drag and Drop API</vt:lpstr>
      <vt:lpstr>Browser Life Cycle</vt:lpstr>
      <vt:lpstr>Browser Life Cycle</vt:lpstr>
      <vt:lpstr>Service Workers</vt:lpstr>
      <vt:lpstr>Media Queries</vt:lpstr>
      <vt:lpstr>Media Queries</vt:lpstr>
      <vt:lpstr>Grid Layout</vt:lpstr>
      <vt:lpstr>Grid Layout</vt:lpstr>
      <vt:lpstr>CSS Transition</vt:lpstr>
      <vt:lpstr>CSS Animations</vt:lpstr>
      <vt:lpstr>CSS Text Shadow</vt:lpstr>
      <vt:lpstr>CSS Box Shadow</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Gaurav Kumar</cp:lastModifiedBy>
  <cp:revision>25</cp:revision>
  <dcterms:created xsi:type="dcterms:W3CDTF">2013-01-27T09:14:16Z</dcterms:created>
  <dcterms:modified xsi:type="dcterms:W3CDTF">2025-08-13T04:03:17Z</dcterms:modified>
  <cp:category/>
</cp:coreProperties>
</file>