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2"/>
  </p:notesMasterIdLst>
  <p:sldIdLst>
    <p:sldId id="256" r:id="rId2"/>
    <p:sldId id="257" r:id="rId3"/>
    <p:sldId id="258" r:id="rId4"/>
    <p:sldId id="259" r:id="rId5"/>
    <p:sldId id="260" r:id="rId6"/>
    <p:sldId id="261" r:id="rId7"/>
    <p:sldId id="265" r:id="rId8"/>
    <p:sldId id="263" r:id="rId9"/>
    <p:sldId id="275" r:id="rId10"/>
    <p:sldId id="264" r:id="rId11"/>
    <p:sldId id="266" r:id="rId12"/>
    <p:sldId id="267" r:id="rId13"/>
    <p:sldId id="269" r:id="rId14"/>
    <p:sldId id="270" r:id="rId15"/>
    <p:sldId id="271" r:id="rId16"/>
    <p:sldId id="268" r:id="rId17"/>
    <p:sldId id="272" r:id="rId18"/>
    <p:sldId id="273"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126" autoAdjust="0"/>
  </p:normalViewPr>
  <p:slideViewPr>
    <p:cSldViewPr snapToGrid="0">
      <p:cViewPr varScale="1">
        <p:scale>
          <a:sx n="64" d="100"/>
          <a:sy n="64" d="100"/>
        </p:scale>
        <p:origin x="13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hit\Desktop\Fault%20paper\Simulation%20Read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hit\Desktop\Fault%20paper\Simulation%20Reading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hit\Desktop\Fault%20paper\Simulation%20Reading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hit\Desktop\Fault%20paper\Simulation%20Reading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098948350833906E-2"/>
          <c:y val="0.15661650989278514"/>
          <c:w val="0.90858684331125272"/>
          <c:h val="0.68573122927166597"/>
        </c:manualLayout>
      </c:layout>
      <c:lineChart>
        <c:grouping val="standard"/>
        <c:varyColors val="0"/>
        <c:ser>
          <c:idx val="0"/>
          <c:order val="0"/>
          <c:tx>
            <c:strRef>
              <c:f>'3 cube'!$A$21</c:f>
              <c:strCache>
                <c:ptCount val="1"/>
                <c:pt idx="0">
                  <c:v>Normal Spanning Tree 3 Cube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'3 cube'!$B$20:$H$20</c:f>
              <c:strCache>
                <c:ptCount val="7"/>
                <c:pt idx="0">
                  <c:v>Port 2</c:v>
                </c:pt>
                <c:pt idx="1">
                  <c:v>Port 3</c:v>
                </c:pt>
                <c:pt idx="2">
                  <c:v>Port 4</c:v>
                </c:pt>
                <c:pt idx="3">
                  <c:v>Port 5</c:v>
                </c:pt>
                <c:pt idx="4">
                  <c:v>Port 6</c:v>
                </c:pt>
                <c:pt idx="5">
                  <c:v>Port 7</c:v>
                </c:pt>
                <c:pt idx="6">
                  <c:v>Port 8</c:v>
                </c:pt>
              </c:strCache>
            </c:strRef>
          </c:cat>
          <c:val>
            <c:numRef>
              <c:f>'3 cube'!$B$21:$H$21</c:f>
              <c:numCache>
                <c:formatCode>General</c:formatCode>
                <c:ptCount val="7"/>
                <c:pt idx="0">
                  <c:v>21</c:v>
                </c:pt>
                <c:pt idx="1">
                  <c:v>21.4</c:v>
                </c:pt>
                <c:pt idx="2">
                  <c:v>24.2</c:v>
                </c:pt>
                <c:pt idx="3">
                  <c:v>20.8</c:v>
                </c:pt>
                <c:pt idx="4">
                  <c:v>25</c:v>
                </c:pt>
                <c:pt idx="5">
                  <c:v>25</c:v>
                </c:pt>
                <c:pt idx="6">
                  <c:v>30.6</c:v>
                </c:pt>
              </c:numCache>
            </c:numRef>
          </c:val>
          <c:smooth val="0"/>
          <c:extLst>
            <c:ext xmlns:c16="http://schemas.microsoft.com/office/drawing/2014/chart" uri="{C3380CC4-5D6E-409C-BE32-E72D297353CC}">
              <c16:uniqueId val="{00000000-0BB5-4F99-AF79-04256C218D30}"/>
            </c:ext>
          </c:extLst>
        </c:ser>
        <c:ser>
          <c:idx val="1"/>
          <c:order val="1"/>
          <c:tx>
            <c:strRef>
              <c:f>'3 cube'!$A$22</c:f>
              <c:strCache>
                <c:ptCount val="1"/>
                <c:pt idx="0">
                  <c:v>Balanced Spanning tree 3 Cube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'3 cube'!$B$20:$H$20</c:f>
              <c:strCache>
                <c:ptCount val="7"/>
                <c:pt idx="0">
                  <c:v>Port 2</c:v>
                </c:pt>
                <c:pt idx="1">
                  <c:v>Port 3</c:v>
                </c:pt>
                <c:pt idx="2">
                  <c:v>Port 4</c:v>
                </c:pt>
                <c:pt idx="3">
                  <c:v>Port 5</c:v>
                </c:pt>
                <c:pt idx="4">
                  <c:v>Port 6</c:v>
                </c:pt>
                <c:pt idx="5">
                  <c:v>Port 7</c:v>
                </c:pt>
                <c:pt idx="6">
                  <c:v>Port 8</c:v>
                </c:pt>
              </c:strCache>
            </c:strRef>
          </c:cat>
          <c:val>
            <c:numRef>
              <c:f>'3 cube'!$B$22:$H$22</c:f>
              <c:numCache>
                <c:formatCode>General</c:formatCode>
                <c:ptCount val="7"/>
                <c:pt idx="0">
                  <c:v>20.6</c:v>
                </c:pt>
                <c:pt idx="1">
                  <c:v>21.2</c:v>
                </c:pt>
                <c:pt idx="2">
                  <c:v>25.6</c:v>
                </c:pt>
                <c:pt idx="3">
                  <c:v>19.399999999999999</c:v>
                </c:pt>
                <c:pt idx="4">
                  <c:v>24.6</c:v>
                </c:pt>
                <c:pt idx="5">
                  <c:v>25.4</c:v>
                </c:pt>
                <c:pt idx="6">
                  <c:v>28.6</c:v>
                </c:pt>
              </c:numCache>
            </c:numRef>
          </c:val>
          <c:smooth val="0"/>
          <c:extLst>
            <c:ext xmlns:c16="http://schemas.microsoft.com/office/drawing/2014/chart" uri="{C3380CC4-5D6E-409C-BE32-E72D297353CC}">
              <c16:uniqueId val="{00000001-0BB5-4F99-AF79-04256C218D30}"/>
            </c:ext>
          </c:extLst>
        </c:ser>
        <c:dLbls>
          <c:showLegendKey val="0"/>
          <c:showVal val="0"/>
          <c:showCatName val="0"/>
          <c:showSerName val="0"/>
          <c:showPercent val="0"/>
          <c:showBubbleSize val="0"/>
        </c:dLbls>
        <c:marker val="1"/>
        <c:smooth val="0"/>
        <c:axId val="419643680"/>
        <c:axId val="419644072"/>
      </c:lineChart>
      <c:catAx>
        <c:axId val="41964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644072"/>
        <c:crosses val="autoZero"/>
        <c:auto val="1"/>
        <c:lblAlgn val="ctr"/>
        <c:lblOffset val="100"/>
        <c:noMultiLvlLbl val="0"/>
      </c:catAx>
      <c:valAx>
        <c:axId val="419644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643680"/>
        <c:crosses val="autoZero"/>
        <c:crossBetween val="between"/>
      </c:valAx>
      <c:spPr>
        <a:noFill/>
        <a:ln>
          <a:noFill/>
        </a:ln>
        <a:effectLst/>
      </c:spPr>
    </c:plotArea>
    <c:legend>
      <c:legendPos val="b"/>
      <c:layout>
        <c:manualLayout>
          <c:xMode val="edge"/>
          <c:yMode val="edge"/>
          <c:x val="8.0201610494208916E-2"/>
          <c:y val="0.7926475930533029"/>
          <c:w val="0.83139390494573662"/>
          <c:h val="5.998725319153045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'3 star'!$A$21</c:f>
              <c:strCache>
                <c:ptCount val="1"/>
                <c:pt idx="0">
                  <c:v>Normal Spanning Tree 3 Star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'3 star'!$B$20:$F$20</c:f>
              <c:strCache>
                <c:ptCount val="5"/>
                <c:pt idx="0">
                  <c:v>Port 2</c:v>
                </c:pt>
                <c:pt idx="1">
                  <c:v>Port 3</c:v>
                </c:pt>
                <c:pt idx="2">
                  <c:v>Port 4</c:v>
                </c:pt>
                <c:pt idx="3">
                  <c:v>Port 5</c:v>
                </c:pt>
                <c:pt idx="4">
                  <c:v>Port 6</c:v>
                </c:pt>
              </c:strCache>
            </c:strRef>
          </c:cat>
          <c:val>
            <c:numRef>
              <c:f>'3 star'!$B$21:$F$21</c:f>
              <c:numCache>
                <c:formatCode>General</c:formatCode>
                <c:ptCount val="5"/>
                <c:pt idx="0">
                  <c:v>20</c:v>
                </c:pt>
                <c:pt idx="1">
                  <c:v>26.8</c:v>
                </c:pt>
                <c:pt idx="2">
                  <c:v>31</c:v>
                </c:pt>
                <c:pt idx="3">
                  <c:v>26.2</c:v>
                </c:pt>
                <c:pt idx="4">
                  <c:v>21.2</c:v>
                </c:pt>
              </c:numCache>
            </c:numRef>
          </c:val>
          <c:smooth val="0"/>
          <c:extLst>
            <c:ext xmlns:c16="http://schemas.microsoft.com/office/drawing/2014/chart" uri="{C3380CC4-5D6E-409C-BE32-E72D297353CC}">
              <c16:uniqueId val="{00000000-3A13-4CF4-B248-22C31CEAD8D9}"/>
            </c:ext>
          </c:extLst>
        </c:ser>
        <c:ser>
          <c:idx val="1"/>
          <c:order val="1"/>
          <c:tx>
            <c:strRef>
              <c:f>'3 star'!$A$22</c:f>
              <c:strCache>
                <c:ptCount val="1"/>
                <c:pt idx="0">
                  <c:v>Balanced Spanning tree 3 Star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'3 star'!$B$20:$F$20</c:f>
              <c:strCache>
                <c:ptCount val="5"/>
                <c:pt idx="0">
                  <c:v>Port 2</c:v>
                </c:pt>
                <c:pt idx="1">
                  <c:v>Port 3</c:v>
                </c:pt>
                <c:pt idx="2">
                  <c:v>Port 4</c:v>
                </c:pt>
                <c:pt idx="3">
                  <c:v>Port 5</c:v>
                </c:pt>
                <c:pt idx="4">
                  <c:v>Port 6</c:v>
                </c:pt>
              </c:strCache>
            </c:strRef>
          </c:cat>
          <c:val>
            <c:numRef>
              <c:f>'3 star'!$B$22:$F$22</c:f>
              <c:numCache>
                <c:formatCode>General</c:formatCode>
                <c:ptCount val="5"/>
                <c:pt idx="0">
                  <c:v>20.8</c:v>
                </c:pt>
                <c:pt idx="1">
                  <c:v>25.4</c:v>
                </c:pt>
                <c:pt idx="2">
                  <c:v>30.4</c:v>
                </c:pt>
                <c:pt idx="3">
                  <c:v>25.4</c:v>
                </c:pt>
                <c:pt idx="4">
                  <c:v>20.6</c:v>
                </c:pt>
              </c:numCache>
            </c:numRef>
          </c:val>
          <c:smooth val="0"/>
          <c:extLst>
            <c:ext xmlns:c16="http://schemas.microsoft.com/office/drawing/2014/chart" uri="{C3380CC4-5D6E-409C-BE32-E72D297353CC}">
              <c16:uniqueId val="{00000001-3A13-4CF4-B248-22C31CEAD8D9}"/>
            </c:ext>
          </c:extLst>
        </c:ser>
        <c:dLbls>
          <c:showLegendKey val="0"/>
          <c:showVal val="0"/>
          <c:showCatName val="0"/>
          <c:showSerName val="0"/>
          <c:showPercent val="0"/>
          <c:showBubbleSize val="0"/>
        </c:dLbls>
        <c:marker val="1"/>
        <c:smooth val="0"/>
        <c:axId val="557512176"/>
        <c:axId val="557518056"/>
      </c:lineChart>
      <c:catAx>
        <c:axId val="55751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18056"/>
        <c:crosses val="autoZero"/>
        <c:auto val="1"/>
        <c:lblAlgn val="ctr"/>
        <c:lblOffset val="100"/>
        <c:noMultiLvlLbl val="0"/>
      </c:catAx>
      <c:valAx>
        <c:axId val="557518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1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4-Cube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'4 cube'!$A$21</c:f>
              <c:strCache>
                <c:ptCount val="1"/>
                <c:pt idx="0">
                  <c:v>Normal Spanning Tree 4 Cube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'4 cube'!$B$20:$P$20</c:f>
              <c:strCache>
                <c:ptCount val="15"/>
                <c:pt idx="0">
                  <c:v>Port 2</c:v>
                </c:pt>
                <c:pt idx="1">
                  <c:v>Port 3</c:v>
                </c:pt>
                <c:pt idx="2">
                  <c:v>Port 4</c:v>
                </c:pt>
                <c:pt idx="3">
                  <c:v>Port 5</c:v>
                </c:pt>
                <c:pt idx="4">
                  <c:v>Port 6</c:v>
                </c:pt>
                <c:pt idx="5">
                  <c:v>Port 7</c:v>
                </c:pt>
                <c:pt idx="6">
                  <c:v>Port 8</c:v>
                </c:pt>
                <c:pt idx="7">
                  <c:v>Port 9</c:v>
                </c:pt>
                <c:pt idx="8">
                  <c:v>Port 10</c:v>
                </c:pt>
                <c:pt idx="9">
                  <c:v>Port 11</c:v>
                </c:pt>
                <c:pt idx="10">
                  <c:v>Port 12</c:v>
                </c:pt>
                <c:pt idx="11">
                  <c:v>Port 13</c:v>
                </c:pt>
                <c:pt idx="12">
                  <c:v>Port 14</c:v>
                </c:pt>
                <c:pt idx="13">
                  <c:v>Port 15</c:v>
                </c:pt>
                <c:pt idx="14">
                  <c:v>Port 16</c:v>
                </c:pt>
              </c:strCache>
            </c:strRef>
          </c:cat>
          <c:val>
            <c:numRef>
              <c:f>'4 cube'!$B$21:$P$21</c:f>
              <c:numCache>
                <c:formatCode>General</c:formatCode>
                <c:ptCount val="15"/>
                <c:pt idx="0">
                  <c:v>19.8</c:v>
                </c:pt>
                <c:pt idx="1">
                  <c:v>19.8</c:v>
                </c:pt>
                <c:pt idx="2">
                  <c:v>25.8</c:v>
                </c:pt>
                <c:pt idx="3">
                  <c:v>22.2</c:v>
                </c:pt>
                <c:pt idx="4">
                  <c:v>25</c:v>
                </c:pt>
                <c:pt idx="5">
                  <c:v>25.4</c:v>
                </c:pt>
                <c:pt idx="6">
                  <c:v>27</c:v>
                </c:pt>
                <c:pt idx="7">
                  <c:v>20.2</c:v>
                </c:pt>
                <c:pt idx="8">
                  <c:v>25.6</c:v>
                </c:pt>
                <c:pt idx="9">
                  <c:v>24.8</c:v>
                </c:pt>
                <c:pt idx="10">
                  <c:v>28.8</c:v>
                </c:pt>
                <c:pt idx="11">
                  <c:v>24.2</c:v>
                </c:pt>
                <c:pt idx="12">
                  <c:v>30.6</c:v>
                </c:pt>
                <c:pt idx="13">
                  <c:v>29.4</c:v>
                </c:pt>
                <c:pt idx="14">
                  <c:v>35.4</c:v>
                </c:pt>
              </c:numCache>
            </c:numRef>
          </c:val>
          <c:smooth val="0"/>
          <c:extLst>
            <c:ext xmlns:c16="http://schemas.microsoft.com/office/drawing/2014/chart" uri="{C3380CC4-5D6E-409C-BE32-E72D297353CC}">
              <c16:uniqueId val="{00000000-4215-4466-A046-0F5BDBAC052F}"/>
            </c:ext>
          </c:extLst>
        </c:ser>
        <c:ser>
          <c:idx val="1"/>
          <c:order val="1"/>
          <c:tx>
            <c:strRef>
              <c:f>'4 cube'!$A$22</c:f>
              <c:strCache>
                <c:ptCount val="1"/>
                <c:pt idx="0">
                  <c:v>Balanced Spanning tree 4 Cube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'4 cube'!$B$20:$P$20</c:f>
              <c:strCache>
                <c:ptCount val="15"/>
                <c:pt idx="0">
                  <c:v>Port 2</c:v>
                </c:pt>
                <c:pt idx="1">
                  <c:v>Port 3</c:v>
                </c:pt>
                <c:pt idx="2">
                  <c:v>Port 4</c:v>
                </c:pt>
                <c:pt idx="3">
                  <c:v>Port 5</c:v>
                </c:pt>
                <c:pt idx="4">
                  <c:v>Port 6</c:v>
                </c:pt>
                <c:pt idx="5">
                  <c:v>Port 7</c:v>
                </c:pt>
                <c:pt idx="6">
                  <c:v>Port 8</c:v>
                </c:pt>
                <c:pt idx="7">
                  <c:v>Port 9</c:v>
                </c:pt>
                <c:pt idx="8">
                  <c:v>Port 10</c:v>
                </c:pt>
                <c:pt idx="9">
                  <c:v>Port 11</c:v>
                </c:pt>
                <c:pt idx="10">
                  <c:v>Port 12</c:v>
                </c:pt>
                <c:pt idx="11">
                  <c:v>Port 13</c:v>
                </c:pt>
                <c:pt idx="12">
                  <c:v>Port 14</c:v>
                </c:pt>
                <c:pt idx="13">
                  <c:v>Port 15</c:v>
                </c:pt>
                <c:pt idx="14">
                  <c:v>Port 16</c:v>
                </c:pt>
              </c:strCache>
            </c:strRef>
          </c:cat>
          <c:val>
            <c:numRef>
              <c:f>'4 cube'!$B$22:$P$22</c:f>
              <c:numCache>
                <c:formatCode>General</c:formatCode>
                <c:ptCount val="15"/>
                <c:pt idx="0">
                  <c:v>21</c:v>
                </c:pt>
                <c:pt idx="1">
                  <c:v>19.8</c:v>
                </c:pt>
                <c:pt idx="2">
                  <c:v>25.4</c:v>
                </c:pt>
                <c:pt idx="3">
                  <c:v>19.8</c:v>
                </c:pt>
                <c:pt idx="4">
                  <c:v>26.4</c:v>
                </c:pt>
                <c:pt idx="5">
                  <c:v>24.6</c:v>
                </c:pt>
                <c:pt idx="6">
                  <c:v>26.8</c:v>
                </c:pt>
                <c:pt idx="7">
                  <c:v>18</c:v>
                </c:pt>
                <c:pt idx="8">
                  <c:v>26</c:v>
                </c:pt>
                <c:pt idx="9">
                  <c:v>25.8</c:v>
                </c:pt>
                <c:pt idx="10">
                  <c:v>31.4</c:v>
                </c:pt>
                <c:pt idx="11">
                  <c:v>22.4</c:v>
                </c:pt>
                <c:pt idx="12">
                  <c:v>28.8</c:v>
                </c:pt>
                <c:pt idx="13">
                  <c:v>28.2</c:v>
                </c:pt>
                <c:pt idx="14">
                  <c:v>33.4</c:v>
                </c:pt>
              </c:numCache>
            </c:numRef>
          </c:val>
          <c:smooth val="0"/>
          <c:extLst>
            <c:ext xmlns:c16="http://schemas.microsoft.com/office/drawing/2014/chart" uri="{C3380CC4-5D6E-409C-BE32-E72D297353CC}">
              <c16:uniqueId val="{00000001-4215-4466-A046-0F5BDBAC052F}"/>
            </c:ext>
          </c:extLst>
        </c:ser>
        <c:dLbls>
          <c:showLegendKey val="0"/>
          <c:showVal val="0"/>
          <c:showCatName val="0"/>
          <c:showSerName val="0"/>
          <c:showPercent val="0"/>
          <c:showBubbleSize val="0"/>
        </c:dLbls>
        <c:marker val="1"/>
        <c:smooth val="0"/>
        <c:axId val="563819088"/>
        <c:axId val="563823792"/>
      </c:lineChart>
      <c:catAx>
        <c:axId val="563819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23792"/>
        <c:crosses val="autoZero"/>
        <c:auto val="1"/>
        <c:lblAlgn val="ctr"/>
        <c:lblOffset val="100"/>
        <c:noMultiLvlLbl val="0"/>
      </c:catAx>
      <c:valAx>
        <c:axId val="563823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19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4-Star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'4 star'!$A$21</c:f>
              <c:strCache>
                <c:ptCount val="1"/>
                <c:pt idx="0">
                  <c:v>Normal Spanning Tree 4 Star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'4 star'!$B$20:$X$20</c:f>
              <c:strCache>
                <c:ptCount val="23"/>
                <c:pt idx="0">
                  <c:v>Port 2</c:v>
                </c:pt>
                <c:pt idx="1">
                  <c:v>Port 3</c:v>
                </c:pt>
                <c:pt idx="2">
                  <c:v>Port 4</c:v>
                </c:pt>
                <c:pt idx="3">
                  <c:v>Port 5</c:v>
                </c:pt>
                <c:pt idx="4">
                  <c:v>Port 6</c:v>
                </c:pt>
                <c:pt idx="5">
                  <c:v>Port 7</c:v>
                </c:pt>
                <c:pt idx="6">
                  <c:v>Port 8</c:v>
                </c:pt>
                <c:pt idx="7">
                  <c:v>Port 9</c:v>
                </c:pt>
                <c:pt idx="8">
                  <c:v>Port 10</c:v>
                </c:pt>
                <c:pt idx="9">
                  <c:v>Port 11</c:v>
                </c:pt>
                <c:pt idx="10">
                  <c:v>Port 12</c:v>
                </c:pt>
                <c:pt idx="11">
                  <c:v>Port 13</c:v>
                </c:pt>
                <c:pt idx="12">
                  <c:v>Port 14</c:v>
                </c:pt>
                <c:pt idx="13">
                  <c:v>Port 15</c:v>
                </c:pt>
                <c:pt idx="14">
                  <c:v>Port 16</c:v>
                </c:pt>
                <c:pt idx="15">
                  <c:v>Port 17</c:v>
                </c:pt>
                <c:pt idx="16">
                  <c:v>Port 18</c:v>
                </c:pt>
                <c:pt idx="17">
                  <c:v>Port 19</c:v>
                </c:pt>
                <c:pt idx="18">
                  <c:v>Port 20</c:v>
                </c:pt>
                <c:pt idx="19">
                  <c:v>Port 21</c:v>
                </c:pt>
                <c:pt idx="20">
                  <c:v>Port 22</c:v>
                </c:pt>
                <c:pt idx="21">
                  <c:v>Port 23</c:v>
                </c:pt>
                <c:pt idx="22">
                  <c:v>Port 24</c:v>
                </c:pt>
              </c:strCache>
            </c:strRef>
          </c:cat>
          <c:val>
            <c:numRef>
              <c:f>'4 star'!$B$21:$X$21</c:f>
              <c:numCache>
                <c:formatCode>General</c:formatCode>
                <c:ptCount val="23"/>
                <c:pt idx="0">
                  <c:v>19.600000000000001</c:v>
                </c:pt>
                <c:pt idx="1">
                  <c:v>25.8</c:v>
                </c:pt>
                <c:pt idx="2">
                  <c:v>33</c:v>
                </c:pt>
                <c:pt idx="3">
                  <c:v>24.6</c:v>
                </c:pt>
                <c:pt idx="4">
                  <c:v>20.2</c:v>
                </c:pt>
                <c:pt idx="5">
                  <c:v>19.399999999999999</c:v>
                </c:pt>
                <c:pt idx="6">
                  <c:v>23.6</c:v>
                </c:pt>
                <c:pt idx="7">
                  <c:v>27.4</c:v>
                </c:pt>
                <c:pt idx="8">
                  <c:v>33.4</c:v>
                </c:pt>
                <c:pt idx="9">
                  <c:v>28.2</c:v>
                </c:pt>
                <c:pt idx="10">
                  <c:v>24.2</c:v>
                </c:pt>
                <c:pt idx="11">
                  <c:v>34.799999999999997</c:v>
                </c:pt>
                <c:pt idx="12">
                  <c:v>32.200000000000003</c:v>
                </c:pt>
                <c:pt idx="13">
                  <c:v>31.6</c:v>
                </c:pt>
                <c:pt idx="14">
                  <c:v>31</c:v>
                </c:pt>
                <c:pt idx="15">
                  <c:v>26.2</c:v>
                </c:pt>
                <c:pt idx="16">
                  <c:v>30</c:v>
                </c:pt>
                <c:pt idx="17">
                  <c:v>29.8</c:v>
                </c:pt>
                <c:pt idx="18">
                  <c:v>24.4</c:v>
                </c:pt>
                <c:pt idx="19">
                  <c:v>29.6</c:v>
                </c:pt>
                <c:pt idx="20">
                  <c:v>34.799999999999997</c:v>
                </c:pt>
                <c:pt idx="21">
                  <c:v>30</c:v>
                </c:pt>
                <c:pt idx="22">
                  <c:v>35</c:v>
                </c:pt>
              </c:numCache>
            </c:numRef>
          </c:val>
          <c:smooth val="0"/>
          <c:extLst>
            <c:ext xmlns:c16="http://schemas.microsoft.com/office/drawing/2014/chart" uri="{C3380CC4-5D6E-409C-BE32-E72D297353CC}">
              <c16:uniqueId val="{00000000-1543-4B2C-A7A5-ADDA44508708}"/>
            </c:ext>
          </c:extLst>
        </c:ser>
        <c:ser>
          <c:idx val="1"/>
          <c:order val="1"/>
          <c:tx>
            <c:strRef>
              <c:f>'4 star'!$A$22</c:f>
              <c:strCache>
                <c:ptCount val="1"/>
                <c:pt idx="0">
                  <c:v>Balanced Spanning Tree 4 Star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'4 star'!$B$20:$X$20</c:f>
              <c:strCache>
                <c:ptCount val="23"/>
                <c:pt idx="0">
                  <c:v>Port 2</c:v>
                </c:pt>
                <c:pt idx="1">
                  <c:v>Port 3</c:v>
                </c:pt>
                <c:pt idx="2">
                  <c:v>Port 4</c:v>
                </c:pt>
                <c:pt idx="3">
                  <c:v>Port 5</c:v>
                </c:pt>
                <c:pt idx="4">
                  <c:v>Port 6</c:v>
                </c:pt>
                <c:pt idx="5">
                  <c:v>Port 7</c:v>
                </c:pt>
                <c:pt idx="6">
                  <c:v>Port 8</c:v>
                </c:pt>
                <c:pt idx="7">
                  <c:v>Port 9</c:v>
                </c:pt>
                <c:pt idx="8">
                  <c:v>Port 10</c:v>
                </c:pt>
                <c:pt idx="9">
                  <c:v>Port 11</c:v>
                </c:pt>
                <c:pt idx="10">
                  <c:v>Port 12</c:v>
                </c:pt>
                <c:pt idx="11">
                  <c:v>Port 13</c:v>
                </c:pt>
                <c:pt idx="12">
                  <c:v>Port 14</c:v>
                </c:pt>
                <c:pt idx="13">
                  <c:v>Port 15</c:v>
                </c:pt>
                <c:pt idx="14">
                  <c:v>Port 16</c:v>
                </c:pt>
                <c:pt idx="15">
                  <c:v>Port 17</c:v>
                </c:pt>
                <c:pt idx="16">
                  <c:v>Port 18</c:v>
                </c:pt>
                <c:pt idx="17">
                  <c:v>Port 19</c:v>
                </c:pt>
                <c:pt idx="18">
                  <c:v>Port 20</c:v>
                </c:pt>
                <c:pt idx="19">
                  <c:v>Port 21</c:v>
                </c:pt>
                <c:pt idx="20">
                  <c:v>Port 22</c:v>
                </c:pt>
                <c:pt idx="21">
                  <c:v>Port 23</c:v>
                </c:pt>
                <c:pt idx="22">
                  <c:v>Port 24</c:v>
                </c:pt>
              </c:strCache>
            </c:strRef>
          </c:cat>
          <c:val>
            <c:numRef>
              <c:f>'4 star'!$B$22:$X$22</c:f>
              <c:numCache>
                <c:formatCode>General</c:formatCode>
                <c:ptCount val="23"/>
                <c:pt idx="0">
                  <c:v>20.8</c:v>
                </c:pt>
                <c:pt idx="1">
                  <c:v>27.4</c:v>
                </c:pt>
                <c:pt idx="2">
                  <c:v>28.6</c:v>
                </c:pt>
                <c:pt idx="3">
                  <c:v>24.2</c:v>
                </c:pt>
                <c:pt idx="4">
                  <c:v>20.6</c:v>
                </c:pt>
                <c:pt idx="5">
                  <c:v>20.399999999999999</c:v>
                </c:pt>
                <c:pt idx="6">
                  <c:v>24</c:v>
                </c:pt>
                <c:pt idx="7">
                  <c:v>26</c:v>
                </c:pt>
                <c:pt idx="8">
                  <c:v>35.6</c:v>
                </c:pt>
                <c:pt idx="9">
                  <c:v>29.4</c:v>
                </c:pt>
                <c:pt idx="10">
                  <c:v>25.4</c:v>
                </c:pt>
                <c:pt idx="11">
                  <c:v>32.200000000000003</c:v>
                </c:pt>
                <c:pt idx="12">
                  <c:v>30</c:v>
                </c:pt>
                <c:pt idx="13">
                  <c:v>31.4</c:v>
                </c:pt>
                <c:pt idx="14">
                  <c:v>30.4</c:v>
                </c:pt>
                <c:pt idx="15">
                  <c:v>24.8</c:v>
                </c:pt>
                <c:pt idx="16">
                  <c:v>29.6</c:v>
                </c:pt>
                <c:pt idx="17">
                  <c:v>28.6</c:v>
                </c:pt>
                <c:pt idx="18">
                  <c:v>25.8</c:v>
                </c:pt>
                <c:pt idx="19">
                  <c:v>26.8</c:v>
                </c:pt>
                <c:pt idx="20">
                  <c:v>31.8</c:v>
                </c:pt>
                <c:pt idx="21">
                  <c:v>29.2</c:v>
                </c:pt>
                <c:pt idx="22">
                  <c:v>32</c:v>
                </c:pt>
              </c:numCache>
            </c:numRef>
          </c:val>
          <c:smooth val="0"/>
          <c:extLst>
            <c:ext xmlns:c16="http://schemas.microsoft.com/office/drawing/2014/chart" uri="{C3380CC4-5D6E-409C-BE32-E72D297353CC}">
              <c16:uniqueId val="{00000001-1543-4B2C-A7A5-ADDA44508708}"/>
            </c:ext>
          </c:extLst>
        </c:ser>
        <c:dLbls>
          <c:showLegendKey val="0"/>
          <c:showVal val="0"/>
          <c:showCatName val="0"/>
          <c:showSerName val="0"/>
          <c:showPercent val="0"/>
          <c:showBubbleSize val="0"/>
        </c:dLbls>
        <c:marker val="1"/>
        <c:smooth val="0"/>
        <c:axId val="557515704"/>
        <c:axId val="557517664"/>
      </c:lineChart>
      <c:catAx>
        <c:axId val="557515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17664"/>
        <c:crosses val="autoZero"/>
        <c:auto val="1"/>
        <c:lblAlgn val="ctr"/>
        <c:lblOffset val="100"/>
        <c:noMultiLvlLbl val="0"/>
      </c:catAx>
      <c:valAx>
        <c:axId val="55751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15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929C9-47CD-4D09-BA5B-F95BAD6290EF}" type="datetimeFigureOut">
              <a:rPr lang="en-AU" smtClean="0"/>
              <a:t>29/06/2016</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825A3-D299-4429-89BB-D56E3583F56D}" type="slidenum">
              <a:rPr lang="en-AU" smtClean="0"/>
              <a:t>‹#›</a:t>
            </a:fld>
            <a:endParaRPr lang="en-AU"/>
          </a:p>
        </p:txBody>
      </p:sp>
    </p:spTree>
    <p:extLst>
      <p:ext uri="{BB962C8B-B14F-4D97-AF65-F5344CB8AC3E}">
        <p14:creationId xmlns:p14="http://schemas.microsoft.com/office/powerpoint/2010/main" val="36409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a:t>
            </a:r>
            <a:r>
              <a:rPr lang="en-AU" sz="2400" b="1" dirty="0"/>
              <a:t> Internet Control Message Protocol </a:t>
            </a:r>
            <a:r>
              <a:rPr lang="en-AU" dirty="0"/>
              <a:t>(</a:t>
            </a:r>
            <a:r>
              <a:rPr lang="en-AU" b="1" dirty="0"/>
              <a:t>ICMP</a:t>
            </a:r>
            <a:r>
              <a:rPr lang="en-AU" dirty="0"/>
              <a:t>) is one of the main protocols of the internet protocol suite. It is used by network devices, like routers, to send error messages indicating, for example, that a requested service is not available or that a host or router could not be reached.</a:t>
            </a:r>
          </a:p>
        </p:txBody>
      </p:sp>
      <p:sp>
        <p:nvSpPr>
          <p:cNvPr id="4" name="Slide Number Placeholder 3"/>
          <p:cNvSpPr>
            <a:spLocks noGrp="1"/>
          </p:cNvSpPr>
          <p:nvPr>
            <p:ph type="sldNum" sz="quarter" idx="10"/>
          </p:nvPr>
        </p:nvSpPr>
        <p:spPr/>
        <p:txBody>
          <a:bodyPr/>
          <a:lstStyle/>
          <a:p>
            <a:fld id="{55E825A3-D299-4429-89BB-D56E3583F56D}" type="slidenum">
              <a:rPr lang="en-AU" smtClean="0"/>
              <a:t>3</a:t>
            </a:fld>
            <a:endParaRPr lang="en-AU"/>
          </a:p>
        </p:txBody>
      </p:sp>
    </p:spTree>
    <p:extLst>
      <p:ext uri="{BB962C8B-B14F-4D97-AF65-F5344CB8AC3E}">
        <p14:creationId xmlns:p14="http://schemas.microsoft.com/office/powerpoint/2010/main" val="66032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6/29/2016</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6/29/2016</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image" Target="../media/image5.t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image" Target="../media/image7.t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image" Target="../media/image9.t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image" Target="../media/image11.t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965377"/>
            <a:ext cx="9220372" cy="1386133"/>
          </a:xfrm>
        </p:spPr>
        <p:txBody>
          <a:bodyPr>
            <a:noAutofit/>
          </a:bodyPr>
          <a:lstStyle/>
          <a:p>
            <a:r>
              <a:rPr lang="en-US" sz="4200" b="1" dirty="0"/>
              <a:t>Simulation based analysis of Spanning Trees and its relation with Balance factor </a:t>
            </a:r>
            <a:br>
              <a:rPr lang="en-AU" sz="4200" b="1" dirty="0"/>
            </a:br>
            <a:endParaRPr lang="en-AU" sz="4200" dirty="0"/>
          </a:p>
        </p:txBody>
      </p:sp>
      <p:sp>
        <p:nvSpPr>
          <p:cNvPr id="3" name="Subtitle 2"/>
          <p:cNvSpPr>
            <a:spLocks noGrp="1"/>
          </p:cNvSpPr>
          <p:nvPr>
            <p:ph type="subTitle" idx="1"/>
          </p:nvPr>
        </p:nvSpPr>
        <p:spPr>
          <a:xfrm>
            <a:off x="9343923" y="5075064"/>
            <a:ext cx="7315200" cy="914400"/>
          </a:xfrm>
        </p:spPr>
        <p:txBody>
          <a:bodyPr>
            <a:normAutofit/>
          </a:bodyPr>
          <a:lstStyle/>
          <a:p>
            <a:r>
              <a:rPr lang="en-AU" sz="2000" dirty="0">
                <a:solidFill>
                  <a:schemeClr val="tx1"/>
                </a:solidFill>
              </a:rPr>
              <a:t>Gaurav </a:t>
            </a:r>
            <a:r>
              <a:rPr lang="en-AU" sz="2000" dirty="0" err="1">
                <a:solidFill>
                  <a:schemeClr val="tx1"/>
                </a:solidFill>
              </a:rPr>
              <a:t>Palande</a:t>
            </a:r>
            <a:endParaRPr lang="en-AU" sz="2000" dirty="0">
              <a:solidFill>
                <a:schemeClr val="tx1"/>
              </a:solidFill>
            </a:endParaRPr>
          </a:p>
          <a:p>
            <a:r>
              <a:rPr lang="en-AU" sz="2000" dirty="0">
                <a:solidFill>
                  <a:schemeClr val="tx1"/>
                </a:solidFill>
              </a:rPr>
              <a:t>Gagandeep Bansal</a:t>
            </a:r>
          </a:p>
        </p:txBody>
      </p:sp>
      <p:sp>
        <p:nvSpPr>
          <p:cNvPr id="4" name="Rectangle 3"/>
          <p:cNvSpPr/>
          <p:nvPr/>
        </p:nvSpPr>
        <p:spPr>
          <a:xfrm>
            <a:off x="0" y="956109"/>
            <a:ext cx="8974566"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Department of Computer Science, </a:t>
            </a:r>
          </a:p>
          <a:p>
            <a:r>
              <a:rPr lang="en-US" sz="2400" dirty="0">
                <a:latin typeface="Times New Roman" panose="02020603050405020304" pitchFamily="18" charset="0"/>
                <a:ea typeface="Times New Roman" panose="02020603050405020304" pitchFamily="18" charset="0"/>
              </a:rPr>
              <a:t>California State University, Long Beach</a:t>
            </a:r>
            <a:endParaRPr lang="en-AU" sz="2400" dirty="0"/>
          </a:p>
        </p:txBody>
      </p:sp>
      <p:sp>
        <p:nvSpPr>
          <p:cNvPr id="5" name="Rectangle 4"/>
          <p:cNvSpPr/>
          <p:nvPr/>
        </p:nvSpPr>
        <p:spPr>
          <a:xfrm>
            <a:off x="0" y="2225376"/>
            <a:ext cx="8337755" cy="523220"/>
          </a:xfrm>
          <a:prstGeom prst="rect">
            <a:avLst/>
          </a:prstGeom>
        </p:spPr>
        <p:txBody>
          <a:bodyPr wrap="square">
            <a:spAutoFit/>
          </a:bodyPr>
          <a:lstStyle/>
          <a:p>
            <a:r>
              <a:rPr lang="en-AU" sz="2800" dirty="0">
                <a:latin typeface="arial" panose="020B0604020202020204" pitchFamily="34" charset="0"/>
              </a:rPr>
              <a:t>CECS 546 Fault Tolerant Computing System</a:t>
            </a:r>
            <a:endParaRPr lang="en-AU" sz="2800" dirty="0"/>
          </a:p>
        </p:txBody>
      </p:sp>
    </p:spTree>
    <p:extLst>
      <p:ext uri="{BB962C8B-B14F-4D97-AF65-F5344CB8AC3E}">
        <p14:creationId xmlns:p14="http://schemas.microsoft.com/office/powerpoint/2010/main" val="4251510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solidFill>
                  <a:schemeClr val="bg1"/>
                </a:solidFill>
                <a:cs typeface="Times New Roman" panose="02020603050405020304" pitchFamily="18" charset="0"/>
              </a:rPr>
              <a:t>Greedy Spanning Tree </a:t>
            </a:r>
            <a:br>
              <a:rPr lang="en-AU" dirty="0">
                <a:solidFill>
                  <a:schemeClr val="tx1"/>
                </a:solidFill>
                <a:latin typeface="Times New Roman" panose="02020603050405020304" pitchFamily="18" charset="0"/>
                <a:cs typeface="Times New Roman" panose="02020603050405020304" pitchFamily="18" charset="0"/>
              </a:rPr>
            </a:br>
            <a:endParaRPr lang="en-AU" dirty="0"/>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Greedy Spanning tree (GST) attempts to achieve minimum root to node distance while achieving optimal balance.</a:t>
            </a:r>
            <a:endParaRPr lang="en-AU"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tree is also known as the smallest misplaced first spanning tree.</a:t>
            </a:r>
          </a:p>
          <a:p>
            <a:r>
              <a:rPr lang="en-US" dirty="0">
                <a:solidFill>
                  <a:schemeClr val="tx1"/>
                </a:solidFill>
                <a:latin typeface="Times New Roman" panose="02020603050405020304" pitchFamily="18" charset="0"/>
                <a:cs typeface="Times New Roman" panose="02020603050405020304" pitchFamily="18" charset="0"/>
              </a:rPr>
              <a:t>Each child node is made by switching the first symbol with the other symbols in an ascending order. </a:t>
            </a:r>
          </a:p>
          <a:p>
            <a:r>
              <a:rPr lang="en-US" dirty="0">
                <a:solidFill>
                  <a:schemeClr val="tx1"/>
                </a:solidFill>
                <a:latin typeface="Times New Roman" panose="02020603050405020304" pitchFamily="18" charset="0"/>
                <a:cs typeface="Times New Roman" panose="02020603050405020304" pitchFamily="18" charset="0"/>
              </a:rPr>
              <a:t>The next switching occurs at the next level and the remaining permutations are implemented until either the last symbol is switched or the total number of nodes are achieved and arranged. </a:t>
            </a:r>
            <a:endParaRPr lang="en-AU" dirty="0">
              <a:solidFill>
                <a:schemeClr val="tx1"/>
              </a:solidFill>
              <a:latin typeface="Times New Roman" panose="02020603050405020304" pitchFamily="18" charset="0"/>
              <a:cs typeface="Times New Roman" panose="02020603050405020304" pitchFamily="18" charset="0"/>
            </a:endParaRPr>
          </a:p>
          <a:p>
            <a:endParaRPr lang="en-A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4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4000" dirty="0"/>
              <a:t>Simulation</a:t>
            </a:r>
          </a:p>
        </p:txBody>
      </p:sp>
      <p:sp>
        <p:nvSpPr>
          <p:cNvPr id="3" name="Content Placeholder 2"/>
          <p:cNvSpPr>
            <a:spLocks noGrp="1"/>
          </p:cNvSpPr>
          <p:nvPr>
            <p:ph idx="1"/>
          </p:nvPr>
        </p:nvSpPr>
        <p:spPr/>
        <p:txBody>
          <a:bodyPr/>
          <a:lstStyle/>
          <a:p>
            <a:r>
              <a:rPr lang="en-AU" dirty="0">
                <a:solidFill>
                  <a:schemeClr val="tx1"/>
                </a:solidFill>
                <a:latin typeface="Times New Roman" panose="02020603050405020304" pitchFamily="18" charset="0"/>
                <a:cs typeface="Times New Roman" panose="02020603050405020304" pitchFamily="18" charset="0"/>
              </a:rPr>
              <a:t>Tool used </a:t>
            </a:r>
          </a:p>
          <a:p>
            <a:r>
              <a:rPr lang="en-AU" dirty="0">
                <a:solidFill>
                  <a:schemeClr val="tx1"/>
                </a:solidFill>
                <a:latin typeface="Times New Roman" panose="02020603050405020304" pitchFamily="18" charset="0"/>
                <a:cs typeface="Times New Roman" panose="02020603050405020304" pitchFamily="18" charset="0"/>
              </a:rPr>
              <a:t>Topologies</a:t>
            </a:r>
          </a:p>
          <a:p>
            <a:r>
              <a:rPr lang="en-AU" dirty="0">
                <a:solidFill>
                  <a:schemeClr val="tx1"/>
                </a:solidFill>
                <a:latin typeface="Times New Roman" panose="02020603050405020304" pitchFamily="18" charset="0"/>
                <a:cs typeface="Times New Roman" panose="02020603050405020304" pitchFamily="18" charset="0"/>
              </a:rPr>
              <a:t>Using rip created balanced spanning tree</a:t>
            </a:r>
          </a:p>
          <a:p>
            <a:r>
              <a:rPr lang="en-AU" dirty="0">
                <a:solidFill>
                  <a:schemeClr val="tx1"/>
                </a:solidFill>
                <a:latin typeface="Times New Roman" panose="02020603050405020304" pitchFamily="18" charset="0"/>
                <a:cs typeface="Times New Roman" panose="02020603050405020304" pitchFamily="18" charset="0"/>
              </a:rPr>
              <a:t>Readings/comparison</a:t>
            </a:r>
          </a:p>
          <a:p>
            <a:r>
              <a:rPr lang="en-AU" dirty="0">
                <a:solidFill>
                  <a:schemeClr val="tx1"/>
                </a:solidFill>
                <a:latin typeface="Times New Roman" panose="02020603050405020304" pitchFamily="18" charset="0"/>
                <a:cs typeface="Times New Roman" panose="02020603050405020304" pitchFamily="18" charset="0"/>
              </a:rPr>
              <a:t>Balanced tree with rip vs Topology with STA enable </a:t>
            </a:r>
          </a:p>
        </p:txBody>
      </p:sp>
    </p:spTree>
    <p:extLst>
      <p:ext uri="{BB962C8B-B14F-4D97-AF65-F5344CB8AC3E}">
        <p14:creationId xmlns:p14="http://schemas.microsoft.com/office/powerpoint/2010/main" val="103279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10740140"/>
              </p:ext>
            </p:extLst>
          </p:nvPr>
        </p:nvGraphicFramePr>
        <p:xfrm>
          <a:off x="406489" y="5066797"/>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8</a:t>
                      </a:r>
                    </a:p>
                  </a:txBody>
                  <a:tcPr marL="66989" marR="66989" marT="33494" marB="33494"/>
                </a:tc>
                <a:tc>
                  <a:txBody>
                    <a:bodyPr/>
                    <a:lstStyle/>
                    <a:p>
                      <a:pPr algn="ctr"/>
                      <a:r>
                        <a:rPr lang="en-AU" sz="1400" dirty="0"/>
                        <a:t>12</a:t>
                      </a:r>
                    </a:p>
                  </a:txBody>
                  <a:tcPr marL="66989" marR="66989" marT="33494" marB="33494"/>
                </a:tc>
                <a:tc>
                  <a:txBody>
                    <a:bodyPr/>
                    <a:lstStyle/>
                    <a:p>
                      <a:pPr algn="ctr"/>
                      <a:r>
                        <a:rPr lang="en-AU" sz="1400" dirty="0"/>
                        <a:t>3</a:t>
                      </a:r>
                    </a:p>
                  </a:txBody>
                  <a:tcPr marL="66989" marR="66989" marT="33494" marB="33494"/>
                </a:tc>
                <a:extLst>
                  <a:ext uri="{0D108BD9-81ED-4DB2-BD59-A6C34878D82A}">
                    <a16:rowId xmlns:a16="http://schemas.microsoft.com/office/drawing/2014/main" val="10001"/>
                  </a:ext>
                </a:extLst>
              </a:tr>
            </a:tbl>
          </a:graphicData>
        </a:graphic>
      </p:graphicFrame>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360" y="1733252"/>
            <a:ext cx="4309347" cy="213040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89" y="1701134"/>
            <a:ext cx="4393395" cy="216252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28892956"/>
              </p:ext>
            </p:extLst>
          </p:nvPr>
        </p:nvGraphicFramePr>
        <p:xfrm>
          <a:off x="6161144" y="5066797"/>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8</a:t>
                      </a:r>
                    </a:p>
                  </a:txBody>
                  <a:tcPr marL="66989" marR="66989" marT="33494" marB="33494"/>
                </a:tc>
                <a:tc>
                  <a:txBody>
                    <a:bodyPr/>
                    <a:lstStyle/>
                    <a:p>
                      <a:pPr algn="ctr"/>
                      <a:r>
                        <a:rPr lang="en-AU" sz="1400" dirty="0"/>
                        <a:t>7</a:t>
                      </a:r>
                    </a:p>
                  </a:txBody>
                  <a:tcPr marL="66989" marR="66989" marT="33494" marB="33494"/>
                </a:tc>
                <a:tc>
                  <a:txBody>
                    <a:bodyPr/>
                    <a:lstStyle/>
                    <a:p>
                      <a:pPr algn="ctr"/>
                      <a:r>
                        <a:rPr lang="en-AU" sz="1400" dirty="0"/>
                        <a:t>1-3</a:t>
                      </a:r>
                    </a:p>
                  </a:txBody>
                  <a:tcPr marL="66989" marR="66989" marT="33494" marB="33494"/>
                </a:tc>
                <a:extLst>
                  <a:ext uri="{0D108BD9-81ED-4DB2-BD59-A6C34878D82A}">
                    <a16:rowId xmlns:a16="http://schemas.microsoft.com/office/drawing/2014/main" val="10001"/>
                  </a:ext>
                </a:extLst>
              </a:tr>
            </a:tbl>
          </a:graphicData>
        </a:graphic>
      </p:graphicFrame>
      <p:sp>
        <p:nvSpPr>
          <p:cNvPr id="8" name="Rectangle 7"/>
          <p:cNvSpPr/>
          <p:nvPr/>
        </p:nvSpPr>
        <p:spPr>
          <a:xfrm>
            <a:off x="1477397" y="4280563"/>
            <a:ext cx="225157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3 cube Spanning tree</a:t>
            </a:r>
            <a:endParaRPr lang="en-AU" dirty="0"/>
          </a:p>
        </p:txBody>
      </p:sp>
      <p:sp>
        <p:nvSpPr>
          <p:cNvPr id="9" name="Rectangle 8"/>
          <p:cNvSpPr/>
          <p:nvPr/>
        </p:nvSpPr>
        <p:spPr>
          <a:xfrm>
            <a:off x="6905548" y="4280563"/>
            <a:ext cx="320696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3 cube Binomial Spanning tree</a:t>
            </a:r>
            <a:endParaRPr lang="en-AU" dirty="0"/>
          </a:p>
        </p:txBody>
      </p:sp>
    </p:spTree>
    <p:extLst>
      <p:ext uri="{BB962C8B-B14F-4D97-AF65-F5344CB8AC3E}">
        <p14:creationId xmlns:p14="http://schemas.microsoft.com/office/powerpoint/2010/main" val="304417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16" y="1170450"/>
            <a:ext cx="4631750" cy="27141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039" y="1157571"/>
            <a:ext cx="4768964" cy="2744728"/>
          </a:xfrm>
          <a:prstGeom prst="rect">
            <a:avLst/>
          </a:prstGeom>
        </p:spPr>
      </p:pic>
      <p:sp>
        <p:nvSpPr>
          <p:cNvPr id="4" name="Rectangle 3"/>
          <p:cNvSpPr/>
          <p:nvPr/>
        </p:nvSpPr>
        <p:spPr>
          <a:xfrm>
            <a:off x="7406402" y="4182568"/>
            <a:ext cx="314509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3-star Binomial Spanning tree</a:t>
            </a:r>
            <a:endParaRPr lang="en-AU" dirty="0"/>
          </a:p>
        </p:txBody>
      </p:sp>
      <p:sp>
        <p:nvSpPr>
          <p:cNvPr id="5" name="Rectangle 4"/>
          <p:cNvSpPr/>
          <p:nvPr/>
        </p:nvSpPr>
        <p:spPr>
          <a:xfrm>
            <a:off x="1972644" y="4182568"/>
            <a:ext cx="218970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3-star Spanning tree</a:t>
            </a:r>
            <a:endParaRPr lang="en-AU" dirty="0"/>
          </a:p>
        </p:txBody>
      </p:sp>
      <p:graphicFrame>
        <p:nvGraphicFramePr>
          <p:cNvPr id="7" name="Table 6"/>
          <p:cNvGraphicFramePr>
            <a:graphicFrameLocks noGrp="1"/>
          </p:cNvGraphicFramePr>
          <p:nvPr>
            <p:extLst>
              <p:ext uri="{D42A27DB-BD31-4B8C-83A1-F6EECF244321}">
                <p14:modId xmlns:p14="http://schemas.microsoft.com/office/powerpoint/2010/main" val="1921499392"/>
              </p:ext>
            </p:extLst>
          </p:nvPr>
        </p:nvGraphicFramePr>
        <p:xfrm>
          <a:off x="406489" y="5066797"/>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6</a:t>
                      </a:r>
                    </a:p>
                  </a:txBody>
                  <a:tcPr marL="66989" marR="66989" marT="33494" marB="33494"/>
                </a:tc>
                <a:tc>
                  <a:txBody>
                    <a:bodyPr/>
                    <a:lstStyle/>
                    <a:p>
                      <a:pPr algn="ctr"/>
                      <a:r>
                        <a:rPr lang="en-AU" sz="1400" dirty="0"/>
                        <a:t>6</a:t>
                      </a:r>
                    </a:p>
                  </a:txBody>
                  <a:tcPr marL="66989" marR="66989" marT="33494" marB="33494"/>
                </a:tc>
                <a:tc>
                  <a:txBody>
                    <a:bodyPr/>
                    <a:lstStyle/>
                    <a:p>
                      <a:pPr algn="ctr"/>
                      <a:r>
                        <a:rPr lang="en-AU" sz="1400" dirty="0"/>
                        <a:t>2</a:t>
                      </a:r>
                    </a:p>
                  </a:txBody>
                  <a:tcPr marL="66989" marR="66989" marT="33494" marB="33494"/>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83372686"/>
              </p:ext>
            </p:extLst>
          </p:nvPr>
        </p:nvGraphicFramePr>
        <p:xfrm>
          <a:off x="6631059" y="5066797"/>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6</a:t>
                      </a:r>
                    </a:p>
                  </a:txBody>
                  <a:tcPr marL="66989" marR="66989" marT="33494" marB="33494"/>
                </a:tc>
                <a:tc>
                  <a:txBody>
                    <a:bodyPr/>
                    <a:lstStyle/>
                    <a:p>
                      <a:pPr algn="ctr"/>
                      <a:r>
                        <a:rPr lang="en-AU" sz="1400" dirty="0"/>
                        <a:t>5</a:t>
                      </a:r>
                    </a:p>
                  </a:txBody>
                  <a:tcPr marL="66989" marR="66989" marT="33494" marB="33494"/>
                </a:tc>
                <a:tc>
                  <a:txBody>
                    <a:bodyPr/>
                    <a:lstStyle/>
                    <a:p>
                      <a:pPr algn="ctr"/>
                      <a:r>
                        <a:rPr lang="en-AU" sz="1400" dirty="0"/>
                        <a:t>1-2</a:t>
                      </a:r>
                    </a:p>
                  </a:txBody>
                  <a:tcPr marL="66989" marR="66989" marT="33494" marB="334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70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3" y="536785"/>
            <a:ext cx="6605887" cy="21741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91" y="4078474"/>
            <a:ext cx="6610649" cy="2173897"/>
          </a:xfrm>
          <a:prstGeom prst="rect">
            <a:avLst/>
          </a:prstGeom>
        </p:spPr>
      </p:pic>
      <p:sp>
        <p:nvSpPr>
          <p:cNvPr id="4" name="Rectangle 3"/>
          <p:cNvSpPr/>
          <p:nvPr/>
        </p:nvSpPr>
        <p:spPr>
          <a:xfrm>
            <a:off x="332911" y="2689386"/>
            <a:ext cx="227081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4-cube Spanning tree</a:t>
            </a:r>
            <a:endParaRPr lang="en-AU" dirty="0"/>
          </a:p>
        </p:txBody>
      </p:sp>
      <p:sp>
        <p:nvSpPr>
          <p:cNvPr id="5" name="Rectangle 4"/>
          <p:cNvSpPr/>
          <p:nvPr/>
        </p:nvSpPr>
        <p:spPr>
          <a:xfrm>
            <a:off x="332911" y="6067705"/>
            <a:ext cx="322620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4-cube Binomial Spanning tree</a:t>
            </a:r>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1240630329"/>
              </p:ext>
            </p:extLst>
          </p:nvPr>
        </p:nvGraphicFramePr>
        <p:xfrm>
          <a:off x="7245171" y="1623864"/>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16</a:t>
                      </a:r>
                    </a:p>
                  </a:txBody>
                  <a:tcPr marL="66989" marR="66989" marT="33494" marB="33494"/>
                </a:tc>
                <a:tc>
                  <a:txBody>
                    <a:bodyPr/>
                    <a:lstStyle/>
                    <a:p>
                      <a:pPr algn="ctr"/>
                      <a:r>
                        <a:rPr lang="en-AU" sz="1400" dirty="0"/>
                        <a:t>32</a:t>
                      </a:r>
                    </a:p>
                  </a:txBody>
                  <a:tcPr marL="66989" marR="66989" marT="33494" marB="33494"/>
                </a:tc>
                <a:tc>
                  <a:txBody>
                    <a:bodyPr/>
                    <a:lstStyle/>
                    <a:p>
                      <a:pPr algn="ctr"/>
                      <a:r>
                        <a:rPr lang="en-AU" sz="1400" dirty="0"/>
                        <a:t>4</a:t>
                      </a:r>
                    </a:p>
                  </a:txBody>
                  <a:tcPr marL="66989" marR="66989" marT="33494" marB="33494"/>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31508068"/>
              </p:ext>
            </p:extLst>
          </p:nvPr>
        </p:nvGraphicFramePr>
        <p:xfrm>
          <a:off x="7245170" y="4885074"/>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16</a:t>
                      </a:r>
                    </a:p>
                  </a:txBody>
                  <a:tcPr marL="66989" marR="66989" marT="33494" marB="33494"/>
                </a:tc>
                <a:tc>
                  <a:txBody>
                    <a:bodyPr/>
                    <a:lstStyle/>
                    <a:p>
                      <a:pPr algn="ctr"/>
                      <a:r>
                        <a:rPr lang="en-AU" sz="1400" dirty="0"/>
                        <a:t>14</a:t>
                      </a:r>
                    </a:p>
                  </a:txBody>
                  <a:tcPr marL="66989" marR="66989" marT="33494" marB="33494"/>
                </a:tc>
                <a:tc>
                  <a:txBody>
                    <a:bodyPr/>
                    <a:lstStyle/>
                    <a:p>
                      <a:pPr algn="ctr"/>
                      <a:r>
                        <a:rPr lang="en-AU" sz="1400" dirty="0"/>
                        <a:t>1-4</a:t>
                      </a:r>
                    </a:p>
                  </a:txBody>
                  <a:tcPr marL="66989" marR="66989" marT="33494" marB="334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259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31" y="385922"/>
            <a:ext cx="5390939" cy="32974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515" y="385921"/>
            <a:ext cx="5005684" cy="3078495"/>
          </a:xfrm>
          <a:prstGeom prst="rect">
            <a:avLst/>
          </a:prstGeom>
        </p:spPr>
      </p:pic>
      <p:sp>
        <p:nvSpPr>
          <p:cNvPr id="6" name="Rectangle 5"/>
          <p:cNvSpPr/>
          <p:nvPr/>
        </p:nvSpPr>
        <p:spPr>
          <a:xfrm>
            <a:off x="1474754" y="3859064"/>
            <a:ext cx="314509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4-star Binomial Spanning tree</a:t>
            </a:r>
            <a:endParaRPr lang="en-AU" dirty="0"/>
          </a:p>
        </p:txBody>
      </p:sp>
      <p:sp>
        <p:nvSpPr>
          <p:cNvPr id="7" name="Rectangle 6"/>
          <p:cNvSpPr/>
          <p:nvPr/>
        </p:nvSpPr>
        <p:spPr>
          <a:xfrm>
            <a:off x="7811811" y="3859064"/>
            <a:ext cx="314509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4-star Binomial Spanning tree</a:t>
            </a:r>
            <a:endParaRPr lang="en-AU" dirty="0"/>
          </a:p>
        </p:txBody>
      </p:sp>
      <p:graphicFrame>
        <p:nvGraphicFramePr>
          <p:cNvPr id="8" name="Table 7"/>
          <p:cNvGraphicFramePr>
            <a:graphicFrameLocks noGrp="1"/>
          </p:cNvGraphicFramePr>
          <p:nvPr>
            <p:extLst>
              <p:ext uri="{D42A27DB-BD31-4B8C-83A1-F6EECF244321}">
                <p14:modId xmlns:p14="http://schemas.microsoft.com/office/powerpoint/2010/main" val="2372733170"/>
              </p:ext>
            </p:extLst>
          </p:nvPr>
        </p:nvGraphicFramePr>
        <p:xfrm>
          <a:off x="7191422" y="5330833"/>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24</a:t>
                      </a:r>
                    </a:p>
                  </a:txBody>
                  <a:tcPr marL="66989" marR="66989" marT="33494" marB="33494"/>
                </a:tc>
                <a:tc>
                  <a:txBody>
                    <a:bodyPr/>
                    <a:lstStyle/>
                    <a:p>
                      <a:pPr algn="ctr"/>
                      <a:r>
                        <a:rPr lang="en-AU" sz="1400" dirty="0"/>
                        <a:t>19</a:t>
                      </a:r>
                    </a:p>
                  </a:txBody>
                  <a:tcPr marL="66989" marR="66989" marT="33494" marB="33494"/>
                </a:tc>
                <a:tc>
                  <a:txBody>
                    <a:bodyPr/>
                    <a:lstStyle/>
                    <a:p>
                      <a:pPr algn="ctr"/>
                      <a:r>
                        <a:rPr lang="en-AU" sz="1400" dirty="0"/>
                        <a:t>1-3</a:t>
                      </a:r>
                    </a:p>
                  </a:txBody>
                  <a:tcPr marL="66989" marR="66989" marT="33494" marB="33494"/>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46797230"/>
              </p:ext>
            </p:extLst>
          </p:nvPr>
        </p:nvGraphicFramePr>
        <p:xfrm>
          <a:off x="699411" y="5330833"/>
          <a:ext cx="4695777" cy="560696"/>
        </p:xfrm>
        <a:graphic>
          <a:graphicData uri="http://schemas.openxmlformats.org/drawingml/2006/table">
            <a:tbl>
              <a:tblPr firstRow="1" bandRow="1">
                <a:tableStyleId>{5C22544A-7EE6-4342-B048-85BDC9FD1C3A}</a:tableStyleId>
              </a:tblPr>
              <a:tblGrid>
                <a:gridCol w="1565259">
                  <a:extLst>
                    <a:ext uri="{9D8B030D-6E8A-4147-A177-3AD203B41FA5}">
                      <a16:colId xmlns:a16="http://schemas.microsoft.com/office/drawing/2014/main" val="20000"/>
                    </a:ext>
                  </a:extLst>
                </a:gridCol>
                <a:gridCol w="1565259">
                  <a:extLst>
                    <a:ext uri="{9D8B030D-6E8A-4147-A177-3AD203B41FA5}">
                      <a16:colId xmlns:a16="http://schemas.microsoft.com/office/drawing/2014/main" val="20001"/>
                    </a:ext>
                  </a:extLst>
                </a:gridCol>
                <a:gridCol w="1565259">
                  <a:extLst>
                    <a:ext uri="{9D8B030D-6E8A-4147-A177-3AD203B41FA5}">
                      <a16:colId xmlns:a16="http://schemas.microsoft.com/office/drawing/2014/main" val="20002"/>
                    </a:ext>
                  </a:extLst>
                </a:gridCol>
              </a:tblGrid>
              <a:tr h="274196">
                <a:tc>
                  <a:txBody>
                    <a:bodyPr/>
                    <a:lstStyle/>
                    <a:p>
                      <a:pPr algn="ctr"/>
                      <a:r>
                        <a:rPr lang="en-AU" sz="1400" dirty="0"/>
                        <a:t>No.</a:t>
                      </a:r>
                      <a:r>
                        <a:rPr lang="en-AU" sz="1400" baseline="0" dirty="0"/>
                        <a:t> of nodes</a:t>
                      </a:r>
                      <a:endParaRPr lang="en-AU" sz="1400" dirty="0"/>
                    </a:p>
                  </a:txBody>
                  <a:tcPr marL="66989" marR="66989" marT="33494" marB="33494"/>
                </a:tc>
                <a:tc>
                  <a:txBody>
                    <a:bodyPr/>
                    <a:lstStyle/>
                    <a:p>
                      <a:pPr algn="ctr"/>
                      <a:r>
                        <a:rPr lang="en-AU" sz="1400" dirty="0"/>
                        <a:t>No. of Links</a:t>
                      </a:r>
                    </a:p>
                  </a:txBody>
                  <a:tcPr marL="66989" marR="66989" marT="33494" marB="33494"/>
                </a:tc>
                <a:tc>
                  <a:txBody>
                    <a:bodyPr/>
                    <a:lstStyle/>
                    <a:p>
                      <a:pPr algn="ctr"/>
                      <a:r>
                        <a:rPr lang="en-AU" sz="1400" dirty="0"/>
                        <a:t>Degree</a:t>
                      </a:r>
                      <a:r>
                        <a:rPr lang="en-AU" sz="1400" baseline="0" dirty="0"/>
                        <a:t> </a:t>
                      </a:r>
                      <a:endParaRPr lang="en-AU" sz="1400" dirty="0"/>
                    </a:p>
                  </a:txBody>
                  <a:tcPr marL="66989" marR="66989" marT="33494" marB="33494"/>
                </a:tc>
                <a:extLst>
                  <a:ext uri="{0D108BD9-81ED-4DB2-BD59-A6C34878D82A}">
                    <a16:rowId xmlns:a16="http://schemas.microsoft.com/office/drawing/2014/main" val="10000"/>
                  </a:ext>
                </a:extLst>
              </a:tr>
              <a:tr h="274196">
                <a:tc>
                  <a:txBody>
                    <a:bodyPr/>
                    <a:lstStyle/>
                    <a:p>
                      <a:pPr algn="ctr"/>
                      <a:r>
                        <a:rPr lang="en-AU" sz="1400" dirty="0"/>
                        <a:t>24</a:t>
                      </a:r>
                    </a:p>
                  </a:txBody>
                  <a:tcPr marL="66989" marR="66989" marT="33494" marB="33494"/>
                </a:tc>
                <a:tc>
                  <a:txBody>
                    <a:bodyPr/>
                    <a:lstStyle/>
                    <a:p>
                      <a:pPr algn="ctr"/>
                      <a:r>
                        <a:rPr lang="en-AU" sz="1400" dirty="0"/>
                        <a:t>24</a:t>
                      </a:r>
                    </a:p>
                  </a:txBody>
                  <a:tcPr marL="66989" marR="66989" marT="33494" marB="33494"/>
                </a:tc>
                <a:tc>
                  <a:txBody>
                    <a:bodyPr/>
                    <a:lstStyle/>
                    <a:p>
                      <a:pPr algn="ctr"/>
                      <a:r>
                        <a:rPr lang="en-AU" sz="1400" dirty="0"/>
                        <a:t>3</a:t>
                      </a:r>
                    </a:p>
                  </a:txBody>
                  <a:tcPr marL="66989" marR="66989" marT="33494" marB="3349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7722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normAutofit/>
          </a:bodyPr>
          <a:lstStyle/>
          <a:p>
            <a:pPr algn="ctr"/>
            <a:r>
              <a:rPr lang="en-AU" sz="4000" dirty="0"/>
              <a:t>Results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042227363"/>
              </p:ext>
            </p:extLst>
          </p:nvPr>
        </p:nvGraphicFramePr>
        <p:xfrm>
          <a:off x="5435897" y="1123950"/>
          <a:ext cx="6193130" cy="46005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77995874"/>
              </p:ext>
            </p:extLst>
          </p:nvPr>
        </p:nvGraphicFramePr>
        <p:xfrm>
          <a:off x="124851" y="1123951"/>
          <a:ext cx="4751947" cy="5391148"/>
        </p:xfrm>
        <a:graphic>
          <a:graphicData uri="http://schemas.openxmlformats.org/drawingml/2006/table">
            <a:tbl>
              <a:tblPr>
                <a:tableStyleId>{5C22544A-7EE6-4342-B048-85BDC9FD1C3A}</a:tableStyleId>
              </a:tblPr>
              <a:tblGrid>
                <a:gridCol w="705733">
                  <a:extLst>
                    <a:ext uri="{9D8B030D-6E8A-4147-A177-3AD203B41FA5}">
                      <a16:colId xmlns:a16="http://schemas.microsoft.com/office/drawing/2014/main" val="20000"/>
                    </a:ext>
                  </a:extLst>
                </a:gridCol>
                <a:gridCol w="674369">
                  <a:extLst>
                    <a:ext uri="{9D8B030D-6E8A-4147-A177-3AD203B41FA5}">
                      <a16:colId xmlns:a16="http://schemas.microsoft.com/office/drawing/2014/main" val="20001"/>
                    </a:ext>
                  </a:extLst>
                </a:gridCol>
                <a:gridCol w="674369">
                  <a:extLst>
                    <a:ext uri="{9D8B030D-6E8A-4147-A177-3AD203B41FA5}">
                      <a16:colId xmlns:a16="http://schemas.microsoft.com/office/drawing/2014/main" val="20002"/>
                    </a:ext>
                  </a:extLst>
                </a:gridCol>
                <a:gridCol w="674369">
                  <a:extLst>
                    <a:ext uri="{9D8B030D-6E8A-4147-A177-3AD203B41FA5}">
                      <a16:colId xmlns:a16="http://schemas.microsoft.com/office/drawing/2014/main" val="20003"/>
                    </a:ext>
                  </a:extLst>
                </a:gridCol>
                <a:gridCol w="674369">
                  <a:extLst>
                    <a:ext uri="{9D8B030D-6E8A-4147-A177-3AD203B41FA5}">
                      <a16:colId xmlns:a16="http://schemas.microsoft.com/office/drawing/2014/main" val="20004"/>
                    </a:ext>
                  </a:extLst>
                </a:gridCol>
                <a:gridCol w="674369">
                  <a:extLst>
                    <a:ext uri="{9D8B030D-6E8A-4147-A177-3AD203B41FA5}">
                      <a16:colId xmlns:a16="http://schemas.microsoft.com/office/drawing/2014/main" val="20005"/>
                    </a:ext>
                  </a:extLst>
                </a:gridCol>
                <a:gridCol w="674369">
                  <a:extLst>
                    <a:ext uri="{9D8B030D-6E8A-4147-A177-3AD203B41FA5}">
                      <a16:colId xmlns:a16="http://schemas.microsoft.com/office/drawing/2014/main" val="20006"/>
                    </a:ext>
                  </a:extLst>
                </a:gridCol>
              </a:tblGrid>
              <a:tr h="347283">
                <a:tc gridSpan="5">
                  <a:txBody>
                    <a:bodyPr/>
                    <a:lstStyle/>
                    <a:p>
                      <a:pPr algn="l" fontAlgn="b"/>
                      <a:r>
                        <a:rPr lang="en-AU" sz="1400" u="none" strike="noStrike" dirty="0">
                          <a:effectLst/>
                        </a:rPr>
                        <a:t>Normal Spanning Tree 3 Cube</a:t>
                      </a:r>
                      <a:endParaRPr lang="en-AU"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330745">
                <a:tc>
                  <a:txBody>
                    <a:bodyPr/>
                    <a:lstStyle/>
                    <a:p>
                      <a:pPr algn="ctr" fontAlgn="ctr"/>
                      <a:r>
                        <a:rPr lang="en-AU" sz="1100" u="none" strike="noStrike">
                          <a:effectLst/>
                        </a:rPr>
                        <a:t>Port 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3</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7</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8</a:t>
                      </a:r>
                      <a:endParaRPr lang="en-AU"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30745">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19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28</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32</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30745">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19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26</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28</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29</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30745">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27</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31</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30745">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32</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47283">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dirty="0">
                          <a:effectLst/>
                        </a:rPr>
                        <a:t>29</a:t>
                      </a:r>
                      <a:endParaRPr lang="en-AU"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28</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29</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47283">
                <a:tc>
                  <a:txBody>
                    <a:bodyPr/>
                    <a:lstStyle/>
                    <a:p>
                      <a:pPr algn="ctr" fontAlgn="ctr"/>
                      <a:r>
                        <a:rPr lang="en-AU" sz="1100" b="1" u="none" strike="noStrike">
                          <a:effectLst/>
                        </a:rPr>
                        <a:t>21</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21.4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24.2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20.8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dirty="0">
                          <a:effectLst/>
                        </a:rPr>
                        <a:t>30.6</a:t>
                      </a:r>
                      <a:endParaRPr lang="en-AU"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47283">
                <a:tc gridSpan="5">
                  <a:txBody>
                    <a:bodyPr/>
                    <a:lstStyle/>
                    <a:p>
                      <a:pPr algn="l" fontAlgn="b"/>
                      <a:r>
                        <a:rPr lang="en-AU" sz="1400" u="none" strike="noStrike" dirty="0">
                          <a:effectLst/>
                        </a:rPr>
                        <a:t>Balanced Spanning tree 3 Cube</a:t>
                      </a:r>
                      <a:endParaRPr lang="en-AU" sz="14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 </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8"/>
                  </a:ext>
                </a:extLst>
              </a:tr>
              <a:tr h="330745">
                <a:tc>
                  <a:txBody>
                    <a:bodyPr/>
                    <a:lstStyle/>
                    <a:p>
                      <a:pPr algn="ctr" fontAlgn="ctr"/>
                      <a:r>
                        <a:rPr lang="en-AU" sz="1100" u="none" strike="noStrike">
                          <a:effectLst/>
                        </a:rPr>
                        <a:t>Port 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3</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7</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8</a:t>
                      </a:r>
                      <a:endParaRPr lang="en-AU"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30745">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27</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30745">
                <a:tc>
                  <a:txBody>
                    <a:bodyPr/>
                    <a:lstStyle/>
                    <a:p>
                      <a:pPr algn="ctr" fontAlgn="ctr"/>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20</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26</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19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28</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330745">
                <a:tc>
                  <a:txBody>
                    <a:bodyPr/>
                    <a:lstStyle/>
                    <a:p>
                      <a:pPr algn="ctr" fontAlgn="ctr"/>
                      <a:r>
                        <a:rPr lang="en-AU" sz="1100" u="none" strike="noStrike">
                          <a:effectLst/>
                        </a:rPr>
                        <a:t>19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23</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dirty="0">
                          <a:effectLst/>
                        </a:rPr>
                        <a:t>28</a:t>
                      </a:r>
                      <a:endParaRPr lang="en-AU"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r h="330745">
                <a:tc>
                  <a:txBody>
                    <a:bodyPr/>
                    <a:lstStyle/>
                    <a:p>
                      <a:pPr algn="ctr" fontAlgn="ctr"/>
                      <a:r>
                        <a:rPr lang="en-AU" sz="1100" u="none" strike="noStrike">
                          <a:effectLst/>
                        </a:rPr>
                        <a:t>24</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19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26</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28</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3"/>
                  </a:ext>
                </a:extLst>
              </a:tr>
              <a:tr h="347283">
                <a:tc>
                  <a:txBody>
                    <a:bodyPr/>
                    <a:lstStyle/>
                    <a:p>
                      <a:pPr algn="ctr" fontAlgn="ctr"/>
                      <a:r>
                        <a:rPr lang="en-AU" sz="1100" u="none" strike="noStrike">
                          <a:effectLst/>
                        </a:rPr>
                        <a:t>15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21</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29</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17</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27</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a:t>
                      </a:r>
                      <a:endParaRPr lang="en-AU"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32</a:t>
                      </a:r>
                      <a:endParaRPr lang="en-AU"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4"/>
                  </a:ext>
                </a:extLst>
              </a:tr>
              <a:tr h="347283">
                <a:tc>
                  <a:txBody>
                    <a:bodyPr/>
                    <a:lstStyle/>
                    <a:p>
                      <a:pPr algn="ctr" fontAlgn="ctr"/>
                      <a:r>
                        <a:rPr lang="en-AU" sz="1100" b="1" u="none" strike="noStrike">
                          <a:effectLst/>
                        </a:rPr>
                        <a:t>20.6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21.2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25.6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19.4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24.6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a:effectLst/>
                        </a:rPr>
                        <a:t>25.4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b="1" u="none" strike="noStrike" dirty="0">
                          <a:effectLst/>
                        </a:rPr>
                        <a:t>28.6</a:t>
                      </a:r>
                      <a:endParaRPr lang="en-AU"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5"/>
                  </a:ext>
                </a:extLst>
              </a:tr>
            </a:tbl>
          </a:graphicData>
        </a:graphic>
      </p:graphicFrame>
      <p:sp>
        <p:nvSpPr>
          <p:cNvPr id="11" name="TextBox 10"/>
          <p:cNvSpPr txBox="1"/>
          <p:nvPr/>
        </p:nvSpPr>
        <p:spPr>
          <a:xfrm>
            <a:off x="325018" y="221416"/>
            <a:ext cx="1779654" cy="707886"/>
          </a:xfrm>
          <a:prstGeom prst="rect">
            <a:avLst/>
          </a:prstGeom>
          <a:noFill/>
        </p:spPr>
        <p:txBody>
          <a:bodyPr wrap="none" rtlCol="0">
            <a:spAutoFit/>
          </a:bodyPr>
          <a:lstStyle/>
          <a:p>
            <a:r>
              <a:rPr lang="en-AU" sz="4000" dirty="0">
                <a:latin typeface="Times New Roman" panose="02020603050405020304" pitchFamily="18" charset="0"/>
                <a:cs typeface="Times New Roman" panose="02020603050405020304" pitchFamily="18" charset="0"/>
              </a:rPr>
              <a:t>3 Cube </a:t>
            </a:r>
          </a:p>
        </p:txBody>
      </p:sp>
    </p:spTree>
    <p:extLst>
      <p:ext uri="{BB962C8B-B14F-4D97-AF65-F5344CB8AC3E}">
        <p14:creationId xmlns:p14="http://schemas.microsoft.com/office/powerpoint/2010/main" val="41243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40390196"/>
              </p:ext>
            </p:extLst>
          </p:nvPr>
        </p:nvGraphicFramePr>
        <p:xfrm>
          <a:off x="222250" y="1085856"/>
          <a:ext cx="4540251" cy="5409087"/>
        </p:xfrm>
        <a:graphic>
          <a:graphicData uri="http://schemas.openxmlformats.org/drawingml/2006/table">
            <a:tbl>
              <a:tblPr>
                <a:tableStyleId>{5C22544A-7EE6-4342-B048-85BDC9FD1C3A}</a:tableStyleId>
              </a:tblPr>
              <a:tblGrid>
                <a:gridCol w="958035">
                  <a:extLst>
                    <a:ext uri="{9D8B030D-6E8A-4147-A177-3AD203B41FA5}">
                      <a16:colId xmlns:a16="http://schemas.microsoft.com/office/drawing/2014/main" val="20000"/>
                    </a:ext>
                  </a:extLst>
                </a:gridCol>
                <a:gridCol w="895554">
                  <a:extLst>
                    <a:ext uri="{9D8B030D-6E8A-4147-A177-3AD203B41FA5}">
                      <a16:colId xmlns:a16="http://schemas.microsoft.com/office/drawing/2014/main" val="20001"/>
                    </a:ext>
                  </a:extLst>
                </a:gridCol>
                <a:gridCol w="895554">
                  <a:extLst>
                    <a:ext uri="{9D8B030D-6E8A-4147-A177-3AD203B41FA5}">
                      <a16:colId xmlns:a16="http://schemas.microsoft.com/office/drawing/2014/main" val="20002"/>
                    </a:ext>
                  </a:extLst>
                </a:gridCol>
                <a:gridCol w="895554">
                  <a:extLst>
                    <a:ext uri="{9D8B030D-6E8A-4147-A177-3AD203B41FA5}">
                      <a16:colId xmlns:a16="http://schemas.microsoft.com/office/drawing/2014/main" val="20003"/>
                    </a:ext>
                  </a:extLst>
                </a:gridCol>
                <a:gridCol w="895554">
                  <a:extLst>
                    <a:ext uri="{9D8B030D-6E8A-4147-A177-3AD203B41FA5}">
                      <a16:colId xmlns:a16="http://schemas.microsoft.com/office/drawing/2014/main" val="20004"/>
                    </a:ext>
                  </a:extLst>
                </a:gridCol>
              </a:tblGrid>
              <a:tr h="327351">
                <a:tc gridSpan="5">
                  <a:txBody>
                    <a:bodyPr/>
                    <a:lstStyle/>
                    <a:p>
                      <a:pPr algn="l" fontAlgn="b"/>
                      <a:r>
                        <a:rPr lang="en-AU" sz="1700" u="none" strike="noStrike" dirty="0">
                          <a:effectLst/>
                        </a:rPr>
                        <a:t>Normal Spanning Tree 3 Star</a:t>
                      </a:r>
                      <a:endParaRPr lang="en-AU" sz="1700" b="0" i="0" u="none" strike="noStrike" dirty="0">
                        <a:solidFill>
                          <a:srgbClr val="000000"/>
                        </a:solidFill>
                        <a:effectLst/>
                        <a:latin typeface="Calibri" panose="020F0502020204030204" pitchFamily="34" charset="0"/>
                      </a:endParaRPr>
                    </a:p>
                  </a:txBody>
                  <a:tcPr marL="14706" marR="14706" marT="14706"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0"/>
                  </a:ext>
                </a:extLst>
              </a:tr>
              <a:tr h="311763">
                <a:tc>
                  <a:txBody>
                    <a:bodyPr/>
                    <a:lstStyle/>
                    <a:p>
                      <a:pPr algn="ctr" fontAlgn="ctr"/>
                      <a:r>
                        <a:rPr lang="en-AU" sz="1700" u="none" strike="noStrike">
                          <a:effectLst/>
                        </a:rPr>
                        <a:t>Port 2</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3</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4</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5</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6</a:t>
                      </a:r>
                      <a:endParaRPr lang="en-AU" sz="1700" b="1"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1"/>
                  </a:ext>
                </a:extLst>
              </a:tr>
              <a:tr h="311763">
                <a:tc>
                  <a:txBody>
                    <a:bodyPr/>
                    <a:lstStyle/>
                    <a:p>
                      <a:pPr algn="ctr" fontAlgn="ctr"/>
                      <a:r>
                        <a:rPr lang="en-AU" sz="1700" u="none" strike="noStrike">
                          <a:effectLst/>
                        </a:rPr>
                        <a:t>21</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25</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32</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23</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21</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2"/>
                  </a:ext>
                </a:extLst>
              </a:tr>
              <a:tr h="311763">
                <a:tc>
                  <a:txBody>
                    <a:bodyPr/>
                    <a:lstStyle/>
                    <a:p>
                      <a:pPr algn="ctr" fontAlgn="ctr"/>
                      <a:r>
                        <a:rPr lang="en-AU" sz="1700" u="none" strike="noStrike">
                          <a:effectLst/>
                        </a:rPr>
                        <a:t>20</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30</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28</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24</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23</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3"/>
                  </a:ext>
                </a:extLst>
              </a:tr>
              <a:tr h="311763">
                <a:tc>
                  <a:txBody>
                    <a:bodyPr/>
                    <a:lstStyle/>
                    <a:p>
                      <a:pPr algn="ctr" fontAlgn="ctr"/>
                      <a:r>
                        <a:rPr lang="en-AU" sz="1700" u="none" strike="noStrike">
                          <a:effectLst/>
                        </a:rPr>
                        <a:t>20</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27</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19</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4"/>
                  </a:ext>
                </a:extLst>
              </a:tr>
              <a:tr h="311763">
                <a:tc>
                  <a:txBody>
                    <a:bodyPr/>
                    <a:lstStyle/>
                    <a:p>
                      <a:pPr algn="ctr" fontAlgn="ctr"/>
                      <a:r>
                        <a:rPr lang="en-AU" sz="1700" u="none" strike="noStrike">
                          <a:effectLst/>
                        </a:rPr>
                        <a:t>20</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26</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37</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28</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23</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5"/>
                  </a:ext>
                </a:extLst>
              </a:tr>
              <a:tr h="327351">
                <a:tc>
                  <a:txBody>
                    <a:bodyPr/>
                    <a:lstStyle/>
                    <a:p>
                      <a:pPr algn="ctr" fontAlgn="ctr"/>
                      <a:r>
                        <a:rPr lang="en-AU" sz="1700" u="none" strike="noStrike">
                          <a:effectLst/>
                        </a:rPr>
                        <a:t>19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26</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27</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20</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6"/>
                  </a:ext>
                </a:extLst>
              </a:tr>
              <a:tr h="327351">
                <a:tc>
                  <a:txBody>
                    <a:bodyPr/>
                    <a:lstStyle/>
                    <a:p>
                      <a:pPr algn="ctr" fontAlgn="ctr"/>
                      <a:r>
                        <a:rPr lang="en-AU" sz="1700" b="1" u="none" strike="noStrike">
                          <a:effectLst/>
                        </a:rPr>
                        <a:t>20</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a:effectLst/>
                        </a:rPr>
                        <a:t>26.8</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a:effectLst/>
                        </a:rPr>
                        <a:t>31</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a:effectLst/>
                        </a:rPr>
                        <a:t>26.2</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dirty="0">
                          <a:effectLst/>
                        </a:rPr>
                        <a:t>21.2</a:t>
                      </a:r>
                      <a:endParaRPr lang="en-AU" sz="1700" b="1" i="0" u="none" strike="noStrike" dirty="0">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07"/>
                  </a:ext>
                </a:extLst>
              </a:tr>
              <a:tr h="327351">
                <a:tc>
                  <a:txBody>
                    <a:bodyPr/>
                    <a:lstStyle/>
                    <a:p>
                      <a:pPr algn="l" fontAlgn="b"/>
                      <a:endParaRPr lang="en-AU" sz="1700" b="0" i="0" u="none" strike="noStrike">
                        <a:solidFill>
                          <a:srgbClr val="000000"/>
                        </a:solidFill>
                        <a:effectLst/>
                        <a:latin typeface="Calibri" panose="020F0502020204030204" pitchFamily="34" charset="0"/>
                      </a:endParaRPr>
                    </a:p>
                  </a:txBody>
                  <a:tcPr marL="14706" marR="14706" marT="14706" marB="0" anchor="b"/>
                </a:tc>
                <a:tc>
                  <a:txBody>
                    <a:bodyPr/>
                    <a:lstStyle/>
                    <a:p>
                      <a:pPr algn="l" fontAlgn="b"/>
                      <a:endParaRPr lang="en-AU" sz="1700" b="0" i="0" u="none" strike="noStrike">
                        <a:solidFill>
                          <a:srgbClr val="000000"/>
                        </a:solidFill>
                        <a:effectLst/>
                        <a:latin typeface="Calibri" panose="020F0502020204030204" pitchFamily="34" charset="0"/>
                      </a:endParaRPr>
                    </a:p>
                  </a:txBody>
                  <a:tcPr marL="14706" marR="14706" marT="14706" marB="0" anchor="b"/>
                </a:tc>
                <a:tc>
                  <a:txBody>
                    <a:bodyPr/>
                    <a:lstStyle/>
                    <a:p>
                      <a:pPr algn="l" fontAlgn="b"/>
                      <a:endParaRPr lang="en-AU" sz="1700" b="0" i="0" u="none" strike="noStrike">
                        <a:solidFill>
                          <a:srgbClr val="000000"/>
                        </a:solidFill>
                        <a:effectLst/>
                        <a:latin typeface="Calibri" panose="020F0502020204030204" pitchFamily="34" charset="0"/>
                      </a:endParaRPr>
                    </a:p>
                  </a:txBody>
                  <a:tcPr marL="14706" marR="14706" marT="14706" marB="0" anchor="b"/>
                </a:tc>
                <a:tc>
                  <a:txBody>
                    <a:bodyPr/>
                    <a:lstStyle/>
                    <a:p>
                      <a:pPr algn="l" fontAlgn="b"/>
                      <a:endParaRPr lang="en-AU" sz="1700" b="0" i="0" u="none" strike="noStrike">
                        <a:solidFill>
                          <a:srgbClr val="000000"/>
                        </a:solidFill>
                        <a:effectLst/>
                        <a:latin typeface="Calibri" panose="020F0502020204030204" pitchFamily="34" charset="0"/>
                      </a:endParaRPr>
                    </a:p>
                  </a:txBody>
                  <a:tcPr marL="14706" marR="14706" marT="14706" marB="0" anchor="b"/>
                </a:tc>
                <a:tc>
                  <a:txBody>
                    <a:bodyPr/>
                    <a:lstStyle/>
                    <a:p>
                      <a:pPr algn="l" fontAlgn="b"/>
                      <a:endParaRPr lang="en-AU" sz="1700" b="0" i="0" u="none" strike="noStrike">
                        <a:solidFill>
                          <a:srgbClr val="000000"/>
                        </a:solidFill>
                        <a:effectLst/>
                        <a:latin typeface="Calibri" panose="020F0502020204030204" pitchFamily="34" charset="0"/>
                      </a:endParaRPr>
                    </a:p>
                  </a:txBody>
                  <a:tcPr marL="14706" marR="14706" marT="14706" marB="0" anchor="b"/>
                </a:tc>
                <a:extLst>
                  <a:ext uri="{0D108BD9-81ED-4DB2-BD59-A6C34878D82A}">
                    <a16:rowId xmlns:a16="http://schemas.microsoft.com/office/drawing/2014/main" val="10008"/>
                  </a:ext>
                </a:extLst>
              </a:tr>
              <a:tr h="327351">
                <a:tc gridSpan="5">
                  <a:txBody>
                    <a:bodyPr/>
                    <a:lstStyle/>
                    <a:p>
                      <a:pPr algn="l" fontAlgn="b"/>
                      <a:r>
                        <a:rPr lang="en-AU" sz="1700" u="none" strike="noStrike">
                          <a:effectLst/>
                        </a:rPr>
                        <a:t>Balanced Spanning tree 3 Star</a:t>
                      </a:r>
                      <a:endParaRPr lang="en-AU" sz="1700" b="0" i="0" u="none" strike="noStrike">
                        <a:solidFill>
                          <a:srgbClr val="000000"/>
                        </a:solidFill>
                        <a:effectLst/>
                        <a:latin typeface="Calibri" panose="020F0502020204030204" pitchFamily="34" charset="0"/>
                      </a:endParaRPr>
                    </a:p>
                  </a:txBody>
                  <a:tcPr marL="14706" marR="14706" marT="14706" marB="0" anchor="b"/>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0009"/>
                  </a:ext>
                </a:extLst>
              </a:tr>
              <a:tr h="311763">
                <a:tc>
                  <a:txBody>
                    <a:bodyPr/>
                    <a:lstStyle/>
                    <a:p>
                      <a:pPr algn="ctr" fontAlgn="ctr"/>
                      <a:r>
                        <a:rPr lang="en-AU" sz="1700" u="none" strike="noStrike">
                          <a:effectLst/>
                        </a:rPr>
                        <a:t>Port 2</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3</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4</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5</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Port 6</a:t>
                      </a:r>
                      <a:endParaRPr lang="en-AU" sz="1700" b="1"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0"/>
                  </a:ext>
                </a:extLst>
              </a:tr>
              <a:tr h="311763">
                <a:tc>
                  <a:txBody>
                    <a:bodyPr/>
                    <a:lstStyle/>
                    <a:p>
                      <a:pPr algn="ctr" fontAlgn="ctr"/>
                      <a:r>
                        <a:rPr lang="en-AU" sz="1700" u="none" strike="noStrike">
                          <a:effectLst/>
                        </a:rPr>
                        <a:t>19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27</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33</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25</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20</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1"/>
                  </a:ext>
                </a:extLst>
              </a:tr>
              <a:tr h="311763">
                <a:tc>
                  <a:txBody>
                    <a:bodyPr/>
                    <a:lstStyle/>
                    <a:p>
                      <a:pPr algn="ctr" fontAlgn="ctr"/>
                      <a:r>
                        <a:rPr lang="en-AU" sz="1700" u="none" strike="noStrike">
                          <a:effectLst/>
                        </a:rPr>
                        <a:t>22</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32</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25</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20</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2"/>
                  </a:ext>
                </a:extLst>
              </a:tr>
              <a:tr h="311763">
                <a:tc>
                  <a:txBody>
                    <a:bodyPr/>
                    <a:lstStyle/>
                    <a:p>
                      <a:pPr algn="ctr" fontAlgn="ctr"/>
                      <a:r>
                        <a:rPr lang="en-AU" sz="1700" u="none" strike="noStrike">
                          <a:effectLst/>
                        </a:rPr>
                        <a:t>21</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25</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25</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30</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22</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3"/>
                  </a:ext>
                </a:extLst>
              </a:tr>
              <a:tr h="311763">
                <a:tc>
                  <a:txBody>
                    <a:bodyPr/>
                    <a:lstStyle/>
                    <a:p>
                      <a:pPr algn="ctr" fontAlgn="ctr"/>
                      <a:r>
                        <a:rPr lang="en-AU" sz="1700" u="none" strike="noStrike">
                          <a:effectLst/>
                        </a:rPr>
                        <a:t>21</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27</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30</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24</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19</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4"/>
                  </a:ext>
                </a:extLst>
              </a:tr>
              <a:tr h="327351">
                <a:tc>
                  <a:txBody>
                    <a:bodyPr/>
                    <a:lstStyle/>
                    <a:p>
                      <a:pPr algn="ctr" fontAlgn="ctr"/>
                      <a:r>
                        <a:rPr lang="en-AU" sz="1700" u="none" strike="noStrike">
                          <a:effectLst/>
                        </a:rPr>
                        <a:t>21</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19</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32</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23</a:t>
                      </a:r>
                      <a:endParaRPr lang="en-AU" sz="1700" b="0"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u="none" strike="noStrike">
                          <a:effectLst/>
                        </a:rPr>
                        <a:t>22</a:t>
                      </a:r>
                      <a:endParaRPr lang="en-AU" sz="1700" b="0" i="0" u="none" strike="noStrike">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5"/>
                  </a:ext>
                </a:extLst>
              </a:tr>
              <a:tr h="327351">
                <a:tc>
                  <a:txBody>
                    <a:bodyPr/>
                    <a:lstStyle/>
                    <a:p>
                      <a:pPr algn="ctr" fontAlgn="ctr"/>
                      <a:r>
                        <a:rPr lang="en-AU" sz="1700" b="1" u="none" strike="noStrike">
                          <a:effectLst/>
                        </a:rPr>
                        <a:t>20.8</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a:effectLst/>
                        </a:rPr>
                        <a:t>25.4</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a:effectLst/>
                        </a:rPr>
                        <a:t>30.4</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a:effectLst/>
                        </a:rPr>
                        <a:t>25.4</a:t>
                      </a:r>
                      <a:endParaRPr lang="en-AU" sz="1700" b="1" i="0" u="none" strike="noStrike">
                        <a:solidFill>
                          <a:srgbClr val="000000"/>
                        </a:solidFill>
                        <a:effectLst/>
                        <a:latin typeface="Calibri" panose="020F0502020204030204" pitchFamily="34" charset="0"/>
                      </a:endParaRPr>
                    </a:p>
                  </a:txBody>
                  <a:tcPr marL="14706" marR="14706" marT="14706" marB="0" anchor="ctr"/>
                </a:tc>
                <a:tc>
                  <a:txBody>
                    <a:bodyPr/>
                    <a:lstStyle/>
                    <a:p>
                      <a:pPr algn="ctr" fontAlgn="ctr"/>
                      <a:r>
                        <a:rPr lang="en-AU" sz="1700" b="1" u="none" strike="noStrike" dirty="0">
                          <a:effectLst/>
                        </a:rPr>
                        <a:t>20.6</a:t>
                      </a:r>
                      <a:endParaRPr lang="en-AU" sz="1700" b="1" i="0" u="none" strike="noStrike" dirty="0">
                        <a:solidFill>
                          <a:srgbClr val="000000"/>
                        </a:solidFill>
                        <a:effectLst/>
                        <a:latin typeface="Calibri" panose="020F0502020204030204" pitchFamily="34" charset="0"/>
                      </a:endParaRPr>
                    </a:p>
                  </a:txBody>
                  <a:tcPr marL="14706" marR="14706" marT="14706" marB="0" anchor="ctr"/>
                </a:tc>
                <a:extLst>
                  <a:ext uri="{0D108BD9-81ED-4DB2-BD59-A6C34878D82A}">
                    <a16:rowId xmlns:a16="http://schemas.microsoft.com/office/drawing/2014/main" val="10016"/>
                  </a:ext>
                </a:extLst>
              </a:tr>
            </a:tbl>
          </a:graphicData>
        </a:graphic>
      </p:graphicFrame>
      <p:graphicFrame>
        <p:nvGraphicFramePr>
          <p:cNvPr id="3" name="Chart 2"/>
          <p:cNvGraphicFramePr>
            <a:graphicFrameLocks/>
          </p:cNvGraphicFramePr>
          <p:nvPr>
            <p:extLst>
              <p:ext uri="{D42A27DB-BD31-4B8C-83A1-F6EECF244321}">
                <p14:modId xmlns:p14="http://schemas.microsoft.com/office/powerpoint/2010/main" val="2385456656"/>
              </p:ext>
            </p:extLst>
          </p:nvPr>
        </p:nvGraphicFramePr>
        <p:xfrm>
          <a:off x="5048250" y="2113722"/>
          <a:ext cx="6922878" cy="415372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76225" y="228600"/>
            <a:ext cx="1396536" cy="707886"/>
          </a:xfrm>
          <a:prstGeom prst="rect">
            <a:avLst/>
          </a:prstGeom>
          <a:noFill/>
        </p:spPr>
        <p:txBody>
          <a:bodyPr wrap="none" rtlCol="0">
            <a:spAutoFit/>
          </a:bodyPr>
          <a:lstStyle/>
          <a:p>
            <a:r>
              <a:rPr lang="en-AU" sz="4000" dirty="0">
                <a:latin typeface="Times New Roman" panose="02020603050405020304" pitchFamily="18" charset="0"/>
                <a:cs typeface="Times New Roman" panose="02020603050405020304" pitchFamily="18" charset="0"/>
              </a:rPr>
              <a:t>3 Star</a:t>
            </a:r>
          </a:p>
        </p:txBody>
      </p:sp>
    </p:spTree>
    <p:extLst>
      <p:ext uri="{BB962C8B-B14F-4D97-AF65-F5344CB8AC3E}">
        <p14:creationId xmlns:p14="http://schemas.microsoft.com/office/powerpoint/2010/main" val="3034173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9298113"/>
              </p:ext>
            </p:extLst>
          </p:nvPr>
        </p:nvGraphicFramePr>
        <p:xfrm>
          <a:off x="114301" y="1493838"/>
          <a:ext cx="11887199" cy="1224915"/>
        </p:xfrm>
        <a:graphic>
          <a:graphicData uri="http://schemas.openxmlformats.org/drawingml/2006/table">
            <a:tbl>
              <a:tblPr>
                <a:tableStyleId>{5C22544A-7EE6-4342-B048-85BDC9FD1C3A}</a:tableStyleId>
              </a:tblPr>
              <a:tblGrid>
                <a:gridCol w="838198">
                  <a:extLst>
                    <a:ext uri="{9D8B030D-6E8A-4147-A177-3AD203B41FA5}">
                      <a16:colId xmlns:a16="http://schemas.microsoft.com/office/drawing/2014/main" val="20000"/>
                    </a:ext>
                  </a:extLst>
                </a:gridCol>
                <a:gridCol w="521397">
                  <a:extLst>
                    <a:ext uri="{9D8B030D-6E8A-4147-A177-3AD203B41FA5}">
                      <a16:colId xmlns:a16="http://schemas.microsoft.com/office/drawing/2014/main" val="20001"/>
                    </a:ext>
                  </a:extLst>
                </a:gridCol>
                <a:gridCol w="682442">
                  <a:extLst>
                    <a:ext uri="{9D8B030D-6E8A-4147-A177-3AD203B41FA5}">
                      <a16:colId xmlns:a16="http://schemas.microsoft.com/office/drawing/2014/main" val="20002"/>
                    </a:ext>
                  </a:extLst>
                </a:gridCol>
                <a:gridCol w="682442">
                  <a:extLst>
                    <a:ext uri="{9D8B030D-6E8A-4147-A177-3AD203B41FA5}">
                      <a16:colId xmlns:a16="http://schemas.microsoft.com/office/drawing/2014/main" val="20003"/>
                    </a:ext>
                  </a:extLst>
                </a:gridCol>
                <a:gridCol w="682442">
                  <a:extLst>
                    <a:ext uri="{9D8B030D-6E8A-4147-A177-3AD203B41FA5}">
                      <a16:colId xmlns:a16="http://schemas.microsoft.com/office/drawing/2014/main" val="20004"/>
                    </a:ext>
                  </a:extLst>
                </a:gridCol>
                <a:gridCol w="682442">
                  <a:extLst>
                    <a:ext uri="{9D8B030D-6E8A-4147-A177-3AD203B41FA5}">
                      <a16:colId xmlns:a16="http://schemas.microsoft.com/office/drawing/2014/main" val="20005"/>
                    </a:ext>
                  </a:extLst>
                </a:gridCol>
                <a:gridCol w="682442">
                  <a:extLst>
                    <a:ext uri="{9D8B030D-6E8A-4147-A177-3AD203B41FA5}">
                      <a16:colId xmlns:a16="http://schemas.microsoft.com/office/drawing/2014/main" val="20006"/>
                    </a:ext>
                  </a:extLst>
                </a:gridCol>
                <a:gridCol w="682442">
                  <a:extLst>
                    <a:ext uri="{9D8B030D-6E8A-4147-A177-3AD203B41FA5}">
                      <a16:colId xmlns:a16="http://schemas.microsoft.com/office/drawing/2014/main" val="20007"/>
                    </a:ext>
                  </a:extLst>
                </a:gridCol>
                <a:gridCol w="804119">
                  <a:extLst>
                    <a:ext uri="{9D8B030D-6E8A-4147-A177-3AD203B41FA5}">
                      <a16:colId xmlns:a16="http://schemas.microsoft.com/office/drawing/2014/main" val="20008"/>
                    </a:ext>
                  </a:extLst>
                </a:gridCol>
                <a:gridCol w="804119">
                  <a:extLst>
                    <a:ext uri="{9D8B030D-6E8A-4147-A177-3AD203B41FA5}">
                      <a16:colId xmlns:a16="http://schemas.microsoft.com/office/drawing/2014/main" val="20009"/>
                    </a:ext>
                  </a:extLst>
                </a:gridCol>
                <a:gridCol w="804119">
                  <a:extLst>
                    <a:ext uri="{9D8B030D-6E8A-4147-A177-3AD203B41FA5}">
                      <a16:colId xmlns:a16="http://schemas.microsoft.com/office/drawing/2014/main" val="20010"/>
                    </a:ext>
                  </a:extLst>
                </a:gridCol>
                <a:gridCol w="804119">
                  <a:extLst>
                    <a:ext uri="{9D8B030D-6E8A-4147-A177-3AD203B41FA5}">
                      <a16:colId xmlns:a16="http://schemas.microsoft.com/office/drawing/2014/main" val="20011"/>
                    </a:ext>
                  </a:extLst>
                </a:gridCol>
                <a:gridCol w="804119">
                  <a:extLst>
                    <a:ext uri="{9D8B030D-6E8A-4147-A177-3AD203B41FA5}">
                      <a16:colId xmlns:a16="http://schemas.microsoft.com/office/drawing/2014/main" val="20012"/>
                    </a:ext>
                  </a:extLst>
                </a:gridCol>
                <a:gridCol w="804119">
                  <a:extLst>
                    <a:ext uri="{9D8B030D-6E8A-4147-A177-3AD203B41FA5}">
                      <a16:colId xmlns:a16="http://schemas.microsoft.com/office/drawing/2014/main" val="20013"/>
                    </a:ext>
                  </a:extLst>
                </a:gridCol>
                <a:gridCol w="804119">
                  <a:extLst>
                    <a:ext uri="{9D8B030D-6E8A-4147-A177-3AD203B41FA5}">
                      <a16:colId xmlns:a16="http://schemas.microsoft.com/office/drawing/2014/main" val="20014"/>
                    </a:ext>
                  </a:extLst>
                </a:gridCol>
                <a:gridCol w="804119">
                  <a:extLst>
                    <a:ext uri="{9D8B030D-6E8A-4147-A177-3AD203B41FA5}">
                      <a16:colId xmlns:a16="http://schemas.microsoft.com/office/drawing/2014/main" val="20015"/>
                    </a:ext>
                  </a:extLst>
                </a:gridCol>
              </a:tblGrid>
              <a:tr h="200025">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AU" sz="1100" u="none" strike="noStrike">
                          <a:effectLst/>
                        </a:rPr>
                        <a:t>Port 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3</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7</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9</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10</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11</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13</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Port 16</a:t>
                      </a:r>
                      <a:endParaRPr lang="en-AU"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200025">
                <a:tc>
                  <a:txBody>
                    <a:bodyPr/>
                    <a:lstStyle/>
                    <a:p>
                      <a:pPr algn="l" fontAlgn="b"/>
                      <a:r>
                        <a:rPr lang="en-AU" sz="1100" u="none" strike="noStrike">
                          <a:effectLst/>
                        </a:rPr>
                        <a:t>Normal Spanning Tree 4 Cube</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AU" sz="1100" u="none" strike="noStrike">
                          <a:effectLst/>
                        </a:rPr>
                        <a:t>19.8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19.8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22.2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27</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20.2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25.6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28.8</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24.2</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30.6</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29.4</a:t>
                      </a:r>
                      <a:endParaRPr lang="en-AU"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AU" sz="1100" u="none" strike="noStrike">
                          <a:effectLst/>
                        </a:rPr>
                        <a:t>35.4</a:t>
                      </a:r>
                      <a:endParaRPr lang="en-AU"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200025">
                <a:tc>
                  <a:txBody>
                    <a:bodyPr/>
                    <a:lstStyle/>
                    <a:p>
                      <a:pPr algn="l" fontAlgn="b"/>
                      <a:r>
                        <a:rPr lang="en-AU" sz="1100" u="none" strike="noStrike">
                          <a:effectLst/>
                        </a:rPr>
                        <a:t>Balanced Spanning tree 4 Cube</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21</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19.8</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25.4</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19.8</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26.4</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24.6</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26.8</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18</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26</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25.8</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31.4</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22.4</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28.8</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a:effectLst/>
                        </a:rPr>
                        <a:t>28.2</a:t>
                      </a:r>
                      <a:endParaRPr lang="en-AU"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AU" sz="1100" u="none" strike="noStrike" dirty="0">
                          <a:effectLst/>
                        </a:rPr>
                        <a:t>33.4</a:t>
                      </a:r>
                      <a:endParaRPr lang="en-AU"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3" name="Chart 2"/>
          <p:cNvGraphicFramePr>
            <a:graphicFrameLocks/>
          </p:cNvGraphicFramePr>
          <p:nvPr>
            <p:extLst>
              <p:ext uri="{D42A27DB-BD31-4B8C-83A1-F6EECF244321}">
                <p14:modId xmlns:p14="http://schemas.microsoft.com/office/powerpoint/2010/main" val="1034097205"/>
              </p:ext>
            </p:extLst>
          </p:nvPr>
        </p:nvGraphicFramePr>
        <p:xfrm>
          <a:off x="3352800" y="3143250"/>
          <a:ext cx="5410200" cy="324612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285750" y="361455"/>
            <a:ext cx="1651414" cy="707886"/>
          </a:xfrm>
          <a:prstGeom prst="rect">
            <a:avLst/>
          </a:prstGeom>
          <a:noFill/>
        </p:spPr>
        <p:txBody>
          <a:bodyPr wrap="none" rtlCol="0">
            <a:spAutoFit/>
          </a:bodyPr>
          <a:lstStyle/>
          <a:p>
            <a:r>
              <a:rPr lang="en-AU" sz="4000" dirty="0">
                <a:latin typeface="Times New Roman" panose="02020603050405020304" pitchFamily="18" charset="0"/>
                <a:cs typeface="Times New Roman" panose="02020603050405020304" pitchFamily="18" charset="0"/>
              </a:rPr>
              <a:t>4 Cube</a:t>
            </a:r>
          </a:p>
        </p:txBody>
      </p:sp>
    </p:spTree>
    <p:extLst>
      <p:ext uri="{BB962C8B-B14F-4D97-AF65-F5344CB8AC3E}">
        <p14:creationId xmlns:p14="http://schemas.microsoft.com/office/powerpoint/2010/main" val="900673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31597357"/>
              </p:ext>
            </p:extLst>
          </p:nvPr>
        </p:nvGraphicFramePr>
        <p:xfrm>
          <a:off x="304800" y="1524000"/>
          <a:ext cx="11658603" cy="1534025"/>
        </p:xfrm>
        <a:graphic>
          <a:graphicData uri="http://schemas.openxmlformats.org/drawingml/2006/table">
            <a:tbl>
              <a:tblPr>
                <a:tableStyleId>{5C22544A-7EE6-4342-B048-85BDC9FD1C3A}</a:tableStyleId>
              </a:tblPr>
              <a:tblGrid>
                <a:gridCol w="511399">
                  <a:extLst>
                    <a:ext uri="{9D8B030D-6E8A-4147-A177-3AD203B41FA5}">
                      <a16:colId xmlns:a16="http://schemas.microsoft.com/office/drawing/2014/main" val="20000"/>
                    </a:ext>
                  </a:extLst>
                </a:gridCol>
                <a:gridCol w="431180">
                  <a:extLst>
                    <a:ext uri="{9D8B030D-6E8A-4147-A177-3AD203B41FA5}">
                      <a16:colId xmlns:a16="http://schemas.microsoft.com/office/drawing/2014/main" val="20001"/>
                    </a:ext>
                  </a:extLst>
                </a:gridCol>
                <a:gridCol w="431180">
                  <a:extLst>
                    <a:ext uri="{9D8B030D-6E8A-4147-A177-3AD203B41FA5}">
                      <a16:colId xmlns:a16="http://schemas.microsoft.com/office/drawing/2014/main" val="20002"/>
                    </a:ext>
                  </a:extLst>
                </a:gridCol>
                <a:gridCol w="431180">
                  <a:extLst>
                    <a:ext uri="{9D8B030D-6E8A-4147-A177-3AD203B41FA5}">
                      <a16:colId xmlns:a16="http://schemas.microsoft.com/office/drawing/2014/main" val="20003"/>
                    </a:ext>
                  </a:extLst>
                </a:gridCol>
                <a:gridCol w="431180">
                  <a:extLst>
                    <a:ext uri="{9D8B030D-6E8A-4147-A177-3AD203B41FA5}">
                      <a16:colId xmlns:a16="http://schemas.microsoft.com/office/drawing/2014/main" val="20004"/>
                    </a:ext>
                  </a:extLst>
                </a:gridCol>
                <a:gridCol w="431180">
                  <a:extLst>
                    <a:ext uri="{9D8B030D-6E8A-4147-A177-3AD203B41FA5}">
                      <a16:colId xmlns:a16="http://schemas.microsoft.com/office/drawing/2014/main" val="20005"/>
                    </a:ext>
                  </a:extLst>
                </a:gridCol>
                <a:gridCol w="431180">
                  <a:extLst>
                    <a:ext uri="{9D8B030D-6E8A-4147-A177-3AD203B41FA5}">
                      <a16:colId xmlns:a16="http://schemas.microsoft.com/office/drawing/2014/main" val="20006"/>
                    </a:ext>
                  </a:extLst>
                </a:gridCol>
                <a:gridCol w="431180">
                  <a:extLst>
                    <a:ext uri="{9D8B030D-6E8A-4147-A177-3AD203B41FA5}">
                      <a16:colId xmlns:a16="http://schemas.microsoft.com/office/drawing/2014/main" val="20007"/>
                    </a:ext>
                  </a:extLst>
                </a:gridCol>
                <a:gridCol w="508059">
                  <a:extLst>
                    <a:ext uri="{9D8B030D-6E8A-4147-A177-3AD203B41FA5}">
                      <a16:colId xmlns:a16="http://schemas.microsoft.com/office/drawing/2014/main" val="20008"/>
                    </a:ext>
                  </a:extLst>
                </a:gridCol>
                <a:gridCol w="508059">
                  <a:extLst>
                    <a:ext uri="{9D8B030D-6E8A-4147-A177-3AD203B41FA5}">
                      <a16:colId xmlns:a16="http://schemas.microsoft.com/office/drawing/2014/main" val="20009"/>
                    </a:ext>
                  </a:extLst>
                </a:gridCol>
                <a:gridCol w="508059">
                  <a:extLst>
                    <a:ext uri="{9D8B030D-6E8A-4147-A177-3AD203B41FA5}">
                      <a16:colId xmlns:a16="http://schemas.microsoft.com/office/drawing/2014/main" val="20010"/>
                    </a:ext>
                  </a:extLst>
                </a:gridCol>
                <a:gridCol w="508059">
                  <a:extLst>
                    <a:ext uri="{9D8B030D-6E8A-4147-A177-3AD203B41FA5}">
                      <a16:colId xmlns:a16="http://schemas.microsoft.com/office/drawing/2014/main" val="20011"/>
                    </a:ext>
                  </a:extLst>
                </a:gridCol>
                <a:gridCol w="508059">
                  <a:extLst>
                    <a:ext uri="{9D8B030D-6E8A-4147-A177-3AD203B41FA5}">
                      <a16:colId xmlns:a16="http://schemas.microsoft.com/office/drawing/2014/main" val="20012"/>
                    </a:ext>
                  </a:extLst>
                </a:gridCol>
                <a:gridCol w="508059">
                  <a:extLst>
                    <a:ext uri="{9D8B030D-6E8A-4147-A177-3AD203B41FA5}">
                      <a16:colId xmlns:a16="http://schemas.microsoft.com/office/drawing/2014/main" val="20013"/>
                    </a:ext>
                  </a:extLst>
                </a:gridCol>
                <a:gridCol w="508059">
                  <a:extLst>
                    <a:ext uri="{9D8B030D-6E8A-4147-A177-3AD203B41FA5}">
                      <a16:colId xmlns:a16="http://schemas.microsoft.com/office/drawing/2014/main" val="20014"/>
                    </a:ext>
                  </a:extLst>
                </a:gridCol>
                <a:gridCol w="508059">
                  <a:extLst>
                    <a:ext uri="{9D8B030D-6E8A-4147-A177-3AD203B41FA5}">
                      <a16:colId xmlns:a16="http://schemas.microsoft.com/office/drawing/2014/main" val="20015"/>
                    </a:ext>
                  </a:extLst>
                </a:gridCol>
                <a:gridCol w="508059">
                  <a:extLst>
                    <a:ext uri="{9D8B030D-6E8A-4147-A177-3AD203B41FA5}">
                      <a16:colId xmlns:a16="http://schemas.microsoft.com/office/drawing/2014/main" val="20016"/>
                    </a:ext>
                  </a:extLst>
                </a:gridCol>
                <a:gridCol w="508059">
                  <a:extLst>
                    <a:ext uri="{9D8B030D-6E8A-4147-A177-3AD203B41FA5}">
                      <a16:colId xmlns:a16="http://schemas.microsoft.com/office/drawing/2014/main" val="20017"/>
                    </a:ext>
                  </a:extLst>
                </a:gridCol>
                <a:gridCol w="508059">
                  <a:extLst>
                    <a:ext uri="{9D8B030D-6E8A-4147-A177-3AD203B41FA5}">
                      <a16:colId xmlns:a16="http://schemas.microsoft.com/office/drawing/2014/main" val="20018"/>
                    </a:ext>
                  </a:extLst>
                </a:gridCol>
                <a:gridCol w="508059">
                  <a:extLst>
                    <a:ext uri="{9D8B030D-6E8A-4147-A177-3AD203B41FA5}">
                      <a16:colId xmlns:a16="http://schemas.microsoft.com/office/drawing/2014/main" val="20019"/>
                    </a:ext>
                  </a:extLst>
                </a:gridCol>
                <a:gridCol w="508059">
                  <a:extLst>
                    <a:ext uri="{9D8B030D-6E8A-4147-A177-3AD203B41FA5}">
                      <a16:colId xmlns:a16="http://schemas.microsoft.com/office/drawing/2014/main" val="20020"/>
                    </a:ext>
                  </a:extLst>
                </a:gridCol>
                <a:gridCol w="508059">
                  <a:extLst>
                    <a:ext uri="{9D8B030D-6E8A-4147-A177-3AD203B41FA5}">
                      <a16:colId xmlns:a16="http://schemas.microsoft.com/office/drawing/2014/main" val="20021"/>
                    </a:ext>
                  </a:extLst>
                </a:gridCol>
                <a:gridCol w="508059">
                  <a:extLst>
                    <a:ext uri="{9D8B030D-6E8A-4147-A177-3AD203B41FA5}">
                      <a16:colId xmlns:a16="http://schemas.microsoft.com/office/drawing/2014/main" val="20022"/>
                    </a:ext>
                  </a:extLst>
                </a:gridCol>
                <a:gridCol w="508059">
                  <a:extLst>
                    <a:ext uri="{9D8B030D-6E8A-4147-A177-3AD203B41FA5}">
                      <a16:colId xmlns:a16="http://schemas.microsoft.com/office/drawing/2014/main" val="20023"/>
                    </a:ext>
                  </a:extLst>
                </a:gridCol>
              </a:tblGrid>
              <a:tr h="177588">
                <a:tc>
                  <a:txBody>
                    <a:bodyPr/>
                    <a:lstStyle/>
                    <a:p>
                      <a:pPr algn="l" fontAlgn="b"/>
                      <a:endParaRPr lang="en-AU" sz="900" b="0" i="0" u="none" strike="noStrike" dirty="0">
                        <a:solidFill>
                          <a:srgbClr val="000000"/>
                        </a:solidFill>
                        <a:effectLst/>
                        <a:latin typeface="Calibri" panose="020F0502020204030204" pitchFamily="34" charset="0"/>
                      </a:endParaRPr>
                    </a:p>
                  </a:txBody>
                  <a:tcPr marL="8151" marR="8151" marT="8151" marB="0" anchor="b"/>
                </a:tc>
                <a:tc>
                  <a:txBody>
                    <a:bodyPr/>
                    <a:lstStyle/>
                    <a:p>
                      <a:pPr algn="ctr" fontAlgn="ctr"/>
                      <a:r>
                        <a:rPr lang="en-AU" sz="900" u="none" strike="noStrike">
                          <a:effectLst/>
                        </a:rPr>
                        <a:t>Port 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3</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4</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5</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7</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8</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9</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10</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11</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13</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14</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15</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17</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18</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19</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20</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21</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22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23</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Port 24</a:t>
                      </a:r>
                      <a:endParaRPr lang="en-AU" sz="900" b="1" i="0" u="none" strike="noStrike">
                        <a:solidFill>
                          <a:srgbClr val="000000"/>
                        </a:solidFill>
                        <a:effectLst/>
                        <a:latin typeface="Calibri" panose="020F0502020204030204" pitchFamily="34" charset="0"/>
                      </a:endParaRPr>
                    </a:p>
                  </a:txBody>
                  <a:tcPr marL="8151" marR="8151" marT="8151" marB="0" anchor="ctr"/>
                </a:tc>
                <a:extLst>
                  <a:ext uri="{0D108BD9-81ED-4DB2-BD59-A6C34878D82A}">
                    <a16:rowId xmlns:a16="http://schemas.microsoft.com/office/drawing/2014/main" val="10000"/>
                  </a:ext>
                </a:extLst>
              </a:tr>
              <a:tr h="603801">
                <a:tc>
                  <a:txBody>
                    <a:bodyPr/>
                    <a:lstStyle/>
                    <a:p>
                      <a:pPr algn="l" fontAlgn="b"/>
                      <a:r>
                        <a:rPr lang="en-AU" sz="900" u="none" strike="noStrike">
                          <a:effectLst/>
                        </a:rPr>
                        <a:t>Normal Spanning Tree 4 Star</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ctr"/>
                      <a:r>
                        <a:rPr lang="en-AU" sz="900" u="none" strike="noStrike">
                          <a:effectLst/>
                        </a:rPr>
                        <a:t>19.6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25.8</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33</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24.6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20.2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19.4</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23.6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27.4</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33.4</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dirty="0">
                          <a:effectLst/>
                        </a:rPr>
                        <a:t>28.2</a:t>
                      </a:r>
                      <a:endParaRPr lang="en-AU" sz="900" b="1" i="0" u="none" strike="noStrike" dirty="0">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24.2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34.8</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32.2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31.6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31</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26.2</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30</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29.8</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24.4</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29.6</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34.8</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30</a:t>
                      </a:r>
                      <a:endParaRPr lang="en-AU" sz="900" b="1" i="0" u="none" strike="noStrike">
                        <a:solidFill>
                          <a:srgbClr val="000000"/>
                        </a:solidFill>
                        <a:effectLst/>
                        <a:latin typeface="Calibri" panose="020F0502020204030204" pitchFamily="34" charset="0"/>
                      </a:endParaRPr>
                    </a:p>
                  </a:txBody>
                  <a:tcPr marL="8151" marR="8151" marT="8151" marB="0" anchor="ctr"/>
                </a:tc>
                <a:tc>
                  <a:txBody>
                    <a:bodyPr/>
                    <a:lstStyle/>
                    <a:p>
                      <a:pPr algn="ctr" fontAlgn="ctr"/>
                      <a:r>
                        <a:rPr lang="en-AU" sz="900" u="none" strike="noStrike">
                          <a:effectLst/>
                        </a:rPr>
                        <a:t>35</a:t>
                      </a:r>
                      <a:endParaRPr lang="en-AU" sz="900" b="1" i="0" u="none" strike="noStrike">
                        <a:solidFill>
                          <a:srgbClr val="000000"/>
                        </a:solidFill>
                        <a:effectLst/>
                        <a:latin typeface="Calibri" panose="020F0502020204030204" pitchFamily="34" charset="0"/>
                      </a:endParaRPr>
                    </a:p>
                  </a:txBody>
                  <a:tcPr marL="8151" marR="8151" marT="8151" marB="0" anchor="ctr"/>
                </a:tc>
                <a:extLst>
                  <a:ext uri="{0D108BD9-81ED-4DB2-BD59-A6C34878D82A}">
                    <a16:rowId xmlns:a16="http://schemas.microsoft.com/office/drawing/2014/main" val="10001"/>
                  </a:ext>
                </a:extLst>
              </a:tr>
              <a:tr h="752636">
                <a:tc>
                  <a:txBody>
                    <a:bodyPr/>
                    <a:lstStyle/>
                    <a:p>
                      <a:pPr algn="l" fontAlgn="b"/>
                      <a:r>
                        <a:rPr lang="en-AU" sz="900" u="none" strike="noStrike">
                          <a:effectLst/>
                        </a:rPr>
                        <a:t>Balanced Spanning Tree 4 Star</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20.8</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27.4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dirty="0">
                          <a:effectLst/>
                        </a:rPr>
                        <a:t>28.6</a:t>
                      </a:r>
                      <a:endParaRPr lang="en-AU" sz="900" b="1" i="0" u="none" strike="noStrike" dirty="0">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24.2</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20.6</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20.4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26</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35.6</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29.4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25.4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32.2</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dirty="0">
                          <a:effectLst/>
                        </a:rPr>
                        <a:t>30</a:t>
                      </a:r>
                      <a:endParaRPr lang="en-AU" sz="900" b="1" i="0" u="none" strike="noStrike" dirty="0">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31.4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30.4</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24.8</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29.6</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28.6</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25.8</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26.8</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31.8</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a:effectLst/>
                        </a:rPr>
                        <a:t>29.2</a:t>
                      </a:r>
                      <a:endParaRPr lang="en-AU" sz="900" b="1" i="0" u="none" strike="noStrike">
                        <a:solidFill>
                          <a:srgbClr val="000000"/>
                        </a:solidFill>
                        <a:effectLst/>
                        <a:latin typeface="Calibri" panose="020F0502020204030204" pitchFamily="34" charset="0"/>
                      </a:endParaRPr>
                    </a:p>
                  </a:txBody>
                  <a:tcPr marL="8151" marR="8151" marT="8151" marB="0" anchor="b"/>
                </a:tc>
                <a:tc>
                  <a:txBody>
                    <a:bodyPr/>
                    <a:lstStyle/>
                    <a:p>
                      <a:pPr algn="ctr" fontAlgn="b"/>
                      <a:r>
                        <a:rPr lang="en-AU" sz="900" u="none" strike="noStrike" dirty="0">
                          <a:effectLst/>
                        </a:rPr>
                        <a:t>32</a:t>
                      </a:r>
                      <a:endParaRPr lang="en-AU" sz="900" b="1" i="0" u="none" strike="noStrike" dirty="0">
                        <a:solidFill>
                          <a:srgbClr val="000000"/>
                        </a:solidFill>
                        <a:effectLst/>
                        <a:latin typeface="Calibri" panose="020F0502020204030204" pitchFamily="34" charset="0"/>
                      </a:endParaRPr>
                    </a:p>
                  </a:txBody>
                  <a:tcPr marL="8151" marR="8151" marT="8151" marB="0" anchor="b"/>
                </a:tc>
                <a:extLst>
                  <a:ext uri="{0D108BD9-81ED-4DB2-BD59-A6C34878D82A}">
                    <a16:rowId xmlns:a16="http://schemas.microsoft.com/office/drawing/2014/main" val="10002"/>
                  </a:ext>
                </a:extLst>
              </a:tr>
            </a:tbl>
          </a:graphicData>
        </a:graphic>
      </p:graphicFrame>
      <p:graphicFrame>
        <p:nvGraphicFramePr>
          <p:cNvPr id="3" name="Chart 2"/>
          <p:cNvGraphicFramePr>
            <a:graphicFrameLocks/>
          </p:cNvGraphicFramePr>
          <p:nvPr>
            <p:extLst>
              <p:ext uri="{D42A27DB-BD31-4B8C-83A1-F6EECF244321}">
                <p14:modId xmlns:p14="http://schemas.microsoft.com/office/powerpoint/2010/main" val="2963995841"/>
              </p:ext>
            </p:extLst>
          </p:nvPr>
        </p:nvGraphicFramePr>
        <p:xfrm>
          <a:off x="3600450" y="3352800"/>
          <a:ext cx="5543550" cy="33261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304800" y="342900"/>
            <a:ext cx="1396536" cy="707886"/>
          </a:xfrm>
          <a:prstGeom prst="rect">
            <a:avLst/>
          </a:prstGeom>
          <a:noFill/>
        </p:spPr>
        <p:txBody>
          <a:bodyPr wrap="none" rtlCol="0">
            <a:spAutoFit/>
          </a:bodyPr>
          <a:lstStyle/>
          <a:p>
            <a:r>
              <a:rPr lang="en-AU" sz="4000" dirty="0">
                <a:latin typeface="Times New Roman" panose="02020603050405020304" pitchFamily="18" charset="0"/>
                <a:cs typeface="Times New Roman" panose="02020603050405020304" pitchFamily="18" charset="0"/>
              </a:rPr>
              <a:t>4 Star</a:t>
            </a:r>
          </a:p>
        </p:txBody>
      </p:sp>
    </p:spTree>
    <p:extLst>
      <p:ext uri="{BB962C8B-B14F-4D97-AF65-F5344CB8AC3E}">
        <p14:creationId xmlns:p14="http://schemas.microsoft.com/office/powerpoint/2010/main" val="212364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sz="4000" dirty="0"/>
              <a:t>Agenda</a:t>
            </a:r>
            <a:endParaRPr lang="en-AU" dirty="0"/>
          </a:p>
        </p:txBody>
      </p:sp>
      <p:sp>
        <p:nvSpPr>
          <p:cNvPr id="3" name="Content Placeholder 2"/>
          <p:cNvSpPr>
            <a:spLocks noGrp="1"/>
          </p:cNvSpPr>
          <p:nvPr>
            <p:ph idx="1"/>
          </p:nvPr>
        </p:nvSpPr>
        <p:spPr>
          <a:xfrm>
            <a:off x="3888318" y="1123837"/>
            <a:ext cx="7315200" cy="5120640"/>
          </a:xfrm>
        </p:spPr>
        <p:txBody>
          <a:bodyPr>
            <a:normAutofit/>
          </a:bodyPr>
          <a:lstStyle/>
          <a:p>
            <a:r>
              <a:rPr lang="en-AU" sz="2800" dirty="0">
                <a:solidFill>
                  <a:schemeClr val="tx1"/>
                </a:solidFill>
                <a:latin typeface="Times New Roman" panose="02020603050405020304" pitchFamily="18" charset="0"/>
                <a:cs typeface="Times New Roman" panose="02020603050405020304" pitchFamily="18" charset="0"/>
              </a:rPr>
              <a:t>Introduction</a:t>
            </a:r>
          </a:p>
          <a:p>
            <a:r>
              <a:rPr lang="en-AU" sz="2800" dirty="0">
                <a:solidFill>
                  <a:schemeClr val="tx1"/>
                </a:solidFill>
                <a:latin typeface="Times New Roman" panose="02020603050405020304" pitchFamily="18" charset="0"/>
                <a:cs typeface="Times New Roman" panose="02020603050405020304" pitchFamily="18" charset="0"/>
              </a:rPr>
              <a:t>Network Broadcast Storm</a:t>
            </a:r>
          </a:p>
          <a:p>
            <a:r>
              <a:rPr lang="en-AU" sz="2800" dirty="0">
                <a:solidFill>
                  <a:schemeClr val="tx1"/>
                </a:solidFill>
                <a:latin typeface="Times New Roman" panose="02020603050405020304" pitchFamily="18" charset="0"/>
                <a:cs typeface="Times New Roman" panose="02020603050405020304" pitchFamily="18" charset="0"/>
              </a:rPr>
              <a:t>Spanning Tree</a:t>
            </a:r>
          </a:p>
          <a:p>
            <a:r>
              <a:rPr lang="en-AU" sz="2800" dirty="0">
                <a:solidFill>
                  <a:schemeClr val="tx1"/>
                </a:solidFill>
                <a:latin typeface="Times New Roman" panose="02020603050405020304" pitchFamily="18" charset="0"/>
                <a:cs typeface="Times New Roman" panose="02020603050405020304" pitchFamily="18" charset="0"/>
              </a:rPr>
              <a:t>Importance Of Balance Factor</a:t>
            </a:r>
          </a:p>
          <a:p>
            <a:r>
              <a:rPr lang="en-AU" sz="2800" dirty="0">
                <a:solidFill>
                  <a:schemeClr val="tx1"/>
                </a:solidFill>
                <a:latin typeface="Times New Roman" panose="02020603050405020304" pitchFamily="18" charset="0"/>
                <a:cs typeface="Times New Roman" panose="02020603050405020304" pitchFamily="18" charset="0"/>
              </a:rPr>
              <a:t>Greedy Spanning Tree – n star</a:t>
            </a:r>
          </a:p>
          <a:p>
            <a:r>
              <a:rPr lang="en-AU" sz="2800" dirty="0">
                <a:solidFill>
                  <a:schemeClr val="tx1"/>
                </a:solidFill>
                <a:latin typeface="Times New Roman" panose="02020603050405020304" pitchFamily="18" charset="0"/>
                <a:cs typeface="Times New Roman" panose="02020603050405020304" pitchFamily="18" charset="0"/>
              </a:rPr>
              <a:t>Simulation</a:t>
            </a:r>
          </a:p>
          <a:p>
            <a:r>
              <a:rPr lang="en-AU" sz="2800" dirty="0">
                <a:solidFill>
                  <a:schemeClr val="tx1"/>
                </a:solidFill>
                <a:latin typeface="Times New Roman" panose="02020603050405020304" pitchFamily="18" charset="0"/>
                <a:cs typeface="Times New Roman" panose="02020603050405020304" pitchFamily="18" charset="0"/>
              </a:rPr>
              <a:t>Results</a:t>
            </a:r>
          </a:p>
          <a:p>
            <a:r>
              <a:rPr lang="en-AU" sz="2800" dirty="0">
                <a:solidFill>
                  <a:schemeClr val="tx1"/>
                </a:solidFill>
                <a:latin typeface="Times New Roman" panose="02020603050405020304" pitchFamily="18" charset="0"/>
                <a:cs typeface="Times New Roman" panose="02020603050405020304" pitchFamily="18" charset="0"/>
              </a:rPr>
              <a:t>Conclusion</a:t>
            </a:r>
          </a:p>
          <a:p>
            <a:endParaRPr lang="en-AU"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5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4000" dirty="0"/>
              <a:t>Conclusion</a:t>
            </a: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simulation through disabling links and creating balanced spanning tree along with the use of RIP protocol, is feasible and enables us to demonstrate efficient response time. </a:t>
            </a:r>
          </a:p>
          <a:p>
            <a:r>
              <a:rPr lang="en-US" dirty="0">
                <a:solidFill>
                  <a:schemeClr val="tx1"/>
                </a:solidFill>
                <a:latin typeface="Times New Roman" panose="02020603050405020304" pitchFamily="18" charset="0"/>
                <a:cs typeface="Times New Roman" panose="02020603050405020304" pitchFamily="18" charset="0"/>
              </a:rPr>
              <a:t>The simulation also showcased the physical aspect of the theory which is network topology and spanning trees. </a:t>
            </a:r>
            <a:endParaRPr lang="en-AU" dirty="0">
              <a:solidFill>
                <a:schemeClr val="tx1"/>
              </a:solidFill>
              <a:latin typeface="Times New Roman" panose="02020603050405020304" pitchFamily="18" charset="0"/>
              <a:cs typeface="Times New Roman" panose="02020603050405020304" pitchFamily="18" charset="0"/>
            </a:endParaRPr>
          </a:p>
          <a:p>
            <a:endParaRPr lang="en-A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0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a:t>Introduction</a:t>
            </a:r>
          </a:p>
        </p:txBody>
      </p:sp>
      <p:sp>
        <p:nvSpPr>
          <p:cNvPr id="3" name="Content Placeholder 2"/>
          <p:cNvSpPr>
            <a:spLocks noGrp="1"/>
          </p:cNvSpPr>
          <p:nvPr>
            <p:ph idx="1"/>
          </p:nvPr>
        </p:nvSpPr>
        <p:spPr/>
        <p:txBody>
          <a:bodyPr>
            <a:normAutofit lnSpcReduction="10000"/>
          </a:bodyPr>
          <a:lstStyle/>
          <a:p>
            <a:r>
              <a:rPr lang="en-US" dirty="0">
                <a:solidFill>
                  <a:schemeClr val="tx1"/>
                </a:solidFill>
                <a:latin typeface="Times New Roman" panose="02020603050405020304" pitchFamily="18" charset="0"/>
                <a:cs typeface="Times New Roman" panose="02020603050405020304" pitchFamily="18" charset="0"/>
              </a:rPr>
              <a:t>Simulation of packet routing mechanism implemented through spanning trees and balanced spanning trees.</a:t>
            </a:r>
          </a:p>
          <a:p>
            <a:r>
              <a:rPr lang="en-US" dirty="0">
                <a:solidFill>
                  <a:schemeClr val="tx1"/>
                </a:solidFill>
                <a:latin typeface="Times New Roman" panose="02020603050405020304" pitchFamily="18" charset="0"/>
                <a:cs typeface="Times New Roman" panose="02020603050405020304" pitchFamily="18" charset="0"/>
              </a:rPr>
              <a:t>How the message is passed to every node in the tree and advantages of using spanning trees.</a:t>
            </a:r>
          </a:p>
          <a:p>
            <a:r>
              <a:rPr lang="en-US" dirty="0">
                <a:solidFill>
                  <a:schemeClr val="tx1"/>
                </a:solidFill>
                <a:latin typeface="Times New Roman" panose="02020603050405020304" pitchFamily="18" charset="0"/>
                <a:cs typeface="Times New Roman" panose="02020603050405020304" pitchFamily="18" charset="0"/>
              </a:rPr>
              <a:t>Using the spanning tree in network topology has a significant improvement on its broadcasting and networking ability. </a:t>
            </a:r>
          </a:p>
          <a:p>
            <a:r>
              <a:rPr lang="en-US" dirty="0">
                <a:solidFill>
                  <a:schemeClr val="tx1"/>
                </a:solidFill>
                <a:latin typeface="Times New Roman" panose="02020603050405020304" pitchFamily="18" charset="0"/>
                <a:cs typeface="Times New Roman" panose="02020603050405020304" pitchFamily="18" charset="0"/>
              </a:rPr>
              <a:t>Broadcasting issues such as broadcast storm can occur when routing mechanisms are absent.</a:t>
            </a:r>
            <a:endParaRPr lang="en-AU"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Through simulation in </a:t>
            </a:r>
            <a:r>
              <a:rPr lang="en-US" b="1" i="1" dirty="0">
                <a:solidFill>
                  <a:schemeClr val="tx1"/>
                </a:solidFill>
                <a:latin typeface="Times New Roman" panose="02020603050405020304" pitchFamily="18" charset="0"/>
                <a:cs typeface="Times New Roman" panose="02020603050405020304" pitchFamily="18" charset="0"/>
              </a:rPr>
              <a:t>Cisco packet tracer</a:t>
            </a:r>
            <a:r>
              <a:rPr lang="en-US" dirty="0">
                <a:solidFill>
                  <a:schemeClr val="tx1"/>
                </a:solidFill>
                <a:latin typeface="Times New Roman" panose="02020603050405020304" pitchFamily="18" charset="0"/>
                <a:cs typeface="Times New Roman" panose="02020603050405020304" pitchFamily="18" charset="0"/>
              </a:rPr>
              <a:t>, the relevant topologies have been assessed.</a:t>
            </a:r>
          </a:p>
          <a:p>
            <a:r>
              <a:rPr lang="en-US" dirty="0">
                <a:solidFill>
                  <a:schemeClr val="tx1"/>
                </a:solidFill>
                <a:latin typeface="Times New Roman" panose="02020603050405020304" pitchFamily="18" charset="0"/>
                <a:cs typeface="Times New Roman" panose="02020603050405020304" pitchFamily="18" charset="0"/>
              </a:rPr>
              <a:t>The mechanism for routing has been analyzed and implemented to create the topologies.</a:t>
            </a:r>
          </a:p>
          <a:p>
            <a:r>
              <a:rPr lang="en-US" dirty="0">
                <a:solidFill>
                  <a:schemeClr val="tx1"/>
                </a:solidFill>
                <a:latin typeface="Times New Roman" panose="02020603050405020304" pitchFamily="18" charset="0"/>
                <a:cs typeface="Times New Roman" panose="02020603050405020304" pitchFamily="18" charset="0"/>
              </a:rPr>
              <a:t>An attempt to create the Balanced spanning trees for the topologies. </a:t>
            </a:r>
            <a:endParaRPr lang="en-AU"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Assessment of the network has been conducted using ICMP packet transfer rates across individual nodes.</a:t>
            </a:r>
            <a:endParaRPr lang="en-A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83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4000" dirty="0"/>
              <a:t>Network Broadcast </a:t>
            </a:r>
            <a:br>
              <a:rPr lang="en-AU" sz="4000" dirty="0"/>
            </a:br>
            <a:r>
              <a:rPr lang="en-AU" sz="4000" dirty="0"/>
              <a:t>Storm</a:t>
            </a:r>
          </a:p>
        </p:txBody>
      </p:sp>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The overwhelming prevalence of broadcast and multicast traffic across a network system generates a broadcast storm or a network storm.</a:t>
            </a:r>
          </a:p>
          <a:p>
            <a:r>
              <a:rPr lang="en-US" dirty="0">
                <a:solidFill>
                  <a:schemeClr val="tx1"/>
                </a:solidFill>
                <a:latin typeface="Times New Roman" panose="02020603050405020304" pitchFamily="18" charset="0"/>
                <a:cs typeface="Times New Roman" panose="02020603050405020304" pitchFamily="18" charset="0"/>
              </a:rPr>
              <a:t>Messages sent or broadcasted across the network by a node are in turn rebroadcasted back to the same node by other nodes along the same link. </a:t>
            </a:r>
          </a:p>
          <a:p>
            <a:r>
              <a:rPr lang="en-US" dirty="0">
                <a:solidFill>
                  <a:schemeClr val="tx1"/>
                </a:solidFill>
                <a:latin typeface="Times New Roman" panose="02020603050405020304" pitchFamily="18" charset="0"/>
                <a:cs typeface="Times New Roman" panose="02020603050405020304" pitchFamily="18" charset="0"/>
              </a:rPr>
              <a:t>These messages in turn are rebroadcasted back and forth, leading to a system wide melt down and an unresponsive network.</a:t>
            </a:r>
            <a:endParaRPr lang="en-AU"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The factors responsible for a broadcast storm are:</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inappropriate management schemes</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improper monitoring </a:t>
            </a:r>
          </a:p>
          <a:p>
            <a:pPr lvl="1">
              <a:buFont typeface="Courier New" panose="02070309020205020404" pitchFamily="49" charset="0"/>
              <a:buChar char="o"/>
            </a:pPr>
            <a:r>
              <a:rPr lang="en-US" dirty="0">
                <a:solidFill>
                  <a:schemeClr val="tx1"/>
                </a:solidFill>
                <a:latin typeface="Times New Roman" panose="02020603050405020304" pitchFamily="18" charset="0"/>
                <a:cs typeface="Times New Roman" panose="02020603050405020304" pitchFamily="18" charset="0"/>
              </a:rPr>
              <a:t>lack of proper  routing configuration.</a:t>
            </a:r>
            <a:endParaRPr lang="en-A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13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648" y="566670"/>
            <a:ext cx="9647481" cy="5646614"/>
          </a:xfrm>
          <a:prstGeom prst="rect">
            <a:avLst/>
          </a:prstGeom>
        </p:spPr>
      </p:pic>
    </p:spTree>
    <p:extLst>
      <p:ext uri="{BB962C8B-B14F-4D97-AF65-F5344CB8AC3E}">
        <p14:creationId xmlns:p14="http://schemas.microsoft.com/office/powerpoint/2010/main" val="122213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4000" dirty="0"/>
              <a:t>Spanning </a:t>
            </a:r>
            <a:br>
              <a:rPr lang="en-AU" sz="4000" dirty="0"/>
            </a:br>
            <a:r>
              <a:rPr lang="en-AU" sz="4000" dirty="0"/>
              <a:t>Tree</a:t>
            </a:r>
          </a:p>
        </p:txBody>
      </p:sp>
      <p:sp>
        <p:nvSpPr>
          <p:cNvPr id="3" name="Content Placeholder 2"/>
          <p:cNvSpPr>
            <a:spLocks noGrp="1"/>
          </p:cNvSpPr>
          <p:nvPr>
            <p:ph idx="1"/>
          </p:nvPr>
        </p:nvSpPr>
        <p:spPr>
          <a:xfrm>
            <a:off x="3882146" y="1005776"/>
            <a:ext cx="7315200" cy="5120640"/>
          </a:xfrm>
        </p:spPr>
        <p:txBody>
          <a:bodyPr/>
          <a:lstStyle/>
          <a:p>
            <a:r>
              <a:rPr lang="en-US" dirty="0">
                <a:solidFill>
                  <a:schemeClr val="tx1"/>
                </a:solidFill>
                <a:latin typeface="Times New Roman" panose="02020603050405020304" pitchFamily="18" charset="0"/>
                <a:cs typeface="Times New Roman" panose="02020603050405020304" pitchFamily="18" charset="0"/>
              </a:rPr>
              <a:t>The tree structure is considered as a versatile architecture suitable for a number of parallel processing applications.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Spanning trees provide a comprehensive tool in solving communication problems such as broadcasting storm. </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 4 – cube spanning binomial trees, can simplify and limit the broadcasting of messages to relevant links across the network.</a:t>
            </a:r>
          </a:p>
          <a:p>
            <a:endParaRPr lang="en-AU"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59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38379" y="4911621"/>
            <a:ext cx="2270814"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4-cube Spanning tree</a:t>
            </a:r>
            <a:endParaRPr lang="en-AU" dirty="0"/>
          </a:p>
        </p:txBody>
      </p:sp>
      <p:pic>
        <p:nvPicPr>
          <p:cNvPr id="7170" name="Picture 2" descr="Fig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639" y="1321613"/>
            <a:ext cx="6018878" cy="319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solidFill>
                  <a:schemeClr val="bg1"/>
                </a:solidFill>
                <a:cs typeface="Times New Roman" panose="02020603050405020304" pitchFamily="18" charset="0"/>
              </a:rPr>
              <a:t>Importance of Balance Factor</a:t>
            </a:r>
            <a:br>
              <a:rPr lang="en-AU" dirty="0">
                <a:solidFill>
                  <a:schemeClr val="bg1"/>
                </a:solidFill>
                <a:cs typeface="Times New Roman" panose="02020603050405020304" pitchFamily="18" charset="0"/>
              </a:rPr>
            </a:br>
            <a:endParaRPr lang="en-AU" dirty="0">
              <a:solidFill>
                <a:schemeClr val="bg1"/>
              </a:solidFill>
            </a:endParaRPr>
          </a:p>
        </p:txBody>
      </p:sp>
      <p:sp>
        <p:nvSpPr>
          <p:cNvPr id="3" name="Content Placeholder 2"/>
          <p:cNvSpPr>
            <a:spLocks noGrp="1"/>
          </p:cNvSpPr>
          <p:nvPr>
            <p:ph idx="1"/>
          </p:nvPr>
        </p:nvSpPr>
        <p:spPr>
          <a:xfrm>
            <a:off x="3869268" y="559122"/>
            <a:ext cx="7315200" cy="5120640"/>
          </a:xfrm>
        </p:spPr>
        <p:txBody>
          <a:bodyPr/>
          <a:lstStyle/>
          <a:p>
            <a:pPr algn="just" eaLnBrk="0" fontAlgn="base" hangingPunct="0">
              <a:lnSpc>
                <a:spcPct val="100000"/>
              </a:lnSpc>
              <a:spcBef>
                <a:spcPct val="0"/>
              </a:spcBef>
              <a:spcAft>
                <a:spcPct val="0"/>
              </a:spcAft>
              <a:buClrTx/>
            </a:pPr>
            <a:r>
              <a:rPr lang="en-US" alt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Balance factor is defined as the ratio of the sizes of the largest subtree of the root to that of the smallest subtree of the same root.</a:t>
            </a:r>
          </a:p>
          <a:p>
            <a:pPr algn="just" eaLnBrk="0" fontAlgn="base" hangingPunct="0">
              <a:lnSpc>
                <a:spcPct val="100000"/>
              </a:lnSpc>
              <a:spcBef>
                <a:spcPct val="0"/>
              </a:spcBef>
              <a:spcAft>
                <a:spcPct val="0"/>
              </a:spcAft>
              <a:buClrTx/>
            </a:pPr>
            <a:endParaRPr lang="en-US" alt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pPr>
            <a:r>
              <a:rPr lang="en-US" alt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For a tree T, balance factor, that measures the efficiency in reachability and broadcastability of the root node across the tree, is denoted by BF(T). </a:t>
            </a:r>
          </a:p>
          <a:p>
            <a:pPr marL="0" indent="0" algn="just" eaLnBrk="0" fontAlgn="base" hangingPunct="0">
              <a:lnSpc>
                <a:spcPct val="100000"/>
              </a:lnSpc>
              <a:spcBef>
                <a:spcPct val="0"/>
              </a:spcBef>
              <a:spcAft>
                <a:spcPct val="0"/>
              </a:spcAft>
              <a:buClrTx/>
              <a:buNone/>
            </a:pPr>
            <a:endParaRPr lang="en-US" alt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ClrTx/>
            </a:pPr>
            <a:r>
              <a:rPr lang="en-US" alt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is desired that BF(T) be close to 1. The balance factor of a spanning tree can be calculated as</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a:spLocks noChangeArrowheads="1"/>
          </p:cNvSpPr>
          <p:nvPr/>
        </p:nvSpPr>
        <p:spPr bwMode="auto">
          <a:xfrm>
            <a:off x="4169770" y="2862994"/>
            <a:ext cx="6313634" cy="51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5078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7" name="Picture 3" descr="Eq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425" y="4832094"/>
            <a:ext cx="4844599" cy="89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98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Balance factor with increasing number of nodes</a:t>
            </a:r>
            <a:endParaRPr lang="en-AU" sz="4000" dirty="0"/>
          </a:p>
        </p:txBody>
      </p:sp>
      <p:pic>
        <p:nvPicPr>
          <p:cNvPr id="6146" name="Picture 2" descr="Fig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2" y="1219087"/>
            <a:ext cx="7519988" cy="451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41089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896</TotalTime>
  <Words>1151</Words>
  <Application>Microsoft Office PowerPoint</Application>
  <PresentationFormat>Widescreen</PresentationFormat>
  <Paragraphs>419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Courier New</vt:lpstr>
      <vt:lpstr>Times New Roman</vt:lpstr>
      <vt:lpstr>Wingdings 2</vt:lpstr>
      <vt:lpstr>Frame</vt:lpstr>
      <vt:lpstr>Simulation based analysis of Spanning Trees and its relation with Balance factor  </vt:lpstr>
      <vt:lpstr>Agenda</vt:lpstr>
      <vt:lpstr>Introduction</vt:lpstr>
      <vt:lpstr>Network Broadcast  Storm</vt:lpstr>
      <vt:lpstr>PowerPoint Presentation</vt:lpstr>
      <vt:lpstr>Spanning  Tree</vt:lpstr>
      <vt:lpstr>PowerPoint Presentation</vt:lpstr>
      <vt:lpstr>Importance of Balance Factor </vt:lpstr>
      <vt:lpstr>Balance factor with increasing number of nodes</vt:lpstr>
      <vt:lpstr>Greedy Spanning Tree  </vt:lpstr>
      <vt:lpstr>Simulation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based analysis of Spanning Trees and its relation with Balance factor</dc:title>
  <dc:creator>Gagandeep Bansal</dc:creator>
  <cp:lastModifiedBy>Gaurav Palande</cp:lastModifiedBy>
  <cp:revision>29</cp:revision>
  <dcterms:created xsi:type="dcterms:W3CDTF">2016-06-29T03:05:21Z</dcterms:created>
  <dcterms:modified xsi:type="dcterms:W3CDTF">2016-06-29T18:27:17Z</dcterms:modified>
</cp:coreProperties>
</file>