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70" r:id="rId3"/>
    <p:sldId id="271" r:id="rId4"/>
    <p:sldId id="268" r:id="rId5"/>
    <p:sldId id="265" r:id="rId6"/>
    <p:sldId id="266" r:id="rId7"/>
    <p:sldId id="272" r:id="rId8"/>
    <p:sldId id="257" r:id="rId9"/>
    <p:sldId id="273" r:id="rId10"/>
    <p:sldId id="267" r:id="rId11"/>
    <p:sldId id="269" r:id="rId12"/>
  </p:sldIdLst>
  <p:sldSz cx="9144000" cy="5143500" type="screen16x9"/>
  <p:notesSz cx="6858000" cy="9144000"/>
  <p:embeddedFontLst>
    <p:embeddedFont>
      <p:font typeface="72 Brand" panose="020B0504030603020204" pitchFamily="34" charset="0"/>
      <p:regular r:id="rId14"/>
      <p:bold r:id="rId15"/>
      <p:italic r:id="rId16"/>
      <p:boldItalic r:id="rId17"/>
    </p:embeddedFont>
    <p:embeddedFont>
      <p:font typeface="72 Brand Medium" panose="020B0504030603020204" pitchFamily="34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DD5238-5766-4607-BBF4-F98FAEB705A6}">
  <a:tblStyle styleId="{7DDD5238-5766-4607-BBF4-F98FAEB705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2"/>
  </p:normalViewPr>
  <p:slideViewPr>
    <p:cSldViewPr snapToGrid="0">
      <p:cViewPr varScale="1">
        <p:scale>
          <a:sx n="183" d="100"/>
          <a:sy n="183" d="100"/>
        </p:scale>
        <p:origin x="6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868E9BC-0F0A-8254-622A-5FAAAA1D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4B70F156-3C3B-3D95-A891-E134B441D4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4F1519A1-896C-F8F7-077E-B2B47914C0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25267594-77BA-1808-B975-407C6D498F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12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4C4DFD3-52CC-31AB-C8E1-0E893276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01E7DC08-A29B-CDD6-8387-F744832FF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78162AF6-28C5-95C1-D4E7-21488590B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F77FB8E9-726F-5993-B43B-E0B598DA30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07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38AE22-3B0E-F43A-412F-BAB06209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426149AC-0E28-F772-0BA5-41A39A7BC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1F21874E-8E69-E9C0-D3BF-91341AB90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87C71FF6-8C7D-774A-ADF6-A148C26D8B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07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DEFBD06-B923-42AF-0715-C2A6FEE7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80C41A33-6B62-73C8-422D-D1B7AB05F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F4F5D420-B329-6D5A-A4FF-726FAA079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63FCF4D6-C158-1653-703E-04C78A0D01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40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3C7F12B-0E79-7ED8-EF90-A1084977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3FD6EE22-62DC-4593-5678-99CC780E9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FF9CFB44-3B0D-C25A-D96D-B68E9423A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16C34118-6FED-1586-0589-9C97DB410A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40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73EB79F3-1A1A-EF31-4323-1AFFD983E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8356BFF7-CDEF-6FF8-3669-B47EE2133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52022C40-C99E-9214-3E12-7B60F3F77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71FD1990-6B97-CB0F-15FD-A0A9D19337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91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7707152-0A4A-4791-A122-D12FEF11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DA19C967-BC74-7F27-C8DC-199DF8A4C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85C4F4E5-430C-A593-8687-5ABDAFD1D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9CB932B7-61DB-23C5-5580-5C4A7F3355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11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38171A-8270-E7E4-C662-BF6870DE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1B256CDF-94C4-4B2D-1A5B-1598CC2D01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F20C2501-BE70-7095-DD56-88DB64F4F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14FA046B-FA34-FC17-28DD-180CBF3EFA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638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40E8CA1-7816-0F1B-FA67-464670771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3b5fb53_11_13:notes">
            <a:extLst>
              <a:ext uri="{FF2B5EF4-FFF2-40B4-BE49-F238E27FC236}">
                <a16:creationId xmlns:a16="http://schemas.microsoft.com/office/drawing/2014/main" id="{892C7391-D2CC-C04E-33D3-D3469E1637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03c3b5fb53_11_13:notes">
            <a:extLst>
              <a:ext uri="{FF2B5EF4-FFF2-40B4-BE49-F238E27FC236}">
                <a16:creationId xmlns:a16="http://schemas.microsoft.com/office/drawing/2014/main" id="{8042160A-66E6-C7E0-3072-28B26768F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3c3b5fb53_11_13:notes">
            <a:extLst>
              <a:ext uri="{FF2B5EF4-FFF2-40B4-BE49-F238E27FC236}">
                <a16:creationId xmlns:a16="http://schemas.microsoft.com/office/drawing/2014/main" id="{205B7CB4-8D55-43EC-985F-984E320769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19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E829B8DA-E79F-BD16-8345-FB4783CA0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FD63320-5253-CEEB-7F0A-EA0841E1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25398C3-FCE6-1046-720C-DBF5A02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874A1CD-85F3-9792-E7ED-820D91B4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245BAB-3972-A45B-D796-7EDC39633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22C627E2-C4A5-EDB8-E3EC-DC69DD508746}"/>
              </a:ext>
            </a:extLst>
          </p:cNvPr>
          <p:cNvSpPr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2800" dirty="0">
                <a:solidFill>
                  <a:schemeClr val="bg1"/>
                </a:solidFill>
              </a:rPr>
              <a:t>Real World RAG Systems</a:t>
            </a:r>
            <a:endParaRPr lang="en-US" sz="3000" b="0" i="0" u="none" strike="noStrike" kern="1200" cap="none" dirty="0">
              <a:solidFill>
                <a:schemeClr val="bg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521FF-4AB1-7425-CCF3-5518D0B763D4}"/>
              </a:ext>
            </a:extLst>
          </p:cNvPr>
          <p:cNvSpPr txBox="1"/>
          <p:nvPr/>
        </p:nvSpPr>
        <p:spPr>
          <a:xfrm>
            <a:off x="719847" y="1424508"/>
            <a:ext cx="4572000" cy="213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200"/>
              <a:buFont typeface="Open Sans"/>
              <a:buNone/>
            </a:pPr>
            <a:endParaRPr lang="en-IN" sz="2000" b="1" i="0" u="none" strike="noStrike" cap="none" dirty="0">
              <a:solidFill>
                <a:srgbClr val="5481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200"/>
              <a:buFont typeface="Open Sans"/>
              <a:buNone/>
            </a:pPr>
            <a:r>
              <a:rPr lang="en-IN" sz="2000" b="1" i="0" u="none" strike="noStrike" cap="none" dirty="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by Group </a:t>
            </a:r>
            <a:r>
              <a:rPr lang="en-IN" sz="2000" b="1" dirty="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lang="en-IN" sz="1400" b="1" i="0" u="none" strike="noStrike" cap="none" dirty="0">
              <a:solidFill>
                <a:srgbClr val="4437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2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Gaurav Palekar, </a:t>
            </a:r>
            <a:endParaRPr lang="en-IN" b="1" dirty="0">
              <a:solidFill>
                <a:srgbClr val="002060"/>
              </a:solidFill>
            </a:endParaRPr>
          </a:p>
          <a:p>
            <a:pPr marL="171450" marR="0" lvl="0" indent="-17145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2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Veera Valluri,</a:t>
            </a:r>
          </a:p>
          <a:p>
            <a:pPr marL="171450" marR="0" lvl="0" indent="-17145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200"/>
              <a:buFont typeface="Arial"/>
              <a:buChar char="•"/>
            </a:pPr>
            <a:r>
              <a:rPr lang="en-IN" sz="140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Kunal Singh,</a:t>
            </a:r>
          </a:p>
          <a:p>
            <a:pPr marL="171450" marR="0" lvl="0" indent="-17145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200"/>
              <a:buFont typeface="Arial"/>
              <a:buChar char="•"/>
            </a:pPr>
            <a:r>
              <a:rPr lang="en-IN" sz="1400" b="1" i="0" u="none" strike="noStrike" cap="none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Leela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DEEC0-668B-A968-1643-FC93D05ECA5B}"/>
              </a:ext>
            </a:extLst>
          </p:cNvPr>
          <p:cNvSpPr txBox="1"/>
          <p:nvPr/>
        </p:nvSpPr>
        <p:spPr>
          <a:xfrm>
            <a:off x="719847" y="3926943"/>
            <a:ext cx="1658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Gopi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Lokesh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2C05C-7D99-7642-1859-6FAF430A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357" y="1180732"/>
            <a:ext cx="4697642" cy="396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2D37E-8DB5-BD66-1768-8835C88C5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2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2CCF944D-6622-7035-791A-0ADB3BA5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58CE415-521F-18FA-6658-D92BD54B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1F18C2-B09B-1564-F170-92B6B36E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86976D-E4C0-335F-24EF-473ED23D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A4F964-4E72-FC78-853E-DD199800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2C820E31-CB79-269D-40C8-8D13018DCD8B}"/>
              </a:ext>
            </a:extLst>
          </p:cNvPr>
          <p:cNvSpPr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Demo. (embedded </a:t>
            </a:r>
            <a:r>
              <a:rPr lang="en-US" sz="3000" b="1" i="0" u="none" strike="noStrike" kern="1200" cap="none" dirty="0" err="1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gradio</a:t>
            </a: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 URL)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F8C6A-18C2-3AF7-39E7-3403FE06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3FA8C2EF-504C-FCEC-A1D0-00CA531D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6B7BD943-89F5-D7DF-7811-5503350B8F22}"/>
              </a:ext>
            </a:extLst>
          </p:cNvPr>
          <p:cNvSpPr/>
          <p:nvPr/>
        </p:nvSpPr>
        <p:spPr>
          <a:xfrm>
            <a:off x="571500" y="3805518"/>
            <a:ext cx="7581900" cy="4484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19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rimson Pro"/>
              </a:rPr>
              <a:t>Meet the Team Members</a:t>
            </a:r>
            <a:endParaRPr lang="en-US" sz="1900" b="0" i="0" u="none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FA2C71-7759-593E-DD4E-2B43E5E5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48" r="17326" b="3"/>
          <a:stretch/>
        </p:blipFill>
        <p:spPr>
          <a:xfrm>
            <a:off x="0" y="-1"/>
            <a:ext cx="2296470" cy="3139967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360863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29F8F-91D0-2122-46C6-7B7E05CD22E9}"/>
              </a:ext>
            </a:extLst>
          </p:cNvPr>
          <p:cNvSpPr txBox="1"/>
          <p:nvPr/>
        </p:nvSpPr>
        <p:spPr>
          <a:xfrm>
            <a:off x="237325" y="2771121"/>
            <a:ext cx="187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GAURAV PALEKAR</a:t>
            </a:r>
          </a:p>
        </p:txBody>
      </p:sp>
    </p:spTree>
    <p:extLst>
      <p:ext uri="{BB962C8B-B14F-4D97-AF65-F5344CB8AC3E}">
        <p14:creationId xmlns:p14="http://schemas.microsoft.com/office/powerpoint/2010/main" val="23588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6811BC70-232E-5ED0-FEB5-BD8EA774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F7F9D8B-B6D8-2778-7C5F-24D981489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AFAC7F-856C-E830-F394-0A0B4FAFE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46EED8-126E-FEA1-28B9-DE93437B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5A0293-FFC8-BABA-A55C-DA199F2E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79A1A0F9-420D-4B13-6AC6-313428F81013}"/>
              </a:ext>
            </a:extLst>
          </p:cNvPr>
          <p:cNvSpPr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Highlights of the project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6C351-3CF0-50DE-B7D4-637F24B2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481EE0BE-B85C-5DD5-539C-61CFBE65E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56729EB-8445-1074-A284-8CD8C9E33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653A28-9847-C4E7-02DC-027E2108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176ED5-F5B6-C660-065A-00E4630D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DDEFB9-22FF-FF74-07F0-AC72DB5EF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ABBC17D1-42B4-BC73-CBA7-C26BA8D34A1B}"/>
              </a:ext>
            </a:extLst>
          </p:cNvPr>
          <p:cNvSpPr/>
          <p:nvPr/>
        </p:nvSpPr>
        <p:spPr>
          <a:xfrm>
            <a:off x="112957" y="186028"/>
            <a:ext cx="6741778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Approaches to System Architecture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C7348-1485-E953-8C29-ED3FAF049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445" y="1474719"/>
            <a:ext cx="6726677" cy="20136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833996-5188-D086-C8A0-48ADAFE8E05A}"/>
              </a:ext>
            </a:extLst>
          </p:cNvPr>
          <p:cNvSpPr/>
          <p:nvPr/>
        </p:nvSpPr>
        <p:spPr>
          <a:xfrm>
            <a:off x="2311917" y="2571749"/>
            <a:ext cx="1212305" cy="760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/>
          </a:p>
          <a:p>
            <a:r>
              <a:rPr lang="en-US" sz="600" dirty="0"/>
              <a:t>Sliding Window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600" dirty="0"/>
              <a:t>      Paragraph splitter.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600" dirty="0"/>
              <a:t>       Sentence Splitter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04B694-55A2-2EB9-36A0-4BA156BD3415}"/>
              </a:ext>
            </a:extLst>
          </p:cNvPr>
          <p:cNvSpPr/>
          <p:nvPr/>
        </p:nvSpPr>
        <p:spPr>
          <a:xfrm>
            <a:off x="3129037" y="3544957"/>
            <a:ext cx="2205750" cy="9094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/>
          </a:p>
          <a:p>
            <a:pPr algn="ctr"/>
            <a:endParaRPr lang="en-I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sentence-transformers/msmarco-bert-base-dot-v5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sentence-transformers/all-mpnet-base-v2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Alibaba-NLP/gte-Qwen2-1.5B-instruct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dunzhang/stella_en_1.5B_v5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pritamdeka/BioBERT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OpenAi Embeddings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D9792-EB49-08BD-B4E6-059584F09ECD}"/>
              </a:ext>
            </a:extLst>
          </p:cNvPr>
          <p:cNvSpPr/>
          <p:nvPr/>
        </p:nvSpPr>
        <p:spPr>
          <a:xfrm>
            <a:off x="3544486" y="3075561"/>
            <a:ext cx="144253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8FE88-ACFD-25D3-1450-5665F16FC68C}"/>
              </a:ext>
            </a:extLst>
          </p:cNvPr>
          <p:cNvSpPr/>
          <p:nvPr/>
        </p:nvSpPr>
        <p:spPr>
          <a:xfrm>
            <a:off x="5538259" y="3113545"/>
            <a:ext cx="1541834" cy="14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B102E-1772-7508-4F85-461EBD4F28ED}"/>
              </a:ext>
            </a:extLst>
          </p:cNvPr>
          <p:cNvSpPr/>
          <p:nvPr/>
        </p:nvSpPr>
        <p:spPr>
          <a:xfrm>
            <a:off x="5558523" y="3186502"/>
            <a:ext cx="1541834" cy="14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93AD0C-5EC5-1969-804F-C3EC55D41EFD}"/>
              </a:ext>
            </a:extLst>
          </p:cNvPr>
          <p:cNvCxnSpPr>
            <a:cxnSpLocks/>
          </p:cNvCxnSpPr>
          <p:nvPr/>
        </p:nvCxnSpPr>
        <p:spPr>
          <a:xfrm>
            <a:off x="2311917" y="2741983"/>
            <a:ext cx="113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EDE489-67EF-A41D-F5AD-27D3B03F9D18}"/>
              </a:ext>
            </a:extLst>
          </p:cNvPr>
          <p:cNvSpPr txBox="1"/>
          <p:nvPr/>
        </p:nvSpPr>
        <p:spPr>
          <a:xfrm>
            <a:off x="2523496" y="2570038"/>
            <a:ext cx="77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CHUNKING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A0826F-3C9D-51BA-2759-30E1D955EF06}"/>
              </a:ext>
            </a:extLst>
          </p:cNvPr>
          <p:cNvCxnSpPr>
            <a:cxnSpLocks/>
          </p:cNvCxnSpPr>
          <p:nvPr/>
        </p:nvCxnSpPr>
        <p:spPr>
          <a:xfrm>
            <a:off x="3694879" y="2918334"/>
            <a:ext cx="113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296CE7-91D2-2066-EC2B-3457CEF0FBE0}"/>
              </a:ext>
            </a:extLst>
          </p:cNvPr>
          <p:cNvCxnSpPr>
            <a:cxnSpLocks/>
          </p:cNvCxnSpPr>
          <p:nvPr/>
        </p:nvCxnSpPr>
        <p:spPr>
          <a:xfrm flipV="1">
            <a:off x="3138866" y="3712034"/>
            <a:ext cx="2205751" cy="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3CBC96-1E97-49C0-5ABF-3EA3BF95B43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231912" y="3334271"/>
            <a:ext cx="9829" cy="21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538910-BBF6-20E5-F080-A4097A8BEB75}"/>
              </a:ext>
            </a:extLst>
          </p:cNvPr>
          <p:cNvSpPr txBox="1"/>
          <p:nvPr/>
        </p:nvSpPr>
        <p:spPr>
          <a:xfrm>
            <a:off x="3628898" y="3539366"/>
            <a:ext cx="1225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TEXT EMBEDDING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D9C832-0F28-F3A6-CFF2-10C848CA7806}"/>
              </a:ext>
            </a:extLst>
          </p:cNvPr>
          <p:cNvSpPr/>
          <p:nvPr/>
        </p:nvSpPr>
        <p:spPr>
          <a:xfrm>
            <a:off x="6155581" y="2725645"/>
            <a:ext cx="1350907" cy="6838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Llama 3.3-70B-Instruct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600" dirty="0"/>
              <a:t>Mistral-7B-Instruct-v0.2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GPT 3.5 Turbo 1106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GPT-4o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60336F-C54A-64E0-5E7E-9569CC0E1480}"/>
              </a:ext>
            </a:extLst>
          </p:cNvPr>
          <p:cNvCxnSpPr>
            <a:cxnSpLocks/>
          </p:cNvCxnSpPr>
          <p:nvPr/>
        </p:nvCxnSpPr>
        <p:spPr>
          <a:xfrm>
            <a:off x="6155581" y="2864796"/>
            <a:ext cx="1350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30C605-764B-538D-834A-792B44499CDE}"/>
              </a:ext>
            </a:extLst>
          </p:cNvPr>
          <p:cNvSpPr txBox="1"/>
          <p:nvPr/>
        </p:nvSpPr>
        <p:spPr>
          <a:xfrm>
            <a:off x="6545897" y="2685454"/>
            <a:ext cx="564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LLM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284E312-ECE3-5E6C-07FD-4D1B3E5001E1}"/>
              </a:ext>
            </a:extLst>
          </p:cNvPr>
          <p:cNvSpPr/>
          <p:nvPr/>
        </p:nvSpPr>
        <p:spPr>
          <a:xfrm>
            <a:off x="5064846" y="2622907"/>
            <a:ext cx="856032" cy="2418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Heuristic </a:t>
            </a:r>
            <a:r>
              <a:rPr lang="en-US" sz="600" dirty="0"/>
              <a:t>Re-Ranking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92996C-F10A-E81C-3023-2C4AD15B5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486" y="1758496"/>
            <a:ext cx="1106760" cy="575441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C838AEB-641F-A8E1-FDCC-865CD75A15F4}"/>
              </a:ext>
            </a:extLst>
          </p:cNvPr>
          <p:cNvSpPr/>
          <p:nvPr/>
        </p:nvSpPr>
        <p:spPr>
          <a:xfrm>
            <a:off x="7567291" y="2472787"/>
            <a:ext cx="933869" cy="4737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GRADIO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793D98-476F-39B5-FBBB-DF4822E978B3}"/>
              </a:ext>
            </a:extLst>
          </p:cNvPr>
          <p:cNvCxnSpPr>
            <a:cxnSpLocks/>
          </p:cNvCxnSpPr>
          <p:nvPr/>
        </p:nvCxnSpPr>
        <p:spPr>
          <a:xfrm>
            <a:off x="7567291" y="2624529"/>
            <a:ext cx="933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8B17B2-1F58-7159-292C-9E9D69DDDE8E}"/>
              </a:ext>
            </a:extLst>
          </p:cNvPr>
          <p:cNvSpPr txBox="1"/>
          <p:nvPr/>
        </p:nvSpPr>
        <p:spPr>
          <a:xfrm>
            <a:off x="7767252" y="2450755"/>
            <a:ext cx="6457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DEPLOY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4BC02F-9485-3048-2C30-41581DAA515F}"/>
              </a:ext>
            </a:extLst>
          </p:cNvPr>
          <p:cNvSpPr/>
          <p:nvPr/>
        </p:nvSpPr>
        <p:spPr>
          <a:xfrm>
            <a:off x="4901123" y="2976619"/>
            <a:ext cx="1182305" cy="3557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Maximal Marginal Relevance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Hybrid Search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85E4F1-164D-9AF3-C1DE-C7363D875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295E44-DECC-4589-E28A-10FEAADD5B93}"/>
              </a:ext>
            </a:extLst>
          </p:cNvPr>
          <p:cNvSpPr/>
          <p:nvPr/>
        </p:nvSpPr>
        <p:spPr>
          <a:xfrm>
            <a:off x="3675104" y="2685454"/>
            <a:ext cx="1133273" cy="6488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600" dirty="0"/>
              <a:t>Chroma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001-79A2-7649-B305-456C6D88AE1B}"/>
              </a:ext>
            </a:extLst>
          </p:cNvPr>
          <p:cNvSpPr txBox="1"/>
          <p:nvPr/>
        </p:nvSpPr>
        <p:spPr>
          <a:xfrm>
            <a:off x="3839161" y="2697690"/>
            <a:ext cx="817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VECTOR DB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F878F-E890-35E0-5EE8-0A6807FECA69}"/>
              </a:ext>
            </a:extLst>
          </p:cNvPr>
          <p:cNvCxnSpPr>
            <a:cxnSpLocks/>
          </p:cNvCxnSpPr>
          <p:nvPr/>
        </p:nvCxnSpPr>
        <p:spPr>
          <a:xfrm>
            <a:off x="3694878" y="2897089"/>
            <a:ext cx="113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1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E7854AE0-550D-66C5-B4D0-2109320A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69E1F06-D328-F02C-CDD8-ECCF2E2C8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A51F61-0B62-389A-DC84-8D002B086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33623F0-9A3D-5FC6-B27A-D9B905A16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7D597AC-5AE0-FB27-B0AD-3DCB32CE7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1AD31AB0-BE2B-4F6D-FE21-230384695136}"/>
              </a:ext>
            </a:extLst>
          </p:cNvPr>
          <p:cNvSpPr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Evaluation of the RAG system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D1C4B9-83A1-D24D-5AC8-66927D731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89579"/>
              </p:ext>
            </p:extLst>
          </p:nvPr>
        </p:nvGraphicFramePr>
        <p:xfrm>
          <a:off x="335047" y="1941403"/>
          <a:ext cx="2380232" cy="1513840"/>
        </p:xfrm>
        <a:graphic>
          <a:graphicData uri="http://schemas.openxmlformats.org/drawingml/2006/table">
            <a:tbl>
              <a:tblPr firstRow="1" bandRow="1">
                <a:tableStyleId>{7DDD5238-5766-4607-BBF4-F98FAEB705A6}</a:tableStyleId>
              </a:tblPr>
              <a:tblGrid>
                <a:gridCol w="1101742">
                  <a:extLst>
                    <a:ext uri="{9D8B030D-6E8A-4147-A177-3AD203B41FA5}">
                      <a16:colId xmlns:a16="http://schemas.microsoft.com/office/drawing/2014/main" val="2481991901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889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CHUNKING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Sentence Splitter with overlap</a:t>
                      </a:r>
                    </a:p>
                    <a:p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Good but some responses from LLM were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3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Paragraph Splitter with overlap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Best as all the context was pulled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66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1B1314-95D2-BA20-A4DE-0ACADC916EDF}"/>
              </a:ext>
            </a:extLst>
          </p:cNvPr>
          <p:cNvSpPr txBox="1"/>
          <p:nvPr/>
        </p:nvSpPr>
        <p:spPr>
          <a:xfrm>
            <a:off x="335047" y="1218880"/>
            <a:ext cx="829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done manually by comparing the retrieved content and LLM responses with grounded truth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F9E81-C9B6-D2CE-8A71-4548BFCD7527}"/>
              </a:ext>
            </a:extLst>
          </p:cNvPr>
          <p:cNvSpPr/>
          <p:nvPr/>
        </p:nvSpPr>
        <p:spPr>
          <a:xfrm>
            <a:off x="739896" y="1696177"/>
            <a:ext cx="1521673" cy="16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Chunks Strategy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29C5C5-3A0E-EDBA-6604-342DC71F7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08359"/>
              </p:ext>
            </p:extLst>
          </p:nvPr>
        </p:nvGraphicFramePr>
        <p:xfrm>
          <a:off x="2838918" y="1941160"/>
          <a:ext cx="2380232" cy="2758440"/>
        </p:xfrm>
        <a:graphic>
          <a:graphicData uri="http://schemas.openxmlformats.org/drawingml/2006/table">
            <a:tbl>
              <a:tblPr firstRow="1" bandRow="1">
                <a:tableStyleId>{7DDD5238-5766-4607-BBF4-F98FAEB705A6}</a:tableStyleId>
              </a:tblPr>
              <a:tblGrid>
                <a:gridCol w="1101742">
                  <a:extLst>
                    <a:ext uri="{9D8B030D-6E8A-4147-A177-3AD203B41FA5}">
                      <a16:colId xmlns:a16="http://schemas.microsoft.com/office/drawing/2014/main" val="2481991901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889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Text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/msmarco-bert-base-dot-v5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Very Good.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5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all-mpnet-base-v2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/gte-Qwen2-1.5B-instruct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Flawed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0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BioBERT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Good response only for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CovidQA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1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OpenAi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Best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353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09FB0DD-4192-6547-27FB-742877DBFE8E}"/>
              </a:ext>
            </a:extLst>
          </p:cNvPr>
          <p:cNvSpPr/>
          <p:nvPr/>
        </p:nvSpPr>
        <p:spPr>
          <a:xfrm>
            <a:off x="3268197" y="1680546"/>
            <a:ext cx="1521673" cy="16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6D43D8-BD2E-1A33-284A-D8F83D39E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77371"/>
              </p:ext>
            </p:extLst>
          </p:nvPr>
        </p:nvGraphicFramePr>
        <p:xfrm>
          <a:off x="7089830" y="1939925"/>
          <a:ext cx="1956448" cy="2623523"/>
        </p:xfrm>
        <a:graphic>
          <a:graphicData uri="http://schemas.openxmlformats.org/drawingml/2006/table">
            <a:tbl>
              <a:tblPr firstRow="1" bandRow="1">
                <a:tableStyleId>{7DDD5238-5766-4607-BBF4-F98FAEB705A6}</a:tableStyleId>
              </a:tblPr>
              <a:tblGrid>
                <a:gridCol w="1001497">
                  <a:extLst>
                    <a:ext uri="{9D8B030D-6E8A-4147-A177-3AD203B41FA5}">
                      <a16:colId xmlns:a16="http://schemas.microsoft.com/office/drawing/2014/main" val="2481991901"/>
                    </a:ext>
                  </a:extLst>
                </a:gridCol>
                <a:gridCol w="954951">
                  <a:extLst>
                    <a:ext uri="{9D8B030D-6E8A-4147-A177-3AD203B41FA5}">
                      <a16:colId xmlns:a16="http://schemas.microsoft.com/office/drawing/2014/main" val="288930114"/>
                    </a:ext>
                  </a:extLst>
                </a:gridCol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900" dirty="0"/>
                        <a:t>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6069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Llama 3.3-70B-Instruct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Very Good.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51021"/>
                  </a:ext>
                </a:extLst>
              </a:tr>
              <a:tr h="564742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Mistral-7B-Instruct-v0.2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Good but not as polished as Llama/GPT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5027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GPT 3.5 Turbo 1106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Best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09019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GPT-4o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Same as 3.5 Turbo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19035"/>
                  </a:ext>
                </a:extLst>
              </a:tr>
              <a:tr h="21567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googleT5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3539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403971A-3334-A5AD-4DD5-2FD9171D7AA1}"/>
              </a:ext>
            </a:extLst>
          </p:cNvPr>
          <p:cNvSpPr/>
          <p:nvPr/>
        </p:nvSpPr>
        <p:spPr>
          <a:xfrm>
            <a:off x="7333343" y="1680546"/>
            <a:ext cx="1052790" cy="16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A0E3A-6980-012E-CCF3-C32E9815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853BA7-93EF-1771-F35C-F7BF7A9C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47031"/>
              </p:ext>
            </p:extLst>
          </p:nvPr>
        </p:nvGraphicFramePr>
        <p:xfrm>
          <a:off x="5364250" y="1939925"/>
          <a:ext cx="1646795" cy="1112520"/>
        </p:xfrm>
        <a:graphic>
          <a:graphicData uri="http://schemas.openxmlformats.org/drawingml/2006/table">
            <a:tbl>
              <a:tblPr firstRow="1" bandRow="1">
                <a:tableStyleId>{7DDD5238-5766-4607-BBF4-F98FAEB705A6}</a:tableStyleId>
              </a:tblPr>
              <a:tblGrid>
                <a:gridCol w="762255">
                  <a:extLst>
                    <a:ext uri="{9D8B030D-6E8A-4147-A177-3AD203B41FA5}">
                      <a16:colId xmlns:a16="http://schemas.microsoft.com/office/drawing/2014/main" val="2481991901"/>
                    </a:ext>
                  </a:extLst>
                </a:gridCol>
                <a:gridCol w="884540">
                  <a:extLst>
                    <a:ext uri="{9D8B030D-6E8A-4147-A177-3AD203B41FA5}">
                      <a16:colId xmlns:a16="http://schemas.microsoft.com/office/drawing/2014/main" val="2889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MMR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Very Good.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5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Hybrid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Did not 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502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EDF715B-F56A-CB92-AA7B-05B1EC5AEB7B}"/>
              </a:ext>
            </a:extLst>
          </p:cNvPr>
          <p:cNvSpPr/>
          <p:nvPr/>
        </p:nvSpPr>
        <p:spPr>
          <a:xfrm>
            <a:off x="5414710" y="1677712"/>
            <a:ext cx="1521673" cy="16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27908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A3250D88-2C7C-3FA6-E6D5-F21BEEDB2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A125530-7610-57A2-A070-AFE53BE7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8E4034-1DDD-A86C-5F75-73E63F034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4F24F2D-50FB-BFB5-9523-2C9F1674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D977F0-D469-3E73-B857-8D8760528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6605B444-3EC6-3487-496F-8F85E5C8FC7D}"/>
              </a:ext>
            </a:extLst>
          </p:cNvPr>
          <p:cNvSpPr/>
          <p:nvPr/>
        </p:nvSpPr>
        <p:spPr>
          <a:xfrm>
            <a:off x="138869" y="155666"/>
            <a:ext cx="748145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Evaluation of the RAG system(</a:t>
            </a:r>
            <a:r>
              <a:rPr lang="en-US" sz="3000" b="1" i="0" u="none" strike="noStrike" kern="1200" cap="none" dirty="0" err="1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contd</a:t>
            </a: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)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0E03F-2A23-BD40-F987-ED580590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/>
          <p:cNvSpPr/>
          <p:nvPr/>
        </p:nvSpPr>
        <p:spPr>
          <a:xfrm>
            <a:off x="399425" y="160525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Final System Architecture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E77A6-8CA1-E8FA-5E31-B91842C4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079" y="1474719"/>
            <a:ext cx="6726677" cy="20136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DCC28A-FDC9-6B7B-C9E3-E444407F3E13}"/>
              </a:ext>
            </a:extLst>
          </p:cNvPr>
          <p:cNvSpPr/>
          <p:nvPr/>
        </p:nvSpPr>
        <p:spPr>
          <a:xfrm>
            <a:off x="2088551" y="2571750"/>
            <a:ext cx="1133273" cy="5894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  <a:p>
            <a:pPr algn="ctr"/>
            <a:r>
              <a:rPr lang="en-US" sz="600" dirty="0"/>
              <a:t>Paragraph splitter.</a:t>
            </a:r>
          </a:p>
          <a:p>
            <a:pPr algn="ctr"/>
            <a:r>
              <a:rPr lang="en-US" sz="600" dirty="0"/>
              <a:t>Chunk size =800</a:t>
            </a:r>
          </a:p>
          <a:p>
            <a:pPr algn="ctr"/>
            <a:r>
              <a:rPr lang="en-US" sz="600" dirty="0"/>
              <a:t>Chunk Overlap = 100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8B094-463F-EBFA-F36E-444D8B8CA81D}"/>
              </a:ext>
            </a:extLst>
          </p:cNvPr>
          <p:cNvSpPr/>
          <p:nvPr/>
        </p:nvSpPr>
        <p:spPr>
          <a:xfrm>
            <a:off x="3430967" y="2626873"/>
            <a:ext cx="1133273" cy="448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Chroma DB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524B0A-8D68-1E77-6B12-42AC993685A7}"/>
              </a:ext>
            </a:extLst>
          </p:cNvPr>
          <p:cNvSpPr/>
          <p:nvPr/>
        </p:nvSpPr>
        <p:spPr>
          <a:xfrm>
            <a:off x="3171306" y="3415566"/>
            <a:ext cx="1589272" cy="553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sentence-transformers/msmarco-bert-base-dot-v5</a:t>
            </a:r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4E226-9F9C-A7D0-7001-09E7840663DF}"/>
              </a:ext>
            </a:extLst>
          </p:cNvPr>
          <p:cNvSpPr/>
          <p:nvPr/>
        </p:nvSpPr>
        <p:spPr>
          <a:xfrm>
            <a:off x="3221824" y="3117715"/>
            <a:ext cx="1541834" cy="14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3C2A5-D648-C7F1-E136-764282212D19}"/>
              </a:ext>
            </a:extLst>
          </p:cNvPr>
          <p:cNvSpPr/>
          <p:nvPr/>
        </p:nvSpPr>
        <p:spPr>
          <a:xfrm>
            <a:off x="5314893" y="3113545"/>
            <a:ext cx="1541834" cy="14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57FCA-F9F9-FA79-2526-A5F7EBAD76FE}"/>
              </a:ext>
            </a:extLst>
          </p:cNvPr>
          <p:cNvSpPr/>
          <p:nvPr/>
        </p:nvSpPr>
        <p:spPr>
          <a:xfrm>
            <a:off x="5335157" y="3186502"/>
            <a:ext cx="1541834" cy="14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C3D47-9339-59B6-8206-9294373B0A45}"/>
              </a:ext>
            </a:extLst>
          </p:cNvPr>
          <p:cNvCxnSpPr>
            <a:cxnSpLocks/>
          </p:cNvCxnSpPr>
          <p:nvPr/>
        </p:nvCxnSpPr>
        <p:spPr>
          <a:xfrm>
            <a:off x="2088551" y="2741983"/>
            <a:ext cx="113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5062A7-3E57-7573-C280-D41EAD0A8167}"/>
              </a:ext>
            </a:extLst>
          </p:cNvPr>
          <p:cNvSpPr txBox="1"/>
          <p:nvPr/>
        </p:nvSpPr>
        <p:spPr>
          <a:xfrm>
            <a:off x="2300130" y="2570038"/>
            <a:ext cx="77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CHUNKING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EE3320-8CFC-F6BC-F0D5-2793EFF7956D}"/>
              </a:ext>
            </a:extLst>
          </p:cNvPr>
          <p:cNvCxnSpPr>
            <a:cxnSpLocks/>
          </p:cNvCxnSpPr>
          <p:nvPr/>
        </p:nvCxnSpPr>
        <p:spPr>
          <a:xfrm>
            <a:off x="3430967" y="2785482"/>
            <a:ext cx="1133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55AEFE-AF39-9092-CFD4-DCFBD1C062B4}"/>
              </a:ext>
            </a:extLst>
          </p:cNvPr>
          <p:cNvSpPr txBox="1"/>
          <p:nvPr/>
        </p:nvSpPr>
        <p:spPr>
          <a:xfrm>
            <a:off x="3591472" y="2606685"/>
            <a:ext cx="817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VECTOR DB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D5E15A-96D0-A90A-DDCD-6E17788DC0BE}"/>
              </a:ext>
            </a:extLst>
          </p:cNvPr>
          <p:cNvCxnSpPr>
            <a:cxnSpLocks/>
          </p:cNvCxnSpPr>
          <p:nvPr/>
        </p:nvCxnSpPr>
        <p:spPr>
          <a:xfrm>
            <a:off x="3129406" y="3576032"/>
            <a:ext cx="1631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F4814-80FB-49AE-C4A1-A130D1C6B770}"/>
              </a:ext>
            </a:extLst>
          </p:cNvPr>
          <p:cNvCxnSpPr>
            <a:cxnSpLocks/>
          </p:cNvCxnSpPr>
          <p:nvPr/>
        </p:nvCxnSpPr>
        <p:spPr>
          <a:xfrm flipV="1">
            <a:off x="3898100" y="3073285"/>
            <a:ext cx="129497" cy="23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A4DC77-FE3A-AA21-29D0-21F13858DC1D}"/>
              </a:ext>
            </a:extLst>
          </p:cNvPr>
          <p:cNvSpPr txBox="1"/>
          <p:nvPr/>
        </p:nvSpPr>
        <p:spPr>
          <a:xfrm>
            <a:off x="3414753" y="3398488"/>
            <a:ext cx="1225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TEXT EMBEDDING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A88445-A59C-2B64-1090-BC1F5E77967A}"/>
              </a:ext>
            </a:extLst>
          </p:cNvPr>
          <p:cNvSpPr/>
          <p:nvPr/>
        </p:nvSpPr>
        <p:spPr>
          <a:xfrm>
            <a:off x="6106074" y="2737814"/>
            <a:ext cx="933869" cy="4737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Llama 3.3-70B-Instruct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7FE637-C015-929D-4B3A-ADC8CB0922F0}"/>
              </a:ext>
            </a:extLst>
          </p:cNvPr>
          <p:cNvCxnSpPr>
            <a:cxnSpLocks/>
          </p:cNvCxnSpPr>
          <p:nvPr/>
        </p:nvCxnSpPr>
        <p:spPr>
          <a:xfrm>
            <a:off x="6106074" y="2864796"/>
            <a:ext cx="933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B165C5-AFA8-A91F-F5F8-C0C186866384}"/>
              </a:ext>
            </a:extLst>
          </p:cNvPr>
          <p:cNvSpPr txBox="1"/>
          <p:nvPr/>
        </p:nvSpPr>
        <p:spPr>
          <a:xfrm>
            <a:off x="6378451" y="2709668"/>
            <a:ext cx="564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LLM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0256A70-4156-CF6E-D84C-AF222DC89622}"/>
              </a:ext>
            </a:extLst>
          </p:cNvPr>
          <p:cNvSpPr/>
          <p:nvPr/>
        </p:nvSpPr>
        <p:spPr>
          <a:xfrm>
            <a:off x="4841480" y="2622907"/>
            <a:ext cx="856032" cy="448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Heuristic Re-Ranking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8399D9B-55FB-BF1C-36EB-0172829B3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120" y="1758496"/>
            <a:ext cx="1106760" cy="575441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A892A11-9279-B2A9-BE4C-5DD7D567F233}"/>
              </a:ext>
            </a:extLst>
          </p:cNvPr>
          <p:cNvSpPr/>
          <p:nvPr/>
        </p:nvSpPr>
        <p:spPr>
          <a:xfrm>
            <a:off x="7343925" y="2472787"/>
            <a:ext cx="933869" cy="4737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GRADIO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A84504-92E3-0642-F300-B1F393289168}"/>
              </a:ext>
            </a:extLst>
          </p:cNvPr>
          <p:cNvCxnSpPr>
            <a:cxnSpLocks/>
          </p:cNvCxnSpPr>
          <p:nvPr/>
        </p:nvCxnSpPr>
        <p:spPr>
          <a:xfrm>
            <a:off x="7343925" y="2624529"/>
            <a:ext cx="933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CA9AFD-84DD-1C04-D49F-E4D9CAFE6F6D}"/>
              </a:ext>
            </a:extLst>
          </p:cNvPr>
          <p:cNvSpPr txBox="1"/>
          <p:nvPr/>
        </p:nvSpPr>
        <p:spPr>
          <a:xfrm>
            <a:off x="7501996" y="2462316"/>
            <a:ext cx="645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DEPLOY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ADFCF0-0AFF-7071-9FB3-A169ADB865DD}"/>
              </a:ext>
            </a:extLst>
          </p:cNvPr>
          <p:cNvSpPr/>
          <p:nvPr/>
        </p:nvSpPr>
        <p:spPr>
          <a:xfrm>
            <a:off x="5404984" y="1490367"/>
            <a:ext cx="856032" cy="3452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Prompt Engineering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1B560B3-1AF5-2428-E118-1A0D9B77C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1AD0BF-4FC0-FE64-4C9A-E7E954FD5E9B}"/>
              </a:ext>
            </a:extLst>
          </p:cNvPr>
          <p:cNvSpPr/>
          <p:nvPr/>
        </p:nvSpPr>
        <p:spPr>
          <a:xfrm>
            <a:off x="4837847" y="3181459"/>
            <a:ext cx="1182305" cy="3557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Maximal Marginal Relevance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612025C1-E371-D471-4B0D-09C77941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0729FE6-3691-50F0-B26C-7ECCB436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FC9A84-20AC-20F4-A570-9E20854C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2BC3BE-5105-1D65-8B27-EF566984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83F315-00B4-E4F3-EE80-0804B1A3D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F9B45BF7-9574-5945-7096-95E7966BDAE5}"/>
              </a:ext>
            </a:extLst>
          </p:cNvPr>
          <p:cNvSpPr/>
          <p:nvPr/>
        </p:nvSpPr>
        <p:spPr>
          <a:xfrm>
            <a:off x="399425" y="160525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Minimizing Hallucinations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335E254-5129-C4F2-5E98-BB14F94D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E3D16-E7D8-0224-851B-614F46E9A0DB}"/>
              </a:ext>
            </a:extLst>
          </p:cNvPr>
          <p:cNvSpPr txBox="1"/>
          <p:nvPr/>
        </p:nvSpPr>
        <p:spPr>
          <a:xfrm>
            <a:off x="502571" y="1486773"/>
            <a:ext cx="631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RAG systems are prone to hallucinations, we have employed the below methods to minimize 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FDCD05-52E4-CA8D-9482-4E08C74D8439}"/>
              </a:ext>
            </a:extLst>
          </p:cNvPr>
          <p:cNvSpPr/>
          <p:nvPr/>
        </p:nvSpPr>
        <p:spPr>
          <a:xfrm>
            <a:off x="765164" y="3031609"/>
            <a:ext cx="1637170" cy="1389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Re-Ranking and MMR</a:t>
            </a:r>
          </a:p>
          <a:p>
            <a:endParaRPr lang="en-US" sz="1000" dirty="0"/>
          </a:p>
          <a:p>
            <a:r>
              <a:rPr lang="en-US" sz="1000" dirty="0"/>
              <a:t>I</a:t>
            </a:r>
            <a:r>
              <a:rPr lang="en-US" sz="800" dirty="0"/>
              <a:t>dentify the most relevant content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AA3DBF-C334-F7D2-B92F-38ECA78AAB54}"/>
              </a:ext>
            </a:extLst>
          </p:cNvPr>
          <p:cNvSpPr/>
          <p:nvPr/>
        </p:nvSpPr>
        <p:spPr>
          <a:xfrm>
            <a:off x="2662601" y="3031608"/>
            <a:ext cx="1637171" cy="13890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Prompt Engineering</a:t>
            </a:r>
          </a:p>
          <a:p>
            <a:pPr algn="ctr"/>
            <a:r>
              <a:rPr lang="en-US" sz="800" dirty="0"/>
              <a:t> </a:t>
            </a:r>
          </a:p>
          <a:p>
            <a:r>
              <a:rPr lang="en-US" sz="800" dirty="0"/>
              <a:t>Instruct LLM to only generate response from the retrieved content and set the temperature between 0-0.2 to encourage accurate response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22AC690-3097-A043-AC1B-F8B2496D9412}"/>
              </a:ext>
            </a:extLst>
          </p:cNvPr>
          <p:cNvSpPr/>
          <p:nvPr/>
        </p:nvSpPr>
        <p:spPr>
          <a:xfrm>
            <a:off x="4647531" y="2987477"/>
            <a:ext cx="1637169" cy="1389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Validated the LLM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</a:t>
            </a:r>
            <a:r>
              <a:rPr lang="en-US" sz="800" dirty="0"/>
              <a:t>response against ground truth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3541A-A164-4DF5-ADBA-D0F4365B3F8F}"/>
              </a:ext>
            </a:extLst>
          </p:cNvPr>
          <p:cNvSpPr/>
          <p:nvPr/>
        </p:nvSpPr>
        <p:spPr bwMode="gray">
          <a:xfrm>
            <a:off x="5131321" y="2544972"/>
            <a:ext cx="606961" cy="587781"/>
          </a:xfrm>
          <a:prstGeom prst="ellipse">
            <a:avLst/>
          </a:prstGeom>
          <a:solidFill>
            <a:srgbClr val="5D36FF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2799" b="1" kern="0" dirty="0">
                <a:solidFill>
                  <a:srgbClr val="FFFFFF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01A32B-D400-B01D-BB99-7796D5D9072C}"/>
              </a:ext>
            </a:extLst>
          </p:cNvPr>
          <p:cNvSpPr/>
          <p:nvPr/>
        </p:nvSpPr>
        <p:spPr bwMode="gray">
          <a:xfrm>
            <a:off x="3174636" y="2585137"/>
            <a:ext cx="606961" cy="587781"/>
          </a:xfrm>
          <a:prstGeom prst="ellipse">
            <a:avLst/>
          </a:prstGeom>
          <a:solidFill>
            <a:srgbClr val="5D36FF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2799" b="1" dirty="0">
                <a:solidFill>
                  <a:srgbClr val="FFFFFF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endParaRPr lang="en-CA" sz="2799" b="1" kern="0" dirty="0">
              <a:solidFill>
                <a:srgbClr val="FFFFFF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974BC-F6DD-C044-A088-621B16FA14BA}"/>
              </a:ext>
            </a:extLst>
          </p:cNvPr>
          <p:cNvSpPr/>
          <p:nvPr/>
        </p:nvSpPr>
        <p:spPr bwMode="gray">
          <a:xfrm>
            <a:off x="1189706" y="2585137"/>
            <a:ext cx="606961" cy="587781"/>
          </a:xfrm>
          <a:prstGeom prst="ellipse">
            <a:avLst/>
          </a:prstGeom>
          <a:solidFill>
            <a:srgbClr val="5D36FF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2799" b="1" kern="0" dirty="0">
                <a:solidFill>
                  <a:srgbClr val="FFFFFF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92F90BF-FDD6-B158-8859-C82A4EB9F9B2}"/>
              </a:ext>
            </a:extLst>
          </p:cNvPr>
          <p:cNvSpPr/>
          <p:nvPr/>
        </p:nvSpPr>
        <p:spPr>
          <a:xfrm>
            <a:off x="6718371" y="2987477"/>
            <a:ext cx="1637169" cy="13890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Evaluate the system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</a:t>
            </a:r>
            <a:r>
              <a:rPr lang="en-US" sz="800" dirty="0"/>
              <a:t>Instruct the LLM to reason the response and calculate metrics, RMSE and AUCROC and pick up the most appropriate system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90321-9282-AFA2-257F-4127AE74A3A0}"/>
              </a:ext>
            </a:extLst>
          </p:cNvPr>
          <p:cNvSpPr/>
          <p:nvPr/>
        </p:nvSpPr>
        <p:spPr bwMode="gray">
          <a:xfrm>
            <a:off x="7202161" y="2544972"/>
            <a:ext cx="606961" cy="587781"/>
          </a:xfrm>
          <a:prstGeom prst="ellipse">
            <a:avLst/>
          </a:prstGeom>
          <a:solidFill>
            <a:srgbClr val="5D36FF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2799" b="1" dirty="0">
                <a:solidFill>
                  <a:srgbClr val="FFFFFF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4</a:t>
            </a:r>
            <a:endParaRPr lang="en-CA" sz="2799" b="1" kern="0" dirty="0">
              <a:solidFill>
                <a:srgbClr val="FFFFFF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70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0735C3CD-D569-2B70-6A7F-0F0F3679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E695183-2209-9430-CC63-433E3B0D4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1EBD45-4A9E-6CFF-4187-52CE6CE27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5AD2EA-4801-5783-8034-72D3FB3E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5CF2AC-9479-4512-2E66-BDB0C32B4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6">
            <a:extLst>
              <a:ext uri="{FF2B5EF4-FFF2-40B4-BE49-F238E27FC236}">
                <a16:creationId xmlns:a16="http://schemas.microsoft.com/office/drawing/2014/main" id="{CE654AC3-23AA-3B64-21B4-30B096C3FB5E}"/>
              </a:ext>
            </a:extLst>
          </p:cNvPr>
          <p:cNvSpPr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ts val="3000"/>
            </a:pPr>
            <a:r>
              <a:rPr lang="en-US" sz="3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rimson Pro"/>
              </a:rPr>
              <a:t>Challenges Faced</a:t>
            </a:r>
            <a:endParaRPr lang="en-US" sz="30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55C1F7-195F-1077-90B5-6D4358F47CD6}"/>
              </a:ext>
            </a:extLst>
          </p:cNvPr>
          <p:cNvGrpSpPr/>
          <p:nvPr/>
        </p:nvGrpSpPr>
        <p:grpSpPr>
          <a:xfrm>
            <a:off x="4209587" y="1887174"/>
            <a:ext cx="625467" cy="3262567"/>
            <a:chOff x="4303798" y="1998091"/>
            <a:chExt cx="625467" cy="3262567"/>
          </a:xfrm>
        </p:grpSpPr>
        <p:cxnSp>
          <p:nvCxnSpPr>
            <p:cNvPr id="5" name="Gerade Verbindung 52">
              <a:extLst>
                <a:ext uri="{FF2B5EF4-FFF2-40B4-BE49-F238E27FC236}">
                  <a16:creationId xmlns:a16="http://schemas.microsoft.com/office/drawing/2014/main" id="{82DF53F3-D73B-E4C2-9558-61D83CF7FFC8}"/>
                </a:ext>
              </a:extLst>
            </p:cNvPr>
            <p:cNvCxnSpPr>
              <a:cxnSpLocks/>
            </p:cNvCxnSpPr>
            <p:nvPr/>
          </p:nvCxnSpPr>
          <p:spPr>
            <a:xfrm>
              <a:off x="4303798" y="5260658"/>
              <a:ext cx="599513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2">
              <a:extLst>
                <a:ext uri="{FF2B5EF4-FFF2-40B4-BE49-F238E27FC236}">
                  <a16:creationId xmlns:a16="http://schemas.microsoft.com/office/drawing/2014/main" id="{09BDEAFA-C277-9A47-32EE-BAFCB2C0E135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52" y="1998091"/>
              <a:ext cx="599513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435F4E-82E2-DE61-D442-7F54143918B7}"/>
              </a:ext>
            </a:extLst>
          </p:cNvPr>
          <p:cNvGrpSpPr/>
          <p:nvPr/>
        </p:nvGrpSpPr>
        <p:grpSpPr>
          <a:xfrm>
            <a:off x="-188678" y="1524667"/>
            <a:ext cx="3121513" cy="3274898"/>
            <a:chOff x="529978" y="1420183"/>
            <a:chExt cx="4972845" cy="4469331"/>
          </a:xfrm>
        </p:grpSpPr>
        <p:sp>
          <p:nvSpPr>
            <p:cNvPr id="9" name="Bogen 22">
              <a:extLst>
                <a:ext uri="{FF2B5EF4-FFF2-40B4-BE49-F238E27FC236}">
                  <a16:creationId xmlns:a16="http://schemas.microsoft.com/office/drawing/2014/main" id="{5FD86739-2D02-ADDC-9C13-623F0645A0BC}"/>
                </a:ext>
              </a:extLst>
            </p:cNvPr>
            <p:cNvSpPr/>
            <p:nvPr/>
          </p:nvSpPr>
          <p:spPr>
            <a:xfrm>
              <a:off x="529978" y="1436927"/>
              <a:ext cx="4021553" cy="4452587"/>
            </a:xfrm>
            <a:prstGeom prst="arc">
              <a:avLst/>
            </a:prstGeom>
            <a:ln w="952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88449">
                <a:defRPr/>
              </a:pPr>
              <a:endParaRPr lang="en-US" sz="1798">
                <a:solidFill>
                  <a:srgbClr val="666666"/>
                </a:solidFill>
                <a:latin typeface="72 Brand" panose="020B0504030603020204" pitchFamily="34" charset="0"/>
              </a:endParaRPr>
            </a:p>
          </p:txBody>
        </p:sp>
        <p:cxnSp>
          <p:nvCxnSpPr>
            <p:cNvPr id="10" name="Gerade Verbindung 52">
              <a:extLst>
                <a:ext uri="{FF2B5EF4-FFF2-40B4-BE49-F238E27FC236}">
                  <a16:creationId xmlns:a16="http://schemas.microsoft.com/office/drawing/2014/main" id="{A3AE107F-561B-90E3-C8BB-1D0383C404CE}"/>
                </a:ext>
              </a:extLst>
            </p:cNvPr>
            <p:cNvCxnSpPr>
              <a:cxnSpLocks/>
            </p:cNvCxnSpPr>
            <p:nvPr/>
          </p:nvCxnSpPr>
          <p:spPr>
            <a:xfrm>
              <a:off x="4903310" y="3663186"/>
              <a:ext cx="599513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52">
              <a:extLst>
                <a:ext uri="{FF2B5EF4-FFF2-40B4-BE49-F238E27FC236}">
                  <a16:creationId xmlns:a16="http://schemas.microsoft.com/office/drawing/2014/main" id="{55648976-A631-FB44-6AE6-2D023D5CB201}"/>
                </a:ext>
              </a:extLst>
            </p:cNvPr>
            <p:cNvCxnSpPr>
              <a:cxnSpLocks/>
            </p:cNvCxnSpPr>
            <p:nvPr/>
          </p:nvCxnSpPr>
          <p:spPr>
            <a:xfrm>
              <a:off x="4303798" y="5260658"/>
              <a:ext cx="599513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52">
              <a:extLst>
                <a:ext uri="{FF2B5EF4-FFF2-40B4-BE49-F238E27FC236}">
                  <a16:creationId xmlns:a16="http://schemas.microsoft.com/office/drawing/2014/main" id="{4289AF2E-6305-8308-1B1C-49A1E5046D5A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52" y="1998091"/>
              <a:ext cx="599513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ogen 22">
              <a:extLst>
                <a:ext uri="{FF2B5EF4-FFF2-40B4-BE49-F238E27FC236}">
                  <a16:creationId xmlns:a16="http://schemas.microsoft.com/office/drawing/2014/main" id="{40A6D7ED-5EA9-0B5C-530F-534A55BAC02C}"/>
                </a:ext>
              </a:extLst>
            </p:cNvPr>
            <p:cNvSpPr/>
            <p:nvPr/>
          </p:nvSpPr>
          <p:spPr>
            <a:xfrm flipV="1">
              <a:off x="531910" y="1420183"/>
              <a:ext cx="4021553" cy="4452587"/>
            </a:xfrm>
            <a:prstGeom prst="arc">
              <a:avLst/>
            </a:prstGeom>
            <a:ln w="9525" cap="flat" cmpd="sng" algn="ctr">
              <a:solidFill>
                <a:srgbClr val="475E7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88449">
                <a:defRPr/>
              </a:pPr>
              <a:endParaRPr lang="en-US" sz="1798">
                <a:solidFill>
                  <a:srgbClr val="666666"/>
                </a:solidFill>
                <a:latin typeface="72 Brand" panose="020B0504030603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71BC6-BD7C-1B51-B14D-76D426920189}"/>
              </a:ext>
            </a:extLst>
          </p:cNvPr>
          <p:cNvGrpSpPr/>
          <p:nvPr/>
        </p:nvGrpSpPr>
        <p:grpSpPr>
          <a:xfrm>
            <a:off x="2875679" y="1524667"/>
            <a:ext cx="3918748" cy="379009"/>
            <a:chOff x="5045701" y="1724436"/>
            <a:chExt cx="3918748" cy="379009"/>
          </a:xfrm>
        </p:grpSpPr>
        <p:sp>
          <p:nvSpPr>
            <p:cNvPr id="15" name="Textfeld 18">
              <a:extLst>
                <a:ext uri="{FF2B5EF4-FFF2-40B4-BE49-F238E27FC236}">
                  <a16:creationId xmlns:a16="http://schemas.microsoft.com/office/drawing/2014/main" id="{866A10B5-2230-428E-562A-4057FAC92815}"/>
                </a:ext>
              </a:extLst>
            </p:cNvPr>
            <p:cNvSpPr txBox="1"/>
            <p:nvPr/>
          </p:nvSpPr>
          <p:spPr>
            <a:xfrm>
              <a:off x="5045701" y="1949557"/>
              <a:ext cx="35494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1088449"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72 Brand" panose="020B0504030603020204" pitchFamily="34" charset="0"/>
                  <a:cs typeface="72 Light" panose="020B0303030000000003" pitchFamily="34" charset="0"/>
                </a:rPr>
                <a:t>Getting the team together to work on the project</a:t>
              </a:r>
              <a:endParaRPr lang="de-DE" sz="1000" dirty="0">
                <a:latin typeface="72 Brand" panose="020B0504030603020204" pitchFamily="34" charset="0"/>
                <a:cs typeface="72 Light" panose="020B0303030000000003" pitchFamily="34" charset="0"/>
              </a:endParaRPr>
            </a:p>
          </p:txBody>
        </p:sp>
        <p:sp>
          <p:nvSpPr>
            <p:cNvPr id="16" name="Textfeld 19">
              <a:extLst>
                <a:ext uri="{FF2B5EF4-FFF2-40B4-BE49-F238E27FC236}">
                  <a16:creationId xmlns:a16="http://schemas.microsoft.com/office/drawing/2014/main" id="{4AB85A67-E573-8995-4174-75A02F857C81}"/>
                </a:ext>
              </a:extLst>
            </p:cNvPr>
            <p:cNvSpPr txBox="1"/>
            <p:nvPr/>
          </p:nvSpPr>
          <p:spPr>
            <a:xfrm>
              <a:off x="5045702" y="1724436"/>
              <a:ext cx="391874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72 Brand Medium" panose="020B0604030603020204" pitchFamily="34" charset="0"/>
                  <a:cs typeface="72 Bold" panose="020B0803030000000003" pitchFamily="34" charset="0"/>
                </a:rPr>
                <a:t>Team Availability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315EC9-0FD6-C013-EDF3-5981E3D7DAE9}"/>
              </a:ext>
            </a:extLst>
          </p:cNvPr>
          <p:cNvGrpSpPr/>
          <p:nvPr/>
        </p:nvGrpSpPr>
        <p:grpSpPr>
          <a:xfrm>
            <a:off x="3048321" y="2814876"/>
            <a:ext cx="2695542" cy="682210"/>
            <a:chOff x="5676117" y="3531630"/>
            <a:chExt cx="2695542" cy="682210"/>
          </a:xfrm>
        </p:grpSpPr>
        <p:sp>
          <p:nvSpPr>
            <p:cNvPr id="18" name="Textfeld 37">
              <a:extLst>
                <a:ext uri="{FF2B5EF4-FFF2-40B4-BE49-F238E27FC236}">
                  <a16:creationId xmlns:a16="http://schemas.microsoft.com/office/drawing/2014/main" id="{45075305-1F67-3FC2-FA00-D5F8D3DDF95C}"/>
                </a:ext>
              </a:extLst>
            </p:cNvPr>
            <p:cNvSpPr txBox="1"/>
            <p:nvPr/>
          </p:nvSpPr>
          <p:spPr>
            <a:xfrm>
              <a:off x="5676117" y="3752175"/>
              <a:ext cx="2612779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1088449"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rgbClr val="000000"/>
                  </a:solidFill>
                  <a:latin typeface="72 Brand" panose="020B0504030603020204" pitchFamily="34" charset="0"/>
                  <a:cs typeface="72 Light" panose="020B0303030000000003" pitchFamily="34" charset="0"/>
                </a:rPr>
                <a:t>Running out of GPU access.</a:t>
              </a:r>
            </a:p>
            <a:p>
              <a:pPr marL="171450" indent="-171450" defTabSz="1088449"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72 Brand" panose="020B0504030603020204" pitchFamily="34" charset="0"/>
                  <a:cs typeface="72 Light" panose="020B0303030000000003" pitchFamily="34" charset="0"/>
                </a:rPr>
                <a:t>Free Tier was running out so had to buy paid subscription</a:t>
              </a:r>
              <a:endParaRPr lang="de-DE" sz="1000" dirty="0">
                <a:solidFill>
                  <a:srgbClr val="000000"/>
                </a:solidFill>
                <a:latin typeface="72 Brand" panose="020B0504030603020204" pitchFamily="34" charset="0"/>
                <a:cs typeface="72 Light" panose="020B0303030000000003" pitchFamily="34" charset="0"/>
              </a:endParaRPr>
            </a:p>
          </p:txBody>
        </p:sp>
        <p:sp>
          <p:nvSpPr>
            <p:cNvPr id="19" name="Textfeld 38">
              <a:extLst>
                <a:ext uri="{FF2B5EF4-FFF2-40B4-BE49-F238E27FC236}">
                  <a16:creationId xmlns:a16="http://schemas.microsoft.com/office/drawing/2014/main" id="{5DD9A97A-B803-A25B-1BAA-C2D8DDBB7E00}"/>
                </a:ext>
              </a:extLst>
            </p:cNvPr>
            <p:cNvSpPr txBox="1"/>
            <p:nvPr/>
          </p:nvSpPr>
          <p:spPr>
            <a:xfrm>
              <a:off x="5676117" y="3531630"/>
              <a:ext cx="26955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72 Brand Medium" panose="020B0604030603020204" pitchFamily="34" charset="0"/>
                  <a:cs typeface="72 Bold" panose="020B0803030000000003" pitchFamily="34" charset="0"/>
                </a:rPr>
                <a:t>GPU access and Paid subscriptions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72 Brand Medium" panose="020B0604030603020204" pitchFamily="34" charset="0"/>
                <a:ea typeface="Arial Unicode MS" pitchFamily="34" charset="-128"/>
                <a:cs typeface="72 Bold" panose="020B08030300000000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3E7B8A-706A-C699-0165-85DEC85653C1}"/>
              </a:ext>
            </a:extLst>
          </p:cNvPr>
          <p:cNvGrpSpPr/>
          <p:nvPr/>
        </p:nvGrpSpPr>
        <p:grpSpPr>
          <a:xfrm>
            <a:off x="2904467" y="3937303"/>
            <a:ext cx="2983250" cy="587788"/>
            <a:chOff x="5063267" y="4943400"/>
            <a:chExt cx="2983250" cy="587788"/>
          </a:xfrm>
        </p:grpSpPr>
        <p:sp>
          <p:nvSpPr>
            <p:cNvPr id="21" name="Textfeld 39">
              <a:extLst>
                <a:ext uri="{FF2B5EF4-FFF2-40B4-BE49-F238E27FC236}">
                  <a16:creationId xmlns:a16="http://schemas.microsoft.com/office/drawing/2014/main" id="{7E06DFE5-1A16-C7B8-1EFB-A9D8DD1F5AB5}"/>
                </a:ext>
              </a:extLst>
            </p:cNvPr>
            <p:cNvSpPr txBox="1"/>
            <p:nvPr/>
          </p:nvSpPr>
          <p:spPr>
            <a:xfrm>
              <a:off x="5063267" y="5223411"/>
              <a:ext cx="2885210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088449">
                <a:defRPr/>
              </a:pPr>
              <a:endParaRPr lang="en-US" sz="2000" dirty="0">
                <a:solidFill>
                  <a:srgbClr val="000000"/>
                </a:solidFill>
                <a:latin typeface="72 Brand" panose="020B0504030603020204" pitchFamily="34" charset="0"/>
                <a:cs typeface="72 Light" panose="020B0303030000000003" pitchFamily="34" charset="0"/>
              </a:endParaRPr>
            </a:p>
          </p:txBody>
        </p:sp>
        <p:sp>
          <p:nvSpPr>
            <p:cNvPr id="22" name="Textfeld 40">
              <a:extLst>
                <a:ext uri="{FF2B5EF4-FFF2-40B4-BE49-F238E27FC236}">
                  <a16:creationId xmlns:a16="http://schemas.microsoft.com/office/drawing/2014/main" id="{6C551BF3-3693-78F1-AF07-AA26DD29C27B}"/>
                </a:ext>
              </a:extLst>
            </p:cNvPr>
            <p:cNvSpPr txBox="1"/>
            <p:nvPr/>
          </p:nvSpPr>
          <p:spPr>
            <a:xfrm>
              <a:off x="5063267" y="4943400"/>
              <a:ext cx="298325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72 Brand Medium" panose="020B0604030603020204" pitchFamily="34" charset="0"/>
                  <a:cs typeface="72 Bold" panose="020B0803030000000003" pitchFamily="34" charset="0"/>
                </a:rPr>
                <a:t>TBD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72 Brand Medium" panose="020B0604030603020204" pitchFamily="34" charset="0"/>
                <a:ea typeface="Arial Unicode MS" pitchFamily="34" charset="-128"/>
                <a:cs typeface="72 Bold" panose="020B08030300000000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015B1A-CE7C-0F6D-959F-5D1F2BA7A149}"/>
              </a:ext>
            </a:extLst>
          </p:cNvPr>
          <p:cNvGrpSpPr/>
          <p:nvPr/>
        </p:nvGrpSpPr>
        <p:grpSpPr>
          <a:xfrm>
            <a:off x="1520926" y="1587417"/>
            <a:ext cx="599513" cy="599513"/>
            <a:chOff x="8782049" y="5546068"/>
            <a:chExt cx="792270" cy="79227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386F5F-14DF-938C-0083-13AE345A471D}"/>
                </a:ext>
              </a:extLst>
            </p:cNvPr>
            <p:cNvSpPr/>
            <p:nvPr/>
          </p:nvSpPr>
          <p:spPr bwMode="gray">
            <a:xfrm>
              <a:off x="8782049" y="5546068"/>
              <a:ext cx="792270" cy="792270"/>
            </a:xfrm>
            <a:prstGeom prst="ellipse">
              <a:avLst/>
            </a:prstGeom>
            <a:solidFill>
              <a:srgbClr val="0070F2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lIns="90000" tIns="72000" rIns="90000" bIns="72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6A41D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4362C483-8796-D39C-EA90-A2471C7E9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919" y="5718370"/>
              <a:ext cx="379774" cy="42974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1DE0B9-0F67-53FB-0FFB-603FC3E417AE}"/>
              </a:ext>
            </a:extLst>
          </p:cNvPr>
          <p:cNvGrpSpPr/>
          <p:nvPr/>
        </p:nvGrpSpPr>
        <p:grpSpPr>
          <a:xfrm>
            <a:off x="1854132" y="2843694"/>
            <a:ext cx="599513" cy="599513"/>
            <a:chOff x="9860703" y="5546068"/>
            <a:chExt cx="792270" cy="79227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A4683A-59D8-D021-FFF6-0B1EF2344003}"/>
                </a:ext>
              </a:extLst>
            </p:cNvPr>
            <p:cNvSpPr/>
            <p:nvPr/>
          </p:nvSpPr>
          <p:spPr bwMode="gray">
            <a:xfrm>
              <a:off x="9860703" y="5546068"/>
              <a:ext cx="792270" cy="792270"/>
            </a:xfrm>
            <a:prstGeom prst="ellipse">
              <a:avLst/>
            </a:prstGeom>
            <a:solidFill>
              <a:srgbClr val="0070F2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lIns="90000" tIns="72000" rIns="90000" bIns="72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6A41D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297A778-E5D2-E6EF-8697-B7CE22BD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0056956" y="5718371"/>
              <a:ext cx="399763" cy="42974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24B319-271C-C160-94CC-9233CB59F792}"/>
              </a:ext>
            </a:extLst>
          </p:cNvPr>
          <p:cNvGrpSpPr/>
          <p:nvPr/>
        </p:nvGrpSpPr>
        <p:grpSpPr>
          <a:xfrm>
            <a:off x="1530588" y="3996313"/>
            <a:ext cx="599513" cy="599513"/>
            <a:chOff x="10939357" y="5546068"/>
            <a:chExt cx="792270" cy="79227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9D09F8-E354-610F-1ECF-598D775842E8}"/>
                </a:ext>
              </a:extLst>
            </p:cNvPr>
            <p:cNvSpPr/>
            <p:nvPr/>
          </p:nvSpPr>
          <p:spPr bwMode="gray">
            <a:xfrm>
              <a:off x="10939357" y="5546068"/>
              <a:ext cx="792270" cy="792270"/>
            </a:xfrm>
            <a:prstGeom prst="ellipse">
              <a:avLst/>
            </a:prstGeom>
            <a:solidFill>
              <a:srgbClr val="0070F2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lIns="90000" tIns="72000" rIns="90000" bIns="72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6A41D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D757619-1AA1-4C15-1766-058745C99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1118447" y="5708880"/>
              <a:ext cx="434090" cy="46664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CC24A7F-42B8-AA1C-FF4F-44FC127233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5786" y="91891"/>
            <a:ext cx="180975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340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393</Words>
  <Application>Microsoft Macintosh PowerPoint</Application>
  <PresentationFormat>On-screen Show (16:9)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72 Brand Medium</vt:lpstr>
      <vt:lpstr>Arial</vt:lpstr>
      <vt:lpstr>Open Sans</vt:lpstr>
      <vt:lpstr>72 Brand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uthantji Yaram</dc:creator>
  <cp:lastModifiedBy>Palekar, Gaurav</cp:lastModifiedBy>
  <cp:revision>19</cp:revision>
  <dcterms:modified xsi:type="dcterms:W3CDTF">2024-12-23T10:40:44Z</dcterms:modified>
</cp:coreProperties>
</file>