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sldIdLst>
    <p:sldId id="256" r:id="rId5"/>
    <p:sldId id="257" r:id="rId6"/>
    <p:sldId id="266" r:id="rId7"/>
    <p:sldId id="267" r:id="rId8"/>
    <p:sldId id="268" r:id="rId9"/>
    <p:sldId id="269" r:id="rId10"/>
    <p:sldId id="285" r:id="rId11"/>
    <p:sldId id="275" r:id="rId12"/>
    <p:sldId id="270" r:id="rId13"/>
    <p:sldId id="271" r:id="rId14"/>
    <p:sldId id="272" r:id="rId15"/>
    <p:sldId id="273" r:id="rId16"/>
    <p:sldId id="274" r:id="rId17"/>
    <p:sldId id="276" r:id="rId18"/>
    <p:sldId id="277" r:id="rId19"/>
    <p:sldId id="278" r:id="rId20"/>
    <p:sldId id="279" r:id="rId21"/>
    <p:sldId id="280" r:id="rId22"/>
    <p:sldId id="281" r:id="rId23"/>
    <p:sldId id="282" r:id="rId24"/>
    <p:sldId id="283" r:id="rId25"/>
    <p:sldId id="286" r:id="rId26"/>
    <p:sldId id="284" r:id="rId27"/>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p:cViewPr>
        <p:scale>
          <a:sx n="128" d="100"/>
          <a:sy n="128" d="100"/>
        </p:scale>
        <p:origin x="768" y="3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A76C59E-5FF9-416F-8DDB-A1B6DB7B2B57}" type="datetimeFigureOut">
              <a:rPr lang="en-US" smtClean="0"/>
              <a:pPr/>
              <a:t>11/28/17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5BCCF0E1-31B6-485F-B4B0-11E7271AE8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11</a:t>
            </a:fld>
            <a:endParaRPr lang="en-US"/>
          </a:p>
        </p:txBody>
      </p:sp>
    </p:spTree>
    <p:extLst>
      <p:ext uri="{BB962C8B-B14F-4D97-AF65-F5344CB8AC3E}">
        <p14:creationId xmlns:p14="http://schemas.microsoft.com/office/powerpoint/2010/main" val="38964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12</a:t>
            </a:fld>
            <a:endParaRPr lang="en-US"/>
          </a:p>
        </p:txBody>
      </p:sp>
    </p:spTree>
    <p:extLst>
      <p:ext uri="{BB962C8B-B14F-4D97-AF65-F5344CB8AC3E}">
        <p14:creationId xmlns:p14="http://schemas.microsoft.com/office/powerpoint/2010/main" val="66885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13</a:t>
            </a:fld>
            <a:endParaRPr lang="en-US"/>
          </a:p>
        </p:txBody>
      </p:sp>
    </p:spTree>
    <p:extLst>
      <p:ext uri="{BB962C8B-B14F-4D97-AF65-F5344CB8AC3E}">
        <p14:creationId xmlns:p14="http://schemas.microsoft.com/office/powerpoint/2010/main" val="2048793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14</a:t>
            </a:fld>
            <a:endParaRPr lang="en-US"/>
          </a:p>
        </p:txBody>
      </p:sp>
    </p:spTree>
    <p:extLst>
      <p:ext uri="{BB962C8B-B14F-4D97-AF65-F5344CB8AC3E}">
        <p14:creationId xmlns:p14="http://schemas.microsoft.com/office/powerpoint/2010/main" val="2106851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15</a:t>
            </a:fld>
            <a:endParaRPr lang="en-US"/>
          </a:p>
        </p:txBody>
      </p:sp>
    </p:spTree>
    <p:extLst>
      <p:ext uri="{BB962C8B-B14F-4D97-AF65-F5344CB8AC3E}">
        <p14:creationId xmlns:p14="http://schemas.microsoft.com/office/powerpoint/2010/main" val="90788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CCF0E1-31B6-485F-B4B0-11E7271AE8C4}" type="slidenum">
              <a:rPr lang="en-US" smtClean="0"/>
              <a:pPr/>
              <a:t>3</a:t>
            </a:fld>
            <a:endParaRPr lang="en-US"/>
          </a:p>
        </p:txBody>
      </p:sp>
    </p:spTree>
    <p:extLst>
      <p:ext uri="{BB962C8B-B14F-4D97-AF65-F5344CB8AC3E}">
        <p14:creationId xmlns:p14="http://schemas.microsoft.com/office/powerpoint/2010/main" val="160435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4</a:t>
            </a:fld>
            <a:endParaRPr lang="en-US"/>
          </a:p>
        </p:txBody>
      </p:sp>
    </p:spTree>
    <p:extLst>
      <p:ext uri="{BB962C8B-B14F-4D97-AF65-F5344CB8AC3E}">
        <p14:creationId xmlns:p14="http://schemas.microsoft.com/office/powerpoint/2010/main" val="91825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5</a:t>
            </a:fld>
            <a:endParaRPr lang="en-US"/>
          </a:p>
        </p:txBody>
      </p:sp>
    </p:spTree>
    <p:extLst>
      <p:ext uri="{BB962C8B-B14F-4D97-AF65-F5344CB8AC3E}">
        <p14:creationId xmlns:p14="http://schemas.microsoft.com/office/powerpoint/2010/main" val="2048135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6</a:t>
            </a:fld>
            <a:endParaRPr lang="en-US"/>
          </a:p>
        </p:txBody>
      </p:sp>
    </p:spTree>
    <p:extLst>
      <p:ext uri="{BB962C8B-B14F-4D97-AF65-F5344CB8AC3E}">
        <p14:creationId xmlns:p14="http://schemas.microsoft.com/office/powerpoint/2010/main" val="1200256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8</a:t>
            </a:fld>
            <a:endParaRPr lang="en-US"/>
          </a:p>
        </p:txBody>
      </p:sp>
    </p:spTree>
    <p:extLst>
      <p:ext uri="{BB962C8B-B14F-4D97-AF65-F5344CB8AC3E}">
        <p14:creationId xmlns:p14="http://schemas.microsoft.com/office/powerpoint/2010/main" val="422524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CCF0E1-31B6-485F-B4B0-11E7271AE8C4}" type="slidenum">
              <a:rPr lang="en-US" smtClean="0"/>
              <a:pPr/>
              <a:t>9</a:t>
            </a:fld>
            <a:endParaRPr lang="en-US"/>
          </a:p>
        </p:txBody>
      </p:sp>
    </p:spTree>
    <p:extLst>
      <p:ext uri="{BB962C8B-B14F-4D97-AF65-F5344CB8AC3E}">
        <p14:creationId xmlns:p14="http://schemas.microsoft.com/office/powerpoint/2010/main" val="44039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CCF0E1-31B6-485F-B4B0-11E7271AE8C4}" type="slidenum">
              <a:rPr lang="en-US" smtClean="0"/>
              <a:pPr/>
              <a:t>10</a:t>
            </a:fld>
            <a:endParaRPr lang="en-US"/>
          </a:p>
        </p:txBody>
      </p:sp>
    </p:spTree>
    <p:extLst>
      <p:ext uri="{BB962C8B-B14F-4D97-AF65-F5344CB8AC3E}">
        <p14:creationId xmlns:p14="http://schemas.microsoft.com/office/powerpoint/2010/main" val="844873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0" name="Rounded Rectangle 29"/>
          <p:cNvSpPr/>
          <p:nvPr/>
        </p:nvSpPr>
        <p:spPr>
          <a:xfrm>
            <a:off x="5407339" y="3961546"/>
            <a:ext cx="3063240" cy="27432"/>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1" name="Rounded Rectangle 30"/>
          <p:cNvSpPr/>
          <p:nvPr/>
        </p:nvSpPr>
        <p:spPr>
          <a:xfrm>
            <a:off x="7373646" y="4060129"/>
            <a:ext cx="1600200" cy="36576"/>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457200" y="386476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6583680" y="4206240"/>
            <a:ext cx="960120" cy="457200"/>
          </a:xfrm>
        </p:spPr>
        <p:txBody>
          <a:bodyPr/>
          <a:lstStyle/>
          <a:p>
            <a:fld id="{8A99DE35-1251-472E-8ECA-761D19E5D7AB}" type="datetime4">
              <a:rPr lang="en-US" smtClean="0"/>
              <a:pPr/>
              <a:t>November 28, 2017</a:t>
            </a:fld>
            <a:endParaRPr lang="en-US"/>
          </a:p>
        </p:txBody>
      </p:sp>
      <p:sp>
        <p:nvSpPr>
          <p:cNvPr id="17" name="Footer Placeholder 16"/>
          <p:cNvSpPr>
            <a:spLocks noGrp="1"/>
          </p:cNvSpPr>
          <p:nvPr>
            <p:ph type="ftr" sz="quarter" idx="11"/>
          </p:nvPr>
        </p:nvSpPr>
        <p:spPr>
          <a:xfrm>
            <a:off x="5257800" y="4205288"/>
            <a:ext cx="1321592"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a:fld id="{A8CE10D6-5CB1-41CD-B815-79BC778FC61A}" type="slidenum">
              <a:rPr lang="en-US" sz="1800" smtClean="0">
                <a:solidFill>
                  <a:schemeClr val="bg1"/>
                </a:solidFill>
              </a:rPr>
              <a:pPr algn="r"/>
              <a:t>‹#›</a:t>
            </a:fld>
            <a:endParaRPr lang="en-US" sz="1800"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B8CA02-DFFD-4316-8A42-6A1844E9CDC6}" type="datetime4">
              <a:rPr lang="en-US" smtClean="0"/>
              <a:pPr/>
              <a:t>November 28,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44E05-631C-4892-B577-17C57620EC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295648"/>
            <a:ext cx="7772400" cy="1509712"/>
          </a:xfrm>
        </p:spPr>
        <p:txBody>
          <a:bodyPr anchor="t"/>
          <a:lstStyle>
            <a:lvl1pPr marL="32004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36BB2-78A9-4DD4-AD22-7BA0D5D1C995}" type="datetime4">
              <a:rPr lang="en-US" smtClean="0"/>
              <a:pPr/>
              <a:t>November 28,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44E05-631C-4892-B577-17C57620EC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B07889-6B99-459D-BBB0-3D1C26BA8FF4}" type="datetime4">
              <a:rPr lang="en-US" smtClean="0"/>
              <a:pPr/>
              <a:t>November 28,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44E05-631C-4892-B577-17C57620EC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Rectangle 9"/>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Rectangle 11"/>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Rectangle 12"/>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4" name="Rectangle 13"/>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8" name="Rounded Rectangle 17"/>
          <p:cNvSpPr/>
          <p:nvPr/>
        </p:nvSpPr>
        <p:spPr>
          <a:xfrm>
            <a:off x="5407339" y="497504"/>
            <a:ext cx="3063240" cy="27432"/>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9" name="Rounded Rectangle 18"/>
          <p:cNvSpPr/>
          <p:nvPr/>
        </p:nvSpPr>
        <p:spPr>
          <a:xfrm>
            <a:off x="7373646" y="588943"/>
            <a:ext cx="1600200" cy="36576"/>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0" name="Rectangle 19"/>
          <p:cNvSpPr/>
          <p:nvPr/>
        </p:nvSpPr>
        <p:spPr>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1" name="Rectangle 20"/>
          <p:cNvSpPr/>
          <p:nvPr/>
        </p:nvSpPr>
        <p:spPr>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p:nvSpPr>
        <p:spPr>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Rectangle 22"/>
          <p:cNvSpPr/>
          <p:nvPr/>
        </p:nvSpPr>
        <p:spPr>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4" name="Rectangle 23"/>
          <p:cNvSpPr/>
          <p:nvPr/>
        </p:nvSpPr>
        <p:spPr>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5" name="Rectangle 24"/>
          <p:cNvSpPr/>
          <p:nvPr/>
        </p:nvSpPr>
        <p:spPr>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381000" y="220980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1225" y="220980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3"/>
          </p:nvPr>
        </p:nvSpPr>
        <p:spPr>
          <a:xfrm>
            <a:off x="381000" y="2673349"/>
            <a:ext cx="4041648"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718304" y="2673349"/>
            <a:ext cx="4041775"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6" name="Date Placeholder 25"/>
          <p:cNvSpPr>
            <a:spLocks noGrp="1"/>
          </p:cNvSpPr>
          <p:nvPr>
            <p:ph type="dt" sz="half" idx="10"/>
          </p:nvPr>
        </p:nvSpPr>
        <p:spPr/>
        <p:txBody>
          <a:bodyPr rtlCol="0"/>
          <a:lstStyle/>
          <a:p>
            <a:pPr algn="l"/>
            <a:fld id="{8A48973C-8E17-4C1E-9ACB-41481CA779D2}" type="datetime4">
              <a:rPr lang="en-US" smtClean="0"/>
              <a:pPr algn="l"/>
              <a:t>November 28, 2017</a:t>
            </a:fld>
            <a:endParaRPr lang="en-US"/>
          </a:p>
        </p:txBody>
      </p:sp>
      <p:sp>
        <p:nvSpPr>
          <p:cNvPr id="27" name="Slide Number Placeholder 26"/>
          <p:cNvSpPr>
            <a:spLocks noGrp="1"/>
          </p:cNvSpPr>
          <p:nvPr>
            <p:ph type="sldNum" sz="quarter" idx="11"/>
          </p:nvPr>
        </p:nvSpPr>
        <p:spPr/>
        <p:txBody>
          <a:bodyPr rtlCol="0"/>
          <a:lstStyle/>
          <a:p>
            <a:pPr algn="r"/>
            <a:fld id="{A8CE10D6-5CB1-41CD-B815-79BC778FC61A}" type="slidenum">
              <a:rPr lang="en-US" sz="1800" smtClean="0">
                <a:solidFill>
                  <a:schemeClr val="bg1"/>
                </a:solidFill>
              </a:rPr>
              <a:pPr algn="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a:xfrm>
            <a:off x="6583680" y="612648"/>
            <a:ext cx="957264" cy="457200"/>
          </a:xfrm>
        </p:spPr>
        <p:txBody>
          <a:bodyPr/>
          <a:lstStyle/>
          <a:p>
            <a:fld id="{7102404D-1906-4D90-89D2-619172A47E03}" type="datetime4">
              <a:rPr lang="en-US" smtClean="0"/>
              <a:pPr/>
              <a:t>November 28, 2017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61C44E05-631C-4892-B577-17C57620ECE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EF8A1-4BB8-4644-9539-21E648FCEC6B}" type="datetime4">
              <a:rPr lang="en-US" smtClean="0"/>
              <a:pPr/>
              <a:t>November 28,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C44E05-631C-4892-B577-17C57620EC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066800"/>
            <a:ext cx="3383280" cy="877824"/>
          </a:xfrm>
        </p:spPr>
        <p:txBody>
          <a:bodyPr anchor="b"/>
          <a:lstStyle>
            <a:lvl1pPr algn="l">
              <a:buNone/>
              <a:defRPr sz="1800" b="1"/>
            </a:lvl1pPr>
          </a:lstStyle>
          <a:p>
            <a:r>
              <a:rPr lang="en-US" smtClean="0"/>
              <a:t>Click to edit Master title style</a:t>
            </a:r>
            <a:endParaRPr lang="en-US" dirty="0"/>
          </a:p>
        </p:txBody>
      </p:sp>
      <p:sp>
        <p:nvSpPr>
          <p:cNvPr id="3" name="Text Placeholder 2"/>
          <p:cNvSpPr>
            <a:spLocks noGrp="1"/>
          </p:cNvSpPr>
          <p:nvPr>
            <p:ph type="body" idx="1"/>
          </p:nvPr>
        </p:nvSpPr>
        <p:spPr>
          <a:xfrm>
            <a:off x="5353496" y="1938337"/>
            <a:ext cx="3383280" cy="4690872"/>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2400" y="776287"/>
            <a:ext cx="5111750" cy="585216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8717FE-4A70-4092-B057-A6106AAD8C22}" type="datetime4">
              <a:rPr lang="en-US" smtClean="0"/>
              <a:pPr/>
              <a:t>November 28,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44E05-631C-4892-B577-17C57620EC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2" y="769088"/>
            <a:ext cx="594360" cy="4628704"/>
          </a:xfrm>
        </p:spPr>
        <p:txBody>
          <a:bodyPr vert="vert270" anchor="b"/>
          <a:lstStyle>
            <a:lvl1pPr algn="l">
              <a:buNone/>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574160" y="769088"/>
            <a:ext cx="4572000" cy="4572000"/>
          </a:xfrm>
        </p:spPr>
        <p:txBody>
          <a:bodyPr/>
          <a:lstStyle>
            <a:lvl1pPr>
              <a:buNone/>
              <a:defRPr sz="32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337120" y="1254640"/>
            <a:ext cx="3200400" cy="4087368"/>
          </a:xfrm>
        </p:spPr>
        <p:txBody>
          <a:bodyPr/>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4CF9C0-7F8F-4E44-9EDA-3FAB98C32DC6}" type="datetime4">
              <a:rPr lang="en-US" smtClean="0"/>
              <a:pPr/>
              <a:t>November 28,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44E05-631C-4892-B577-17C57620EC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3" name="Rounded Rectangle 32"/>
          <p:cNvSpPr/>
          <p:nvPr/>
        </p:nvSpPr>
        <p:spPr>
          <a:xfrm>
            <a:off x="5407339" y="497504"/>
            <a:ext cx="3063240" cy="27432"/>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4" name="Rounded Rectangle 33"/>
          <p:cNvSpPr/>
          <p:nvPr/>
        </p:nvSpPr>
        <p:spPr>
          <a:xfrm>
            <a:off x="7373646" y="588943"/>
            <a:ext cx="1600200" cy="36576"/>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5" name="Rectangle 34"/>
          <p:cNvSpPr/>
          <p:nvPr/>
        </p:nvSpPr>
        <p:spPr>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6" name="Rectangle 35"/>
          <p:cNvSpPr/>
          <p:nvPr/>
        </p:nvSpPr>
        <p:spPr>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7" name="Rectangle 36"/>
          <p:cNvSpPr/>
          <p:nvPr/>
        </p:nvSpPr>
        <p:spPr>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8" name="Rectangle 37"/>
          <p:cNvSpPr/>
          <p:nvPr/>
        </p:nvSpPr>
        <p:spPr>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9" name="Rectangle 38"/>
          <p:cNvSpPr/>
          <p:nvPr/>
        </p:nvSpPr>
        <p:spPr>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40" name="Rectangle 39"/>
          <p:cNvSpPr/>
          <p:nvPr/>
        </p:nvSpPr>
        <p:spPr>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scene3d>
              <a:camera prst="orthographicFront"/>
              <a:lightRig rig="threePt" dir="t"/>
            </a:scene3d>
            <a:sp3d/>
          </a:bodyPr>
          <a:lstStyle/>
          <a:p>
            <a:r>
              <a:rPr lang="en-US" smtClean="0"/>
              <a:t>Click to edit Master title style</a:t>
            </a:r>
            <a:endParaRPr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a:defRPr sz="800">
                <a:solidFill>
                  <a:schemeClr val="accent2"/>
                </a:solidFill>
              </a:defRPr>
            </a:lvl1pPr>
          </a:lstStyle>
          <a:p>
            <a:pPr algn="l"/>
            <a:fld id="{8A48973C-8E17-4C1E-9ACB-41481CA779D2}" type="datetime4">
              <a:rPr lang="en-US" smtClean="0"/>
              <a:pPr algn="l"/>
              <a:t>November 28, 2017</a:t>
            </a:fld>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a:defRPr sz="800">
                <a:solidFill>
                  <a:schemeClr val="accent2"/>
                </a:solidFill>
              </a:defRPr>
            </a:lvl1pPr>
          </a:lstStyle>
          <a:p>
            <a:pPr algn="r"/>
            <a:endParaRPr lang="en-US" sz="800" dirty="0">
              <a:solidFill>
                <a:schemeClr val="accent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a:defRPr sz="1800">
                <a:solidFill>
                  <a:srgbClr val="FFFFFF"/>
                </a:solidFill>
              </a:defRPr>
            </a:lvl1pPr>
          </a:lstStyle>
          <a:p>
            <a:pPr algn="r"/>
            <a:fld id="{A8CE10D6-5CB1-41CD-B815-79BC778FC61A}" type="slidenum">
              <a:rPr lang="en-US" sz="1800" smtClean="0">
                <a:solidFill>
                  <a:schemeClr val="bg1"/>
                </a:solidFill>
              </a:rPr>
              <a:pPr algn="r"/>
              <a:t>‹#›</a:t>
            </a:fld>
            <a:endParaRPr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000" kern="1200">
          <a:solidFill>
            <a:schemeClr val="tx2"/>
          </a:solidFill>
          <a:effectLst>
            <a:outerShdw blurRad="50800" dist="38100" dir="2700000" algn="tl" rotWithShape="0">
              <a:prstClr val="black">
                <a:alpha val="40000"/>
              </a:prstClr>
            </a:outerShdw>
          </a:effectLst>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sz="1400" kern="1200" baseline="0">
          <a:solidFill>
            <a:schemeClr val="accent3"/>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4" Type="http://schemas.openxmlformats.org/officeDocument/2006/relationships/image" Target="../media/image28.jpg"/><Relationship Id="rId1" Type="http://schemas.openxmlformats.org/officeDocument/2006/relationships/slideLayout" Target="../slideLayouts/slideLayout2.xml"/><Relationship Id="rId2"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3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utorials.botsfloor.com/how-to-build-your-first-chatbot-c84495d4622d" TargetMode="External"/><Relationship Id="rId4" Type="http://schemas.openxmlformats.org/officeDocument/2006/relationships/hyperlink" Target="https://deeplearning4j.org/lstm.html" TargetMode="External"/><Relationship Id="rId5" Type="http://schemas.openxmlformats.org/officeDocument/2006/relationships/hyperlink" Target="https://blog.acolyer.org/2016/06/02/sequence-to-sequence-learning-with-neural-networks/" TargetMode="External"/><Relationship Id="rId1" Type="http://schemas.openxmlformats.org/officeDocument/2006/relationships/slideLayout" Target="../slideLayouts/slideLayout2.xml"/><Relationship Id="rId2" Type="http://schemas.openxmlformats.org/officeDocument/2006/relationships/hyperlink" Target="https://arxiv.org/pdf/1409.3215.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cs.cornell.edu/~cristian/Cornell_Movie-Dialogs_Corpu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503" y="116632"/>
            <a:ext cx="8977219" cy="1109985"/>
          </a:xfrm>
        </p:spPr>
        <p:txBody>
          <a:bodyPr>
            <a:normAutofit/>
          </a:bodyPr>
          <a:lstStyle/>
          <a:p>
            <a:pPr algn="ctr"/>
            <a:r>
              <a:rPr lang="en-US" sz="3200" dirty="0" smtClean="0"/>
              <a:t>INSE 6180 </a:t>
            </a:r>
            <a:r>
              <a:rPr lang="en-US" sz="3200" dirty="0"/>
              <a:t>: Security &amp; Privacy Implications of Data Mining </a:t>
            </a:r>
          </a:p>
        </p:txBody>
      </p:sp>
      <p:sp>
        <p:nvSpPr>
          <p:cNvPr id="3" name="Rectangle 2"/>
          <p:cNvSpPr>
            <a:spLocks noGrp="1"/>
          </p:cNvSpPr>
          <p:nvPr>
            <p:ph type="subTitle" idx="1"/>
          </p:nvPr>
        </p:nvSpPr>
        <p:spPr>
          <a:xfrm>
            <a:off x="457200" y="4221088"/>
            <a:ext cx="3610744" cy="1396280"/>
          </a:xfrm>
        </p:spPr>
        <p:txBody>
          <a:bodyPr>
            <a:normAutofit fontScale="62500" lnSpcReduction="20000"/>
          </a:bodyPr>
          <a:lstStyle/>
          <a:p>
            <a:r>
              <a:rPr lang="tr-TR" dirty="0"/>
              <a:t/>
            </a:r>
            <a:br>
              <a:rPr lang="tr-TR" dirty="0"/>
            </a:br>
            <a:r>
              <a:rPr lang="tr-TR" b="1" dirty="0" err="1" smtClean="0"/>
              <a:t>Submitted</a:t>
            </a:r>
            <a:r>
              <a:rPr lang="tr-TR" b="1" dirty="0" smtClean="0"/>
              <a:t> </a:t>
            </a:r>
            <a:r>
              <a:rPr lang="tr-TR" b="1" dirty="0" err="1" smtClean="0"/>
              <a:t>By</a:t>
            </a:r>
            <a:r>
              <a:rPr lang="tr-TR" b="1" dirty="0" smtClean="0"/>
              <a:t> :</a:t>
            </a:r>
            <a:endParaRPr lang="tr-TR" dirty="0"/>
          </a:p>
          <a:p>
            <a:r>
              <a:rPr lang="tr-TR" dirty="0" smtClean="0"/>
              <a:t>Samir </a:t>
            </a:r>
            <a:r>
              <a:rPr lang="tr-TR" dirty="0" err="1"/>
              <a:t>Anghan</a:t>
            </a:r>
            <a:r>
              <a:rPr lang="tr-TR" dirty="0"/>
              <a:t> </a:t>
            </a:r>
            <a:r>
              <a:rPr lang="tr-TR" dirty="0" smtClean="0"/>
              <a:t>– </a:t>
            </a:r>
            <a:r>
              <a:rPr lang="tr-TR" dirty="0" smtClean="0"/>
              <a:t>40040308</a:t>
            </a:r>
          </a:p>
          <a:p>
            <a:r>
              <a:rPr lang="tr-TR" dirty="0" err="1" smtClean="0"/>
              <a:t>Naresh</a:t>
            </a:r>
            <a:r>
              <a:rPr lang="tr-TR" dirty="0" smtClean="0"/>
              <a:t> </a:t>
            </a:r>
            <a:r>
              <a:rPr lang="tr-TR" dirty="0" err="1"/>
              <a:t>Dudhat</a:t>
            </a:r>
            <a:r>
              <a:rPr lang="tr-TR" dirty="0"/>
              <a:t> </a:t>
            </a:r>
            <a:r>
              <a:rPr lang="tr-TR" dirty="0" smtClean="0"/>
              <a:t>– </a:t>
            </a:r>
            <a:r>
              <a:rPr lang="tr-TR" dirty="0"/>
              <a:t>40043135 </a:t>
            </a:r>
          </a:p>
          <a:p>
            <a:r>
              <a:rPr lang="tr-TR" dirty="0" err="1"/>
              <a:t>Hirangi</a:t>
            </a:r>
            <a:r>
              <a:rPr lang="tr-TR" dirty="0"/>
              <a:t> </a:t>
            </a:r>
            <a:r>
              <a:rPr lang="tr-TR" dirty="0" err="1"/>
              <a:t>Naik</a:t>
            </a:r>
            <a:r>
              <a:rPr lang="tr-TR" dirty="0"/>
              <a:t> </a:t>
            </a:r>
            <a:r>
              <a:rPr lang="tr-TR" dirty="0" smtClean="0"/>
              <a:t>– </a:t>
            </a:r>
            <a:r>
              <a:rPr lang="tr-TR" dirty="0" smtClean="0"/>
              <a:t>40041365</a:t>
            </a:r>
          </a:p>
          <a:p>
            <a:r>
              <a:rPr lang="tr-TR" dirty="0" err="1" smtClean="0"/>
              <a:t>Gaurav</a:t>
            </a:r>
            <a:r>
              <a:rPr lang="tr-TR" dirty="0" smtClean="0"/>
              <a:t> </a:t>
            </a:r>
            <a:r>
              <a:rPr lang="tr-TR" dirty="0"/>
              <a:t>Parvadiya </a:t>
            </a:r>
            <a:r>
              <a:rPr lang="tr-TR" dirty="0" smtClean="0"/>
              <a:t>– </a:t>
            </a:r>
            <a:r>
              <a:rPr lang="tr-TR" dirty="0"/>
              <a:t>40040310 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625" y="6093296"/>
            <a:ext cx="3012098" cy="720080"/>
          </a:xfrm>
          <a:prstGeom prst="rect">
            <a:avLst/>
          </a:prstGeom>
        </p:spPr>
      </p:pic>
      <p:sp>
        <p:nvSpPr>
          <p:cNvPr id="6" name="Rectangle 1"/>
          <p:cNvSpPr txBox="1">
            <a:spLocks/>
          </p:cNvSpPr>
          <p:nvPr/>
        </p:nvSpPr>
        <p:spPr>
          <a:xfrm>
            <a:off x="101483" y="1226617"/>
            <a:ext cx="8977219" cy="2274391"/>
          </a:xfrm>
          <a:prstGeom prst="rect">
            <a:avLst/>
          </a:prstGeom>
        </p:spPr>
        <p:txBody>
          <a:bodyPr vert="horz" anchor="b">
            <a:normAutofit fontScale="92500" lnSpcReduction="10000"/>
            <a:scene3d>
              <a:camera prst="orthographicFront"/>
              <a:lightRig rig="threePt" dir="t"/>
            </a:scene3d>
            <a:sp3d/>
          </a:bodyPr>
          <a:lstStyle>
            <a:lvl1pPr algn="l" rtl="0" eaLnBrk="1" latinLnBrk="0" hangingPunct="1">
              <a:spcBef>
                <a:spcPct val="0"/>
              </a:spcBef>
              <a:buNone/>
              <a:defRPr sz="4400" kern="120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3200" dirty="0">
                <a:effectLst/>
              </a:rPr>
              <a:t/>
            </a:r>
            <a:br>
              <a:rPr lang="en-US" sz="3200" dirty="0">
                <a:effectLst/>
              </a:rPr>
            </a:br>
            <a:endParaRPr lang="en-US" sz="3200" dirty="0">
              <a:effectLst/>
            </a:endParaRPr>
          </a:p>
          <a:p>
            <a:pPr algn="ctr"/>
            <a:r>
              <a:rPr lang="en-US" sz="3200" dirty="0">
                <a:effectLst/>
              </a:rPr>
              <a:t> Implementation of An Intelligent Question Answering Conversational Agent (</a:t>
            </a:r>
            <a:r>
              <a:rPr lang="en-US" sz="3200" dirty="0" err="1" smtClean="0">
                <a:effectLst/>
              </a:rPr>
              <a:t>Chatbot</a:t>
            </a:r>
            <a:r>
              <a:rPr lang="en-US" sz="3200" dirty="0">
                <a:effectLst/>
              </a:rPr>
              <a:t>) using </a:t>
            </a:r>
            <a:r>
              <a:rPr lang="en-US" sz="3200" dirty="0" smtClean="0">
                <a:effectLst/>
              </a:rPr>
              <a:t>RNN Algorithms</a:t>
            </a:r>
            <a:r>
              <a:rPr lang="en-US" sz="3200" dirty="0">
                <a:effectLst/>
              </a:rPr>
              <a:t> </a:t>
            </a:r>
          </a:p>
          <a:p>
            <a:pPr algn="ctr"/>
            <a:endParaRPr lang="en-US" sz="3200" dirty="0"/>
          </a:p>
        </p:txBody>
      </p:sp>
      <p:sp>
        <p:nvSpPr>
          <p:cNvPr id="7" name="Rectangle 2"/>
          <p:cNvSpPr txBox="1">
            <a:spLocks/>
          </p:cNvSpPr>
          <p:nvPr/>
        </p:nvSpPr>
        <p:spPr>
          <a:xfrm>
            <a:off x="6516216" y="4365104"/>
            <a:ext cx="2562486" cy="864096"/>
          </a:xfrm>
          <a:prstGeom prst="rect">
            <a:avLst/>
          </a:prstGeom>
        </p:spPr>
        <p:txBody>
          <a:bodyPr vert="horz">
            <a:normAutofit/>
          </a:bodyPr>
          <a:lstStyle>
            <a:lvl1pPr marL="64008" indent="0" algn="l" rtl="0" eaLnBrk="1" latinLnBrk="0" hangingPunct="1">
              <a:spcBef>
                <a:spcPts val="300"/>
              </a:spcBef>
              <a:buClr>
                <a:schemeClr val="accent3"/>
              </a:buClr>
              <a:buFont typeface="Georgia"/>
              <a:buNone/>
              <a:defRPr sz="2400" kern="1200">
                <a:solidFill>
                  <a:schemeClr val="tx2"/>
                </a:solidFill>
                <a:latin typeface="+mn-lt"/>
                <a:ea typeface="+mn-ea"/>
                <a:cs typeface="+mn-cs"/>
              </a:defRPr>
            </a:lvl1pPr>
            <a:lvl2pPr marL="457200" indent="0" algn="ctr" rtl="0" eaLnBrk="1" latinLnBrk="0" hangingPunct="1">
              <a:spcBef>
                <a:spcPts val="300"/>
              </a:spcBef>
              <a:buClr>
                <a:schemeClr val="accent2"/>
              </a:buClr>
              <a:buFont typeface="Georgia"/>
              <a:buNone/>
              <a:defRPr sz="2600" kern="1200">
                <a:solidFill>
                  <a:schemeClr val="accent2"/>
                </a:solidFill>
                <a:latin typeface="+mn-lt"/>
                <a:ea typeface="+mn-ea"/>
                <a:cs typeface="+mn-cs"/>
              </a:defRPr>
            </a:lvl2pPr>
            <a:lvl3pPr marL="914400" indent="0" algn="ctr" rtl="0" eaLnBrk="1" latinLnBrk="0" hangingPunct="1">
              <a:spcBef>
                <a:spcPts val="300"/>
              </a:spcBef>
              <a:buClr>
                <a:schemeClr val="accent1"/>
              </a:buClr>
              <a:buFont typeface="Wingdings 2"/>
              <a:buNone/>
              <a:defRPr sz="2400" kern="1200">
                <a:solidFill>
                  <a:schemeClr val="accent1"/>
                </a:solidFill>
                <a:latin typeface="+mn-lt"/>
                <a:ea typeface="+mn-ea"/>
                <a:cs typeface="+mn-cs"/>
              </a:defRPr>
            </a:lvl3pPr>
            <a:lvl4pPr marL="1371600" indent="0" algn="ctr" rtl="0" eaLnBrk="1" latinLnBrk="0" hangingPunct="1">
              <a:spcBef>
                <a:spcPts val="300"/>
              </a:spcBef>
              <a:buClr>
                <a:schemeClr val="accent1"/>
              </a:buClr>
              <a:buFont typeface="Wingdings 2"/>
              <a:buNone/>
              <a:defRPr sz="2200" kern="1200">
                <a:solidFill>
                  <a:schemeClr val="accent1"/>
                </a:solidFill>
                <a:latin typeface="+mn-lt"/>
                <a:ea typeface="+mn-ea"/>
                <a:cs typeface="+mn-cs"/>
              </a:defRPr>
            </a:lvl4pPr>
            <a:lvl5pPr marL="1828800" indent="0" algn="ctr" rtl="0" eaLnBrk="1" latinLnBrk="0" hangingPunct="1">
              <a:spcBef>
                <a:spcPts val="300"/>
              </a:spcBef>
              <a:buClr>
                <a:schemeClr val="accent3"/>
              </a:buClr>
              <a:buFont typeface="Georgia"/>
              <a:buNone/>
              <a:defRPr sz="2000" kern="1200">
                <a:solidFill>
                  <a:schemeClr val="accent3"/>
                </a:solidFill>
                <a:latin typeface="+mn-lt"/>
                <a:ea typeface="+mn-ea"/>
                <a:cs typeface="+mn-cs"/>
              </a:defRPr>
            </a:lvl5pPr>
            <a:lvl6pPr marL="2286000" indent="0" algn="ctr" rtl="0" eaLnBrk="1" latinLnBrk="0" hangingPunct="1">
              <a:spcBef>
                <a:spcPts val="300"/>
              </a:spcBef>
              <a:buClr>
                <a:schemeClr val="accent3"/>
              </a:buClr>
              <a:buFont typeface="Georgia"/>
              <a:buNone/>
              <a:defRPr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sz="1400" kern="1200" baseline="0">
                <a:solidFill>
                  <a:schemeClr val="accent3"/>
                </a:solidFill>
                <a:latin typeface="+mn-lt"/>
                <a:ea typeface="+mn-ea"/>
                <a:cs typeface="+mn-cs"/>
              </a:defRPr>
            </a:lvl9pPr>
          </a:lstStyle>
          <a:p>
            <a:pPr algn="just"/>
            <a:r>
              <a:rPr lang="tr-TR" sz="1500" b="1" dirty="0" err="1" smtClean="0"/>
              <a:t>Submitted</a:t>
            </a:r>
            <a:r>
              <a:rPr lang="tr-TR" sz="1500" b="1" dirty="0" smtClean="0"/>
              <a:t> </a:t>
            </a:r>
            <a:r>
              <a:rPr lang="tr-TR" sz="1500" b="1" dirty="0" err="1" smtClean="0"/>
              <a:t>To</a:t>
            </a:r>
            <a:r>
              <a:rPr lang="tr-TR" sz="1500" b="1" dirty="0" smtClean="0"/>
              <a:t> :</a:t>
            </a:r>
            <a:endParaRPr lang="tr-TR" sz="1500" dirty="0" smtClean="0"/>
          </a:p>
          <a:p>
            <a:pPr algn="just"/>
            <a:r>
              <a:rPr lang="tr-TR" sz="1500" dirty="0" smtClean="0"/>
              <a:t>Prof. </a:t>
            </a:r>
            <a:r>
              <a:rPr lang="tr-TR" sz="1500" dirty="0" err="1" smtClean="0"/>
              <a:t>Nizar</a:t>
            </a:r>
            <a:r>
              <a:rPr lang="tr-TR" sz="1500" dirty="0" smtClean="0"/>
              <a:t> </a:t>
            </a:r>
            <a:r>
              <a:rPr lang="tr-TR" sz="1500" dirty="0" err="1" smtClean="0"/>
              <a:t>Bouguila</a:t>
            </a:r>
            <a:r>
              <a:rPr lang="tr-TR" sz="1500" dirty="0" smtClean="0"/>
              <a:t> </a:t>
            </a:r>
            <a:endParaRPr lang="tr-TR" sz="15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23528" y="908720"/>
            <a:ext cx="2376265" cy="10081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smtClean="0"/>
              <a:t>Create </a:t>
            </a:r>
            <a:r>
              <a:rPr lang="en-US" sz="1400" dirty="0"/>
              <a:t>dictionaries to provide a unique integer for each word</a:t>
            </a:r>
            <a:endParaRPr lang="en-US" sz="1400" dirty="0" smtClean="0"/>
          </a:p>
        </p:txBody>
      </p:sp>
      <p:cxnSp>
        <p:nvCxnSpPr>
          <p:cNvPr id="5" name="Straight Arrow Connector 4"/>
          <p:cNvCxnSpPr/>
          <p:nvPr/>
        </p:nvCxnSpPr>
        <p:spPr>
          <a:xfrm>
            <a:off x="1511660" y="404664"/>
            <a:ext cx="2" cy="504056"/>
          </a:xfrm>
          <a:prstGeom prst="straightConnector1">
            <a:avLst/>
          </a:prstGeom>
          <a:ln w="2857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sp>
        <p:nvSpPr>
          <p:cNvPr id="6" name="Rounded Rectangle 5"/>
          <p:cNvSpPr/>
          <p:nvPr/>
        </p:nvSpPr>
        <p:spPr>
          <a:xfrm>
            <a:off x="323527" y="2988230"/>
            <a:ext cx="2376265" cy="10081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t>Add the unique tokens to the vocabulary dictionaries</a:t>
            </a:r>
            <a:endParaRPr lang="en-US" sz="1400" dirty="0" smtClean="0"/>
          </a:p>
        </p:txBody>
      </p:sp>
      <p:cxnSp>
        <p:nvCxnSpPr>
          <p:cNvPr id="7" name="Straight Arrow Connector 6"/>
          <p:cNvCxnSpPr>
            <a:endCxn id="6" idx="0"/>
          </p:cNvCxnSpPr>
          <p:nvPr/>
        </p:nvCxnSpPr>
        <p:spPr>
          <a:xfrm>
            <a:off x="1511659" y="1916832"/>
            <a:ext cx="1" cy="1071398"/>
          </a:xfrm>
          <a:prstGeom prst="straightConnector1">
            <a:avLst/>
          </a:prstGeom>
          <a:ln w="2857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sp>
        <p:nvSpPr>
          <p:cNvPr id="8" name="Rounded Rectangle 7"/>
          <p:cNvSpPr/>
          <p:nvPr/>
        </p:nvSpPr>
        <p:spPr>
          <a:xfrm>
            <a:off x="323527" y="5076462"/>
            <a:ext cx="2376265" cy="10081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smtClean="0"/>
              <a:t>Create inverse </a:t>
            </a:r>
          </a:p>
          <a:p>
            <a:pPr algn="ctr"/>
            <a:r>
              <a:rPr lang="en-US" sz="1400" dirty="0" smtClean="0"/>
              <a:t>dictionary</a:t>
            </a:r>
          </a:p>
        </p:txBody>
      </p:sp>
      <p:cxnSp>
        <p:nvCxnSpPr>
          <p:cNvPr id="9" name="Straight Arrow Connector 8"/>
          <p:cNvCxnSpPr>
            <a:endCxn id="8" idx="0"/>
          </p:cNvCxnSpPr>
          <p:nvPr/>
        </p:nvCxnSpPr>
        <p:spPr>
          <a:xfrm>
            <a:off x="1511659" y="3996342"/>
            <a:ext cx="1" cy="1080120"/>
          </a:xfrm>
          <a:prstGeom prst="straightConnector1">
            <a:avLst/>
          </a:prstGeom>
          <a:ln w="2857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511658" y="6093296"/>
            <a:ext cx="2" cy="504056"/>
          </a:xfrm>
          <a:prstGeom prst="straightConnector1">
            <a:avLst/>
          </a:prstGeom>
          <a:ln w="2857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1017488"/>
            <a:ext cx="3619500" cy="79057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7864" y="3111286"/>
            <a:ext cx="3048000" cy="7620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6444" y="5351918"/>
            <a:ext cx="3543300" cy="457200"/>
          </a:xfrm>
          <a:prstGeom prst="rect">
            <a:avLst/>
          </a:prstGeom>
        </p:spPr>
      </p:pic>
    </p:spTree>
    <p:extLst>
      <p:ext uri="{BB962C8B-B14F-4D97-AF65-F5344CB8AC3E}">
        <p14:creationId xmlns:p14="http://schemas.microsoft.com/office/powerpoint/2010/main" val="1439415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51520" y="1484784"/>
            <a:ext cx="2376265" cy="144016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smtClean="0"/>
              <a:t>Replace </a:t>
            </a:r>
            <a:r>
              <a:rPr lang="en-US" sz="1400" dirty="0"/>
              <a:t>any words that are not in the respective vocabulary with &lt;UNK&gt;</a:t>
            </a:r>
            <a:endParaRPr lang="en-US" sz="1400" dirty="0" smtClean="0"/>
          </a:p>
        </p:txBody>
      </p:sp>
      <p:cxnSp>
        <p:nvCxnSpPr>
          <p:cNvPr id="5" name="Straight Arrow Connector 4"/>
          <p:cNvCxnSpPr/>
          <p:nvPr/>
        </p:nvCxnSpPr>
        <p:spPr>
          <a:xfrm>
            <a:off x="1439652" y="404664"/>
            <a:ext cx="1" cy="1080120"/>
          </a:xfrm>
          <a:prstGeom prst="straightConnector1">
            <a:avLst/>
          </a:prstGeom>
          <a:ln w="2857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sp>
        <p:nvSpPr>
          <p:cNvPr id="6" name="Rounded Rectangle 5"/>
          <p:cNvSpPr/>
          <p:nvPr/>
        </p:nvSpPr>
        <p:spPr>
          <a:xfrm>
            <a:off x="251520" y="4005064"/>
            <a:ext cx="2376265" cy="122413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a:t>Sort questions and answers by the length of questions.</a:t>
            </a:r>
            <a:endParaRPr lang="en-US" sz="1400" dirty="0" smtClean="0"/>
          </a:p>
        </p:txBody>
      </p:sp>
      <p:cxnSp>
        <p:nvCxnSpPr>
          <p:cNvPr id="7" name="Straight Arrow Connector 6"/>
          <p:cNvCxnSpPr/>
          <p:nvPr/>
        </p:nvCxnSpPr>
        <p:spPr>
          <a:xfrm>
            <a:off x="1439652" y="2924944"/>
            <a:ext cx="1" cy="1080120"/>
          </a:xfrm>
          <a:prstGeom prst="straightConnector1">
            <a:avLst/>
          </a:prstGeom>
          <a:ln w="2857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1480964"/>
            <a:ext cx="4257675" cy="1447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5" y="4150407"/>
            <a:ext cx="4257675" cy="933450"/>
          </a:xfrm>
          <a:prstGeom prst="rect">
            <a:avLst/>
          </a:prstGeom>
        </p:spPr>
      </p:pic>
    </p:spTree>
    <p:extLst>
      <p:ext uri="{BB962C8B-B14F-4D97-AF65-F5344CB8AC3E}">
        <p14:creationId xmlns:p14="http://schemas.microsoft.com/office/powerpoint/2010/main" val="629561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836712"/>
            <a:ext cx="8229600" cy="1066800"/>
          </a:xfrm>
        </p:spPr>
        <p:txBody>
          <a:bodyPr>
            <a:normAutofit/>
          </a:bodyPr>
          <a:lstStyle/>
          <a:p>
            <a:r>
              <a:rPr lang="en-US" dirty="0">
                <a:latin typeface="Calibri" charset="0"/>
                <a:ea typeface="Calibri" charset="0"/>
                <a:cs typeface="Calibri" charset="0"/>
              </a:rPr>
              <a:t>Sequence to Sequence </a:t>
            </a:r>
            <a:r>
              <a:rPr lang="en-US" dirty="0" smtClean="0">
                <a:latin typeface="Calibri" charset="0"/>
                <a:ea typeface="Calibri" charset="0"/>
                <a:cs typeface="Calibri" charset="0"/>
              </a:rPr>
              <a:t>Model</a:t>
            </a:r>
            <a:endParaRPr lang="en-US" dirty="0"/>
          </a:p>
        </p:txBody>
      </p:sp>
      <p:sp>
        <p:nvSpPr>
          <p:cNvPr id="3" name="Content Placeholder 2"/>
          <p:cNvSpPr>
            <a:spLocks noGrp="1"/>
          </p:cNvSpPr>
          <p:nvPr>
            <p:ph idx="1"/>
          </p:nvPr>
        </p:nvSpPr>
        <p:spPr>
          <a:xfrm>
            <a:off x="457200" y="1903512"/>
            <a:ext cx="8229600" cy="2230018"/>
          </a:xfrm>
        </p:spPr>
        <p:txBody>
          <a:bodyPr>
            <a:normAutofit fontScale="92500" lnSpcReduction="10000"/>
          </a:bodyPr>
          <a:lstStyle/>
          <a:p>
            <a:pPr marL="342900" indent="-342900">
              <a:lnSpc>
                <a:spcPct val="120000"/>
              </a:lnSpc>
              <a:spcBef>
                <a:spcPts val="0"/>
              </a:spcBef>
              <a:buClr>
                <a:schemeClr val="accent2"/>
              </a:buClr>
            </a:pPr>
            <a:r>
              <a:rPr lang="en-US" sz="1600" dirty="0"/>
              <a:t>The Sequence to Sequence model (seq2seq) consists of two RNNs - an encoder and a decoder</a:t>
            </a:r>
            <a:r>
              <a:rPr lang="en-US" sz="1600" dirty="0" smtClean="0"/>
              <a:t>.</a:t>
            </a:r>
          </a:p>
          <a:p>
            <a:pPr marL="342900" indent="-342900">
              <a:lnSpc>
                <a:spcPct val="120000"/>
              </a:lnSpc>
              <a:spcBef>
                <a:spcPts val="0"/>
              </a:spcBef>
              <a:buClr>
                <a:schemeClr val="accent2"/>
              </a:buClr>
            </a:pPr>
            <a:r>
              <a:rPr lang="en-US" sz="1600" dirty="0"/>
              <a:t>Each box in the picture above represents a cell of the RNN, </a:t>
            </a:r>
            <a:r>
              <a:rPr lang="en-US" sz="1600" dirty="0" smtClean="0"/>
              <a:t>a </a:t>
            </a:r>
            <a:r>
              <a:rPr lang="en-US" sz="1600" b="1" dirty="0"/>
              <a:t>LSTM </a:t>
            </a:r>
            <a:r>
              <a:rPr lang="en-US" sz="1600" b="1" dirty="0" smtClean="0"/>
              <a:t>cell.</a:t>
            </a:r>
            <a:r>
              <a:rPr lang="en-US" sz="1600" dirty="0"/>
              <a:t> </a:t>
            </a:r>
            <a:endParaRPr lang="en-US" sz="1600" dirty="0" smtClean="0"/>
          </a:p>
          <a:p>
            <a:pPr marL="342900" indent="-342900">
              <a:lnSpc>
                <a:spcPct val="150000"/>
              </a:lnSpc>
              <a:spcBef>
                <a:spcPts val="0"/>
              </a:spcBef>
              <a:buClr>
                <a:schemeClr val="accent2"/>
              </a:buClr>
            </a:pPr>
            <a:r>
              <a:rPr lang="en-US" sz="1600" b="1" dirty="0"/>
              <a:t>The </a:t>
            </a:r>
            <a:r>
              <a:rPr lang="en-US" sz="1600" b="1" dirty="0" smtClean="0"/>
              <a:t>Encoder </a:t>
            </a:r>
            <a:r>
              <a:rPr lang="en-US" sz="1600" dirty="0" smtClean="0"/>
              <a:t>- </a:t>
            </a:r>
            <a:r>
              <a:rPr lang="en-US" sz="1600" dirty="0"/>
              <a:t>reads the input sequence, word by word and emits a </a:t>
            </a:r>
            <a:r>
              <a:rPr lang="en-US" sz="1600" dirty="0" smtClean="0"/>
              <a:t>context.</a:t>
            </a:r>
          </a:p>
          <a:p>
            <a:pPr marL="342900" indent="-342900">
              <a:lnSpc>
                <a:spcPct val="110000"/>
              </a:lnSpc>
              <a:spcBef>
                <a:spcPts val="0"/>
              </a:spcBef>
              <a:buClr>
                <a:schemeClr val="accent2"/>
              </a:buClr>
            </a:pPr>
            <a:r>
              <a:rPr lang="en-US" sz="1600" b="1" dirty="0" smtClean="0"/>
              <a:t>The </a:t>
            </a:r>
            <a:r>
              <a:rPr lang="en-US" sz="1600" b="1" dirty="0"/>
              <a:t>D</a:t>
            </a:r>
            <a:r>
              <a:rPr lang="en-US" sz="1600" b="1" dirty="0" smtClean="0"/>
              <a:t>ecoder </a:t>
            </a:r>
            <a:r>
              <a:rPr lang="en-US" sz="1600" dirty="0" smtClean="0"/>
              <a:t>- generates </a:t>
            </a:r>
            <a:r>
              <a:rPr lang="en-US" sz="1600" dirty="0"/>
              <a:t>the output sequence, one word at a time while looking at the context and the previous word during each </a:t>
            </a:r>
            <a:r>
              <a:rPr lang="en-US" sz="1600" dirty="0" smtClean="0"/>
              <a:t>time step.</a:t>
            </a:r>
          </a:p>
          <a:p>
            <a:pPr marL="342900" indent="-342900">
              <a:lnSpc>
                <a:spcPct val="110000"/>
              </a:lnSpc>
              <a:spcBef>
                <a:spcPts val="0"/>
              </a:spcBef>
              <a:buClr>
                <a:schemeClr val="accent2"/>
              </a:buClr>
            </a:pPr>
            <a:r>
              <a:rPr lang="en-US" sz="1600" dirty="0" smtClean="0"/>
              <a:t>Seq2seq model usually </a:t>
            </a:r>
            <a:r>
              <a:rPr lang="en-US" sz="1600" dirty="0"/>
              <a:t>reserve the </a:t>
            </a:r>
            <a:r>
              <a:rPr lang="en-US" sz="1600" dirty="0" smtClean="0"/>
              <a:t>spots </a:t>
            </a:r>
            <a:r>
              <a:rPr lang="en-US" sz="1600" dirty="0"/>
              <a:t>for these elements</a:t>
            </a:r>
            <a:r>
              <a:rPr lang="en-US" sz="1600" dirty="0" smtClean="0"/>
              <a:t>: </a:t>
            </a:r>
            <a:r>
              <a:rPr lang="en-US" sz="1600" b="1" dirty="0"/>
              <a:t>&lt;PAD</a:t>
            </a:r>
            <a:r>
              <a:rPr lang="en-US" sz="1600" b="1" dirty="0" smtClean="0"/>
              <a:t>&gt;, </a:t>
            </a:r>
            <a:r>
              <a:rPr lang="en-US" sz="1600" b="1" dirty="0"/>
              <a:t>&lt;EOS</a:t>
            </a:r>
            <a:r>
              <a:rPr lang="en-US" sz="1600" b="1" dirty="0" smtClean="0"/>
              <a:t>&gt;, </a:t>
            </a:r>
            <a:r>
              <a:rPr lang="en-US" sz="1600" b="1" dirty="0"/>
              <a:t>&lt;UNK</a:t>
            </a:r>
            <a:r>
              <a:rPr lang="en-US" sz="1600" b="1" dirty="0" smtClean="0"/>
              <a:t>&gt;, </a:t>
            </a:r>
            <a:r>
              <a:rPr lang="en-US" sz="1600" b="1" dirty="0"/>
              <a:t>&lt;</a:t>
            </a:r>
            <a:r>
              <a:rPr lang="mr-IN" sz="1600" b="1" dirty="0" smtClean="0"/>
              <a:t>GO</a:t>
            </a:r>
            <a:r>
              <a:rPr lang="en-US" sz="1600" b="1" dirty="0" smtClean="0"/>
              <a:t>&gt;.</a:t>
            </a:r>
            <a:endParaRPr lang="en-US" sz="16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3530"/>
            <a:ext cx="9144000" cy="2751854"/>
          </a:xfrm>
          <a:prstGeom prst="rect">
            <a:avLst/>
          </a:prstGeom>
        </p:spPr>
      </p:pic>
    </p:spTree>
    <p:extLst>
      <p:ext uri="{BB962C8B-B14F-4D97-AF65-F5344CB8AC3E}">
        <p14:creationId xmlns:p14="http://schemas.microsoft.com/office/powerpoint/2010/main" val="1121724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836712"/>
            <a:ext cx="8229600" cy="1066800"/>
          </a:xfrm>
        </p:spPr>
        <p:txBody>
          <a:bodyPr/>
          <a:lstStyle/>
          <a:p>
            <a:r>
              <a:rPr lang="en-US" dirty="0" smtClean="0"/>
              <a:t>Continue</a:t>
            </a:r>
            <a:r>
              <a:rPr lang="mr-IN" dirty="0" smtClean="0"/>
              <a:t>…</a:t>
            </a:r>
            <a:endParaRPr lang="en-US" dirty="0"/>
          </a:p>
        </p:txBody>
      </p:sp>
      <p:sp>
        <p:nvSpPr>
          <p:cNvPr id="6" name="Content Placeholder 2"/>
          <p:cNvSpPr>
            <a:spLocks noGrp="1"/>
          </p:cNvSpPr>
          <p:nvPr>
            <p:ph idx="1"/>
          </p:nvPr>
        </p:nvSpPr>
        <p:spPr>
          <a:xfrm>
            <a:off x="457200" y="1903512"/>
            <a:ext cx="8229600" cy="4477816"/>
          </a:xfrm>
        </p:spPr>
        <p:txBody>
          <a:bodyPr>
            <a:normAutofit/>
          </a:bodyPr>
          <a:lstStyle/>
          <a:p>
            <a:pPr marL="0" indent="0">
              <a:lnSpc>
                <a:spcPct val="120000"/>
              </a:lnSpc>
              <a:spcBef>
                <a:spcPts val="0"/>
              </a:spcBef>
              <a:buClr>
                <a:schemeClr val="accent2"/>
              </a:buClr>
              <a:buNone/>
            </a:pPr>
            <a:r>
              <a:rPr lang="en-US" sz="2000" b="1" dirty="0" smtClean="0"/>
              <a:t>Batching</a:t>
            </a:r>
            <a:r>
              <a:rPr lang="en-US" sz="2000" dirty="0" smtClean="0"/>
              <a:t> </a:t>
            </a:r>
          </a:p>
          <a:p>
            <a:pPr marL="342900" indent="-342900">
              <a:lnSpc>
                <a:spcPct val="120000"/>
              </a:lnSpc>
              <a:spcBef>
                <a:spcPts val="0"/>
              </a:spcBef>
              <a:buClr>
                <a:schemeClr val="accent2"/>
              </a:buClr>
            </a:pPr>
            <a:r>
              <a:rPr lang="en-US" sz="1600" dirty="0" smtClean="0"/>
              <a:t> </a:t>
            </a:r>
            <a:r>
              <a:rPr lang="en-US" sz="1600" dirty="0"/>
              <a:t>B</a:t>
            </a:r>
            <a:r>
              <a:rPr lang="en-US" sz="1600" dirty="0" smtClean="0"/>
              <a:t>atches </a:t>
            </a:r>
            <a:r>
              <a:rPr lang="en-US" sz="1600" dirty="0"/>
              <a:t>allow </a:t>
            </a:r>
            <a:r>
              <a:rPr lang="en-US" sz="1600" dirty="0" smtClean="0"/>
              <a:t>us to </a:t>
            </a:r>
            <a:r>
              <a:rPr lang="en-US" sz="1600" dirty="0"/>
              <a:t>run a model more efficiently due to scaling by increasing the amount of data you give the model each iteration. </a:t>
            </a:r>
          </a:p>
          <a:p>
            <a:pPr marL="342900" indent="-342900">
              <a:lnSpc>
                <a:spcPct val="120000"/>
              </a:lnSpc>
              <a:spcBef>
                <a:spcPts val="0"/>
              </a:spcBef>
              <a:buClr>
                <a:schemeClr val="accent2"/>
              </a:buClr>
            </a:pPr>
            <a:endParaRPr lang="en-US" sz="1600" dirty="0" smtClean="0"/>
          </a:p>
          <a:p>
            <a:pPr marL="342900" indent="-342900">
              <a:lnSpc>
                <a:spcPct val="120000"/>
              </a:lnSpc>
              <a:spcBef>
                <a:spcPts val="0"/>
              </a:spcBef>
              <a:buClr>
                <a:schemeClr val="accent2"/>
              </a:buClr>
            </a:pPr>
            <a:r>
              <a:rPr lang="en-US" sz="1600" dirty="0" smtClean="0"/>
              <a:t>Input : Dictionary of Questions</a:t>
            </a:r>
          </a:p>
          <a:p>
            <a:pPr marL="0" indent="0">
              <a:lnSpc>
                <a:spcPct val="120000"/>
              </a:lnSpc>
              <a:spcBef>
                <a:spcPts val="0"/>
              </a:spcBef>
              <a:buClr>
                <a:schemeClr val="accent2"/>
              </a:buClr>
              <a:buNone/>
            </a:pPr>
            <a:r>
              <a:rPr lang="en-US" sz="1600" dirty="0"/>
              <a:t>	 </a:t>
            </a:r>
            <a:r>
              <a:rPr lang="en-US" sz="1600" dirty="0" smtClean="0"/>
              <a:t> Dictionary of Answers</a:t>
            </a:r>
          </a:p>
          <a:p>
            <a:pPr marL="0" indent="0">
              <a:lnSpc>
                <a:spcPct val="120000"/>
              </a:lnSpc>
              <a:spcBef>
                <a:spcPts val="0"/>
              </a:spcBef>
              <a:buClr>
                <a:schemeClr val="accent2"/>
              </a:buClr>
              <a:buNone/>
            </a:pPr>
            <a:r>
              <a:rPr lang="en-US" sz="1600" dirty="0" smtClean="0"/>
              <a:t>	  Batch Size (here we are using 128)</a:t>
            </a:r>
          </a:p>
          <a:p>
            <a:pPr marL="0" indent="0">
              <a:lnSpc>
                <a:spcPct val="120000"/>
              </a:lnSpc>
              <a:spcBef>
                <a:spcPts val="0"/>
              </a:spcBef>
              <a:buClr>
                <a:schemeClr val="accent2"/>
              </a:buClr>
              <a:buNone/>
            </a:pPr>
            <a:endParaRPr lang="en-US" sz="600" dirty="0" smtClean="0"/>
          </a:p>
          <a:p>
            <a:pPr marL="342900" indent="-342900">
              <a:lnSpc>
                <a:spcPct val="120000"/>
              </a:lnSpc>
              <a:spcBef>
                <a:spcPts val="0"/>
              </a:spcBef>
              <a:buClr>
                <a:schemeClr val="accent2"/>
              </a:buClr>
            </a:pPr>
            <a:r>
              <a:rPr lang="en-US" sz="1600" dirty="0" smtClean="0"/>
              <a:t>Output : Divide dataset in given batch size.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91" y="4952122"/>
            <a:ext cx="8089409" cy="1296144"/>
          </a:xfrm>
          <a:prstGeom prst="rect">
            <a:avLst/>
          </a:prstGeom>
        </p:spPr>
      </p:pic>
      <p:sp>
        <p:nvSpPr>
          <p:cNvPr id="10" name="Rectangle 9"/>
          <p:cNvSpPr/>
          <p:nvPr/>
        </p:nvSpPr>
        <p:spPr>
          <a:xfrm>
            <a:off x="2411760" y="4941168"/>
            <a:ext cx="2016224" cy="1307098"/>
          </a:xfrm>
          <a:prstGeom prst="rect">
            <a:avLst/>
          </a:prstGeom>
          <a:noFill/>
          <a:ln w="254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015407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836712"/>
            <a:ext cx="8229600" cy="1066800"/>
          </a:xfrm>
        </p:spPr>
        <p:txBody>
          <a:bodyPr/>
          <a:lstStyle/>
          <a:p>
            <a:r>
              <a:rPr lang="en-US" dirty="0" smtClean="0"/>
              <a:t>Continue</a:t>
            </a:r>
            <a:r>
              <a:rPr lang="mr-IN" dirty="0" smtClean="0"/>
              <a:t>…</a:t>
            </a:r>
            <a:endParaRPr lang="en-US" dirty="0"/>
          </a:p>
        </p:txBody>
      </p:sp>
      <p:sp>
        <p:nvSpPr>
          <p:cNvPr id="6" name="Content Placeholder 2"/>
          <p:cNvSpPr>
            <a:spLocks noGrp="1"/>
          </p:cNvSpPr>
          <p:nvPr>
            <p:ph idx="1"/>
          </p:nvPr>
        </p:nvSpPr>
        <p:spPr>
          <a:xfrm>
            <a:off x="457200" y="1903512"/>
            <a:ext cx="8229600" cy="4477816"/>
          </a:xfrm>
        </p:spPr>
        <p:txBody>
          <a:bodyPr>
            <a:normAutofit/>
          </a:bodyPr>
          <a:lstStyle/>
          <a:p>
            <a:pPr marL="0" indent="0">
              <a:lnSpc>
                <a:spcPct val="120000"/>
              </a:lnSpc>
              <a:spcBef>
                <a:spcPts val="0"/>
              </a:spcBef>
              <a:buClr>
                <a:schemeClr val="accent2"/>
              </a:buClr>
              <a:buNone/>
            </a:pPr>
            <a:r>
              <a:rPr lang="en-US" sz="2000" b="1" dirty="0" smtClean="0"/>
              <a:t>Training the Model</a:t>
            </a:r>
          </a:p>
          <a:p>
            <a:pPr marL="342900" indent="-342900">
              <a:lnSpc>
                <a:spcPct val="120000"/>
              </a:lnSpc>
              <a:spcBef>
                <a:spcPts val="0"/>
              </a:spcBef>
              <a:buClr>
                <a:schemeClr val="accent2"/>
              </a:buClr>
            </a:pPr>
            <a:r>
              <a:rPr lang="en-US" sz="1600" dirty="0" smtClean="0"/>
              <a:t>We are using 15% of data for validating the training.</a:t>
            </a:r>
          </a:p>
          <a:p>
            <a:pPr marL="342900" indent="-342900">
              <a:lnSpc>
                <a:spcPct val="120000"/>
              </a:lnSpc>
              <a:spcBef>
                <a:spcPts val="0"/>
              </a:spcBef>
              <a:buClr>
                <a:schemeClr val="accent2"/>
              </a:buClr>
            </a:pPr>
            <a:r>
              <a:rPr lang="en-US" sz="1600" dirty="0"/>
              <a:t>Check training loss after every 100 </a:t>
            </a:r>
            <a:r>
              <a:rPr lang="en-US" sz="1600" dirty="0" smtClean="0"/>
              <a:t>batches</a:t>
            </a:r>
          </a:p>
          <a:p>
            <a:pPr marL="342900" indent="-342900">
              <a:lnSpc>
                <a:spcPct val="120000"/>
              </a:lnSpc>
              <a:spcBef>
                <a:spcPts val="0"/>
              </a:spcBef>
              <a:buClr>
                <a:schemeClr val="accent2"/>
              </a:buClr>
            </a:pPr>
            <a:r>
              <a:rPr lang="en-US" sz="1600" dirty="0"/>
              <a:t>If the validation loss does decrease in 5 consecutive </a:t>
            </a:r>
            <a:r>
              <a:rPr lang="en-US" sz="1600" dirty="0" smtClean="0"/>
              <a:t>checks</a:t>
            </a:r>
            <a:r>
              <a:rPr lang="en-US" sz="1600" dirty="0"/>
              <a:t>, stop </a:t>
            </a:r>
            <a:r>
              <a:rPr lang="en-US" sz="1600" dirty="0" smtClean="0"/>
              <a:t>training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02" y="3356992"/>
            <a:ext cx="6893396" cy="3131931"/>
          </a:xfrm>
          <a:prstGeom prst="rect">
            <a:avLst/>
          </a:prstGeom>
        </p:spPr>
      </p:pic>
    </p:spTree>
    <p:extLst>
      <p:ext uri="{BB962C8B-B14F-4D97-AF65-F5344CB8AC3E}">
        <p14:creationId xmlns:p14="http://schemas.microsoft.com/office/powerpoint/2010/main" val="1441406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836712"/>
            <a:ext cx="8229600" cy="1066800"/>
          </a:xfrm>
        </p:spPr>
        <p:txBody>
          <a:bodyPr>
            <a:normAutofit/>
          </a:bodyPr>
          <a:lstStyle/>
          <a:p>
            <a:r>
              <a:rPr lang="en-US" dirty="0" smtClean="0"/>
              <a:t>RNN Algorithm</a:t>
            </a:r>
            <a:endParaRPr lang="en-US" dirty="0"/>
          </a:p>
        </p:txBody>
      </p:sp>
      <p:sp>
        <p:nvSpPr>
          <p:cNvPr id="3" name="Content Placeholder 2"/>
          <p:cNvSpPr>
            <a:spLocks noGrp="1"/>
          </p:cNvSpPr>
          <p:nvPr>
            <p:ph idx="1"/>
          </p:nvPr>
        </p:nvSpPr>
        <p:spPr>
          <a:xfrm>
            <a:off x="457200" y="1903512"/>
            <a:ext cx="8229600" cy="1165448"/>
          </a:xfrm>
        </p:spPr>
        <p:txBody>
          <a:bodyPr>
            <a:normAutofit/>
          </a:bodyPr>
          <a:lstStyle/>
          <a:p>
            <a:pPr marL="342900" indent="-342900">
              <a:lnSpc>
                <a:spcPct val="120000"/>
              </a:lnSpc>
              <a:spcBef>
                <a:spcPts val="0"/>
              </a:spcBef>
              <a:buClr>
                <a:schemeClr val="accent2"/>
              </a:buClr>
            </a:pPr>
            <a:r>
              <a:rPr lang="en-US" sz="1600" dirty="0"/>
              <a:t>The idea behind RNNs is to make use of sequential information</a:t>
            </a:r>
            <a:r>
              <a:rPr lang="en-US" sz="1600" dirty="0" smtClean="0"/>
              <a:t>.</a:t>
            </a:r>
          </a:p>
          <a:p>
            <a:pPr marL="342900" indent="-342900">
              <a:lnSpc>
                <a:spcPct val="120000"/>
              </a:lnSpc>
              <a:spcBef>
                <a:spcPts val="0"/>
              </a:spcBef>
              <a:buClr>
                <a:schemeClr val="accent2"/>
              </a:buClr>
            </a:pPr>
            <a:r>
              <a:rPr lang="en-US" sz="1600" dirty="0"/>
              <a:t>RNNs are called </a:t>
            </a:r>
            <a:r>
              <a:rPr lang="en-US" sz="1600" i="1" dirty="0"/>
              <a:t>recurrent</a:t>
            </a:r>
            <a:r>
              <a:rPr lang="en-US" sz="1600" dirty="0"/>
              <a:t> because they perform the same task for every element of a sequence, with the output being depended on the previous computations</a:t>
            </a:r>
            <a:r>
              <a:rPr lang="en-US" sz="1600" dirty="0" smtClean="0"/>
              <a:t>.</a:t>
            </a:r>
          </a:p>
          <a:p>
            <a:pPr marL="342900" indent="-342900">
              <a:lnSpc>
                <a:spcPct val="120000"/>
              </a:lnSpc>
              <a:spcBef>
                <a:spcPts val="0"/>
              </a:spcBef>
              <a:buClr>
                <a:schemeClr val="accent2"/>
              </a:buClr>
            </a:pPr>
            <a:endParaRPr lang="en-US" sz="16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188" y="3140968"/>
            <a:ext cx="1941624" cy="30141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246" y="3675950"/>
            <a:ext cx="7399508" cy="1944216"/>
          </a:xfrm>
          <a:prstGeom prst="rect">
            <a:avLst/>
          </a:prstGeom>
        </p:spPr>
      </p:pic>
      <p:sp>
        <p:nvSpPr>
          <p:cNvPr id="7" name="TextBox 6"/>
          <p:cNvSpPr txBox="1"/>
          <p:nvPr/>
        </p:nvSpPr>
        <p:spPr>
          <a:xfrm>
            <a:off x="872246" y="6309320"/>
            <a:ext cx="7814554" cy="369332"/>
          </a:xfrm>
          <a:prstGeom prst="rect">
            <a:avLst/>
          </a:prstGeom>
          <a:noFill/>
        </p:spPr>
        <p:txBody>
          <a:bodyPr wrap="square" rtlCol="0">
            <a:spAutoFit/>
          </a:bodyPr>
          <a:lstStyle/>
          <a:p>
            <a:pPr algn="ctr"/>
            <a:r>
              <a:rPr lang="en-US" dirty="0" smtClean="0">
                <a:solidFill>
                  <a:srgbClr val="FF0000"/>
                </a:solidFill>
              </a:rPr>
              <a:t>A</a:t>
            </a:r>
            <a:r>
              <a:rPr lang="en-US" dirty="0" smtClean="0"/>
              <a:t> = a </a:t>
            </a:r>
            <a:r>
              <a:rPr lang="en-US" dirty="0"/>
              <a:t>chunk of neural network, </a:t>
            </a:r>
            <a:r>
              <a:rPr lang="en-US" dirty="0" smtClean="0"/>
              <a:t> </a:t>
            </a:r>
            <a:r>
              <a:rPr lang="en-US" dirty="0"/>
              <a:t> </a:t>
            </a:r>
            <a:r>
              <a:rPr lang="en-US" dirty="0" err="1" smtClean="0">
                <a:solidFill>
                  <a:srgbClr val="FF0000"/>
                </a:solidFill>
              </a:rPr>
              <a:t>x</a:t>
            </a:r>
            <a:r>
              <a:rPr lang="en-US" baseline="-25000" dirty="0" err="1" smtClean="0">
                <a:solidFill>
                  <a:srgbClr val="FF0000"/>
                </a:solidFill>
              </a:rPr>
              <a:t>t</a:t>
            </a:r>
            <a:r>
              <a:rPr lang="en-US" dirty="0" smtClean="0"/>
              <a:t> = Input, </a:t>
            </a:r>
            <a:r>
              <a:rPr lang="en-US" dirty="0"/>
              <a:t> </a:t>
            </a:r>
            <a:r>
              <a:rPr lang="en-US" dirty="0" err="1" smtClean="0">
                <a:solidFill>
                  <a:srgbClr val="FF0000"/>
                </a:solidFill>
              </a:rPr>
              <a:t>h</a:t>
            </a:r>
            <a:r>
              <a:rPr lang="en-US" baseline="-25000" dirty="0" err="1" smtClean="0">
                <a:solidFill>
                  <a:srgbClr val="FF0000"/>
                </a:solidFill>
              </a:rPr>
              <a:t>t</a:t>
            </a:r>
            <a:r>
              <a:rPr lang="en-US" dirty="0" smtClean="0"/>
              <a:t> = Output</a:t>
            </a:r>
            <a:endParaRPr lang="en-US" baseline="-25000" dirty="0"/>
          </a:p>
        </p:txBody>
      </p:sp>
    </p:spTree>
    <p:extLst>
      <p:ext uri="{BB962C8B-B14F-4D97-AF65-F5344CB8AC3E}">
        <p14:creationId xmlns:p14="http://schemas.microsoft.com/office/powerpoint/2010/main" val="19549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2369"/>
            <a:ext cx="8229600" cy="1066800"/>
          </a:xfrm>
        </p:spPr>
        <p:txBody>
          <a:bodyPr/>
          <a:lstStyle/>
          <a:p>
            <a:r>
              <a:rPr lang="en-US" dirty="0" smtClean="0"/>
              <a:t>Continue</a:t>
            </a:r>
            <a:r>
              <a:rPr lang="mr-IN" dirty="0" smtClean="0"/>
              <a:t>…</a:t>
            </a:r>
            <a:endParaRPr lang="en-US" dirty="0"/>
          </a:p>
        </p:txBody>
      </p:sp>
      <p:sp>
        <p:nvSpPr>
          <p:cNvPr id="3" name="Content Placeholder 2"/>
          <p:cNvSpPr>
            <a:spLocks noGrp="1"/>
          </p:cNvSpPr>
          <p:nvPr>
            <p:ph idx="1"/>
          </p:nvPr>
        </p:nvSpPr>
        <p:spPr>
          <a:xfrm>
            <a:off x="457200" y="1844824"/>
            <a:ext cx="8435280" cy="4896544"/>
          </a:xfrm>
        </p:spPr>
        <p:txBody>
          <a:bodyPr>
            <a:normAutofit/>
          </a:bodyPr>
          <a:lstStyle/>
          <a:p>
            <a:r>
              <a:rPr lang="en-US" sz="1600" dirty="0"/>
              <a:t>The naive version of RNN, is typically called a </a:t>
            </a:r>
            <a:r>
              <a:rPr lang="en-US" sz="1600" i="1" dirty="0"/>
              <a:t>Vanilla</a:t>
            </a:r>
            <a:r>
              <a:rPr lang="en-US" sz="1600" dirty="0"/>
              <a:t> RNN, which is pretty pathetic in remembering long sequences</a:t>
            </a:r>
            <a:r>
              <a:rPr lang="en-US" sz="1600" dirty="0" smtClean="0"/>
              <a:t>.</a:t>
            </a:r>
          </a:p>
          <a:p>
            <a:r>
              <a:rPr lang="en-US" sz="1600" dirty="0" smtClean="0"/>
              <a:t>The main problem with basic version of RNN is the </a:t>
            </a:r>
            <a:r>
              <a:rPr lang="en-US" sz="1600" dirty="0"/>
              <a:t>Problem of Long-Term </a:t>
            </a:r>
            <a:r>
              <a:rPr lang="en-US" sz="1600" dirty="0" smtClean="0"/>
              <a:t>Dependencies.</a:t>
            </a:r>
          </a:p>
          <a:p>
            <a:endParaRPr lang="en-US" sz="1600" dirty="0"/>
          </a:p>
          <a:p>
            <a:endParaRPr lang="en-US" sz="1600" dirty="0" smtClean="0"/>
          </a:p>
          <a:p>
            <a:endParaRPr lang="en-US" sz="1600" dirty="0"/>
          </a:p>
          <a:p>
            <a:endParaRPr lang="en-US" sz="1600" dirty="0" smtClean="0"/>
          </a:p>
          <a:p>
            <a:endParaRPr lang="en-US" sz="1600" dirty="0" smtClean="0"/>
          </a:p>
          <a:p>
            <a:endParaRPr lang="en-US" sz="1600" dirty="0"/>
          </a:p>
          <a:p>
            <a:endParaRPr lang="en-US" sz="1600" dirty="0" smtClean="0"/>
          </a:p>
          <a:p>
            <a:endParaRPr lang="en-US" sz="1600" dirty="0" smtClean="0"/>
          </a:p>
          <a:p>
            <a:endParaRPr lang="en-US" sz="1600" dirty="0"/>
          </a:p>
          <a:p>
            <a:r>
              <a:rPr lang="en-US" sz="1600" dirty="0" smtClean="0"/>
              <a:t>In </a:t>
            </a:r>
            <a:r>
              <a:rPr lang="en-US" sz="1600" dirty="0" err="1" smtClean="0"/>
              <a:t>Chatbot</a:t>
            </a:r>
            <a:r>
              <a:rPr lang="en-US" sz="1600" dirty="0" smtClean="0"/>
              <a:t>, </a:t>
            </a:r>
            <a:r>
              <a:rPr lang="en-US" sz="1600" dirty="0"/>
              <a:t>It’s entirely possible for the gap between the relevant information and the point where it is needed to </a:t>
            </a:r>
            <a:r>
              <a:rPr lang="en-US" sz="1600" dirty="0" smtClean="0"/>
              <a:t>become </a:t>
            </a:r>
            <a:r>
              <a:rPr lang="en-US" sz="1600" dirty="0"/>
              <a:t>very large</a:t>
            </a:r>
            <a:r>
              <a:rPr lang="en-US" sz="1600" dirty="0" smtClean="0"/>
              <a:t>.</a:t>
            </a:r>
          </a:p>
          <a:p>
            <a:r>
              <a:rPr lang="en-US" sz="1600" dirty="0" smtClean="0"/>
              <a:t>So we have used a special kind of RNN called </a:t>
            </a:r>
            <a:r>
              <a:rPr lang="mr-IN" sz="1600" dirty="0" smtClean="0"/>
              <a:t>–</a:t>
            </a:r>
            <a:r>
              <a:rPr lang="en-US" sz="1600" dirty="0" smtClean="0"/>
              <a:t> LSTM (</a:t>
            </a:r>
            <a:r>
              <a:rPr lang="en-US" sz="1600" dirty="0"/>
              <a:t>Long Short Term Memory networks</a:t>
            </a:r>
            <a:r>
              <a:rPr lang="en-US" sz="1600" dirty="0" smtClean="0"/>
              <a:t>).</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658" y="4363563"/>
            <a:ext cx="3037283" cy="3615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4838344"/>
            <a:ext cx="4965263" cy="4628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800" y="2955592"/>
            <a:ext cx="3329000" cy="1245777"/>
          </a:xfrm>
          <a:prstGeom prst="rect">
            <a:avLst/>
          </a:prstGeom>
        </p:spPr>
      </p:pic>
    </p:spTree>
    <p:extLst>
      <p:ext uri="{BB962C8B-B14F-4D97-AF65-F5344CB8AC3E}">
        <p14:creationId xmlns:p14="http://schemas.microsoft.com/office/powerpoint/2010/main" val="1302853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r>
              <a:rPr lang="mr-IN" dirty="0" smtClean="0"/>
              <a:t>…</a:t>
            </a:r>
            <a:endParaRPr lang="en-US" dirty="0"/>
          </a:p>
        </p:txBody>
      </p:sp>
      <p:sp>
        <p:nvSpPr>
          <p:cNvPr id="3" name="Content Placeholder 2"/>
          <p:cNvSpPr>
            <a:spLocks noGrp="1"/>
          </p:cNvSpPr>
          <p:nvPr>
            <p:ph idx="1"/>
          </p:nvPr>
        </p:nvSpPr>
        <p:spPr/>
        <p:txBody>
          <a:bodyPr>
            <a:normAutofit/>
          </a:bodyPr>
          <a:lstStyle/>
          <a:p>
            <a:r>
              <a:rPr lang="en-US" sz="1600" dirty="0"/>
              <a:t>LSTMs are explicitly designed to avoid the long-term dependency problem. </a:t>
            </a:r>
            <a:endParaRPr lang="en-US" sz="1600" dirty="0" smtClean="0"/>
          </a:p>
          <a:p>
            <a:r>
              <a:rPr lang="en-US" sz="1600" dirty="0" smtClean="0"/>
              <a:t>Instead </a:t>
            </a:r>
            <a:r>
              <a:rPr lang="en-US" sz="1600" dirty="0"/>
              <a:t>of having a single neural network layer, there are four, interacting in a very special way.</a:t>
            </a:r>
          </a:p>
          <a:p>
            <a:endParaRPr lang="en-US" sz="1600" dirty="0" smtClean="0"/>
          </a:p>
          <a:p>
            <a:endParaRPr lang="en-US" sz="1600" dirty="0"/>
          </a:p>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r>
              <a:rPr lang="en-US" sz="1600" dirty="0"/>
              <a:t>An LSTM cell consists of multiple gates, for remembering useful information, forgetting unnecessary information and carefully exposing information at each time step. </a:t>
            </a:r>
            <a:endParaRPr lang="en-US" sz="16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735" y="3284984"/>
            <a:ext cx="4482530" cy="1684211"/>
          </a:xfrm>
          <a:prstGeom prst="rect">
            <a:avLst/>
          </a:prstGeom>
        </p:spPr>
      </p:pic>
    </p:spTree>
    <p:extLst>
      <p:ext uri="{BB962C8B-B14F-4D97-AF65-F5344CB8AC3E}">
        <p14:creationId xmlns:p14="http://schemas.microsoft.com/office/powerpoint/2010/main" val="1660952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8734"/>
            <a:ext cx="8229600" cy="688380"/>
          </a:xfrm>
        </p:spPr>
        <p:txBody>
          <a:bodyPr>
            <a:normAutofit fontScale="90000"/>
          </a:bodyPr>
          <a:lstStyle/>
          <a:p>
            <a:r>
              <a:rPr lang="en-US" dirty="0" smtClean="0"/>
              <a:t>Continue</a:t>
            </a:r>
            <a:r>
              <a:rPr lang="mr-IN" dirty="0" smtClean="0"/>
              <a:t>…</a:t>
            </a:r>
            <a:endParaRPr lang="en-US" dirty="0"/>
          </a:p>
        </p:txBody>
      </p:sp>
      <p:sp>
        <p:nvSpPr>
          <p:cNvPr id="10" name="Content Placeholder 9"/>
          <p:cNvSpPr>
            <a:spLocks noGrp="1"/>
          </p:cNvSpPr>
          <p:nvPr>
            <p:ph idx="1"/>
          </p:nvPr>
        </p:nvSpPr>
        <p:spPr>
          <a:xfrm>
            <a:off x="457200" y="1628800"/>
            <a:ext cx="8229600" cy="4968552"/>
          </a:xfrm>
        </p:spPr>
        <p:txBody>
          <a:bodyPr>
            <a:normAutofit fontScale="55000" lnSpcReduction="20000"/>
          </a:bodyPr>
          <a:lstStyle/>
          <a:p>
            <a:r>
              <a:rPr lang="en-US" dirty="0"/>
              <a:t>Layer 1: </a:t>
            </a:r>
            <a:r>
              <a:rPr lang="en-US" dirty="0"/>
              <a:t>The first step in our LSTM is to decide what information we’re going to throw away from the cell state. </a:t>
            </a:r>
            <a:r>
              <a:rPr lang="en-US" dirty="0" smtClean="0"/>
              <a:t>This </a:t>
            </a:r>
            <a:r>
              <a:rPr lang="en-US" dirty="0"/>
              <a:t>decision is made by a sigmoid layer called the “forget gate layer.” It looks at h</a:t>
            </a:r>
            <a:r>
              <a:rPr lang="en-US" baseline="-25000" dirty="0"/>
              <a:t>t-1</a:t>
            </a:r>
            <a:r>
              <a:rPr lang="en-US" dirty="0"/>
              <a:t> and </a:t>
            </a:r>
            <a:r>
              <a:rPr lang="en-US" dirty="0" err="1"/>
              <a:t>x</a:t>
            </a:r>
            <a:r>
              <a:rPr lang="en-US" baseline="-25000" dirty="0" err="1"/>
              <a:t>t</a:t>
            </a:r>
            <a:r>
              <a:rPr lang="en-US" dirty="0"/>
              <a:t>, and outputs a number between 0 and 1 for each number in the cell state C</a:t>
            </a:r>
            <a:r>
              <a:rPr lang="en-US" baseline="-25000" dirty="0"/>
              <a:t>t−1</a:t>
            </a:r>
            <a:r>
              <a:rPr lang="en-US" dirty="0"/>
              <a:t>. A 1 represents “completely keep this” while a 0 represents “completely get rid of this.”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smtClean="0"/>
          </a:p>
          <a:p>
            <a:pPr algn="just"/>
            <a:endParaRPr lang="en-US" dirty="0"/>
          </a:p>
          <a:p>
            <a:pPr algn="just"/>
            <a:r>
              <a:rPr lang="en-US" dirty="0" smtClean="0"/>
              <a:t>Layer </a:t>
            </a:r>
            <a:r>
              <a:rPr lang="en-US" dirty="0"/>
              <a:t>2: The next step is to decide what new information we’re going to store in the cell state. This has two parts. </a:t>
            </a:r>
            <a:endParaRPr lang="en-US" dirty="0" smtClean="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smtClean="0"/>
          </a:p>
          <a:p>
            <a:pPr algn="just"/>
            <a:endParaRPr lang="en-US" dirty="0"/>
          </a:p>
          <a:p>
            <a:pPr marL="109728" indent="0" algn="just">
              <a:buNone/>
            </a:pPr>
            <a:r>
              <a:rPr lang="en-US" dirty="0"/>
              <a:t>           </a:t>
            </a:r>
            <a:r>
              <a:rPr lang="en-US" dirty="0" smtClean="0"/>
              <a:t>                         </a:t>
            </a:r>
            <a:r>
              <a:rPr lang="en-US" dirty="0"/>
              <a:t>Step : 1		</a:t>
            </a:r>
            <a:r>
              <a:rPr lang="en-US" dirty="0" smtClean="0"/>
              <a:t>   		    Step </a:t>
            </a:r>
            <a:r>
              <a:rPr lang="en-US" dirty="0"/>
              <a:t>: 2</a:t>
            </a:r>
          </a:p>
          <a:p>
            <a:pPr algn="just"/>
            <a:endParaRPr lang="en-US" dirty="0"/>
          </a:p>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4725144"/>
            <a:ext cx="2108109" cy="12827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4725144"/>
            <a:ext cx="2085822" cy="12827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588" y="2492896"/>
            <a:ext cx="2298824" cy="1406101"/>
          </a:xfrm>
          <a:prstGeom prst="rect">
            <a:avLst/>
          </a:prstGeom>
        </p:spPr>
      </p:pic>
    </p:spTree>
    <p:extLst>
      <p:ext uri="{BB962C8B-B14F-4D97-AF65-F5344CB8AC3E}">
        <p14:creationId xmlns:p14="http://schemas.microsoft.com/office/powerpoint/2010/main" val="693016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r>
              <a:rPr lang="mr-IN" dirty="0" smtClean="0"/>
              <a:t>…</a:t>
            </a:r>
            <a:endParaRPr lang="en-US" dirty="0"/>
          </a:p>
        </p:txBody>
      </p:sp>
      <p:sp>
        <p:nvSpPr>
          <p:cNvPr id="6" name="Content Placeholder 5"/>
          <p:cNvSpPr>
            <a:spLocks noGrp="1"/>
          </p:cNvSpPr>
          <p:nvPr>
            <p:ph idx="1"/>
          </p:nvPr>
        </p:nvSpPr>
        <p:spPr>
          <a:xfrm>
            <a:off x="460851" y="2209800"/>
            <a:ext cx="8229600" cy="4387552"/>
          </a:xfrm>
        </p:spPr>
        <p:txBody>
          <a:bodyPr>
            <a:normAutofit/>
          </a:bodyPr>
          <a:lstStyle/>
          <a:p>
            <a:pPr marL="285750" indent="-285750" algn="just">
              <a:buFont typeface="Arial" charset="0"/>
              <a:buChar char="•"/>
            </a:pPr>
            <a:r>
              <a:rPr lang="en-US" sz="1600" dirty="0" smtClean="0"/>
              <a:t>Layer 3: Finally</a:t>
            </a:r>
            <a:r>
              <a:rPr lang="en-US" sz="1600" dirty="0"/>
              <a:t>, we need to decide what we’re going to output.</a:t>
            </a:r>
          </a:p>
          <a:p>
            <a:pPr marL="285750" indent="-285750" algn="just">
              <a:buFont typeface="Arial" charset="0"/>
              <a:buChar char="•"/>
            </a:pPr>
            <a:r>
              <a:rPr lang="en-US" sz="1600" dirty="0"/>
              <a:t>First, we run a sigmoid layer which decides what parts of the cell state we’re going to output.</a:t>
            </a:r>
          </a:p>
          <a:p>
            <a:pPr marL="285750" indent="-285750" algn="just">
              <a:buFont typeface="Arial" charset="0"/>
              <a:buChar char="•"/>
            </a:pPr>
            <a:r>
              <a:rPr lang="en-US" sz="1600" dirty="0"/>
              <a:t>Then, we put the cell state through </a:t>
            </a:r>
            <a:r>
              <a:rPr lang="en-US" sz="1600" dirty="0" err="1" smtClean="0"/>
              <a:t>tanh</a:t>
            </a:r>
            <a:r>
              <a:rPr lang="en-US" sz="1600" dirty="0" smtClean="0"/>
              <a:t>, so </a:t>
            </a:r>
            <a:r>
              <a:rPr lang="en-US" sz="1600" dirty="0"/>
              <a:t>that we only output the parts we decided to.</a:t>
            </a:r>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3501008"/>
            <a:ext cx="3540948" cy="2016224"/>
          </a:xfrm>
          <a:prstGeom prst="rect">
            <a:avLst/>
          </a:prstGeom>
        </p:spPr>
      </p:pic>
    </p:spTree>
    <p:extLst>
      <p:ext uri="{BB962C8B-B14F-4D97-AF65-F5344CB8AC3E}">
        <p14:creationId xmlns:p14="http://schemas.microsoft.com/office/powerpoint/2010/main" val="154388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836712"/>
            <a:ext cx="8229600" cy="1066800"/>
          </a:xfrm>
        </p:spPr>
        <p:txBody>
          <a:bodyPr/>
          <a:lstStyle/>
          <a:p>
            <a:r>
              <a:rPr lang="en-US" dirty="0" smtClean="0"/>
              <a:t>Outline</a:t>
            </a:r>
            <a:endParaRPr lang="en-US" dirty="0"/>
          </a:p>
        </p:txBody>
      </p:sp>
      <p:sp>
        <p:nvSpPr>
          <p:cNvPr id="3" name="Content Placeholder 2"/>
          <p:cNvSpPr>
            <a:spLocks noGrp="1"/>
          </p:cNvSpPr>
          <p:nvPr>
            <p:ph idx="1"/>
          </p:nvPr>
        </p:nvSpPr>
        <p:spPr>
          <a:xfrm>
            <a:off x="457200" y="1988840"/>
            <a:ext cx="8229600" cy="4325112"/>
          </a:xfrm>
        </p:spPr>
        <p:txBody>
          <a:bodyPr>
            <a:normAutofit/>
          </a:bodyPr>
          <a:lstStyle/>
          <a:p>
            <a:pPr>
              <a:buClr>
                <a:schemeClr val="accent2"/>
              </a:buClr>
            </a:pPr>
            <a:r>
              <a:rPr lang="en-US" sz="2400" dirty="0" smtClean="0">
                <a:latin typeface="Calibri" charset="0"/>
                <a:ea typeface="Calibri" charset="0"/>
                <a:cs typeface="Calibri" charset="0"/>
              </a:rPr>
              <a:t>Introduction</a:t>
            </a:r>
          </a:p>
          <a:p>
            <a:pPr>
              <a:buClr>
                <a:schemeClr val="accent2"/>
              </a:buClr>
            </a:pPr>
            <a:r>
              <a:rPr lang="en-US" sz="2400" dirty="0" smtClean="0">
                <a:latin typeface="Calibri" charset="0"/>
                <a:ea typeface="Calibri" charset="0"/>
                <a:cs typeface="Calibri" charset="0"/>
              </a:rPr>
              <a:t>Environment &amp; Dataset</a:t>
            </a:r>
          </a:p>
          <a:p>
            <a:pPr>
              <a:buClr>
                <a:schemeClr val="accent2"/>
              </a:buClr>
            </a:pPr>
            <a:r>
              <a:rPr lang="en-US" sz="2400" dirty="0">
                <a:latin typeface="Calibri" charset="0"/>
                <a:ea typeface="Calibri" charset="0"/>
                <a:cs typeface="Calibri" charset="0"/>
              </a:rPr>
              <a:t>Data </a:t>
            </a:r>
            <a:r>
              <a:rPr lang="en-US" sz="2400" dirty="0" smtClean="0">
                <a:latin typeface="Calibri" charset="0"/>
                <a:ea typeface="Calibri" charset="0"/>
                <a:cs typeface="Calibri" charset="0"/>
              </a:rPr>
              <a:t>Preprocessing</a:t>
            </a:r>
          </a:p>
          <a:p>
            <a:pPr>
              <a:buClr>
                <a:schemeClr val="accent2"/>
              </a:buClr>
            </a:pPr>
            <a:r>
              <a:rPr lang="en-US" sz="2400" dirty="0" smtClean="0">
                <a:latin typeface="Calibri" charset="0"/>
                <a:ea typeface="Calibri" charset="0"/>
                <a:cs typeface="Calibri" charset="0"/>
              </a:rPr>
              <a:t>Sequence to Sequence Model</a:t>
            </a:r>
          </a:p>
          <a:p>
            <a:pPr>
              <a:buClr>
                <a:schemeClr val="accent2"/>
              </a:buClr>
            </a:pPr>
            <a:r>
              <a:rPr lang="en-US" sz="2400" dirty="0" smtClean="0">
                <a:latin typeface="Calibri" charset="0"/>
                <a:ea typeface="Calibri" charset="0"/>
                <a:cs typeface="Calibri" charset="0"/>
              </a:rPr>
              <a:t>RNN(Recurrent Neural Network) Algorithm</a:t>
            </a:r>
          </a:p>
          <a:p>
            <a:pPr>
              <a:buClr>
                <a:schemeClr val="accent2"/>
              </a:buClr>
            </a:pPr>
            <a:r>
              <a:rPr lang="en-US" sz="2400" dirty="0" smtClean="0">
                <a:latin typeface="Calibri" charset="0"/>
                <a:ea typeface="Calibri" charset="0"/>
                <a:cs typeface="Calibri" charset="0"/>
              </a:rPr>
              <a:t>Output</a:t>
            </a:r>
            <a:endParaRPr lang="en-US" sz="2400" dirty="0" smtClean="0">
              <a:latin typeface="Calibri" charset="0"/>
              <a:ea typeface="Calibri" charset="0"/>
              <a:cs typeface="Calibri" charset="0"/>
            </a:endParaRPr>
          </a:p>
          <a:p>
            <a:pPr>
              <a:buClr>
                <a:schemeClr val="accent2"/>
              </a:buClr>
            </a:pPr>
            <a:r>
              <a:rPr lang="en-US" sz="2400" dirty="0" smtClean="0">
                <a:latin typeface="Calibri" charset="0"/>
                <a:ea typeface="Calibri" charset="0"/>
                <a:cs typeface="Calibri" charset="0"/>
              </a:rPr>
              <a:t>Conclusion</a:t>
            </a:r>
          </a:p>
          <a:p>
            <a:pPr>
              <a:buClr>
                <a:schemeClr val="accent2"/>
              </a:buClr>
            </a:pPr>
            <a:r>
              <a:rPr lang="en-US" sz="2400" dirty="0" smtClean="0">
                <a:latin typeface="Calibri" charset="0"/>
                <a:ea typeface="Calibri" charset="0"/>
                <a:cs typeface="Calibri" charset="0"/>
              </a:rPr>
              <a:t>References</a:t>
            </a:r>
            <a:endParaRPr lang="en-US" sz="2400"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0668" y="2209800"/>
            <a:ext cx="4320480" cy="1962957"/>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36213"/>
          <a:stretch/>
        </p:blipFill>
        <p:spPr>
          <a:xfrm>
            <a:off x="1835696" y="4502322"/>
            <a:ext cx="5832648" cy="1474470"/>
          </a:xfrm>
          <a:prstGeom prst="rect">
            <a:avLst/>
          </a:prstGeom>
        </p:spPr>
      </p:pic>
    </p:spTree>
    <p:extLst>
      <p:ext uri="{BB962C8B-B14F-4D97-AF65-F5344CB8AC3E}">
        <p14:creationId xmlns:p14="http://schemas.microsoft.com/office/powerpoint/2010/main" val="691674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7" name="Content Placeholder 2"/>
          <p:cNvSpPr txBox="1">
            <a:spLocks/>
          </p:cNvSpPr>
          <p:nvPr/>
        </p:nvSpPr>
        <p:spPr>
          <a:xfrm>
            <a:off x="457200" y="2060848"/>
            <a:ext cx="8229600" cy="424847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sz="1400" kern="1200" baseline="0">
                <a:solidFill>
                  <a:schemeClr val="accent3"/>
                </a:solidFill>
                <a:latin typeface="+mn-lt"/>
                <a:ea typeface="+mn-ea"/>
                <a:cs typeface="+mn-cs"/>
              </a:defRPr>
            </a:lvl9pPr>
          </a:lstStyle>
          <a:p>
            <a:pPr marL="342900" indent="-342900">
              <a:lnSpc>
                <a:spcPct val="120000"/>
              </a:lnSpc>
              <a:spcBef>
                <a:spcPts val="0"/>
              </a:spcBef>
              <a:buClr>
                <a:schemeClr val="accent2"/>
              </a:buClr>
            </a:pPr>
            <a:r>
              <a:rPr lang="en-US" sz="1600" dirty="0" smtClean="0"/>
              <a:t>Seq2Seq is the most diverse model used and the best fitted model for </a:t>
            </a:r>
            <a:r>
              <a:rPr lang="en-US" sz="1600" dirty="0" err="1"/>
              <a:t>C</a:t>
            </a:r>
            <a:r>
              <a:rPr lang="en-US" sz="1600" dirty="0" err="1" smtClean="0"/>
              <a:t>hatbot</a:t>
            </a:r>
            <a:r>
              <a:rPr lang="en-US" sz="1600" dirty="0" smtClean="0"/>
              <a:t>.</a:t>
            </a:r>
          </a:p>
          <a:p>
            <a:pPr marL="342900" indent="-342900">
              <a:lnSpc>
                <a:spcPct val="120000"/>
              </a:lnSpc>
              <a:spcBef>
                <a:spcPts val="0"/>
              </a:spcBef>
              <a:buClr>
                <a:schemeClr val="accent2"/>
              </a:buClr>
            </a:pPr>
            <a:r>
              <a:rPr lang="en-US" sz="1600" dirty="0"/>
              <a:t>T</a:t>
            </a:r>
            <a:r>
              <a:rPr lang="en-US" sz="1600" dirty="0" smtClean="0"/>
              <a:t>he </a:t>
            </a:r>
            <a:r>
              <a:rPr lang="en-US" sz="1600" dirty="0"/>
              <a:t>input is often reversed. This helps a model to produce better outputs because when the input data is being fed into the model, the start of the sequence will now become closer to the start of the output sequence</a:t>
            </a:r>
            <a:r>
              <a:rPr lang="en-US" sz="1600" dirty="0" smtClean="0"/>
              <a:t>.</a:t>
            </a:r>
          </a:p>
          <a:p>
            <a:pPr marL="342900" indent="-342900">
              <a:lnSpc>
                <a:spcPct val="120000"/>
              </a:lnSpc>
              <a:spcBef>
                <a:spcPts val="0"/>
              </a:spcBef>
              <a:buClr>
                <a:schemeClr val="accent2"/>
              </a:buClr>
            </a:pPr>
            <a:r>
              <a:rPr lang="en-US" sz="1600" dirty="0" smtClean="0"/>
              <a:t>LSTM version of RNN is best fitted for Larger Distance Problems that usually </a:t>
            </a:r>
            <a:r>
              <a:rPr lang="en-US" sz="1600" dirty="0" err="1" smtClean="0"/>
              <a:t>Chatbot</a:t>
            </a:r>
            <a:r>
              <a:rPr lang="en-US" sz="1600" dirty="0" smtClean="0"/>
              <a:t> faces. </a:t>
            </a:r>
            <a:endParaRPr lang="en-US" sz="1600" dirty="0" smtClean="0"/>
          </a:p>
        </p:txBody>
      </p:sp>
    </p:spTree>
    <p:extLst>
      <p:ext uri="{BB962C8B-B14F-4D97-AF65-F5344CB8AC3E}">
        <p14:creationId xmlns:p14="http://schemas.microsoft.com/office/powerpoint/2010/main" val="365915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800" dirty="0">
                <a:hlinkClick r:id="rId2"/>
              </a:rPr>
              <a:t>https://</a:t>
            </a:r>
            <a:r>
              <a:rPr lang="en-US" sz="1800" dirty="0" smtClean="0">
                <a:hlinkClick r:id="rId2"/>
              </a:rPr>
              <a:t>arxiv.org/pdf/1409.3215.pdf</a:t>
            </a:r>
            <a:endParaRPr lang="en-US" sz="1800" dirty="0" smtClean="0"/>
          </a:p>
          <a:p>
            <a:r>
              <a:rPr lang="en-US" sz="1800" dirty="0">
                <a:hlinkClick r:id="rId3"/>
              </a:rPr>
              <a:t>https://</a:t>
            </a:r>
            <a:r>
              <a:rPr lang="en-US" sz="1800" dirty="0" smtClean="0">
                <a:hlinkClick r:id="rId3"/>
              </a:rPr>
              <a:t>tutorials.botsfloor.com/how-to-build-your-first-chatbot-c84495d4622d</a:t>
            </a:r>
            <a:endParaRPr lang="en-US" sz="1800" dirty="0" smtClean="0"/>
          </a:p>
          <a:p>
            <a:r>
              <a:rPr lang="en-US" sz="1800" dirty="0">
                <a:hlinkClick r:id="rId4"/>
              </a:rPr>
              <a:t>https://</a:t>
            </a:r>
            <a:r>
              <a:rPr lang="en-US" sz="1800" dirty="0" smtClean="0">
                <a:hlinkClick r:id="rId4"/>
              </a:rPr>
              <a:t>deeplearning4j.org/lstm.html</a:t>
            </a:r>
            <a:endParaRPr lang="en-US" sz="1800" dirty="0" smtClean="0"/>
          </a:p>
          <a:p>
            <a:r>
              <a:rPr lang="en-US" sz="1800" dirty="0">
                <a:hlinkClick r:id="rId5"/>
              </a:rPr>
              <a:t>https</a:t>
            </a:r>
            <a:r>
              <a:rPr lang="en-US" sz="1800" dirty="0" smtClean="0">
                <a:hlinkClick r:id="rId5"/>
              </a:rPr>
              <a:t>://acolyer.org/2016/06/02/sequence-to-sequence-learning-with-neural-networks/</a:t>
            </a:r>
            <a:endParaRPr lang="en-US" sz="1800" dirty="0" smtClean="0"/>
          </a:p>
          <a:p>
            <a:r>
              <a:rPr lang="en-US" sz="1800" dirty="0"/>
              <a:t>https://</a:t>
            </a:r>
            <a:r>
              <a:rPr lang="en-US" sz="1800" dirty="0" err="1"/>
              <a:t>towardsdatascience.com</a:t>
            </a:r>
            <a:r>
              <a:rPr lang="en-US" sz="1800" dirty="0"/>
              <a:t>/sequence-to-sequence-model-introduction-and-concepts-44d9b41cd42d</a:t>
            </a:r>
          </a:p>
        </p:txBody>
      </p:sp>
    </p:spTree>
    <p:extLst>
      <p:ext uri="{BB962C8B-B14F-4D97-AF65-F5344CB8AC3E}">
        <p14:creationId xmlns:p14="http://schemas.microsoft.com/office/powerpoint/2010/main" val="1243638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238328"/>
          </a:xfrm>
        </p:spPr>
        <p:txBody>
          <a:bodyPr/>
          <a:lstStyle/>
          <a:p>
            <a:pPr algn="ctr"/>
            <a:r>
              <a:rPr lang="en-US" dirty="0" smtClean="0"/>
              <a:t>Thank You</a:t>
            </a:r>
            <a:br>
              <a:rPr lang="en-US" dirty="0" smtClean="0"/>
            </a:br>
            <a:r>
              <a:rPr lang="en-US" dirty="0" smtClean="0"/>
              <a:t>Any Questions?</a:t>
            </a:r>
            <a:endParaRPr lang="en-US" dirty="0"/>
          </a:p>
        </p:txBody>
      </p:sp>
    </p:spTree>
    <p:extLst>
      <p:ext uri="{BB962C8B-B14F-4D97-AF65-F5344CB8AC3E}">
        <p14:creationId xmlns:p14="http://schemas.microsoft.com/office/powerpoint/2010/main" val="782873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836712"/>
            <a:ext cx="8229600" cy="10668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988839"/>
            <a:ext cx="8229600" cy="4608513"/>
          </a:xfrm>
        </p:spPr>
        <p:txBody>
          <a:bodyPr>
            <a:normAutofit/>
          </a:bodyPr>
          <a:lstStyle/>
          <a:p>
            <a:r>
              <a:rPr lang="en-US" sz="1800" dirty="0" smtClean="0"/>
              <a:t>Intelligent Question </a:t>
            </a:r>
            <a:r>
              <a:rPr lang="en-US" sz="1800" dirty="0"/>
              <a:t>answering (QA) is the study on the methodology that returns exact answers to natural language </a:t>
            </a:r>
            <a:r>
              <a:rPr lang="en-US" sz="1800" dirty="0" smtClean="0"/>
              <a:t>questions.</a:t>
            </a:r>
          </a:p>
          <a:p>
            <a:r>
              <a:rPr lang="en-US" sz="1800" dirty="0"/>
              <a:t>Objective of our project is to build a model that predicts the "</a:t>
            </a:r>
            <a:r>
              <a:rPr lang="en-US" sz="1800" dirty="0">
                <a:solidFill>
                  <a:srgbClr val="FF0000"/>
                </a:solidFill>
              </a:rPr>
              <a:t>Answer Sequence</a:t>
            </a:r>
            <a:r>
              <a:rPr lang="en-US" sz="1800" dirty="0"/>
              <a:t>" from "</a:t>
            </a:r>
            <a:r>
              <a:rPr lang="en-US" sz="1800" dirty="0">
                <a:solidFill>
                  <a:srgbClr val="FF0000"/>
                </a:solidFill>
              </a:rPr>
              <a:t>Question </a:t>
            </a:r>
            <a:r>
              <a:rPr lang="en-US" sz="1800" dirty="0" smtClean="0">
                <a:solidFill>
                  <a:srgbClr val="FF0000"/>
                </a:solidFill>
              </a:rPr>
              <a:t>Sequence</a:t>
            </a:r>
            <a:r>
              <a:rPr lang="en-US" sz="1800" dirty="0" smtClean="0"/>
              <a:t>”.</a:t>
            </a:r>
            <a:endParaRPr lang="en-US" sz="16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450" y="3356992"/>
            <a:ext cx="2959100" cy="2743200"/>
          </a:xfrm>
          <a:prstGeom prst="rect">
            <a:avLst/>
          </a:prstGeom>
        </p:spPr>
      </p:pic>
    </p:spTree>
    <p:extLst>
      <p:ext uri="{BB962C8B-B14F-4D97-AF65-F5344CB8AC3E}">
        <p14:creationId xmlns:p14="http://schemas.microsoft.com/office/powerpoint/2010/main" val="696331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836712"/>
            <a:ext cx="8229600" cy="1066800"/>
          </a:xfrm>
        </p:spPr>
        <p:txBody>
          <a:bodyPr/>
          <a:lstStyle/>
          <a:p>
            <a:r>
              <a:rPr lang="en-US" dirty="0" smtClean="0"/>
              <a:t>Continue</a:t>
            </a:r>
            <a:r>
              <a:rPr lang="mr-IN"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0357945"/>
              </p:ext>
            </p:extLst>
          </p:nvPr>
        </p:nvGraphicFramePr>
        <p:xfrm>
          <a:off x="683568" y="2204864"/>
          <a:ext cx="7776864" cy="3631716"/>
        </p:xfrm>
        <a:graphic>
          <a:graphicData uri="http://schemas.openxmlformats.org/drawingml/2006/table">
            <a:tbl>
              <a:tblPr firstRow="1" bandRow="1">
                <a:tableStyleId>{85BE263C-DBD7-4A20-BB59-AAB30ACAA65A}</a:tableStyleId>
              </a:tblPr>
              <a:tblGrid>
                <a:gridCol w="3888432"/>
                <a:gridCol w="3888432"/>
              </a:tblGrid>
              <a:tr h="444079">
                <a:tc>
                  <a:txBody>
                    <a:bodyPr/>
                    <a:lstStyle/>
                    <a:p>
                      <a:pPr algn="ctr"/>
                      <a:r>
                        <a:rPr lang="en-US" dirty="0" smtClean="0"/>
                        <a:t>Data</a:t>
                      </a:r>
                      <a:r>
                        <a:rPr lang="en-US" baseline="0" dirty="0" smtClean="0"/>
                        <a:t> Mining Process</a:t>
                      </a:r>
                      <a:endParaRPr lang="en-US" dirty="0"/>
                    </a:p>
                  </a:txBody>
                  <a:tcPr/>
                </a:tc>
                <a:tc>
                  <a:txBody>
                    <a:bodyPr/>
                    <a:lstStyle/>
                    <a:p>
                      <a:pPr algn="ctr"/>
                      <a:r>
                        <a:rPr lang="en-US" dirty="0" smtClean="0"/>
                        <a:t>Detail</a:t>
                      </a:r>
                      <a:endParaRPr lang="en-US" dirty="0"/>
                    </a:p>
                  </a:txBody>
                  <a:tcPr/>
                </a:tc>
              </a:tr>
              <a:tr h="766493">
                <a:tc>
                  <a:txBody>
                    <a:bodyPr/>
                    <a:lstStyle/>
                    <a:p>
                      <a:r>
                        <a:rPr lang="en-US" dirty="0" smtClean="0"/>
                        <a:t>Data Pre-Processing</a:t>
                      </a:r>
                      <a:endParaRPr lang="en-US" dirty="0"/>
                    </a:p>
                  </a:txBody>
                  <a:tcPr/>
                </a:tc>
                <a:tc>
                  <a:txBody>
                    <a:bodyPr/>
                    <a:lstStyle/>
                    <a:p>
                      <a:r>
                        <a:rPr lang="en-US" dirty="0" err="1" smtClean="0"/>
                        <a:t>MovieLines.txt</a:t>
                      </a:r>
                      <a:endParaRPr lang="en-US" dirty="0" smtClean="0"/>
                    </a:p>
                    <a:p>
                      <a:r>
                        <a:rPr lang="en-US" dirty="0" err="1" smtClean="0"/>
                        <a:t>MovieConversations.txt</a:t>
                      </a:r>
                      <a:endParaRPr lang="en-US" dirty="0"/>
                    </a:p>
                  </a:txBody>
                  <a:tcPr/>
                </a:tc>
              </a:tr>
              <a:tr h="766493">
                <a:tc>
                  <a:txBody>
                    <a:bodyPr/>
                    <a:lstStyle/>
                    <a:p>
                      <a:r>
                        <a:rPr lang="en-US" dirty="0" smtClean="0"/>
                        <a:t>Feature Extraction</a:t>
                      </a:r>
                      <a:endParaRPr lang="en-US" dirty="0"/>
                    </a:p>
                  </a:txBody>
                  <a:tcPr/>
                </a:tc>
                <a:tc>
                  <a:txBody>
                    <a:bodyPr/>
                    <a:lstStyle/>
                    <a:p>
                      <a:r>
                        <a:rPr lang="en-US" dirty="0" smtClean="0"/>
                        <a:t>Dictionary for the frequency of the Words</a:t>
                      </a:r>
                      <a:endParaRPr lang="en-US" dirty="0"/>
                    </a:p>
                  </a:txBody>
                  <a:tcPr/>
                </a:tc>
              </a:tr>
              <a:tr h="766493">
                <a:tc>
                  <a:txBody>
                    <a:bodyPr/>
                    <a:lstStyle/>
                    <a:p>
                      <a:r>
                        <a:rPr lang="en-US" dirty="0" smtClean="0"/>
                        <a:t>Model Selection</a:t>
                      </a:r>
                      <a:endParaRPr lang="en-US" dirty="0"/>
                    </a:p>
                  </a:txBody>
                  <a:tcPr/>
                </a:tc>
                <a:tc>
                  <a:txBody>
                    <a:bodyPr/>
                    <a:lstStyle/>
                    <a:p>
                      <a:r>
                        <a:rPr lang="en-US" dirty="0" smtClean="0"/>
                        <a:t>Sequence</a:t>
                      </a:r>
                      <a:r>
                        <a:rPr lang="en-US" baseline="0" dirty="0" smtClean="0"/>
                        <a:t> to Sequence Model using RNN</a:t>
                      </a:r>
                      <a:endParaRPr lang="en-US" dirty="0"/>
                    </a:p>
                  </a:txBody>
                  <a:tcPr/>
                </a:tc>
              </a:tr>
              <a:tr h="444079">
                <a:tc>
                  <a:txBody>
                    <a:bodyPr/>
                    <a:lstStyle/>
                    <a:p>
                      <a:r>
                        <a:rPr lang="en-US" dirty="0" smtClean="0"/>
                        <a:t>Evaluation</a:t>
                      </a:r>
                      <a:endParaRPr lang="en-US" dirty="0"/>
                    </a:p>
                  </a:txBody>
                  <a:tcPr/>
                </a:tc>
                <a:tc>
                  <a:txBody>
                    <a:bodyPr/>
                    <a:lstStyle/>
                    <a:p>
                      <a:r>
                        <a:rPr lang="en-US" dirty="0" smtClean="0"/>
                        <a:t>User’s input -&gt; Bot’s Prediction</a:t>
                      </a:r>
                      <a:endParaRPr lang="en-US" dirty="0"/>
                    </a:p>
                  </a:txBody>
                  <a:tcPr/>
                </a:tc>
              </a:tr>
              <a:tr h="444079">
                <a:tc>
                  <a:txBody>
                    <a:bodyPr/>
                    <a:lstStyle/>
                    <a:p>
                      <a:r>
                        <a:rPr lang="en-US" dirty="0" smtClean="0"/>
                        <a:t>Post-processing</a:t>
                      </a:r>
                      <a:endParaRPr lang="en-US" dirty="0"/>
                    </a:p>
                  </a:txBody>
                  <a:tcPr/>
                </a:tc>
                <a:tc>
                  <a:txBody>
                    <a:bodyPr/>
                    <a:lstStyle/>
                    <a:p>
                      <a:r>
                        <a:rPr lang="en-US" dirty="0" err="1" smtClean="0"/>
                        <a:t>WordId</a:t>
                      </a:r>
                      <a:r>
                        <a:rPr lang="en-US" dirty="0" smtClean="0"/>
                        <a:t> -&gt; Word</a:t>
                      </a:r>
                      <a:endParaRPr lang="en-US" dirty="0"/>
                    </a:p>
                  </a:txBody>
                  <a:tcPr/>
                </a:tc>
              </a:tr>
            </a:tbl>
          </a:graphicData>
        </a:graphic>
      </p:graphicFrame>
    </p:spTree>
    <p:extLst>
      <p:ext uri="{BB962C8B-B14F-4D97-AF65-F5344CB8AC3E}">
        <p14:creationId xmlns:p14="http://schemas.microsoft.com/office/powerpoint/2010/main" val="869039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836712"/>
            <a:ext cx="8229600" cy="1066800"/>
          </a:xfrm>
        </p:spPr>
        <p:txBody>
          <a:bodyPr>
            <a:normAutofit/>
          </a:bodyPr>
          <a:lstStyle/>
          <a:p>
            <a:r>
              <a:rPr lang="en-US" dirty="0">
                <a:latin typeface="Calibri" charset="0"/>
                <a:ea typeface="Calibri" charset="0"/>
                <a:cs typeface="Calibri" charset="0"/>
              </a:rPr>
              <a:t>Environment &amp; </a:t>
            </a:r>
            <a:r>
              <a:rPr lang="en-US" dirty="0" smtClean="0">
                <a:latin typeface="Calibri" charset="0"/>
                <a:ea typeface="Calibri" charset="0"/>
                <a:cs typeface="Calibri" charset="0"/>
              </a:rPr>
              <a:t>Dataset</a:t>
            </a:r>
            <a:endParaRPr lang="en-US" dirty="0"/>
          </a:p>
        </p:txBody>
      </p:sp>
      <p:sp>
        <p:nvSpPr>
          <p:cNvPr id="3" name="Content Placeholder 2"/>
          <p:cNvSpPr>
            <a:spLocks noGrp="1"/>
          </p:cNvSpPr>
          <p:nvPr>
            <p:ph idx="1"/>
          </p:nvPr>
        </p:nvSpPr>
        <p:spPr>
          <a:xfrm>
            <a:off x="457200" y="1988840"/>
            <a:ext cx="8229600" cy="4325112"/>
          </a:xfrm>
        </p:spPr>
        <p:txBody>
          <a:bodyPr>
            <a:normAutofit/>
          </a:bodyPr>
          <a:lstStyle/>
          <a:p>
            <a:pPr marL="0" marR="0" lvl="0" indent="0" defTabSz="914400" eaLnBrk="1" fontAlgn="auto" latinLnBrk="0" hangingPunct="1">
              <a:lnSpc>
                <a:spcPct val="100000"/>
              </a:lnSpc>
              <a:spcBef>
                <a:spcPts val="0"/>
              </a:spcBef>
              <a:spcAft>
                <a:spcPts val="0"/>
              </a:spcAft>
              <a:buClr>
                <a:schemeClr val="accent2"/>
              </a:buClr>
              <a:buSzTx/>
              <a:buFontTx/>
              <a:buNone/>
              <a:tabLst/>
              <a:defRPr/>
            </a:pPr>
            <a:r>
              <a:rPr lang="en-US" sz="2400" dirty="0" smtClean="0">
                <a:latin typeface="Calibri" charset="0"/>
                <a:ea typeface="Calibri" charset="0"/>
                <a:cs typeface="Calibri" charset="0"/>
              </a:rPr>
              <a:t>Environment :</a:t>
            </a:r>
          </a:p>
          <a:p>
            <a:pPr marL="342900" indent="-342900">
              <a:spcBef>
                <a:spcPts val="0"/>
              </a:spcBef>
              <a:buClr>
                <a:schemeClr val="accent2"/>
              </a:buClr>
            </a:pPr>
            <a:r>
              <a:rPr lang="en-US" sz="1800" dirty="0" smtClean="0">
                <a:latin typeface="Calibri" charset="0"/>
                <a:ea typeface="Calibri" charset="0"/>
                <a:cs typeface="Calibri" charset="0"/>
              </a:rPr>
              <a:t>Python 3.5</a:t>
            </a:r>
          </a:p>
          <a:p>
            <a:pPr marL="342900" indent="-342900">
              <a:spcBef>
                <a:spcPts val="0"/>
              </a:spcBef>
              <a:buClr>
                <a:schemeClr val="accent2"/>
              </a:buClr>
            </a:pPr>
            <a:r>
              <a:rPr lang="en-US" sz="1800" dirty="0" smtClean="0">
                <a:latin typeface="Calibri" charset="0"/>
                <a:ea typeface="Calibri" charset="0"/>
                <a:cs typeface="Calibri" charset="0"/>
              </a:rPr>
              <a:t>Tensorflow 1.0.0</a:t>
            </a:r>
          </a:p>
          <a:p>
            <a:pPr marL="342900" indent="-342900">
              <a:spcBef>
                <a:spcPts val="0"/>
              </a:spcBef>
              <a:buClr>
                <a:schemeClr val="accent2"/>
              </a:buClr>
            </a:pPr>
            <a:r>
              <a:rPr lang="en-US" sz="1800" dirty="0">
                <a:latin typeface="Calibri" charset="0"/>
                <a:ea typeface="Calibri" charset="0"/>
                <a:cs typeface="Calibri" charset="0"/>
              </a:rPr>
              <a:t>All experiments are under environment of OS </a:t>
            </a:r>
            <a:r>
              <a:rPr lang="en-US" sz="1800" dirty="0" smtClean="0">
                <a:latin typeface="Calibri" charset="0"/>
                <a:ea typeface="Calibri" charset="0"/>
                <a:cs typeface="Calibri" charset="0"/>
              </a:rPr>
              <a:t>X10.13@64bit</a:t>
            </a:r>
            <a:r>
              <a:rPr lang="en-US" sz="1800" dirty="0">
                <a:latin typeface="Calibri" charset="0"/>
                <a:ea typeface="Calibri" charset="0"/>
                <a:cs typeface="Calibri" charset="0"/>
              </a:rPr>
              <a:t>, Intel Core i7 </a:t>
            </a:r>
            <a:r>
              <a:rPr lang="en-US" sz="1800" dirty="0" smtClean="0">
                <a:latin typeface="Calibri" charset="0"/>
                <a:ea typeface="Calibri" charset="0"/>
                <a:cs typeface="Calibri" charset="0"/>
              </a:rPr>
              <a:t>CPU@2.7GHz</a:t>
            </a:r>
            <a:r>
              <a:rPr lang="en-US" sz="1800" dirty="0">
                <a:latin typeface="Calibri" charset="0"/>
                <a:ea typeface="Calibri" charset="0"/>
                <a:cs typeface="Calibri" charset="0"/>
              </a:rPr>
              <a:t>, 16GB </a:t>
            </a:r>
            <a:r>
              <a:rPr lang="en-US" sz="1800" dirty="0" smtClean="0">
                <a:latin typeface="Calibri" charset="0"/>
                <a:ea typeface="Calibri" charset="0"/>
                <a:cs typeface="Calibri" charset="0"/>
              </a:rPr>
              <a:t>RAM@2133MHz</a:t>
            </a:r>
            <a:r>
              <a:rPr lang="en-US" sz="1800" dirty="0">
                <a:latin typeface="Calibri" charset="0"/>
                <a:ea typeface="Calibri" charset="0"/>
                <a:cs typeface="Calibri" charset="0"/>
              </a:rPr>
              <a:t>, 512GB SSD hard disk.</a:t>
            </a:r>
          </a:p>
          <a:p>
            <a:pPr marL="342900" indent="-342900">
              <a:spcBef>
                <a:spcPts val="0"/>
              </a:spcBef>
              <a:buClr>
                <a:schemeClr val="accent2"/>
              </a:buClr>
            </a:pPr>
            <a:endParaRPr lang="en-US" sz="2400" dirty="0">
              <a:latin typeface="Calibri" charset="0"/>
              <a:ea typeface="Calibri" charset="0"/>
              <a:cs typeface="Calibri" charset="0"/>
            </a:endParaRPr>
          </a:p>
          <a:p>
            <a:pPr marL="0" indent="0">
              <a:spcBef>
                <a:spcPts val="0"/>
              </a:spcBef>
              <a:buClr>
                <a:schemeClr val="accent2"/>
              </a:buClr>
              <a:buNone/>
            </a:pPr>
            <a:r>
              <a:rPr lang="en-US" sz="2400" dirty="0" smtClean="0">
                <a:latin typeface="Calibri" charset="0"/>
                <a:ea typeface="Calibri" charset="0"/>
                <a:cs typeface="Calibri" charset="0"/>
              </a:rPr>
              <a:t>Dataset :</a:t>
            </a:r>
          </a:p>
          <a:p>
            <a:pPr marL="342900" indent="-342900">
              <a:spcBef>
                <a:spcPts val="0"/>
              </a:spcBef>
              <a:buClr>
                <a:schemeClr val="accent2"/>
              </a:buClr>
            </a:pPr>
            <a:r>
              <a:rPr lang="en-US" sz="1800" dirty="0" smtClean="0">
                <a:latin typeface="Calibri" charset="0"/>
                <a:ea typeface="Calibri" charset="0"/>
                <a:cs typeface="Calibri" charset="0"/>
              </a:rPr>
              <a:t>Movie-Dialogs Corpus by Cornell University</a:t>
            </a:r>
          </a:p>
          <a:p>
            <a:pPr marL="342900" indent="-342900">
              <a:spcBef>
                <a:spcPts val="0"/>
              </a:spcBef>
              <a:buClr>
                <a:schemeClr val="accent2"/>
              </a:buClr>
            </a:pPr>
            <a:r>
              <a:rPr lang="en-US" sz="1800" dirty="0">
                <a:latin typeface="Calibri" charset="0"/>
                <a:ea typeface="Calibri" charset="0"/>
                <a:cs typeface="Calibri" charset="0"/>
                <a:hlinkClick r:id="rId3"/>
              </a:rPr>
              <a:t>https://</a:t>
            </a:r>
            <a:r>
              <a:rPr lang="en-US" sz="1800" dirty="0" smtClean="0">
                <a:latin typeface="Calibri" charset="0"/>
                <a:ea typeface="Calibri" charset="0"/>
                <a:cs typeface="Calibri" charset="0"/>
                <a:hlinkClick r:id="rId3"/>
              </a:rPr>
              <a:t>www.cs.cornell.edu</a:t>
            </a:r>
            <a:r>
              <a:rPr lang="en-US" sz="1800" dirty="0">
                <a:latin typeface="Calibri" charset="0"/>
                <a:ea typeface="Calibri" charset="0"/>
                <a:cs typeface="Calibri" charset="0"/>
                <a:hlinkClick r:id="rId3"/>
              </a:rPr>
              <a:t>/~</a:t>
            </a:r>
            <a:r>
              <a:rPr lang="en-US" sz="1800" dirty="0" smtClean="0">
                <a:latin typeface="Calibri" charset="0"/>
                <a:ea typeface="Calibri" charset="0"/>
                <a:cs typeface="Calibri" charset="0"/>
                <a:hlinkClick r:id="rId3"/>
              </a:rPr>
              <a:t>cristian/Cornell_Movie-Dialogs_Corpus.html</a:t>
            </a:r>
            <a:endParaRPr lang="en-US" sz="1800" dirty="0" smtClean="0">
              <a:latin typeface="Calibri" charset="0"/>
              <a:ea typeface="Calibri" charset="0"/>
              <a:cs typeface="Calibri" charset="0"/>
            </a:endParaRPr>
          </a:p>
        </p:txBody>
      </p:sp>
    </p:spTree>
    <p:extLst>
      <p:ext uri="{BB962C8B-B14F-4D97-AF65-F5344CB8AC3E}">
        <p14:creationId xmlns:p14="http://schemas.microsoft.com/office/powerpoint/2010/main" val="1332029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836712"/>
            <a:ext cx="8229600" cy="1066800"/>
          </a:xfrm>
        </p:spPr>
        <p:txBody>
          <a:bodyPr/>
          <a:lstStyle/>
          <a:p>
            <a:r>
              <a:rPr lang="en-US" dirty="0" smtClean="0"/>
              <a:t>Continue</a:t>
            </a:r>
            <a:r>
              <a:rPr lang="mr-IN"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4074060"/>
              </p:ext>
            </p:extLst>
          </p:nvPr>
        </p:nvGraphicFramePr>
        <p:xfrm>
          <a:off x="457200" y="1989138"/>
          <a:ext cx="8229600" cy="3022600"/>
        </p:xfrm>
        <a:graphic>
          <a:graphicData uri="http://schemas.openxmlformats.org/drawingml/2006/table">
            <a:tbl>
              <a:tblPr firstRow="1" bandRow="1">
                <a:tableStyleId>{85BE263C-DBD7-4A20-BB59-AAB30ACAA65A}</a:tableStyleId>
              </a:tblPr>
              <a:tblGrid>
                <a:gridCol w="4114800"/>
                <a:gridCol w="4114800"/>
              </a:tblGrid>
              <a:tr h="370840">
                <a:tc>
                  <a:txBody>
                    <a:bodyPr/>
                    <a:lstStyle/>
                    <a:p>
                      <a:pPr algn="ctr"/>
                      <a:r>
                        <a:rPr lang="en-US" dirty="0" smtClean="0"/>
                        <a:t>Dataset File Name</a:t>
                      </a:r>
                      <a:endParaRPr lang="en-US" dirty="0"/>
                    </a:p>
                  </a:txBody>
                  <a:tcPr/>
                </a:tc>
                <a:tc>
                  <a:txBody>
                    <a:bodyPr/>
                    <a:lstStyle/>
                    <a:p>
                      <a:pPr algn="ctr"/>
                      <a:r>
                        <a:rPr lang="en-US" dirty="0" smtClean="0"/>
                        <a:t>Fields</a:t>
                      </a:r>
                      <a:endParaRPr lang="en-US" dirty="0"/>
                    </a:p>
                  </a:txBody>
                  <a:tcPr/>
                </a:tc>
              </a:tr>
              <a:tr h="370840">
                <a:tc>
                  <a:txBody>
                    <a:bodyPr/>
                    <a:lstStyle/>
                    <a:p>
                      <a:pPr algn="l"/>
                      <a:r>
                        <a:rPr lang="en-US" dirty="0" err="1" smtClean="0"/>
                        <a:t>MovieLines.txt</a:t>
                      </a:r>
                      <a:endParaRPr lang="en-US" dirty="0" smtClean="0"/>
                    </a:p>
                  </a:txBody>
                  <a:tcPr/>
                </a:tc>
                <a:tc>
                  <a:txBody>
                    <a:bodyPr/>
                    <a:lstStyle/>
                    <a:p>
                      <a:pPr marL="0" indent="0">
                        <a:spcBef>
                          <a:spcPts val="0"/>
                        </a:spcBef>
                        <a:buClr>
                          <a:schemeClr val="accent2"/>
                        </a:buClr>
                        <a:buNone/>
                      </a:pPr>
                      <a:r>
                        <a:rPr lang="en-US" sz="1800" dirty="0" err="1" smtClean="0"/>
                        <a:t>lineID</a:t>
                      </a:r>
                      <a:endParaRPr lang="en-US" sz="1800" dirty="0" smtClean="0"/>
                    </a:p>
                    <a:p>
                      <a:pPr marL="0" indent="0">
                        <a:spcBef>
                          <a:spcPts val="0"/>
                        </a:spcBef>
                        <a:buClr>
                          <a:schemeClr val="accent2"/>
                        </a:buClr>
                        <a:buNone/>
                      </a:pPr>
                      <a:r>
                        <a:rPr lang="en-US" sz="1800" dirty="0" err="1" smtClean="0"/>
                        <a:t>characterID</a:t>
                      </a:r>
                      <a:r>
                        <a:rPr lang="en-US" sz="1800" dirty="0" smtClean="0"/>
                        <a:t> (who uttered this phrase)</a:t>
                      </a:r>
                    </a:p>
                    <a:p>
                      <a:pPr marL="0" indent="0">
                        <a:spcBef>
                          <a:spcPts val="0"/>
                        </a:spcBef>
                        <a:buClr>
                          <a:schemeClr val="accent2"/>
                        </a:buClr>
                        <a:buNone/>
                      </a:pPr>
                      <a:r>
                        <a:rPr lang="en-US" sz="1800" dirty="0" err="1" smtClean="0"/>
                        <a:t>movieID</a:t>
                      </a:r>
                      <a:endParaRPr lang="en-US" sz="1800" dirty="0" smtClean="0"/>
                    </a:p>
                    <a:p>
                      <a:pPr marL="0" indent="0">
                        <a:spcBef>
                          <a:spcPts val="0"/>
                        </a:spcBef>
                        <a:buClr>
                          <a:schemeClr val="accent2"/>
                        </a:buClr>
                        <a:buNone/>
                      </a:pPr>
                      <a:r>
                        <a:rPr lang="en-US" sz="1800" dirty="0" smtClean="0"/>
                        <a:t>character name</a:t>
                      </a:r>
                    </a:p>
                    <a:p>
                      <a:pPr marL="0" indent="0">
                        <a:spcBef>
                          <a:spcPts val="0"/>
                        </a:spcBef>
                        <a:buClr>
                          <a:schemeClr val="accent2"/>
                        </a:buClr>
                        <a:buNone/>
                      </a:pPr>
                      <a:r>
                        <a:rPr lang="en-US" sz="1800" dirty="0" smtClean="0"/>
                        <a:t>text of the utterance</a:t>
                      </a:r>
                      <a:endParaRPr lang="en-US" sz="1800" dirty="0" smtClean="0">
                        <a:latin typeface="Calibri" charset="0"/>
                        <a:ea typeface="Calibri" charset="0"/>
                        <a:cs typeface="Calibri" charset="0"/>
                      </a:endParaRPr>
                    </a:p>
                  </a:txBody>
                  <a:tcPr/>
                </a:tc>
              </a:tr>
              <a:tr h="370840">
                <a:tc>
                  <a:txBody>
                    <a:bodyPr/>
                    <a:lstStyle/>
                    <a:p>
                      <a:pPr algn="l"/>
                      <a:r>
                        <a:rPr lang="en-US" dirty="0" err="1" smtClean="0"/>
                        <a:t>MovieConversations.txt</a:t>
                      </a:r>
                      <a:endParaRPr lang="en-US" dirty="0" smtClean="0"/>
                    </a:p>
                  </a:txBody>
                  <a:tcPr/>
                </a:tc>
                <a:tc>
                  <a:txBody>
                    <a:bodyPr/>
                    <a:lstStyle/>
                    <a:p>
                      <a:pPr marL="0" indent="0">
                        <a:spcBef>
                          <a:spcPts val="0"/>
                        </a:spcBef>
                        <a:buClr>
                          <a:schemeClr val="accent2"/>
                        </a:buClr>
                        <a:buNone/>
                      </a:pPr>
                      <a:r>
                        <a:rPr lang="en-US" sz="1800" dirty="0" smtClean="0"/>
                        <a:t>UserId1</a:t>
                      </a:r>
                    </a:p>
                    <a:p>
                      <a:pPr marL="0" indent="0">
                        <a:spcBef>
                          <a:spcPts val="0"/>
                        </a:spcBef>
                        <a:buClr>
                          <a:schemeClr val="accent2"/>
                        </a:buClr>
                        <a:buNone/>
                      </a:pPr>
                      <a:r>
                        <a:rPr lang="en-US" sz="1800" dirty="0" smtClean="0"/>
                        <a:t>UserId2</a:t>
                      </a:r>
                    </a:p>
                    <a:p>
                      <a:pPr marL="0" indent="0">
                        <a:spcBef>
                          <a:spcPts val="0"/>
                        </a:spcBef>
                        <a:buClr>
                          <a:schemeClr val="accent2"/>
                        </a:buClr>
                        <a:buNone/>
                      </a:pPr>
                      <a:r>
                        <a:rPr lang="en-US" sz="1800" dirty="0" err="1" smtClean="0"/>
                        <a:t>MovieId</a:t>
                      </a:r>
                      <a:endParaRPr lang="en-US" sz="1800" dirty="0" smtClean="0"/>
                    </a:p>
                    <a:p>
                      <a:pPr marL="0" indent="0">
                        <a:spcBef>
                          <a:spcPts val="0"/>
                        </a:spcBef>
                        <a:buClr>
                          <a:schemeClr val="accent2"/>
                        </a:buClr>
                        <a:buNone/>
                      </a:pPr>
                      <a:r>
                        <a:rPr lang="en-US" sz="1800" dirty="0" smtClean="0"/>
                        <a:t>Conversation Array</a:t>
                      </a:r>
                      <a:endParaRPr lang="en-US" sz="1800" dirty="0" smtClean="0">
                        <a:latin typeface="Calibri" charset="0"/>
                        <a:ea typeface="Calibri" charset="0"/>
                        <a:cs typeface="Calibri" charset="0"/>
                      </a:endParaRPr>
                    </a:p>
                  </a:txBody>
                  <a:tcPr/>
                </a:tc>
              </a:tr>
            </a:tbl>
          </a:graphicData>
        </a:graphic>
      </p:graphicFrame>
    </p:spTree>
    <p:extLst>
      <p:ext uri="{BB962C8B-B14F-4D97-AF65-F5344CB8AC3E}">
        <p14:creationId xmlns:p14="http://schemas.microsoft.com/office/powerpoint/2010/main" val="1001046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r>
              <a:rPr lang="mr-IN"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70936"/>
            <a:ext cx="8229600" cy="20815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71" y="4509120"/>
            <a:ext cx="6311900" cy="1968500"/>
          </a:xfrm>
          <a:prstGeom prst="rect">
            <a:avLst/>
          </a:prstGeom>
        </p:spPr>
      </p:pic>
    </p:spTree>
    <p:extLst>
      <p:ext uri="{BB962C8B-B14F-4D97-AF65-F5344CB8AC3E}">
        <p14:creationId xmlns:p14="http://schemas.microsoft.com/office/powerpoint/2010/main" val="2021057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836712"/>
            <a:ext cx="8229600" cy="1066800"/>
          </a:xfrm>
        </p:spPr>
        <p:txBody>
          <a:bodyPr/>
          <a:lstStyle/>
          <a:p>
            <a:r>
              <a:rPr lang="en-US" dirty="0" smtClean="0"/>
              <a:t>Data Preprocessing</a:t>
            </a:r>
            <a:endParaRPr lang="en-US" dirty="0"/>
          </a:p>
        </p:txBody>
      </p:sp>
      <p:sp>
        <p:nvSpPr>
          <p:cNvPr id="6" name="Rounded Rectangle 5"/>
          <p:cNvSpPr/>
          <p:nvPr/>
        </p:nvSpPr>
        <p:spPr>
          <a:xfrm>
            <a:off x="539551" y="2132856"/>
            <a:ext cx="2376265" cy="10081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smtClean="0"/>
              <a:t>Map LineID -&gt; Conversation Line</a:t>
            </a:r>
            <a:endParaRPr lang="en-US" sz="1400" dirty="0"/>
          </a:p>
        </p:txBody>
      </p:sp>
      <p:sp>
        <p:nvSpPr>
          <p:cNvPr id="8" name="Rounded Rectangle 7"/>
          <p:cNvSpPr/>
          <p:nvPr/>
        </p:nvSpPr>
        <p:spPr>
          <a:xfrm>
            <a:off x="539550" y="3861048"/>
            <a:ext cx="2376265" cy="10081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smtClean="0"/>
              <a:t>Build Questions &amp; </a:t>
            </a:r>
          </a:p>
          <a:p>
            <a:pPr algn="ctr"/>
            <a:r>
              <a:rPr lang="en-US" sz="1400" dirty="0" smtClean="0"/>
              <a:t>Answer array</a:t>
            </a:r>
            <a:endParaRPr lang="en-US" sz="1400" dirty="0"/>
          </a:p>
        </p:txBody>
      </p:sp>
      <p:cxnSp>
        <p:nvCxnSpPr>
          <p:cNvPr id="12" name="Straight Arrow Connector 11"/>
          <p:cNvCxnSpPr>
            <a:stCxn id="6" idx="2"/>
            <a:endCxn id="8" idx="0"/>
          </p:cNvCxnSpPr>
          <p:nvPr/>
        </p:nvCxnSpPr>
        <p:spPr>
          <a:xfrm flipH="1">
            <a:off x="1727683" y="3140968"/>
            <a:ext cx="1" cy="720080"/>
          </a:xfrm>
          <a:prstGeom prst="straightConnector1">
            <a:avLst/>
          </a:prstGeom>
          <a:ln w="3492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194384"/>
            <a:ext cx="3341086" cy="88505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014" y="3907904"/>
            <a:ext cx="3414461" cy="961256"/>
          </a:xfrm>
          <a:prstGeom prst="rect">
            <a:avLst/>
          </a:prstGeom>
        </p:spPr>
      </p:pic>
      <p:cxnSp>
        <p:nvCxnSpPr>
          <p:cNvPr id="19" name="Straight Arrow Connector 18"/>
          <p:cNvCxnSpPr/>
          <p:nvPr/>
        </p:nvCxnSpPr>
        <p:spPr>
          <a:xfrm flipH="1">
            <a:off x="1727681" y="4886401"/>
            <a:ext cx="1" cy="720080"/>
          </a:xfrm>
          <a:prstGeom prst="straightConnector1">
            <a:avLst/>
          </a:prstGeom>
          <a:ln w="3492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18516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23528" y="908720"/>
            <a:ext cx="2376265" cy="10081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smtClean="0"/>
              <a:t>Data </a:t>
            </a:r>
          </a:p>
          <a:p>
            <a:pPr algn="ctr"/>
            <a:r>
              <a:rPr lang="en-US" sz="1400" dirty="0" smtClean="0"/>
              <a:t>Cleaning</a:t>
            </a:r>
            <a:endParaRPr lang="en-US" sz="1400" dirty="0"/>
          </a:p>
        </p:txBody>
      </p:sp>
      <p:cxnSp>
        <p:nvCxnSpPr>
          <p:cNvPr id="5" name="Straight Arrow Connector 4"/>
          <p:cNvCxnSpPr/>
          <p:nvPr/>
        </p:nvCxnSpPr>
        <p:spPr>
          <a:xfrm>
            <a:off x="1511660" y="404664"/>
            <a:ext cx="2" cy="504056"/>
          </a:xfrm>
          <a:prstGeom prst="straightConnector1">
            <a:avLst/>
          </a:prstGeom>
          <a:ln w="2857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flipH="1">
            <a:off x="1475656" y="1916832"/>
            <a:ext cx="36004" cy="42168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511660" y="2708920"/>
            <a:ext cx="756084" cy="0"/>
          </a:xfrm>
          <a:prstGeom prst="straightConnector1">
            <a:avLst/>
          </a:prstGeom>
          <a:ln w="2857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sp>
        <p:nvSpPr>
          <p:cNvPr id="12" name="Rounded Rectangle 11"/>
          <p:cNvSpPr/>
          <p:nvPr/>
        </p:nvSpPr>
        <p:spPr>
          <a:xfrm>
            <a:off x="2284174" y="2204864"/>
            <a:ext cx="2376265" cy="10081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smtClean="0"/>
              <a:t>Remove </a:t>
            </a:r>
            <a:r>
              <a:rPr lang="en-US" sz="1400" dirty="0"/>
              <a:t>unnecessary characters and altering the format of words</a:t>
            </a:r>
            <a:endParaRPr lang="en-US" sz="1400" dirty="0" smtClean="0"/>
          </a:p>
        </p:txBody>
      </p:sp>
      <p:cxnSp>
        <p:nvCxnSpPr>
          <p:cNvPr id="13" name="Straight Arrow Connector 12"/>
          <p:cNvCxnSpPr/>
          <p:nvPr/>
        </p:nvCxnSpPr>
        <p:spPr>
          <a:xfrm>
            <a:off x="1495230" y="3861048"/>
            <a:ext cx="756084" cy="0"/>
          </a:xfrm>
          <a:prstGeom prst="straightConnector1">
            <a:avLst/>
          </a:prstGeom>
          <a:ln w="2857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sp>
        <p:nvSpPr>
          <p:cNvPr id="14" name="Rounded Rectangle 13"/>
          <p:cNvSpPr/>
          <p:nvPr/>
        </p:nvSpPr>
        <p:spPr>
          <a:xfrm>
            <a:off x="2267744" y="3356992"/>
            <a:ext cx="2376265" cy="10081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t>Remove questions and answers that are &lt;</a:t>
            </a:r>
            <a:r>
              <a:rPr lang="en-US" sz="1400" dirty="0" smtClean="0"/>
              <a:t> </a:t>
            </a:r>
            <a:r>
              <a:rPr lang="en-US" sz="1400" dirty="0"/>
              <a:t>2 words and </a:t>
            </a:r>
            <a:r>
              <a:rPr lang="en-US" sz="1400" dirty="0" smtClean="0"/>
              <a:t>&gt; 20 </a:t>
            </a:r>
            <a:r>
              <a:rPr lang="en-US" sz="1400" dirty="0"/>
              <a:t>words</a:t>
            </a:r>
          </a:p>
        </p:txBody>
      </p:sp>
      <p:cxnSp>
        <p:nvCxnSpPr>
          <p:cNvPr id="15" name="Straight Arrow Connector 14"/>
          <p:cNvCxnSpPr/>
          <p:nvPr/>
        </p:nvCxnSpPr>
        <p:spPr>
          <a:xfrm>
            <a:off x="1475656" y="5013175"/>
            <a:ext cx="756084" cy="0"/>
          </a:xfrm>
          <a:prstGeom prst="straightConnector1">
            <a:avLst/>
          </a:prstGeom>
          <a:ln w="2857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sp>
        <p:nvSpPr>
          <p:cNvPr id="16" name="Rounded Rectangle 15"/>
          <p:cNvSpPr/>
          <p:nvPr/>
        </p:nvSpPr>
        <p:spPr>
          <a:xfrm>
            <a:off x="2248170" y="4509119"/>
            <a:ext cx="2376265" cy="10081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t>Create a dictionary </a:t>
            </a:r>
            <a:r>
              <a:rPr lang="en-US" sz="1400" dirty="0" smtClean="0"/>
              <a:t>for the frequency </a:t>
            </a:r>
            <a:r>
              <a:rPr lang="en-US" sz="1400" dirty="0"/>
              <a:t>of the vocabulary</a:t>
            </a:r>
            <a:endParaRPr lang="en-US" sz="1400" dirty="0" smtClean="0"/>
          </a:p>
        </p:txBody>
      </p:sp>
      <p:cxnSp>
        <p:nvCxnSpPr>
          <p:cNvPr id="17" name="Straight Arrow Connector 16"/>
          <p:cNvCxnSpPr/>
          <p:nvPr/>
        </p:nvCxnSpPr>
        <p:spPr>
          <a:xfrm>
            <a:off x="1475656" y="6133659"/>
            <a:ext cx="756084" cy="0"/>
          </a:xfrm>
          <a:prstGeom prst="straightConnector1">
            <a:avLst/>
          </a:prstGeom>
          <a:ln w="28575">
            <a:tailEnd type="triangle"/>
          </a:ln>
          <a:effectLst>
            <a:outerShdw blurRad="51500" dist="25400" dir="5400000" rotWithShape="0">
              <a:srgbClr val="000000">
                <a:alpha val="40000"/>
              </a:srgbClr>
            </a:outerShdw>
          </a:effectLst>
        </p:spPr>
        <p:style>
          <a:lnRef idx="2">
            <a:schemeClr val="accent2"/>
          </a:lnRef>
          <a:fillRef idx="0">
            <a:schemeClr val="accent2"/>
          </a:fillRef>
          <a:effectRef idx="1">
            <a:schemeClr val="accent2"/>
          </a:effectRef>
          <a:fontRef idx="minor">
            <a:schemeClr val="tx1"/>
          </a:fontRef>
        </p:style>
      </p:cxnSp>
      <p:sp>
        <p:nvSpPr>
          <p:cNvPr id="18" name="Rounded Rectangle 17"/>
          <p:cNvSpPr/>
          <p:nvPr/>
        </p:nvSpPr>
        <p:spPr>
          <a:xfrm>
            <a:off x="2248170" y="5629603"/>
            <a:ext cx="2376265" cy="10081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t>Remove rare </a:t>
            </a:r>
            <a:endParaRPr lang="en-US" sz="1400" dirty="0" smtClean="0"/>
          </a:p>
          <a:p>
            <a:pPr algn="ctr"/>
            <a:r>
              <a:rPr lang="en-US" sz="1400" dirty="0" smtClean="0"/>
              <a:t>words</a:t>
            </a:r>
            <a:endParaRPr lang="en-US" sz="1400"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385070"/>
            <a:ext cx="4076700" cy="64770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3356992"/>
            <a:ext cx="3541313" cy="1008111"/>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040" y="4520395"/>
            <a:ext cx="2232248" cy="985559"/>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2041" y="5805264"/>
            <a:ext cx="1944216" cy="648072"/>
          </a:xfrm>
          <a:prstGeom prst="rect">
            <a:avLst/>
          </a:prstGeom>
        </p:spPr>
      </p:pic>
    </p:spTree>
    <p:extLst>
      <p:ext uri="{BB962C8B-B14F-4D97-AF65-F5344CB8AC3E}">
        <p14:creationId xmlns:p14="http://schemas.microsoft.com/office/powerpoint/2010/main" val="14009312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B547B8"/>
      </a:hlink>
      <a:folHlink>
        <a:srgbClr val="438255"/>
      </a:folHlink>
    </a:clrScheme>
    <a:fontScheme name="Urban">
      <a:majorFont>
        <a:latin typeface="Trebuchet MS"/>
        <a:ea typeface=""/>
        <a:cs typeface=""/>
        <a:font script="Jpan" typeface="HGｺﾞｼｯｸM"/>
        <a:font script="Hang" typeface="맑은 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100000" r="280000" b="28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100000" r="280000" b="280000"/>
          </a:path>
        </a:gradFill>
      </a:fillStyleLst>
      <a:lnStyleLst>
        <a:ln w="4444"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93000"/>
                <a:satMod val="200000"/>
              </a:schemeClr>
            </a:gs>
            <a:gs pos="80000">
              <a:schemeClr val="phClr">
                <a:shade val="55000"/>
                <a:satMod val="175000"/>
              </a:schemeClr>
            </a:gs>
            <a:gs pos="100000">
              <a:schemeClr val="phClr">
                <a:shade val="37000"/>
                <a:satMod val="175000"/>
              </a:schemeClr>
            </a:gs>
          </a:gsLst>
          <a:lin ang="5400000" scaled="0"/>
        </a:gradFill>
        <a:blipFill>
          <a:blip xmlns:r="http://schemas.openxmlformats.org/officeDocument/2006/relationships" r:embed="rId1">
            <a:duotone>
              <a:schemeClr val="phClr">
                <a:shade val="70000"/>
              </a:schemeClr>
              <a:schemeClr val="phClr">
                <a:tint val="80000"/>
                <a:satMod val="120000"/>
              </a:schemeClr>
            </a:duotone>
          </a:blip>
          <a:tile tx="0" ty="0" sx="85000" sy="85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rketSpecific xmlns="4873beb7-5857-4685-be1f-d57550cc96cc" xsi:nil="true"/>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Company handbook</TPFriendlyName>
    <BusinessGroup xmlns="4873beb7-5857-4685-be1f-d57550cc96cc" xsi:nil="true"/>
    <APEditor xmlns="4873beb7-5857-4685-be1f-d57550cc96cc">
      <UserInfo>
        <DisplayName>REDMOND\v-luannv</DisplayName>
        <AccountId>92</AccountId>
        <AccountType/>
      </UserInfo>
    </APEditor>
    <SourceTitle xmlns="4873beb7-5857-4685-be1f-d57550cc96cc">Company handbook</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264713</Value>
      <Value>1317031</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TimesCloned xmlns="4873beb7-5857-4685-be1f-d57550cc96cc" xsi:nil="true"/>
    <EditorialStatus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2009-05-30T20:43:25+00:00</AssetStart>
    <LastHandOff xmlns="4873beb7-5857-4685-be1f-d57550cc96cc" xsi:nil="true"/>
    <ArtSampleDocs xmlns="4873beb7-5857-4685-be1f-d57550cc96cc" xsi:nil="true"/>
    <TPClientViewer xmlns="4873beb7-5857-4685-be1f-d57550cc96cc">Microsoft Office PowerPoint</TPClientViewer>
    <UACurrentWords xmlns="4873beb7-5857-4685-be1f-d57550cc96cc">0</UACurrentWords>
    <UALocRecommendation xmlns="4873beb7-5857-4685-be1f-d57550cc96cc">Localize</UALocRecommendation>
    <IsDeleted xmlns="4873beb7-5857-4685-be1f-d57550cc96cc">false</IsDeleted>
    <UANotes xmlns="4873beb7-5857-4685-be1f-d57550cc96cc">online only</UANotes>
    <TemplateStatus xmlns="4873beb7-5857-4685-be1f-d57550cc96cc">Complete</TemplateStatus>
    <ShowIn xmlns="4873beb7-5857-4685-be1f-d57550cc96cc" xsi:nil="true"/>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TPExecutable xmlns="4873beb7-5857-4685-be1f-d57550cc96cc" xsi:nil="true"/>
    <SubmitterId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TP010167124</AssetId>
    <TPApplication xmlns="4873beb7-5857-4685-be1f-d57550cc96cc">PowerPoint</TPApplication>
    <TPLaunchHelpLink xmlns="4873beb7-5857-4685-be1f-d57550cc96cc" xsi:nil="true"/>
    <IntlLocPriority xmlns="4873beb7-5857-4685-be1f-d57550cc96cc" xsi:nil="true"/>
    <CrawlForDependencies xmlns="4873beb7-5857-4685-be1f-d57550cc96cc">false</CrawlForDependencies>
    <IntlLangReviewer xmlns="4873beb7-5857-4685-be1f-d57550cc96cc" xsi:nil="true"/>
    <HandoffToMSDN xmlns="4873beb7-5857-4685-be1f-d57550cc96cc" xsi:nil="true"/>
    <PlannedPubDate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116877</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D22EEF-2BC3-4256-B0CB-092561B5E76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0172ED7E-4041-4190-8106-F593E00A6476}">
  <ds:schemaRefs>
    <ds:schemaRef ds:uri="http://schemas.microsoft.com/sharepoint/v3/contenttype/forms"/>
  </ds:schemaRefs>
</ds:datastoreItem>
</file>

<file path=customXml/itemProps3.xml><?xml version="1.0" encoding="utf-8"?>
<ds:datastoreItem xmlns:ds="http://schemas.openxmlformats.org/officeDocument/2006/customXml" ds:itemID="{297E42B2-3D8C-480F-82ED-07CA5D8E10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Company handbook</Template>
  <TotalTime>0</TotalTime>
  <Words>684</Words>
  <Application>Microsoft Macintosh PowerPoint</Application>
  <PresentationFormat>On-screen Show (4:3)</PresentationFormat>
  <Paragraphs>175</Paragraphs>
  <Slides>23</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Georgia</vt:lpstr>
      <vt:lpstr>Mangal</vt:lpstr>
      <vt:lpstr>Trebuchet MS</vt:lpstr>
      <vt:lpstr>Wingdings 2</vt:lpstr>
      <vt:lpstr>Arial</vt:lpstr>
      <vt:lpstr>Urban</vt:lpstr>
      <vt:lpstr>INSE 6180 : Security &amp; Privacy Implications of Data Mining </vt:lpstr>
      <vt:lpstr>Outline</vt:lpstr>
      <vt:lpstr>Introduction</vt:lpstr>
      <vt:lpstr>Continue…</vt:lpstr>
      <vt:lpstr>Environment &amp; Dataset</vt:lpstr>
      <vt:lpstr>Continue…</vt:lpstr>
      <vt:lpstr>Continue…</vt:lpstr>
      <vt:lpstr>Data Preprocessing</vt:lpstr>
      <vt:lpstr>PowerPoint Presentation</vt:lpstr>
      <vt:lpstr>PowerPoint Presentation</vt:lpstr>
      <vt:lpstr>PowerPoint Presentation</vt:lpstr>
      <vt:lpstr>Sequence to Sequence Model</vt:lpstr>
      <vt:lpstr>Continue…</vt:lpstr>
      <vt:lpstr>Continue…</vt:lpstr>
      <vt:lpstr>RNN Algorithm</vt:lpstr>
      <vt:lpstr>Continue…</vt:lpstr>
      <vt:lpstr>Continue…</vt:lpstr>
      <vt:lpstr>Continue…</vt:lpstr>
      <vt:lpstr>Continue…</vt:lpstr>
      <vt:lpstr>Output</vt:lpstr>
      <vt:lpstr>Conclusion</vt:lpstr>
      <vt:lpstr>References</vt:lpstr>
      <vt:lpstr>Thank You Any Questions?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Gauravkumar Parvadiya</dc:creator>
  <cp:lastModifiedBy/>
  <cp:revision>1</cp:revision>
  <dcterms:created xsi:type="dcterms:W3CDTF">2017-11-25T20:15:41Z</dcterms:created>
  <dcterms:modified xsi:type="dcterms:W3CDTF">2017-11-29T00:04:04Z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79;#tpl120;#419;#zpp140;#65;#zpp120</vt:lpwstr>
  </property>
  <property fmtid="{D5CDD505-2E9C-101B-9397-08002B2CF9AE}" pid="8" name="PolicheckCounter">
    <vt:lpwstr>0</vt:lpwstr>
  </property>
  <property fmtid="{D5CDD505-2E9C-101B-9397-08002B2CF9AE}" pid="9" name="APTrustLevel">
    <vt:r8>1</vt:r8>
  </property>
</Properties>
</file>