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2"/>
  </p:notesMasterIdLst>
  <p:handoutMasterIdLst>
    <p:handoutMasterId r:id="rId73"/>
  </p:handoutMasterIdLst>
  <p:sldIdLst>
    <p:sldId id="256" r:id="rId2"/>
    <p:sldId id="283" r:id="rId3"/>
    <p:sldId id="257" r:id="rId4"/>
    <p:sldId id="359" r:id="rId5"/>
    <p:sldId id="295" r:id="rId6"/>
    <p:sldId id="293" r:id="rId7"/>
    <p:sldId id="292" r:id="rId8"/>
    <p:sldId id="361" r:id="rId9"/>
    <p:sldId id="377" r:id="rId10"/>
    <p:sldId id="303" r:id="rId11"/>
    <p:sldId id="304" r:id="rId12"/>
    <p:sldId id="308" r:id="rId13"/>
    <p:sldId id="307" r:id="rId14"/>
    <p:sldId id="310" r:id="rId15"/>
    <p:sldId id="309" r:id="rId16"/>
    <p:sldId id="373" r:id="rId17"/>
    <p:sldId id="374" r:id="rId18"/>
    <p:sldId id="375" r:id="rId19"/>
    <p:sldId id="376" r:id="rId20"/>
    <p:sldId id="362" r:id="rId21"/>
    <p:sldId id="364" r:id="rId22"/>
    <p:sldId id="365" r:id="rId23"/>
    <p:sldId id="302" r:id="rId24"/>
    <p:sldId id="366" r:id="rId25"/>
    <p:sldId id="367" r:id="rId26"/>
    <p:sldId id="369" r:id="rId27"/>
    <p:sldId id="370" r:id="rId28"/>
    <p:sldId id="371" r:id="rId29"/>
    <p:sldId id="311" r:id="rId30"/>
    <p:sldId id="339" r:id="rId31"/>
    <p:sldId id="312" r:id="rId32"/>
    <p:sldId id="313" r:id="rId33"/>
    <p:sldId id="318" r:id="rId34"/>
    <p:sldId id="317" r:id="rId35"/>
    <p:sldId id="315" r:id="rId36"/>
    <p:sldId id="298" r:id="rId37"/>
    <p:sldId id="299" r:id="rId38"/>
    <p:sldId id="324" r:id="rId39"/>
    <p:sldId id="330" r:id="rId40"/>
    <p:sldId id="328" r:id="rId41"/>
    <p:sldId id="325" r:id="rId42"/>
    <p:sldId id="372" r:id="rId43"/>
    <p:sldId id="327" r:id="rId44"/>
    <p:sldId id="329" r:id="rId45"/>
    <p:sldId id="331" r:id="rId46"/>
    <p:sldId id="332" r:id="rId47"/>
    <p:sldId id="333" r:id="rId48"/>
    <p:sldId id="334" r:id="rId49"/>
    <p:sldId id="335" r:id="rId50"/>
    <p:sldId id="336" r:id="rId51"/>
    <p:sldId id="337" r:id="rId52"/>
    <p:sldId id="340" r:id="rId53"/>
    <p:sldId id="341" r:id="rId54"/>
    <p:sldId id="342" r:id="rId55"/>
    <p:sldId id="343" r:id="rId56"/>
    <p:sldId id="344" r:id="rId57"/>
    <p:sldId id="345" r:id="rId58"/>
    <p:sldId id="346" r:id="rId59"/>
    <p:sldId id="348" r:id="rId60"/>
    <p:sldId id="349" r:id="rId61"/>
    <p:sldId id="347" r:id="rId62"/>
    <p:sldId id="350" r:id="rId63"/>
    <p:sldId id="351" r:id="rId64"/>
    <p:sldId id="352" r:id="rId65"/>
    <p:sldId id="353" r:id="rId66"/>
    <p:sldId id="354" r:id="rId67"/>
    <p:sldId id="355" r:id="rId68"/>
    <p:sldId id="356" r:id="rId69"/>
    <p:sldId id="357" r:id="rId70"/>
    <p:sldId id="358" r:id="rId71"/>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Times New Roman" pitchFamily="18" charset="0"/>
        <a:ea typeface="굴림" pitchFamily="34" charset="-127"/>
        <a:cs typeface="+mn-cs"/>
      </a:defRPr>
    </a:lvl1pPr>
    <a:lvl2pPr marL="457200" algn="l" rtl="0" eaLnBrk="0" fontAlgn="base" hangingPunct="0">
      <a:spcBef>
        <a:spcPct val="0"/>
      </a:spcBef>
      <a:spcAft>
        <a:spcPct val="0"/>
      </a:spcAft>
      <a:defRPr sz="1400" kern="1200">
        <a:solidFill>
          <a:schemeClr val="tx1"/>
        </a:solidFill>
        <a:latin typeface="Times New Roman" pitchFamily="18" charset="0"/>
        <a:ea typeface="굴림" pitchFamily="34" charset="-127"/>
        <a:cs typeface="+mn-cs"/>
      </a:defRPr>
    </a:lvl2pPr>
    <a:lvl3pPr marL="914400" algn="l" rtl="0" eaLnBrk="0" fontAlgn="base" hangingPunct="0">
      <a:spcBef>
        <a:spcPct val="0"/>
      </a:spcBef>
      <a:spcAft>
        <a:spcPct val="0"/>
      </a:spcAft>
      <a:defRPr sz="1400" kern="1200">
        <a:solidFill>
          <a:schemeClr val="tx1"/>
        </a:solidFill>
        <a:latin typeface="Times New Roman" pitchFamily="18" charset="0"/>
        <a:ea typeface="굴림" pitchFamily="34" charset="-127"/>
        <a:cs typeface="+mn-cs"/>
      </a:defRPr>
    </a:lvl3pPr>
    <a:lvl4pPr marL="1371600" algn="l" rtl="0" eaLnBrk="0" fontAlgn="base" hangingPunct="0">
      <a:spcBef>
        <a:spcPct val="0"/>
      </a:spcBef>
      <a:spcAft>
        <a:spcPct val="0"/>
      </a:spcAft>
      <a:defRPr sz="1400" kern="1200">
        <a:solidFill>
          <a:schemeClr val="tx1"/>
        </a:solidFill>
        <a:latin typeface="Times New Roman" pitchFamily="18" charset="0"/>
        <a:ea typeface="굴림" pitchFamily="34" charset="-127"/>
        <a:cs typeface="+mn-cs"/>
      </a:defRPr>
    </a:lvl4pPr>
    <a:lvl5pPr marL="1828800" algn="l" rtl="0" eaLnBrk="0" fontAlgn="base" hangingPunct="0">
      <a:spcBef>
        <a:spcPct val="0"/>
      </a:spcBef>
      <a:spcAft>
        <a:spcPct val="0"/>
      </a:spcAft>
      <a:defRPr sz="1400" kern="1200">
        <a:solidFill>
          <a:schemeClr val="tx1"/>
        </a:solidFill>
        <a:latin typeface="Times New Roman" pitchFamily="18" charset="0"/>
        <a:ea typeface="굴림" pitchFamily="34" charset="-127"/>
        <a:cs typeface="+mn-cs"/>
      </a:defRPr>
    </a:lvl5pPr>
    <a:lvl6pPr marL="2286000" algn="l" defTabSz="914400" rtl="0" eaLnBrk="1" latinLnBrk="0" hangingPunct="1">
      <a:defRPr sz="1400" kern="1200">
        <a:solidFill>
          <a:schemeClr val="tx1"/>
        </a:solidFill>
        <a:latin typeface="Times New Roman" pitchFamily="18" charset="0"/>
        <a:ea typeface="굴림" pitchFamily="34" charset="-127"/>
        <a:cs typeface="+mn-cs"/>
      </a:defRPr>
    </a:lvl6pPr>
    <a:lvl7pPr marL="2743200" algn="l" defTabSz="914400" rtl="0" eaLnBrk="1" latinLnBrk="0" hangingPunct="1">
      <a:defRPr sz="1400" kern="1200">
        <a:solidFill>
          <a:schemeClr val="tx1"/>
        </a:solidFill>
        <a:latin typeface="Times New Roman" pitchFamily="18" charset="0"/>
        <a:ea typeface="굴림" pitchFamily="34" charset="-127"/>
        <a:cs typeface="+mn-cs"/>
      </a:defRPr>
    </a:lvl7pPr>
    <a:lvl8pPr marL="3200400" algn="l" defTabSz="914400" rtl="0" eaLnBrk="1" latinLnBrk="0" hangingPunct="1">
      <a:defRPr sz="1400" kern="1200">
        <a:solidFill>
          <a:schemeClr val="tx1"/>
        </a:solidFill>
        <a:latin typeface="Times New Roman" pitchFamily="18" charset="0"/>
        <a:ea typeface="굴림" pitchFamily="34" charset="-127"/>
        <a:cs typeface="+mn-cs"/>
      </a:defRPr>
    </a:lvl8pPr>
    <a:lvl9pPr marL="3657600" algn="l" defTabSz="914400" rtl="0" eaLnBrk="1" latinLnBrk="0" hangingPunct="1">
      <a:defRPr sz="1400" kern="1200">
        <a:solidFill>
          <a:schemeClr val="tx1"/>
        </a:solidFill>
        <a:latin typeface="Times New Roman" pitchFamily="18" charset="0"/>
        <a:ea typeface="굴림"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FF6600"/>
    <a:srgbClr val="FF5050"/>
    <a:srgbClr val="FF00FF"/>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98"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latinLnBrk="1" hangingPunct="1">
              <a:defRPr kumimoji="1" sz="1200">
                <a:ea typeface="굴림" pitchFamily="50" charset="-127"/>
              </a:defRPr>
            </a:lvl1pPr>
          </a:lstStyle>
          <a:p>
            <a:pPr>
              <a:defRPr/>
            </a:pPr>
            <a:endParaRPr lang="en-US" altLang="ko-K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a:ea typeface="굴림" pitchFamily="50" charset="-127"/>
              </a:defRPr>
            </a:lvl1pPr>
          </a:lstStyle>
          <a:p>
            <a:pPr>
              <a:defRPr/>
            </a:pPr>
            <a:endParaRPr lang="en-US" altLang="ko-K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latinLnBrk="1" hangingPunct="1">
              <a:defRPr kumimoji="1" sz="1200">
                <a:ea typeface="굴림" pitchFamily="50" charset="-127"/>
              </a:defRPr>
            </a:lvl1pPr>
          </a:lstStyle>
          <a:p>
            <a:pPr>
              <a:defRPr/>
            </a:pPr>
            <a:endParaRPr lang="en-US" altLang="ko-K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a:lvl1pPr>
          </a:lstStyle>
          <a:p>
            <a:fld id="{8CA5CB90-7A8E-4196-A88B-52657ED7370F}" type="slidenum">
              <a:rPr lang="ko-KR" altLang="en-US"/>
              <a:pPr/>
              <a:t>‹#›</a:t>
            </a:fld>
            <a:endParaRPr lang="en-US" altLang="ko-K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latinLnBrk="1" hangingPunct="1">
              <a:defRPr kumimoji="1" sz="1200">
                <a:ea typeface="굴림" pitchFamily="50" charset="-127"/>
              </a:defRPr>
            </a:lvl1pPr>
          </a:lstStyle>
          <a:p>
            <a:pPr>
              <a:defRPr/>
            </a:pPr>
            <a:endParaRPr lang="ko-KR" altLang="ko-K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a:ea typeface="굴림" pitchFamily="50" charset="-127"/>
              </a:defRPr>
            </a:lvl1pPr>
          </a:lstStyle>
          <a:p>
            <a:pPr>
              <a:defRPr/>
            </a:pPr>
            <a:endParaRPr lang="ko-KR" altLang="ko-KR"/>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ko-KR" noProof="0"/>
              <a:t>마스터 문자열 유형 편집</a:t>
            </a:r>
          </a:p>
          <a:p>
            <a:pPr lvl="1"/>
            <a:r>
              <a:rPr lang="ko-KR" altLang="ko-KR" noProof="0"/>
              <a:t>둘째 수준</a:t>
            </a:r>
          </a:p>
          <a:p>
            <a:pPr lvl="2"/>
            <a:r>
              <a:rPr lang="ko-KR" altLang="ko-KR" noProof="0"/>
              <a:t>셋째 수준</a:t>
            </a:r>
          </a:p>
          <a:p>
            <a:pPr lvl="3"/>
            <a:r>
              <a:rPr lang="ko-KR" altLang="ko-KR" noProof="0"/>
              <a:t>넷째 수준</a:t>
            </a:r>
          </a:p>
          <a:p>
            <a:pPr lvl="4"/>
            <a:r>
              <a:rPr lang="ko-KR" altLang="ko-KR" noProof="0"/>
              <a:t>다섯째 수준</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latinLnBrk="1" hangingPunct="1">
              <a:defRPr kumimoji="1" sz="1200">
                <a:ea typeface="굴림" pitchFamily="50" charset="-127"/>
              </a:defRPr>
            </a:lvl1pPr>
          </a:lstStyle>
          <a:p>
            <a:pPr>
              <a:defRPr/>
            </a:pPr>
            <a:endParaRPr lang="ko-KR" altLang="ko-K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a:lvl1pPr>
          </a:lstStyle>
          <a:p>
            <a:fld id="{6027B3C5-16CE-4C8E-8FBC-7427EABDEA01}" type="slidenum">
              <a:rPr lang="ko-KR" altLang="ko-KR"/>
              <a:pPr/>
              <a:t>‹#›</a:t>
            </a:fld>
            <a:endParaRPr lang="ko-KR" altLang="ko-KR"/>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Times New Roman" pitchFamily="18" charset="0"/>
        <a:ea typeface="굴림"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Times New Roman" pitchFamily="18" charset="0"/>
        <a:ea typeface="굴림"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Times New Roman" pitchFamily="18" charset="0"/>
        <a:ea typeface="굴림"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Times New Roman" pitchFamily="18" charset="0"/>
        <a:ea typeface="굴림"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Times New Roman" pitchFamily="18" charset="0"/>
        <a:ea typeface="굴림"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B1E8C5AF-BA11-4855-B2AD-1EC328256549}" type="slidenum">
              <a:rPr lang="ar-SA" altLang="en-US"/>
              <a:pPr/>
              <a:t>29</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37479EB-C8D9-42AC-92AB-91CBEAB1D320}" type="slidenum">
              <a:rPr lang="ar-SA" altLang="en-US"/>
              <a:pPr/>
              <a:t>41</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FA0627D-9EB9-4C47-A505-3380EC1DA24F}" type="slidenum">
              <a:rPr lang="ar-SA" altLang="en-US"/>
              <a:pPr/>
              <a:t>43</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ADF9103-0DD6-4C9F-B53C-1F68026E6C1D}" type="slidenum">
              <a:rPr lang="ar-SA" altLang="en-US"/>
              <a:pPr/>
              <a:t>31</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6352335-D636-4F4D-A074-1FE9331F739C}" type="slidenum">
              <a:rPr lang="ar-SA" altLang="en-US"/>
              <a:pPr/>
              <a:t>32</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F6512CA-B43E-4ADD-A78B-2946183D269A}" type="slidenum">
              <a:rPr lang="ar-SA" altLang="en-US"/>
              <a:pPr/>
              <a:t>33</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77E5879-8332-4A3D-9F3D-A504D041D6DC}" type="slidenum">
              <a:rPr lang="ar-SA" altLang="en-US"/>
              <a:pPr/>
              <a:t>34</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6BD0C15-76FF-4775-8129-16D237AC612B}" type="slidenum">
              <a:rPr lang="ar-SA" altLang="en-US"/>
              <a:pPr/>
              <a:t>35</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FFED3A2-D4CF-4D25-8B5C-4E36B68A6726}" type="slidenum">
              <a:rPr lang="ar-SA" altLang="en-US"/>
              <a:pPr/>
              <a:t>36</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6F5ECAC-1C50-45BE-838D-2E682B660FD6}" type="slidenum">
              <a:rPr lang="ar-SA" altLang="en-US"/>
              <a:pPr/>
              <a:t>37</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655065F-D0A8-4BE8-B49E-EEC1F0291ABB}" type="slidenum">
              <a:rPr lang="ar-SA" altLang="en-US"/>
              <a:pPr/>
              <a:t>40</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0"/>
            <a:ext cx="21717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3627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90600"/>
            <a:ext cx="4267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90600"/>
            <a:ext cx="4267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ChangeArrowheads="1"/>
          </p:cNvSpPr>
          <p:nvPr/>
        </p:nvSpPr>
        <p:spPr bwMode="auto">
          <a:xfrm>
            <a:off x="11113" y="839788"/>
            <a:ext cx="9132887" cy="74612"/>
          </a:xfrm>
          <a:prstGeom prst="rect">
            <a:avLst/>
          </a:prstGeom>
          <a:gradFill rotWithShape="0">
            <a:gsLst>
              <a:gs pos="0">
                <a:srgbClr val="770D05"/>
              </a:gs>
              <a:gs pos="50000">
                <a:srgbClr val="E71909"/>
              </a:gs>
              <a:gs pos="100000">
                <a:srgbClr val="770D05"/>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defRPr sz="1400">
                <a:solidFill>
                  <a:schemeClr val="tx1"/>
                </a:solidFill>
                <a:latin typeface="Times New Roman" panose="02020603050405020304" pitchFamily="18" charset="0"/>
                <a:ea typeface="굴림" pitchFamily="34" charset="-127"/>
              </a:defRPr>
            </a:lvl1pPr>
            <a:lvl2pPr marL="742950" indent="-285750" algn="ctr">
              <a:defRPr sz="1400">
                <a:solidFill>
                  <a:schemeClr val="tx1"/>
                </a:solidFill>
                <a:latin typeface="Times New Roman" panose="02020603050405020304" pitchFamily="18" charset="0"/>
                <a:ea typeface="굴림" pitchFamily="34" charset="-127"/>
              </a:defRPr>
            </a:lvl2pPr>
            <a:lvl3pPr marL="1143000" indent="-228600" algn="ctr">
              <a:defRPr sz="1400">
                <a:solidFill>
                  <a:schemeClr val="tx1"/>
                </a:solidFill>
                <a:latin typeface="Times New Roman" panose="02020603050405020304" pitchFamily="18" charset="0"/>
                <a:ea typeface="굴림" pitchFamily="34" charset="-127"/>
              </a:defRPr>
            </a:lvl3pPr>
            <a:lvl4pPr marL="1600200" indent="-228600" algn="ctr">
              <a:defRPr sz="1400">
                <a:solidFill>
                  <a:schemeClr val="tx1"/>
                </a:solidFill>
                <a:latin typeface="Times New Roman" panose="02020603050405020304" pitchFamily="18" charset="0"/>
                <a:ea typeface="굴림" pitchFamily="34" charset="-127"/>
              </a:defRPr>
            </a:lvl4pPr>
            <a:lvl5pPr marL="2057400" indent="-228600" algn="ctr">
              <a:defRPr sz="1400">
                <a:solidFill>
                  <a:schemeClr val="tx1"/>
                </a:solidFill>
                <a:latin typeface="Times New Roman" panose="02020603050405020304" pitchFamily="18" charset="0"/>
                <a:ea typeface="굴림" pitchFamily="34" charset="-127"/>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9pPr>
          </a:lstStyle>
          <a:p>
            <a:pPr>
              <a:defRPr/>
            </a:pPr>
            <a:endParaRPr lang="en-US" altLang="en-US"/>
          </a:p>
        </p:txBody>
      </p:sp>
      <p:sp>
        <p:nvSpPr>
          <p:cNvPr id="1027" name="Rectangle 1027"/>
          <p:cNvSpPr>
            <a:spLocks noChangeArrowheads="1"/>
          </p:cNvSpPr>
          <p:nvPr/>
        </p:nvSpPr>
        <p:spPr bwMode="auto">
          <a:xfrm>
            <a:off x="11113" y="762000"/>
            <a:ext cx="9132887" cy="38100"/>
          </a:xfrm>
          <a:prstGeom prst="rect">
            <a:avLst/>
          </a:prstGeom>
          <a:gradFill rotWithShape="0">
            <a:gsLst>
              <a:gs pos="0">
                <a:srgbClr val="00007F"/>
              </a:gs>
              <a:gs pos="50000">
                <a:srgbClr val="0000B6"/>
              </a:gs>
              <a:gs pos="100000">
                <a:srgbClr val="00007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defRPr sz="1400">
                <a:solidFill>
                  <a:schemeClr val="tx1"/>
                </a:solidFill>
                <a:latin typeface="Times New Roman" panose="02020603050405020304" pitchFamily="18" charset="0"/>
                <a:ea typeface="굴림" pitchFamily="34" charset="-127"/>
              </a:defRPr>
            </a:lvl1pPr>
            <a:lvl2pPr marL="742950" indent="-285750" algn="ctr">
              <a:defRPr sz="1400">
                <a:solidFill>
                  <a:schemeClr val="tx1"/>
                </a:solidFill>
                <a:latin typeface="Times New Roman" panose="02020603050405020304" pitchFamily="18" charset="0"/>
                <a:ea typeface="굴림" pitchFamily="34" charset="-127"/>
              </a:defRPr>
            </a:lvl2pPr>
            <a:lvl3pPr marL="1143000" indent="-228600" algn="ctr">
              <a:defRPr sz="1400">
                <a:solidFill>
                  <a:schemeClr val="tx1"/>
                </a:solidFill>
                <a:latin typeface="Times New Roman" panose="02020603050405020304" pitchFamily="18" charset="0"/>
                <a:ea typeface="굴림" pitchFamily="34" charset="-127"/>
              </a:defRPr>
            </a:lvl3pPr>
            <a:lvl4pPr marL="1600200" indent="-228600" algn="ctr">
              <a:defRPr sz="1400">
                <a:solidFill>
                  <a:schemeClr val="tx1"/>
                </a:solidFill>
                <a:latin typeface="Times New Roman" panose="02020603050405020304" pitchFamily="18" charset="0"/>
                <a:ea typeface="굴림" pitchFamily="34" charset="-127"/>
              </a:defRPr>
            </a:lvl4pPr>
            <a:lvl5pPr marL="2057400" indent="-228600" algn="ctr">
              <a:defRPr sz="1400">
                <a:solidFill>
                  <a:schemeClr val="tx1"/>
                </a:solidFill>
                <a:latin typeface="Times New Roman" panose="02020603050405020304" pitchFamily="18" charset="0"/>
                <a:ea typeface="굴림" pitchFamily="34" charset="-127"/>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9pPr>
          </a:lstStyle>
          <a:p>
            <a:pPr>
              <a:defRPr/>
            </a:pPr>
            <a:endParaRPr lang="en-US" altLang="en-US"/>
          </a:p>
        </p:txBody>
      </p:sp>
      <p:sp>
        <p:nvSpPr>
          <p:cNvPr id="1028" name="Rectangle 1028"/>
          <p:cNvSpPr>
            <a:spLocks noGrp="1" noChangeArrowheads="1"/>
          </p:cNvSpPr>
          <p:nvPr>
            <p:ph type="title"/>
          </p:nvPr>
        </p:nvSpPr>
        <p:spPr bwMode="auto">
          <a:xfrm>
            <a:off x="685800" y="0"/>
            <a:ext cx="7772400" cy="6858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altLang="ko-KR"/>
              <a:t>Click to edit Master title style</a:t>
            </a:r>
          </a:p>
        </p:txBody>
      </p:sp>
      <p:sp>
        <p:nvSpPr>
          <p:cNvPr id="1029" name="Rectangle 1029"/>
          <p:cNvSpPr>
            <a:spLocks noGrp="1" noChangeArrowheads="1"/>
          </p:cNvSpPr>
          <p:nvPr>
            <p:ph type="body" idx="1"/>
          </p:nvPr>
        </p:nvSpPr>
        <p:spPr bwMode="auto">
          <a:xfrm>
            <a:off x="152400" y="990600"/>
            <a:ext cx="8686800" cy="54864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30" name="Text Box 1030"/>
          <p:cNvSpPr txBox="1">
            <a:spLocks noChangeArrowheads="1"/>
          </p:cNvSpPr>
          <p:nvPr/>
        </p:nvSpPr>
        <p:spPr bwMode="auto">
          <a:xfrm>
            <a:off x="228600" y="6629400"/>
            <a:ext cx="1739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ctr">
              <a:defRPr sz="1400">
                <a:solidFill>
                  <a:schemeClr val="tx1"/>
                </a:solidFill>
                <a:latin typeface="Times New Roman" panose="02020603050405020304" pitchFamily="18" charset="0"/>
                <a:ea typeface="굴림" pitchFamily="34" charset="-127"/>
              </a:defRPr>
            </a:lvl1pPr>
            <a:lvl2pPr marL="742950" indent="-285750" algn="ctr">
              <a:defRPr sz="1400">
                <a:solidFill>
                  <a:schemeClr val="tx1"/>
                </a:solidFill>
                <a:latin typeface="Times New Roman" panose="02020603050405020304" pitchFamily="18" charset="0"/>
                <a:ea typeface="굴림" pitchFamily="34" charset="-127"/>
              </a:defRPr>
            </a:lvl2pPr>
            <a:lvl3pPr marL="1143000" indent="-228600" algn="ctr">
              <a:defRPr sz="1400">
                <a:solidFill>
                  <a:schemeClr val="tx1"/>
                </a:solidFill>
                <a:latin typeface="Times New Roman" panose="02020603050405020304" pitchFamily="18" charset="0"/>
                <a:ea typeface="굴림" pitchFamily="34" charset="-127"/>
              </a:defRPr>
            </a:lvl3pPr>
            <a:lvl4pPr marL="1600200" indent="-228600" algn="ctr">
              <a:defRPr sz="1400">
                <a:solidFill>
                  <a:schemeClr val="tx1"/>
                </a:solidFill>
                <a:latin typeface="Times New Roman" panose="02020603050405020304" pitchFamily="18" charset="0"/>
                <a:ea typeface="굴림" pitchFamily="34" charset="-127"/>
              </a:defRPr>
            </a:lvl4pPr>
            <a:lvl5pPr marL="2057400" indent="-228600" algn="ctr">
              <a:defRPr sz="1400">
                <a:solidFill>
                  <a:schemeClr val="tx1"/>
                </a:solidFill>
                <a:latin typeface="Times New Roman" panose="02020603050405020304" pitchFamily="18" charset="0"/>
                <a:ea typeface="굴림" pitchFamily="34" charset="-127"/>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9pPr>
          </a:lstStyle>
          <a:p>
            <a:pPr algn="l">
              <a:defRPr/>
            </a:pPr>
            <a:r>
              <a:rPr lang="en-US" altLang="ko-KR" sz="900">
                <a:solidFill>
                  <a:srgbClr val="000082"/>
                </a:solidFill>
                <a:latin typeface="Arial" panose="020B0604020202020204" pitchFamily="34" charset="0"/>
              </a:rPr>
              <a:t>Computer System Architecture</a:t>
            </a:r>
            <a:endParaRPr lang="en-US" altLang="ko-KR" sz="900">
              <a:solidFill>
                <a:srgbClr val="000082"/>
              </a:solidFill>
            </a:endParaRPr>
          </a:p>
        </p:txBody>
      </p:sp>
      <p:sp>
        <p:nvSpPr>
          <p:cNvPr id="1031" name="Text Box 1031"/>
          <p:cNvSpPr txBox="1">
            <a:spLocks noChangeArrowheads="1"/>
          </p:cNvSpPr>
          <p:nvPr/>
        </p:nvSpPr>
        <p:spPr bwMode="auto">
          <a:xfrm>
            <a:off x="6948488" y="6583363"/>
            <a:ext cx="19764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ctr">
              <a:defRPr sz="1400">
                <a:solidFill>
                  <a:schemeClr val="tx1"/>
                </a:solidFill>
                <a:latin typeface="Times New Roman" panose="02020603050405020304" pitchFamily="18" charset="0"/>
                <a:ea typeface="굴림" pitchFamily="34" charset="-127"/>
              </a:defRPr>
            </a:lvl1pPr>
            <a:lvl2pPr marL="742950" indent="-285750" algn="ctr">
              <a:defRPr sz="1400">
                <a:solidFill>
                  <a:schemeClr val="tx1"/>
                </a:solidFill>
                <a:latin typeface="Times New Roman" panose="02020603050405020304" pitchFamily="18" charset="0"/>
                <a:ea typeface="굴림" pitchFamily="34" charset="-127"/>
              </a:defRPr>
            </a:lvl2pPr>
            <a:lvl3pPr marL="1143000" indent="-228600" algn="ctr">
              <a:defRPr sz="1400">
                <a:solidFill>
                  <a:schemeClr val="tx1"/>
                </a:solidFill>
                <a:latin typeface="Times New Roman" panose="02020603050405020304" pitchFamily="18" charset="0"/>
                <a:ea typeface="굴림" pitchFamily="34" charset="-127"/>
              </a:defRPr>
            </a:lvl3pPr>
            <a:lvl4pPr marL="1600200" indent="-228600" algn="ctr">
              <a:defRPr sz="1400">
                <a:solidFill>
                  <a:schemeClr val="tx1"/>
                </a:solidFill>
                <a:latin typeface="Times New Roman" panose="02020603050405020304" pitchFamily="18" charset="0"/>
                <a:ea typeface="굴림" pitchFamily="34" charset="-127"/>
              </a:defRPr>
            </a:lvl4pPr>
            <a:lvl5pPr marL="2057400" indent="-228600" algn="ctr">
              <a:defRPr sz="1400">
                <a:solidFill>
                  <a:schemeClr val="tx1"/>
                </a:solidFill>
                <a:latin typeface="Times New Roman" panose="02020603050405020304" pitchFamily="18" charset="0"/>
                <a:ea typeface="굴림" pitchFamily="34" charset="-127"/>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9pPr>
          </a:lstStyle>
          <a:p>
            <a:pPr algn="l">
              <a:defRPr/>
            </a:pPr>
            <a:r>
              <a:rPr lang="en-US" altLang="ko-KR" sz="1200">
                <a:solidFill>
                  <a:srgbClr val="000082"/>
                </a:solidFill>
              </a:rPr>
              <a:t>Dept. of  Info. Of  Computer.</a:t>
            </a:r>
          </a:p>
        </p:txBody>
      </p:sp>
      <p:sp>
        <p:nvSpPr>
          <p:cNvPr id="5128" name="Text Box 1032"/>
          <p:cNvSpPr txBox="1">
            <a:spLocks noChangeArrowheads="1"/>
          </p:cNvSpPr>
          <p:nvPr/>
        </p:nvSpPr>
        <p:spPr bwMode="auto">
          <a:xfrm>
            <a:off x="3581400" y="6583363"/>
            <a:ext cx="2463800" cy="274637"/>
          </a:xfrm>
          <a:prstGeom prst="rect">
            <a:avLst/>
          </a:prstGeom>
          <a:noFill/>
          <a:ln w="12700">
            <a:noFill/>
            <a:miter lim="800000"/>
            <a:headEnd/>
            <a:tailEnd/>
          </a:ln>
          <a:effectLst/>
        </p:spPr>
        <p:txBody>
          <a:bodyPr wrap="none">
            <a:spAutoFit/>
          </a:bodyPr>
          <a:lstStyle/>
          <a:p>
            <a:pPr>
              <a:defRPr/>
            </a:pPr>
            <a:r>
              <a:rPr lang="en-US" altLang="ko-KR" sz="1200" b="1">
                <a:solidFill>
                  <a:srgbClr val="000082"/>
                </a:solidFill>
                <a:effectLst>
                  <a:outerShdw blurRad="38100" dist="38100" dir="2700000" algn="tl">
                    <a:srgbClr val="C0C0C0"/>
                  </a:outerShdw>
                </a:effectLst>
                <a:latin typeface="Arial" charset="0"/>
                <a:ea typeface="굴림" pitchFamily="50" charset="-127"/>
              </a:rPr>
              <a:t>Chap. 12  Memory Organization</a:t>
            </a:r>
            <a:endParaRPr lang="en-US" altLang="ko-KR" sz="1200">
              <a:solidFill>
                <a:srgbClr val="000082"/>
              </a:solidFill>
              <a:latin typeface="Arial" charset="0"/>
              <a:ea typeface="굴림" pitchFamily="50" charset="-127"/>
            </a:endParaRPr>
          </a:p>
        </p:txBody>
      </p:sp>
      <p:sp>
        <p:nvSpPr>
          <p:cNvPr id="1033" name="Rectangle 1033"/>
          <p:cNvSpPr>
            <a:spLocks noChangeArrowheads="1"/>
          </p:cNvSpPr>
          <p:nvPr/>
        </p:nvSpPr>
        <p:spPr bwMode="auto">
          <a:xfrm>
            <a:off x="0" y="6553200"/>
            <a:ext cx="9132888" cy="28575"/>
          </a:xfrm>
          <a:prstGeom prst="rect">
            <a:avLst/>
          </a:prstGeom>
          <a:solidFill>
            <a:schemeClr val="tx2">
              <a:alpha val="50195"/>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defRPr sz="1400">
                <a:solidFill>
                  <a:schemeClr val="tx1"/>
                </a:solidFill>
                <a:latin typeface="Times New Roman" panose="02020603050405020304" pitchFamily="18" charset="0"/>
                <a:ea typeface="굴림" pitchFamily="34" charset="-127"/>
              </a:defRPr>
            </a:lvl1pPr>
            <a:lvl2pPr marL="742950" indent="-285750" algn="ctr">
              <a:defRPr sz="1400">
                <a:solidFill>
                  <a:schemeClr val="tx1"/>
                </a:solidFill>
                <a:latin typeface="Times New Roman" panose="02020603050405020304" pitchFamily="18" charset="0"/>
                <a:ea typeface="굴림" pitchFamily="34" charset="-127"/>
              </a:defRPr>
            </a:lvl2pPr>
            <a:lvl3pPr marL="1143000" indent="-228600" algn="ctr">
              <a:defRPr sz="1400">
                <a:solidFill>
                  <a:schemeClr val="tx1"/>
                </a:solidFill>
                <a:latin typeface="Times New Roman" panose="02020603050405020304" pitchFamily="18" charset="0"/>
                <a:ea typeface="굴림" pitchFamily="34" charset="-127"/>
              </a:defRPr>
            </a:lvl3pPr>
            <a:lvl4pPr marL="1600200" indent="-228600" algn="ctr">
              <a:defRPr sz="1400">
                <a:solidFill>
                  <a:schemeClr val="tx1"/>
                </a:solidFill>
                <a:latin typeface="Times New Roman" panose="02020603050405020304" pitchFamily="18" charset="0"/>
                <a:ea typeface="굴림" pitchFamily="34" charset="-127"/>
              </a:defRPr>
            </a:lvl4pPr>
            <a:lvl5pPr marL="2057400" indent="-228600" algn="ctr">
              <a:defRPr sz="1400">
                <a:solidFill>
                  <a:schemeClr val="tx1"/>
                </a:solidFill>
                <a:latin typeface="Times New Roman" panose="02020603050405020304" pitchFamily="18" charset="0"/>
                <a:ea typeface="굴림" pitchFamily="34" charset="-127"/>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굴림" pitchFamily="34" charset="-127"/>
              </a:defRPr>
            </a:lvl9pPr>
          </a:lstStyle>
          <a:p>
            <a:pPr>
              <a:defRPr/>
            </a:pPr>
            <a:endParaRPr lang="en-US" altLang="en-US"/>
          </a:p>
        </p:txBody>
      </p:sp>
      <p:sp>
        <p:nvSpPr>
          <p:cNvPr id="5130" name="Text Box 1034"/>
          <p:cNvSpPr txBox="1">
            <a:spLocks noChangeArrowheads="1"/>
          </p:cNvSpPr>
          <p:nvPr/>
        </p:nvSpPr>
        <p:spPr bwMode="auto">
          <a:xfrm>
            <a:off x="8229600" y="0"/>
            <a:ext cx="990600" cy="336550"/>
          </a:xfrm>
          <a:prstGeom prst="rect">
            <a:avLst/>
          </a:prstGeom>
          <a:noFill/>
          <a:ln w="12700">
            <a:noFill/>
            <a:miter lim="800000"/>
            <a:headEnd/>
            <a:tailEnd/>
          </a:ln>
          <a:effectLst/>
        </p:spPr>
        <p:txBody>
          <a:bodyPr>
            <a:spAutoFit/>
          </a:bodyPr>
          <a:lstStyle/>
          <a:p>
            <a:pPr eaLnBrk="1" latinLnBrk="1" hangingPunct="1">
              <a:spcBef>
                <a:spcPct val="50000"/>
              </a:spcBef>
            </a:pPr>
            <a:r>
              <a:rPr lang="ko-KR" altLang="en-US" sz="2400" b="1" baseline="-25000">
                <a:solidFill>
                  <a:srgbClr val="CC00FF"/>
                </a:solidFill>
                <a:latin typeface="Book Antiqua" pitchFamily="18" charset="0"/>
              </a:rPr>
              <a:t>12-</a:t>
            </a:r>
            <a:fld id="{99C40CAF-5D20-4B14-906F-BC5E8BBFFAA2}" type="slidenum">
              <a:rPr lang="ko-KR" altLang="en-US" sz="2400" b="1" baseline="-25000">
                <a:solidFill>
                  <a:srgbClr val="CC00FF"/>
                </a:solidFill>
                <a:latin typeface="Book Antiqua" pitchFamily="18" charset="0"/>
              </a:rPr>
              <a:pPr eaLnBrk="1" latinLnBrk="1" hangingPunct="1">
                <a:spcBef>
                  <a:spcPct val="50000"/>
                </a:spcBef>
              </a:pPr>
              <a:t>‹#›</a:t>
            </a:fld>
            <a:endParaRPr lang="en-US" altLang="ko-KR" sz="1800" b="1" baseline="-25000">
              <a:solidFill>
                <a:srgbClr val="0000B6"/>
              </a:solidFill>
              <a:latin typeface="Book Antiqua" pitchFamily="18"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2800">
          <a:solidFill>
            <a:srgbClr val="000082"/>
          </a:solidFill>
          <a:latin typeface="+mj-lt"/>
          <a:ea typeface="굴림" pitchFamily="34" charset="-127"/>
          <a:cs typeface="+mj-cs"/>
        </a:defRPr>
      </a:lvl1pPr>
      <a:lvl2pPr algn="ctr" rtl="0" eaLnBrk="0" fontAlgn="base" hangingPunct="0">
        <a:spcBef>
          <a:spcPct val="0"/>
        </a:spcBef>
        <a:spcAft>
          <a:spcPct val="0"/>
        </a:spcAft>
        <a:defRPr sz="2800">
          <a:solidFill>
            <a:srgbClr val="000082"/>
          </a:solidFill>
          <a:latin typeface="Book Antiqua" pitchFamily="18" charset="0"/>
          <a:ea typeface="굴림" pitchFamily="34" charset="-127"/>
        </a:defRPr>
      </a:lvl2pPr>
      <a:lvl3pPr algn="ctr" rtl="0" eaLnBrk="0" fontAlgn="base" hangingPunct="0">
        <a:spcBef>
          <a:spcPct val="0"/>
        </a:spcBef>
        <a:spcAft>
          <a:spcPct val="0"/>
        </a:spcAft>
        <a:defRPr sz="2800">
          <a:solidFill>
            <a:srgbClr val="000082"/>
          </a:solidFill>
          <a:latin typeface="Book Antiqua" pitchFamily="18" charset="0"/>
          <a:ea typeface="굴림" pitchFamily="34" charset="-127"/>
        </a:defRPr>
      </a:lvl3pPr>
      <a:lvl4pPr algn="ctr" rtl="0" eaLnBrk="0" fontAlgn="base" hangingPunct="0">
        <a:spcBef>
          <a:spcPct val="0"/>
        </a:spcBef>
        <a:spcAft>
          <a:spcPct val="0"/>
        </a:spcAft>
        <a:defRPr sz="2800">
          <a:solidFill>
            <a:srgbClr val="000082"/>
          </a:solidFill>
          <a:latin typeface="Book Antiqua" pitchFamily="18" charset="0"/>
          <a:ea typeface="굴림" pitchFamily="34" charset="-127"/>
        </a:defRPr>
      </a:lvl4pPr>
      <a:lvl5pPr algn="ctr" rtl="0" eaLnBrk="0" fontAlgn="base" hangingPunct="0">
        <a:spcBef>
          <a:spcPct val="0"/>
        </a:spcBef>
        <a:spcAft>
          <a:spcPct val="0"/>
        </a:spcAft>
        <a:defRPr sz="2800">
          <a:solidFill>
            <a:srgbClr val="000082"/>
          </a:solidFill>
          <a:latin typeface="Book Antiqua" pitchFamily="18" charset="0"/>
          <a:ea typeface="굴림" pitchFamily="34" charset="-127"/>
        </a:defRPr>
      </a:lvl5pPr>
      <a:lvl6pPr marL="457200" algn="ctr" rtl="0" eaLnBrk="0" fontAlgn="base" hangingPunct="0">
        <a:spcBef>
          <a:spcPct val="0"/>
        </a:spcBef>
        <a:spcAft>
          <a:spcPct val="0"/>
        </a:spcAft>
        <a:defRPr sz="2800">
          <a:solidFill>
            <a:srgbClr val="000082"/>
          </a:solidFill>
          <a:latin typeface="Book Antiqua" pitchFamily="18" charset="0"/>
          <a:ea typeface="굴림" pitchFamily="50" charset="-127"/>
        </a:defRPr>
      </a:lvl6pPr>
      <a:lvl7pPr marL="914400" algn="ctr" rtl="0" eaLnBrk="0" fontAlgn="base" hangingPunct="0">
        <a:spcBef>
          <a:spcPct val="0"/>
        </a:spcBef>
        <a:spcAft>
          <a:spcPct val="0"/>
        </a:spcAft>
        <a:defRPr sz="2800">
          <a:solidFill>
            <a:srgbClr val="000082"/>
          </a:solidFill>
          <a:latin typeface="Book Antiqua" pitchFamily="18" charset="0"/>
          <a:ea typeface="굴림" pitchFamily="50" charset="-127"/>
        </a:defRPr>
      </a:lvl7pPr>
      <a:lvl8pPr marL="1371600" algn="ctr" rtl="0" eaLnBrk="0" fontAlgn="base" hangingPunct="0">
        <a:spcBef>
          <a:spcPct val="0"/>
        </a:spcBef>
        <a:spcAft>
          <a:spcPct val="0"/>
        </a:spcAft>
        <a:defRPr sz="2800">
          <a:solidFill>
            <a:srgbClr val="000082"/>
          </a:solidFill>
          <a:latin typeface="Book Antiqua" pitchFamily="18" charset="0"/>
          <a:ea typeface="굴림" pitchFamily="50" charset="-127"/>
        </a:defRPr>
      </a:lvl8pPr>
      <a:lvl9pPr marL="1828800" algn="ctr" rtl="0" eaLnBrk="0" fontAlgn="base" hangingPunct="0">
        <a:spcBef>
          <a:spcPct val="0"/>
        </a:spcBef>
        <a:spcAft>
          <a:spcPct val="0"/>
        </a:spcAft>
        <a:defRPr sz="2800">
          <a:solidFill>
            <a:srgbClr val="000082"/>
          </a:solidFill>
          <a:latin typeface="Book Antiqua" pitchFamily="18" charset="0"/>
          <a:ea typeface="굴림" pitchFamily="50" charset="-127"/>
        </a:defRPr>
      </a:lvl9pPr>
    </p:titleStyle>
    <p:bodyStyle>
      <a:lvl1pPr marL="342900" indent="-342900" algn="l" rtl="0" eaLnBrk="0" fontAlgn="base" hangingPunct="0">
        <a:spcBef>
          <a:spcPct val="20000"/>
        </a:spcBef>
        <a:spcAft>
          <a:spcPct val="0"/>
        </a:spcAft>
        <a:buClr>
          <a:schemeClr val="accent1"/>
        </a:buClr>
        <a:buSzPct val="75000"/>
        <a:buFont typeface="Monotype Sorts" pitchFamily="2" charset="2"/>
        <a:buChar char="n"/>
        <a:defRPr sz="2000">
          <a:solidFill>
            <a:schemeClr val="tx1"/>
          </a:solidFill>
          <a:latin typeface="+mn-lt"/>
          <a:ea typeface="굴림" pitchFamily="34" charset="-127"/>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u"/>
        <a:defRPr sz="2800">
          <a:solidFill>
            <a:schemeClr val="accent2"/>
          </a:solidFill>
          <a:latin typeface="+mn-lt"/>
          <a:ea typeface="굴림" pitchFamily="34" charset="-127"/>
        </a:defRPr>
      </a:lvl2pPr>
      <a:lvl3pPr marL="1143000" indent="-228600" algn="l" rtl="0" eaLnBrk="0" fontAlgn="base" hangingPunct="0">
        <a:spcBef>
          <a:spcPct val="20000"/>
        </a:spcBef>
        <a:spcAft>
          <a:spcPct val="0"/>
        </a:spcAft>
        <a:buClr>
          <a:schemeClr val="accent1"/>
        </a:buClr>
        <a:buSzPct val="75000"/>
        <a:buFont typeface="Monotype Sorts" pitchFamily="2" charset="2"/>
        <a:buChar char="l"/>
        <a:defRPr sz="1600">
          <a:solidFill>
            <a:schemeClr val="tx1"/>
          </a:solidFill>
          <a:latin typeface="+mn-lt"/>
          <a:ea typeface="굴림" pitchFamily="34" charset="-127"/>
        </a:defRPr>
      </a:lvl3pPr>
      <a:lvl4pPr marL="1600200" indent="-228600" algn="l" rtl="0" eaLnBrk="0" fontAlgn="base" hangingPunct="0">
        <a:spcBef>
          <a:spcPct val="20000"/>
        </a:spcBef>
        <a:spcAft>
          <a:spcPct val="0"/>
        </a:spcAft>
        <a:buClr>
          <a:schemeClr val="accent2"/>
        </a:buClr>
        <a:buChar char="»"/>
        <a:defRPr sz="1400">
          <a:solidFill>
            <a:schemeClr val="accent2"/>
          </a:solidFill>
          <a:latin typeface="+mn-lt"/>
          <a:ea typeface="굴림" pitchFamily="34" charset="-127"/>
        </a:defRPr>
      </a:lvl4pPr>
      <a:lvl5pPr marL="2057400" indent="-228600" algn="l" rtl="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mn-lt"/>
          <a:ea typeface="굴림" pitchFamily="34" charset="-127"/>
        </a:defRPr>
      </a:lvl5pPr>
      <a:lvl6pPr marL="2514600" indent="-228600" algn="l" rtl="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mn-lt"/>
          <a:ea typeface="+mn-ea"/>
        </a:defRPr>
      </a:lvl6pPr>
      <a:lvl7pPr marL="2971800" indent="-228600" algn="l" rtl="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mn-lt"/>
          <a:ea typeface="+mn-ea"/>
        </a:defRPr>
      </a:lvl7pPr>
      <a:lvl8pPr marL="3429000" indent="-228600" algn="l" rtl="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mn-lt"/>
          <a:ea typeface="+mn-ea"/>
        </a:defRPr>
      </a:lvl8pPr>
      <a:lvl9pPr marL="3886200" indent="-228600" algn="l" rtl="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ko-KR"/>
              <a:t>Memory Organization</a:t>
            </a:r>
          </a:p>
        </p:txBody>
      </p:sp>
      <p:sp>
        <p:nvSpPr>
          <p:cNvPr id="4099" name="Rectangle 3"/>
          <p:cNvSpPr>
            <a:spLocks noGrp="1" noChangeArrowheads="1"/>
          </p:cNvSpPr>
          <p:nvPr>
            <p:ph type="body" idx="1"/>
          </p:nvPr>
        </p:nvSpPr>
        <p:spPr/>
        <p:txBody>
          <a:bodyPr/>
          <a:lstStyle/>
          <a:p>
            <a:pPr>
              <a:lnSpc>
                <a:spcPct val="90000"/>
              </a:lnSpc>
            </a:pPr>
            <a:r>
              <a:rPr lang="en-US" altLang="ko-KR"/>
              <a:t>Memory Hierarchy</a:t>
            </a:r>
          </a:p>
          <a:p>
            <a:pPr lvl="1">
              <a:lnSpc>
                <a:spcPct val="90000"/>
              </a:lnSpc>
            </a:pPr>
            <a:r>
              <a:rPr lang="en-US" altLang="ko-KR" sz="1800"/>
              <a:t>Memory hierarchy in a computer system :</a:t>
            </a:r>
          </a:p>
          <a:p>
            <a:pPr lvl="2">
              <a:lnSpc>
                <a:spcPct val="90000"/>
              </a:lnSpc>
            </a:pPr>
            <a:r>
              <a:rPr lang="en-US" altLang="ko-KR" b="1"/>
              <a:t>Main Memory</a:t>
            </a:r>
            <a:r>
              <a:rPr lang="en-US" altLang="ko-KR"/>
              <a:t> : memory unit that communicates directly with the CPU (</a:t>
            </a:r>
            <a:r>
              <a:rPr lang="en-US" altLang="ko-KR">
                <a:solidFill>
                  <a:srgbClr val="CC9900"/>
                </a:solidFill>
              </a:rPr>
              <a:t>RAM</a:t>
            </a:r>
            <a:r>
              <a:rPr lang="en-US" altLang="ko-KR"/>
              <a:t>)</a:t>
            </a:r>
          </a:p>
          <a:p>
            <a:pPr lvl="2">
              <a:lnSpc>
                <a:spcPct val="90000"/>
              </a:lnSpc>
            </a:pPr>
            <a:r>
              <a:rPr lang="en-US" altLang="ko-KR" b="1"/>
              <a:t>Auxiliary Memory</a:t>
            </a:r>
            <a:r>
              <a:rPr lang="en-US" altLang="ko-KR"/>
              <a:t> : device that provide backup storage (</a:t>
            </a:r>
            <a:r>
              <a:rPr lang="en-US" altLang="ko-KR">
                <a:solidFill>
                  <a:srgbClr val="CC9900"/>
                </a:solidFill>
              </a:rPr>
              <a:t>Disk Drives</a:t>
            </a:r>
            <a:r>
              <a:rPr lang="en-US" altLang="ko-KR"/>
              <a:t>)</a:t>
            </a:r>
          </a:p>
          <a:p>
            <a:pPr lvl="2">
              <a:lnSpc>
                <a:spcPct val="90000"/>
              </a:lnSpc>
            </a:pPr>
            <a:r>
              <a:rPr lang="en-US" altLang="ko-KR" b="1"/>
              <a:t>Cache Memory</a:t>
            </a:r>
            <a:r>
              <a:rPr lang="en-US" altLang="ko-KR"/>
              <a:t> : special very-high-speed memory to increase the processing speed (</a:t>
            </a:r>
            <a:r>
              <a:rPr lang="en-US" altLang="ko-KR">
                <a:solidFill>
                  <a:srgbClr val="CC9900"/>
                </a:solidFill>
              </a:rPr>
              <a:t>Cache RAM</a:t>
            </a:r>
            <a:r>
              <a:rPr lang="en-US" altLang="ko-KR"/>
              <a:t>)</a:t>
            </a:r>
          </a:p>
          <a:p>
            <a:pPr lvl="2">
              <a:lnSpc>
                <a:spcPct val="90000"/>
              </a:lnSpc>
            </a:pPr>
            <a:endParaRPr lang="en-US" altLang="ko-KR"/>
          </a:p>
          <a:p>
            <a:pPr lvl="2">
              <a:lnSpc>
                <a:spcPct val="90000"/>
              </a:lnSpc>
            </a:pPr>
            <a:endParaRPr lang="en-US" altLang="ko-KR"/>
          </a:p>
          <a:p>
            <a:pPr lvl="2">
              <a:lnSpc>
                <a:spcPct val="90000"/>
              </a:lnSpc>
            </a:pPr>
            <a:endParaRPr lang="en-US" altLang="ko-KR"/>
          </a:p>
          <a:p>
            <a:pPr lvl="2">
              <a:lnSpc>
                <a:spcPct val="90000"/>
              </a:lnSpc>
            </a:pPr>
            <a:endParaRPr lang="en-US" altLang="ko-KR"/>
          </a:p>
          <a:p>
            <a:pPr lvl="2">
              <a:lnSpc>
                <a:spcPct val="90000"/>
              </a:lnSpc>
            </a:pPr>
            <a:endParaRPr lang="en-US" altLang="ko-KR"/>
          </a:p>
          <a:p>
            <a:pPr lvl="2">
              <a:lnSpc>
                <a:spcPct val="90000"/>
              </a:lnSpc>
            </a:pPr>
            <a:endParaRPr lang="en-US" altLang="ko-KR"/>
          </a:p>
          <a:p>
            <a:pPr lvl="2">
              <a:lnSpc>
                <a:spcPct val="90000"/>
              </a:lnSpc>
            </a:pPr>
            <a:endParaRPr lang="en-US" altLang="ko-KR"/>
          </a:p>
          <a:p>
            <a:pPr lvl="2">
              <a:lnSpc>
                <a:spcPct val="90000"/>
              </a:lnSpc>
            </a:pPr>
            <a:endParaRPr lang="en-US" altLang="ko-KR"/>
          </a:p>
          <a:p>
            <a:pPr lvl="2">
              <a:lnSpc>
                <a:spcPct val="90000"/>
              </a:lnSpc>
            </a:pPr>
            <a:endParaRPr lang="en-US" altLang="ko-KR"/>
          </a:p>
          <a:p>
            <a:pPr lvl="1">
              <a:lnSpc>
                <a:spcPct val="90000"/>
              </a:lnSpc>
            </a:pPr>
            <a:endParaRPr lang="en-US" altLang="ko-KR" sz="1800"/>
          </a:p>
        </p:txBody>
      </p:sp>
      <p:graphicFrame>
        <p:nvGraphicFramePr>
          <p:cNvPr id="4100" name="Object 4"/>
          <p:cNvGraphicFramePr>
            <a:graphicFrameLocks noChangeAspect="1"/>
          </p:cNvGraphicFramePr>
          <p:nvPr/>
        </p:nvGraphicFramePr>
        <p:xfrm>
          <a:off x="1500188" y="2714625"/>
          <a:ext cx="6572250" cy="3500438"/>
        </p:xfrm>
        <a:graphic>
          <a:graphicData uri="http://schemas.openxmlformats.org/presentationml/2006/ole">
            <mc:AlternateContent xmlns:mc="http://schemas.openxmlformats.org/markup-compatibility/2006">
              <mc:Choice xmlns:v="urn:schemas-microsoft-com:vml" Requires="v">
                <p:oleObj name="VISIO" r:id="rId2" imgW="5753520" imgH="3053160" progId="">
                  <p:embed/>
                </p:oleObj>
              </mc:Choice>
              <mc:Fallback>
                <p:oleObj name="VISIO" r:id="rId2" imgW="5753520" imgH="3053160" progId="">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2714625"/>
                        <a:ext cx="6572250" cy="3500438"/>
                      </a:xfrm>
                      <a:prstGeom prst="rect">
                        <a:avLst/>
                      </a:prstGeom>
                      <a:solidFill>
                        <a:srgbClr val="FFFF99"/>
                      </a:solidFill>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214313" y="928688"/>
            <a:ext cx="8686800" cy="5486400"/>
          </a:xfrm>
        </p:spPr>
        <p:txBody>
          <a:bodyPr/>
          <a:lstStyle/>
          <a:p>
            <a:pPr>
              <a:lnSpc>
                <a:spcPct val="90000"/>
              </a:lnSpc>
              <a:defRPr/>
            </a:pPr>
            <a:r>
              <a:rPr lang="ko-KR" altLang="en-US" dirty="0"/>
              <a:t>12-5  </a:t>
            </a:r>
            <a:r>
              <a:rPr lang="en-US" altLang="ko-KR" dirty="0"/>
              <a:t>Cache Memory</a:t>
            </a:r>
          </a:p>
          <a:p>
            <a:pPr lvl="1">
              <a:lnSpc>
                <a:spcPct val="90000"/>
              </a:lnSpc>
              <a:defRPr/>
            </a:pPr>
            <a:r>
              <a:rPr lang="en-US" altLang="ko-KR" sz="1800" dirty="0"/>
              <a:t>Locality of Reference</a:t>
            </a:r>
          </a:p>
          <a:p>
            <a:pPr lvl="2">
              <a:lnSpc>
                <a:spcPct val="90000"/>
              </a:lnSpc>
              <a:defRPr/>
            </a:pPr>
            <a:r>
              <a:rPr lang="en-US" altLang="ko-KR" sz="1800" dirty="0"/>
              <a:t>the references to memory </a:t>
            </a:r>
            <a:r>
              <a:rPr lang="en-US" altLang="ko-KR" sz="1800" i="1" dirty="0">
                <a:solidFill>
                  <a:schemeClr val="accent1"/>
                </a:solidFill>
              </a:rPr>
              <a:t>tend to be confined within a few localized areas</a:t>
            </a:r>
            <a:r>
              <a:rPr lang="en-US" altLang="ko-KR" sz="1800" dirty="0"/>
              <a:t> in memory</a:t>
            </a:r>
          </a:p>
          <a:p>
            <a:pPr lvl="1">
              <a:lnSpc>
                <a:spcPct val="90000"/>
              </a:lnSpc>
              <a:defRPr/>
            </a:pPr>
            <a:endParaRPr lang="en-US" altLang="ko-KR" sz="1800" dirty="0"/>
          </a:p>
          <a:p>
            <a:pPr lvl="1">
              <a:lnSpc>
                <a:spcPct val="90000"/>
              </a:lnSpc>
              <a:defRPr/>
            </a:pPr>
            <a:r>
              <a:rPr lang="en-US" altLang="ko-KR" sz="1800" dirty="0"/>
              <a:t>Cache Memory : </a:t>
            </a:r>
            <a:r>
              <a:rPr lang="en-US" altLang="ko-KR" sz="1800" b="1" dirty="0">
                <a:solidFill>
                  <a:srgbClr val="CC9900"/>
                </a:solidFill>
              </a:rPr>
              <a:t>a fast small memory</a:t>
            </a:r>
            <a:endParaRPr lang="en-US" altLang="ko-KR" sz="1800" dirty="0"/>
          </a:p>
          <a:p>
            <a:pPr lvl="2">
              <a:lnSpc>
                <a:spcPct val="90000"/>
              </a:lnSpc>
              <a:defRPr/>
            </a:pPr>
            <a:r>
              <a:rPr lang="en-US" altLang="ko-KR" sz="1800" dirty="0"/>
              <a:t>keeping the most frequently accessed instructions and data in the fast cache memory </a:t>
            </a:r>
          </a:p>
          <a:p>
            <a:pPr lvl="1">
              <a:lnSpc>
                <a:spcPct val="90000"/>
              </a:lnSpc>
              <a:defRPr/>
            </a:pPr>
            <a:endParaRPr lang="en-US" altLang="ko-KR" sz="1800" dirty="0"/>
          </a:p>
          <a:p>
            <a:pPr lvl="1">
              <a:lnSpc>
                <a:spcPct val="90000"/>
              </a:lnSpc>
              <a:defRPr/>
            </a:pPr>
            <a:r>
              <a:rPr lang="en-US" altLang="ko-KR" sz="1800" dirty="0"/>
              <a:t>Hit Ratio </a:t>
            </a:r>
            <a:r>
              <a:rPr lang="ko-KR" altLang="en-US" sz="1800" dirty="0"/>
              <a:t> </a:t>
            </a:r>
          </a:p>
          <a:p>
            <a:pPr lvl="2">
              <a:lnSpc>
                <a:spcPct val="90000"/>
              </a:lnSpc>
              <a:defRPr/>
            </a:pPr>
            <a:r>
              <a:rPr lang="en-US" altLang="ko-KR" sz="1800" dirty="0"/>
              <a:t>the ratio of the number of hits divided by the total CPU references (</a:t>
            </a:r>
            <a:r>
              <a:rPr lang="en-US" altLang="ko-KR" sz="1800" dirty="0">
                <a:solidFill>
                  <a:srgbClr val="CC9900"/>
                </a:solidFill>
              </a:rPr>
              <a:t>hits + misses</a:t>
            </a:r>
            <a:r>
              <a:rPr lang="en-US" altLang="ko-KR" sz="1800" dirty="0"/>
              <a:t>) to memory</a:t>
            </a:r>
          </a:p>
          <a:p>
            <a:pPr lvl="3">
              <a:lnSpc>
                <a:spcPct val="90000"/>
              </a:lnSpc>
              <a:defRPr/>
            </a:pPr>
            <a:r>
              <a:rPr lang="en-US" altLang="ko-KR" sz="1800" b="1" i="1" dirty="0">
                <a:solidFill>
                  <a:schemeClr val="tx1"/>
                </a:solidFill>
              </a:rPr>
              <a:t>hit</a:t>
            </a:r>
            <a:r>
              <a:rPr lang="en-US" altLang="ko-KR" sz="1800" dirty="0"/>
              <a:t> : the CPU finds the word in the cache </a:t>
            </a:r>
            <a:endParaRPr lang="ko-KR" altLang="en-US" sz="1800" dirty="0"/>
          </a:p>
          <a:p>
            <a:pPr lvl="3">
              <a:lnSpc>
                <a:spcPct val="90000"/>
              </a:lnSpc>
              <a:defRPr/>
            </a:pPr>
            <a:r>
              <a:rPr lang="en-US" altLang="ko-KR" sz="1800" b="1" i="1" dirty="0">
                <a:solidFill>
                  <a:schemeClr val="tx1"/>
                </a:solidFill>
              </a:rPr>
              <a:t>miss</a:t>
            </a:r>
            <a:r>
              <a:rPr lang="en-US" altLang="ko-KR" sz="1800" dirty="0"/>
              <a:t> : the word is not found in cache (</a:t>
            </a:r>
            <a:r>
              <a:rPr lang="en-US" altLang="ko-KR" sz="1800" dirty="0">
                <a:solidFill>
                  <a:srgbClr val="6600FF"/>
                </a:solidFill>
              </a:rPr>
              <a:t>CPU must read main </a:t>
            </a:r>
            <a:r>
              <a:rPr lang="en-US" altLang="ko-KR" sz="1800">
                <a:solidFill>
                  <a:srgbClr val="6600FF"/>
                </a:solidFill>
              </a:rPr>
              <a:t>memory</a:t>
            </a:r>
            <a:r>
              <a:rPr lang="en-US" altLang="ko-KR" sz="1800"/>
              <a:t>)</a:t>
            </a:r>
          </a:p>
          <a:p>
            <a:pPr lvl="3">
              <a:lnSpc>
                <a:spcPct val="90000"/>
              </a:lnSpc>
              <a:defRPr/>
            </a:pPr>
            <a:endParaRPr lang="en-US" altLang="ko-KR" sz="1800" dirty="0"/>
          </a:p>
          <a:p>
            <a:pPr lvl="1">
              <a:lnSpc>
                <a:spcPct val="90000"/>
              </a:lnSpc>
              <a:defRPr/>
            </a:pPr>
            <a:r>
              <a:rPr lang="en-US" altLang="ko-KR" sz="1800" dirty="0">
                <a:solidFill>
                  <a:schemeClr val="tx1"/>
                </a:solidFill>
              </a:rPr>
              <a:t>A computer with cache access time of 100ns, a main memory access time of 1000 ns, a hit ratio of 0.9 is having average access time of 200ns.</a:t>
            </a:r>
          </a:p>
          <a:p>
            <a:pPr lvl="1">
              <a:lnSpc>
                <a:spcPct val="90000"/>
              </a:lnSpc>
              <a:defRPr/>
            </a:pPr>
            <a:endParaRPr lang="en-US" altLang="ko-KR" sz="1800" dirty="0"/>
          </a:p>
          <a:p>
            <a:pPr marL="1371600" lvl="3" indent="0">
              <a:lnSpc>
                <a:spcPct val="90000"/>
              </a:lnSpc>
              <a:buFontTx/>
              <a:buNone/>
              <a:defRPr/>
            </a:pPr>
            <a:endParaRPr lang="en-US" altLang="ko-KR" sz="1800" dirty="0"/>
          </a:p>
        </p:txBody>
      </p:sp>
      <p:sp>
        <p:nvSpPr>
          <p:cNvPr id="13315" name="Title 1"/>
          <p:cNvSpPr>
            <a:spLocks noGrp="1"/>
          </p:cNvSpPr>
          <p:nvPr>
            <p:ph type="title"/>
          </p:nvPr>
        </p:nvSpPr>
        <p:spPr/>
        <p:txBody>
          <a:bodyPr/>
          <a:lstStyle/>
          <a:p>
            <a:r>
              <a:rPr lang="en-US" altLang="en-US"/>
              <a:t>Cache Memory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0" y="1844824"/>
            <a:ext cx="8686800" cy="5486400"/>
          </a:xfrm>
        </p:spPr>
        <p:txBody>
          <a:bodyPr/>
          <a:lstStyle/>
          <a:p>
            <a:pPr lvl="1"/>
            <a:endParaRPr lang="en-US" altLang="ko-KR" sz="1800" dirty="0"/>
          </a:p>
          <a:p>
            <a:pPr lvl="1"/>
            <a:r>
              <a:rPr lang="en-US" altLang="ko-KR" sz="1800" dirty="0"/>
              <a:t>Mapping</a:t>
            </a:r>
          </a:p>
          <a:p>
            <a:pPr lvl="2"/>
            <a:r>
              <a:rPr lang="en-US" altLang="ko-KR" sz="1800" dirty="0"/>
              <a:t>The transformation of data from main memory to cache memory</a:t>
            </a:r>
          </a:p>
          <a:p>
            <a:pPr lvl="3"/>
            <a:r>
              <a:rPr lang="en-US" altLang="ko-KR" sz="1800" dirty="0"/>
              <a:t>1) Associative mapping</a:t>
            </a:r>
          </a:p>
          <a:p>
            <a:pPr lvl="3"/>
            <a:r>
              <a:rPr lang="en-US" altLang="ko-KR" sz="1800" dirty="0"/>
              <a:t>2) Direct mapping</a:t>
            </a:r>
          </a:p>
          <a:p>
            <a:pPr lvl="3"/>
            <a:r>
              <a:rPr lang="en-US" altLang="ko-KR" sz="1800" dirty="0"/>
              <a:t>3) Set-associative mapping</a:t>
            </a:r>
          </a:p>
          <a:p>
            <a:pPr lvl="1"/>
            <a:endParaRPr lang="en-US" altLang="ko-KR" sz="1800" dirty="0"/>
          </a:p>
          <a:p>
            <a:pPr lvl="1"/>
            <a:r>
              <a:rPr lang="en-US" altLang="ko-KR" sz="1800" dirty="0"/>
              <a:t>Associative  Memory: </a:t>
            </a:r>
          </a:p>
          <a:p>
            <a:pPr lvl="2">
              <a:buFont typeface="Monotype Sorts" pitchFamily="2" charset="2"/>
              <a:buNone/>
            </a:pPr>
            <a:r>
              <a:rPr lang="en-US" altLang="ko-KR" sz="1800" dirty="0"/>
              <a:t>main memory : </a:t>
            </a:r>
            <a:r>
              <a:rPr lang="en-US" altLang="ko-KR" sz="1800" b="1" dirty="0">
                <a:solidFill>
                  <a:schemeClr val="accent1"/>
                </a:solidFill>
              </a:rPr>
              <a:t>32 K</a:t>
            </a:r>
            <a:r>
              <a:rPr lang="en-US" altLang="ko-KR" sz="1800" dirty="0"/>
              <a:t>  x 12 bit word (</a:t>
            </a:r>
            <a:r>
              <a:rPr lang="en-US" altLang="ko-KR" sz="1800" dirty="0">
                <a:solidFill>
                  <a:srgbClr val="CC9900"/>
                </a:solidFill>
              </a:rPr>
              <a:t>15 bit address lines</a:t>
            </a:r>
            <a:r>
              <a:rPr lang="en-US" altLang="ko-KR" sz="1800" dirty="0"/>
              <a:t>)</a:t>
            </a:r>
          </a:p>
          <a:p>
            <a:pPr lvl="2">
              <a:buFont typeface="Monotype Sorts" pitchFamily="2" charset="2"/>
              <a:buNone/>
            </a:pPr>
            <a:r>
              <a:rPr lang="en-US" altLang="ko-KR" sz="1800" dirty="0"/>
              <a:t>cache memory : </a:t>
            </a:r>
            <a:r>
              <a:rPr lang="en-US" altLang="ko-KR" sz="1800" b="1" dirty="0">
                <a:solidFill>
                  <a:schemeClr val="accent1"/>
                </a:solidFill>
              </a:rPr>
              <a:t>512</a:t>
            </a:r>
            <a:r>
              <a:rPr lang="en-US" altLang="ko-KR" sz="1800" dirty="0"/>
              <a:t>  x 12 bit word</a:t>
            </a:r>
          </a:p>
          <a:p>
            <a:pPr lvl="3"/>
            <a:r>
              <a:rPr lang="en-US" altLang="ko-KR" sz="1800" dirty="0"/>
              <a:t>CPU sends a 15-bit address to cache</a:t>
            </a:r>
          </a:p>
          <a:p>
            <a:pPr lvl="4"/>
            <a:r>
              <a:rPr lang="en-US" altLang="ko-KR" sz="1800" b="1" dirty="0"/>
              <a:t>Hit</a:t>
            </a:r>
            <a:r>
              <a:rPr lang="en-US" altLang="ko-KR" sz="1800" dirty="0"/>
              <a:t> : CPU accepts the 12-bit data from cache</a:t>
            </a:r>
          </a:p>
          <a:p>
            <a:pPr lvl="4"/>
            <a:r>
              <a:rPr lang="en-US" altLang="ko-KR" sz="1800" b="1" dirty="0"/>
              <a:t>Miss</a:t>
            </a:r>
            <a:r>
              <a:rPr lang="en-US" altLang="ko-KR" sz="1800" dirty="0"/>
              <a:t> : CPU reads the data from main memory (</a:t>
            </a:r>
            <a:r>
              <a:rPr lang="en-US" altLang="ko-KR" sz="1800" dirty="0">
                <a:solidFill>
                  <a:srgbClr val="FF5050"/>
                </a:solidFill>
              </a:rPr>
              <a:t>then data is written to cache</a:t>
            </a:r>
            <a:r>
              <a:rPr lang="en-US" altLang="ko-KR" sz="1800" dirty="0"/>
              <a:t>)</a:t>
            </a:r>
          </a:p>
        </p:txBody>
      </p:sp>
      <p:sp>
        <p:nvSpPr>
          <p:cNvPr id="14339" name="Title 1"/>
          <p:cNvSpPr>
            <a:spLocks noGrp="1"/>
          </p:cNvSpPr>
          <p:nvPr>
            <p:ph type="title"/>
          </p:nvPr>
        </p:nvSpPr>
        <p:spPr/>
        <p:txBody>
          <a:bodyPr/>
          <a:lstStyle/>
          <a:p>
            <a:r>
              <a:rPr lang="en-US" altLang="en-US"/>
              <a:t>Types of Mapping of Cache Memory</a:t>
            </a:r>
          </a:p>
        </p:txBody>
      </p:sp>
      <p:pic>
        <p:nvPicPr>
          <p:cNvPr id="3" name="Picture 2">
            <a:extLst>
              <a:ext uri="{FF2B5EF4-FFF2-40B4-BE49-F238E27FC236}">
                <a16:creationId xmlns:a16="http://schemas.microsoft.com/office/drawing/2014/main" id="{B5732C94-29DA-46FC-40D0-49B6922B90F7}"/>
              </a:ext>
            </a:extLst>
          </p:cNvPr>
          <p:cNvPicPr>
            <a:picLocks noChangeAspect="1"/>
          </p:cNvPicPr>
          <p:nvPr/>
        </p:nvPicPr>
        <p:blipFill>
          <a:blip r:embed="rId2"/>
          <a:stretch>
            <a:fillRect/>
          </a:stretch>
        </p:blipFill>
        <p:spPr>
          <a:xfrm>
            <a:off x="3419872" y="842509"/>
            <a:ext cx="4412330" cy="17008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Associative Memory</a:t>
            </a:r>
          </a:p>
        </p:txBody>
      </p:sp>
      <p:graphicFrame>
        <p:nvGraphicFramePr>
          <p:cNvPr id="15363" name="Object 7"/>
          <p:cNvGraphicFramePr>
            <a:graphicFrameLocks noChangeAspect="1"/>
          </p:cNvGraphicFramePr>
          <p:nvPr/>
        </p:nvGraphicFramePr>
        <p:xfrm>
          <a:off x="2786063" y="3071813"/>
          <a:ext cx="4071937" cy="3429000"/>
        </p:xfrm>
        <a:graphic>
          <a:graphicData uri="http://schemas.openxmlformats.org/presentationml/2006/ole">
            <mc:AlternateContent xmlns:mc="http://schemas.openxmlformats.org/markup-compatibility/2006">
              <mc:Choice xmlns:v="urn:schemas-microsoft-com:vml" Requires="v">
                <p:oleObj name="VISIO" r:id="rId2" imgW="4941360" imgH="4839120" progId="">
                  <p:embed/>
                </p:oleObj>
              </mc:Choice>
              <mc:Fallback>
                <p:oleObj name="VISIO" r:id="rId2" imgW="4941360" imgH="483912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63" y="3071813"/>
                        <a:ext cx="4071937" cy="3429000"/>
                      </a:xfrm>
                      <a:prstGeom prst="rect">
                        <a:avLst/>
                      </a:prstGeom>
                      <a:solidFill>
                        <a:srgbClr val="FFFF99"/>
                      </a:solidFill>
                    </p:spPr>
                  </p:pic>
                </p:oleObj>
              </mc:Fallback>
            </mc:AlternateContent>
          </a:graphicData>
        </a:graphic>
      </p:graphicFrame>
      <p:graphicFrame>
        <p:nvGraphicFramePr>
          <p:cNvPr id="15364" name="Object 6"/>
          <p:cNvGraphicFramePr>
            <a:graphicFrameLocks noChangeAspect="1"/>
          </p:cNvGraphicFramePr>
          <p:nvPr/>
        </p:nvGraphicFramePr>
        <p:xfrm>
          <a:off x="1500188" y="1000125"/>
          <a:ext cx="6500812" cy="1714500"/>
        </p:xfrm>
        <a:graphic>
          <a:graphicData uri="http://schemas.openxmlformats.org/presentationml/2006/ole">
            <mc:AlternateContent xmlns:mc="http://schemas.openxmlformats.org/markup-compatibility/2006">
              <mc:Choice xmlns:v="urn:schemas-microsoft-com:vml" Requires="v">
                <p:oleObj name="VISIO" r:id="rId4" imgW="7527240" imgH="2026440" progId="">
                  <p:embed/>
                </p:oleObj>
              </mc:Choice>
              <mc:Fallback>
                <p:oleObj name="VISIO" r:id="rId4" imgW="7527240" imgH="2026440"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188" y="1000125"/>
                        <a:ext cx="6500812" cy="1714500"/>
                      </a:xfrm>
                      <a:prstGeom prst="rect">
                        <a:avLst/>
                      </a:prstGeom>
                      <a:solidFill>
                        <a:srgbClr val="FFCC99"/>
                      </a:solidFill>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Direct Mapping</a:t>
            </a:r>
          </a:p>
        </p:txBody>
      </p:sp>
      <p:sp>
        <p:nvSpPr>
          <p:cNvPr id="16387" name="Rectangle 3"/>
          <p:cNvSpPr>
            <a:spLocks noChangeArrowheads="1"/>
          </p:cNvSpPr>
          <p:nvPr/>
        </p:nvSpPr>
        <p:spPr bwMode="auto">
          <a:xfrm>
            <a:off x="500063" y="928688"/>
            <a:ext cx="5929312" cy="1754187"/>
          </a:xfrm>
          <a:prstGeom prst="rect">
            <a:avLst/>
          </a:prstGeom>
          <a:noFill/>
          <a:ln w="9525">
            <a:noFill/>
            <a:miter lim="800000"/>
            <a:headEnd/>
            <a:tailEnd/>
          </a:ln>
        </p:spPr>
        <p:txBody>
          <a:bodyPr>
            <a:spAutoFit/>
          </a:bodyPr>
          <a:lstStyle/>
          <a:p>
            <a:pPr lvl="1"/>
            <a:r>
              <a:rPr lang="en-US" altLang="ko-KR" sz="1800" b="1"/>
              <a:t>Direct mapping :</a:t>
            </a:r>
          </a:p>
          <a:p>
            <a:pPr lvl="2"/>
            <a:r>
              <a:rPr lang="en-US" altLang="ko-KR" sz="1800"/>
              <a:t>n bit memory address</a:t>
            </a:r>
          </a:p>
          <a:p>
            <a:pPr lvl="2"/>
            <a:r>
              <a:rPr lang="en-US" altLang="ko-KR" sz="1800"/>
              <a:t>Tag field (</a:t>
            </a:r>
            <a:r>
              <a:rPr lang="en-US" altLang="ko-KR" sz="1800" b="1">
                <a:solidFill>
                  <a:schemeClr val="accent1"/>
                </a:solidFill>
              </a:rPr>
              <a:t>n - k</a:t>
            </a:r>
            <a:r>
              <a:rPr lang="en-US" altLang="ko-KR" sz="1800"/>
              <a:t>) : Index field (</a:t>
            </a:r>
            <a:r>
              <a:rPr lang="en-US" altLang="ko-KR" sz="1800" b="1">
                <a:solidFill>
                  <a:schemeClr val="accent1"/>
                </a:solidFill>
              </a:rPr>
              <a:t>k</a:t>
            </a:r>
            <a:r>
              <a:rPr lang="en-US" altLang="ko-KR" sz="1800"/>
              <a:t>)</a:t>
            </a:r>
          </a:p>
          <a:p>
            <a:pPr lvl="2"/>
            <a:r>
              <a:rPr lang="ko-KR" altLang="en-US" sz="1800">
                <a:solidFill>
                  <a:srgbClr val="FF6600"/>
                </a:solidFill>
              </a:rPr>
              <a:t>2</a:t>
            </a:r>
            <a:r>
              <a:rPr lang="en-US" altLang="ko-KR" sz="1800" baseline="30000">
                <a:solidFill>
                  <a:srgbClr val="FF6600"/>
                </a:solidFill>
              </a:rPr>
              <a:t>k</a:t>
            </a:r>
            <a:r>
              <a:rPr lang="en-US" altLang="ko-KR" sz="1800">
                <a:solidFill>
                  <a:srgbClr val="FF6600"/>
                </a:solidFill>
              </a:rPr>
              <a:t> </a:t>
            </a:r>
            <a:r>
              <a:rPr lang="en-US" altLang="ko-KR" sz="1800"/>
              <a:t> words cache memory </a:t>
            </a:r>
            <a:r>
              <a:rPr lang="en-US" altLang="ko-KR" sz="1800" b="1">
                <a:solidFill>
                  <a:schemeClr val="accent1"/>
                </a:solidFill>
              </a:rPr>
              <a:t>+</a:t>
            </a:r>
            <a:r>
              <a:rPr lang="en-US" altLang="ko-KR" sz="1800"/>
              <a:t> </a:t>
            </a:r>
            <a:r>
              <a:rPr lang="en-US" altLang="ko-KR" sz="1800">
                <a:solidFill>
                  <a:srgbClr val="FF6600"/>
                </a:solidFill>
              </a:rPr>
              <a:t>2</a:t>
            </a:r>
            <a:r>
              <a:rPr lang="en-US" altLang="ko-KR" sz="1800" baseline="30000">
                <a:solidFill>
                  <a:srgbClr val="FF6600"/>
                </a:solidFill>
              </a:rPr>
              <a:t>n</a:t>
            </a:r>
            <a:r>
              <a:rPr lang="en-US" altLang="ko-KR" sz="1800"/>
              <a:t>  words main memory</a:t>
            </a:r>
          </a:p>
          <a:p>
            <a:pPr lvl="4"/>
            <a:r>
              <a:rPr lang="en-US" altLang="ko-KR" sz="1800" b="1"/>
              <a:t>Tag</a:t>
            </a:r>
            <a:r>
              <a:rPr lang="en-US" altLang="ko-KR" sz="1800"/>
              <a:t> = </a:t>
            </a:r>
            <a:r>
              <a:rPr lang="en-US" altLang="ko-KR" sz="1800">
                <a:solidFill>
                  <a:schemeClr val="accent1"/>
                </a:solidFill>
              </a:rPr>
              <a:t>6</a:t>
            </a:r>
            <a:r>
              <a:rPr lang="en-US" altLang="ko-KR" sz="1800"/>
              <a:t> bit (</a:t>
            </a:r>
            <a:r>
              <a:rPr lang="en-US" altLang="ko-KR" sz="1800">
                <a:solidFill>
                  <a:srgbClr val="CC9900"/>
                </a:solidFill>
              </a:rPr>
              <a:t>15 - 9</a:t>
            </a:r>
            <a:r>
              <a:rPr lang="en-US" altLang="ko-KR" sz="1800"/>
              <a:t>),  </a:t>
            </a:r>
            <a:r>
              <a:rPr lang="en-US" altLang="ko-KR" sz="1800" b="1"/>
              <a:t>Index</a:t>
            </a:r>
            <a:r>
              <a:rPr lang="en-US" altLang="ko-KR" sz="1800"/>
              <a:t> = </a:t>
            </a:r>
            <a:r>
              <a:rPr lang="en-US" altLang="ko-KR" sz="1800">
                <a:solidFill>
                  <a:schemeClr val="accent1"/>
                </a:solidFill>
              </a:rPr>
              <a:t>9</a:t>
            </a:r>
            <a:r>
              <a:rPr lang="en-US" altLang="ko-KR" sz="1800"/>
              <a:t> bit</a:t>
            </a:r>
          </a:p>
          <a:p>
            <a:pPr lvl="1"/>
            <a:r>
              <a:rPr lang="en-US" altLang="ko-KR" sz="1800"/>
              <a:t> </a:t>
            </a:r>
          </a:p>
        </p:txBody>
      </p:sp>
      <p:pic>
        <p:nvPicPr>
          <p:cNvPr id="3" name="Picture 2">
            <a:extLst>
              <a:ext uri="{FF2B5EF4-FFF2-40B4-BE49-F238E27FC236}">
                <a16:creationId xmlns:a16="http://schemas.microsoft.com/office/drawing/2014/main" id="{D661C8FC-396C-4F1B-8394-C0A4A380CF43}"/>
              </a:ext>
            </a:extLst>
          </p:cNvPr>
          <p:cNvPicPr>
            <a:picLocks noChangeAspect="1"/>
          </p:cNvPicPr>
          <p:nvPr/>
        </p:nvPicPr>
        <p:blipFill>
          <a:blip r:embed="rId2"/>
          <a:stretch>
            <a:fillRect/>
          </a:stretch>
        </p:blipFill>
        <p:spPr>
          <a:xfrm>
            <a:off x="1712890" y="2856623"/>
            <a:ext cx="6171478" cy="28911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Direct Mapping</a:t>
            </a:r>
          </a:p>
        </p:txBody>
      </p:sp>
      <p:graphicFrame>
        <p:nvGraphicFramePr>
          <p:cNvPr id="17411" name="Object 5"/>
          <p:cNvGraphicFramePr>
            <a:graphicFrameLocks noChangeAspect="1"/>
          </p:cNvGraphicFramePr>
          <p:nvPr/>
        </p:nvGraphicFramePr>
        <p:xfrm>
          <a:off x="357188" y="1143000"/>
          <a:ext cx="4214812" cy="5000625"/>
        </p:xfrm>
        <a:graphic>
          <a:graphicData uri="http://schemas.openxmlformats.org/presentationml/2006/ole">
            <mc:AlternateContent xmlns:mc="http://schemas.openxmlformats.org/markup-compatibility/2006">
              <mc:Choice xmlns:v="urn:schemas-microsoft-com:vml" Requires="v">
                <p:oleObj name="VISIO" r:id="rId2" imgW="5651280" imgH="4894200" progId="">
                  <p:embed/>
                </p:oleObj>
              </mc:Choice>
              <mc:Fallback>
                <p:oleObj name="VISIO" r:id="rId2" imgW="5651280" imgH="489420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143000"/>
                        <a:ext cx="4214812" cy="5000625"/>
                      </a:xfrm>
                      <a:prstGeom prst="rect">
                        <a:avLst/>
                      </a:prstGeom>
                      <a:solidFill>
                        <a:srgbClr val="CCFFFF"/>
                      </a:solidFill>
                    </p:spPr>
                  </p:pic>
                </p:oleObj>
              </mc:Fallback>
            </mc:AlternateContent>
          </a:graphicData>
        </a:graphic>
      </p:graphicFrame>
      <p:sp>
        <p:nvSpPr>
          <p:cNvPr id="5" name="Rectangle 3"/>
          <p:cNvSpPr txBox="1">
            <a:spLocks noChangeArrowheads="1"/>
          </p:cNvSpPr>
          <p:nvPr/>
        </p:nvSpPr>
        <p:spPr bwMode="auto">
          <a:xfrm>
            <a:off x="4000500" y="928688"/>
            <a:ext cx="4910138" cy="5486400"/>
          </a:xfrm>
          <a:prstGeom prst="rect">
            <a:avLst/>
          </a:prstGeom>
          <a:noFill/>
          <a:ln w="12700">
            <a:noFill/>
            <a:miter lim="800000"/>
            <a:headEnd/>
            <a:tailEnd/>
          </a:ln>
        </p:spPr>
        <p:txBody>
          <a:bodyPr lIns="90488" tIns="44450" rIns="90488" bIns="44450"/>
          <a:lstStyle/>
          <a:p>
            <a:pPr marL="1143000" lvl="2" indent="-228600">
              <a:spcBef>
                <a:spcPct val="20000"/>
              </a:spcBef>
              <a:buClr>
                <a:schemeClr val="accent1"/>
              </a:buClr>
              <a:buSzPct val="75000"/>
              <a:buFont typeface="Monotype Sorts" pitchFamily="2" charset="2"/>
              <a:buChar char="l"/>
              <a:defRPr/>
            </a:pPr>
            <a:r>
              <a:rPr lang="en-US" altLang="ko-KR" sz="1600" kern="0" dirty="0">
                <a:latin typeface="+mn-lt"/>
                <a:ea typeface="Gulim" pitchFamily="34" charset="-127"/>
              </a:rPr>
              <a:t>Direct mapping cache with block size of 8 words :</a:t>
            </a:r>
          </a:p>
          <a:p>
            <a:pPr marL="1600200" lvl="3" indent="-228600">
              <a:spcBef>
                <a:spcPct val="20000"/>
              </a:spcBef>
              <a:buClr>
                <a:schemeClr val="accent2"/>
              </a:buClr>
              <a:buFontTx/>
              <a:buChar char="»"/>
              <a:defRPr/>
            </a:pPr>
            <a:r>
              <a:rPr lang="en-US" altLang="ko-KR" kern="0" dirty="0">
                <a:solidFill>
                  <a:schemeClr val="accent2"/>
                </a:solidFill>
                <a:latin typeface="+mn-lt"/>
                <a:ea typeface="Gulim" pitchFamily="34" charset="-127"/>
              </a:rPr>
              <a:t>64 block  x 8 word  = 512 cache words size</a:t>
            </a:r>
            <a:endParaRPr lang="ko-KR" altLang="en-US" sz="1200" kern="0" dirty="0">
              <a:latin typeface="+mn-lt"/>
              <a:ea typeface="Gulim" pitchFamily="34" charset="-127"/>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a typeface="Gulim" pitchFamily="34" charset="-127"/>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a typeface="Gulim" pitchFamily="34" charset="-127"/>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a typeface="Gulim" pitchFamily="34" charset="-127"/>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a typeface="Gulim" pitchFamily="34" charset="-127"/>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a typeface="Gulim" pitchFamily="34" charset="-127"/>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a typeface="Gulim" pitchFamily="34" charset="-127"/>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a typeface="Gulim" pitchFamily="34" charset="-127"/>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a typeface="Gulim" pitchFamily="34" charset="-127"/>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a typeface="Gulim" pitchFamily="34" charset="-127"/>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a typeface="Gulim" pitchFamily="34" charset="-127"/>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a typeface="Gulim" pitchFamily="34" charset="-127"/>
            </a:endParaRPr>
          </a:p>
          <a:p>
            <a:pPr marL="2057400" lvl="4" indent="-228600">
              <a:spcBef>
                <a:spcPct val="20000"/>
              </a:spcBef>
              <a:buClr>
                <a:schemeClr val="accent2"/>
              </a:buClr>
              <a:buSzPct val="65000"/>
              <a:buFont typeface="Monotype Sorts" pitchFamily="2" charset="2"/>
              <a:buChar char="n"/>
              <a:defRPr/>
            </a:pPr>
            <a:endParaRPr lang="ko-KR" altLang="en-US" sz="1200" kern="0" dirty="0">
              <a:latin typeface="+mn-lt"/>
              <a:ea typeface="Gulim" pitchFamily="34" charset="-127"/>
            </a:endParaRPr>
          </a:p>
          <a:p>
            <a:pPr marL="742950" lvl="1" indent="-285750">
              <a:spcBef>
                <a:spcPct val="20000"/>
              </a:spcBef>
              <a:buClr>
                <a:schemeClr val="hlink"/>
              </a:buClr>
              <a:buSzPct val="90000"/>
              <a:defRPr/>
            </a:pPr>
            <a:endParaRPr lang="ko-KR" altLang="ko-KR" sz="1800" kern="0" dirty="0">
              <a:solidFill>
                <a:schemeClr val="accent2"/>
              </a:solidFill>
              <a:latin typeface="+mn-lt"/>
              <a:ea typeface="Gulim" pitchFamily="34" charset="-127"/>
            </a:endParaRPr>
          </a:p>
        </p:txBody>
      </p:sp>
      <p:graphicFrame>
        <p:nvGraphicFramePr>
          <p:cNvPr id="17413" name="Object 4"/>
          <p:cNvGraphicFramePr>
            <a:graphicFrameLocks noChangeAspect="1"/>
          </p:cNvGraphicFramePr>
          <p:nvPr/>
        </p:nvGraphicFramePr>
        <p:xfrm>
          <a:off x="4857750" y="2071688"/>
          <a:ext cx="3810000" cy="4000500"/>
        </p:xfrm>
        <a:graphic>
          <a:graphicData uri="http://schemas.openxmlformats.org/presentationml/2006/ole">
            <mc:AlternateContent xmlns:mc="http://schemas.openxmlformats.org/markup-compatibility/2006">
              <mc:Choice xmlns:v="urn:schemas-microsoft-com:vml" Requires="v">
                <p:oleObj name="VISIO" r:id="rId4" imgW="6244200" imgH="4165560" progId="">
                  <p:embed/>
                </p:oleObj>
              </mc:Choice>
              <mc:Fallback>
                <p:oleObj name="VISIO" r:id="rId4" imgW="6244200" imgH="416556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0" y="2071688"/>
                        <a:ext cx="3810000" cy="4000500"/>
                      </a:xfrm>
                      <a:prstGeom prst="rect">
                        <a:avLst/>
                      </a:prstGeom>
                      <a:solidFill>
                        <a:srgbClr val="FFFF99"/>
                      </a:solid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Set-Associative Mapping </a:t>
            </a:r>
          </a:p>
        </p:txBody>
      </p:sp>
      <p:sp>
        <p:nvSpPr>
          <p:cNvPr id="18435" name="Rectangle 4"/>
          <p:cNvSpPr>
            <a:spLocks noChangeArrowheads="1"/>
          </p:cNvSpPr>
          <p:nvPr/>
        </p:nvSpPr>
        <p:spPr bwMode="auto">
          <a:xfrm>
            <a:off x="642938" y="1000125"/>
            <a:ext cx="4572000" cy="285750"/>
          </a:xfrm>
          <a:prstGeom prst="rect">
            <a:avLst/>
          </a:prstGeom>
          <a:noFill/>
          <a:ln w="9525">
            <a:noFill/>
            <a:miter lim="800000"/>
            <a:headEnd/>
            <a:tailEnd/>
          </a:ln>
        </p:spPr>
        <p:txBody>
          <a:bodyPr>
            <a:spAutoFit/>
          </a:bodyPr>
          <a:lstStyle/>
          <a:p>
            <a:pPr lvl="1" algn="ctr">
              <a:lnSpc>
                <a:spcPct val="70000"/>
              </a:lnSpc>
            </a:pPr>
            <a:r>
              <a:rPr lang="en-US" altLang="ko-KR" sz="1800"/>
              <a:t>Set-associative mapping : (</a:t>
            </a:r>
            <a:r>
              <a:rPr lang="en-US" altLang="ko-KR" sz="1800">
                <a:solidFill>
                  <a:srgbClr val="FF5050"/>
                </a:solidFill>
              </a:rPr>
              <a:t>two-way</a:t>
            </a:r>
            <a:r>
              <a:rPr lang="en-US" altLang="ko-KR" sz="1800"/>
              <a:t>)</a:t>
            </a:r>
          </a:p>
        </p:txBody>
      </p:sp>
      <p:graphicFrame>
        <p:nvGraphicFramePr>
          <p:cNvPr id="18436" name="Object 5"/>
          <p:cNvGraphicFramePr>
            <a:graphicFrameLocks noChangeAspect="1"/>
          </p:cNvGraphicFramePr>
          <p:nvPr/>
        </p:nvGraphicFramePr>
        <p:xfrm>
          <a:off x="1714500" y="1428750"/>
          <a:ext cx="5286375" cy="3857625"/>
        </p:xfrm>
        <a:graphic>
          <a:graphicData uri="http://schemas.openxmlformats.org/presentationml/2006/ole">
            <mc:AlternateContent xmlns:mc="http://schemas.openxmlformats.org/markup-compatibility/2006">
              <mc:Choice xmlns:v="urn:schemas-microsoft-com:vml" Requires="v">
                <p:oleObj name="VISIO" r:id="rId2" imgW="4565520" imgH="3581640" progId="">
                  <p:embed/>
                </p:oleObj>
              </mc:Choice>
              <mc:Fallback>
                <p:oleObj name="VISIO" r:id="rId2" imgW="4565520" imgH="358164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428750"/>
                        <a:ext cx="5286375" cy="3857625"/>
                      </a:xfrm>
                      <a:prstGeom prst="rect">
                        <a:avLst/>
                      </a:prstGeom>
                      <a:solidFill>
                        <a:srgbClr val="CCFFCC"/>
                      </a:solidFill>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Admin\Desktop\Capture1.JPG"/>
          <p:cNvPicPr>
            <a:picLocks noGrp="1" noChangeAspect="1" noChangeArrowheads="1"/>
          </p:cNvPicPr>
          <p:nvPr>
            <p:ph idx="1"/>
          </p:nvPr>
        </p:nvPicPr>
        <p:blipFill>
          <a:blip r:embed="rId2"/>
          <a:srcRect/>
          <a:stretch>
            <a:fillRect/>
          </a:stretch>
        </p:blipFill>
        <p:spPr bwMode="auto">
          <a:xfrm>
            <a:off x="1285852" y="990600"/>
            <a:ext cx="6500858" cy="54864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3794" name="Picture 2" descr="C:\Users\Admin\Desktop\Capture2.JPG"/>
          <p:cNvPicPr>
            <a:picLocks noGrp="1" noChangeAspect="1" noChangeArrowheads="1"/>
          </p:cNvPicPr>
          <p:nvPr>
            <p:ph idx="1"/>
          </p:nvPr>
        </p:nvPicPr>
        <p:blipFill>
          <a:blip r:embed="rId2"/>
          <a:srcRect/>
          <a:stretch>
            <a:fillRect/>
          </a:stretch>
        </p:blipFill>
        <p:spPr bwMode="auto">
          <a:xfrm>
            <a:off x="2411890" y="990600"/>
            <a:ext cx="4167820" cy="5486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4818" name="Picture 2" descr="C:\Users\Admin\Desktop\3.jpeg"/>
          <p:cNvPicPr>
            <a:picLocks noGrp="1" noChangeAspect="1" noChangeArrowheads="1"/>
          </p:cNvPicPr>
          <p:nvPr>
            <p:ph idx="1"/>
          </p:nvPr>
        </p:nvPicPr>
        <p:blipFill>
          <a:blip r:embed="rId2"/>
          <a:srcRect/>
          <a:stretch>
            <a:fillRect/>
          </a:stretch>
        </p:blipFill>
        <p:spPr bwMode="auto">
          <a:xfrm>
            <a:off x="2438400" y="990600"/>
            <a:ext cx="4114800" cy="54864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5842" name="Picture 2" descr="C:\Users\Admin\Desktop\Capture3.JPG"/>
          <p:cNvPicPr>
            <a:picLocks noGrp="1" noChangeAspect="1" noChangeArrowheads="1"/>
          </p:cNvPicPr>
          <p:nvPr>
            <p:ph idx="1"/>
          </p:nvPr>
        </p:nvPicPr>
        <p:blipFill>
          <a:blip r:embed="rId2"/>
          <a:srcRect/>
          <a:stretch>
            <a:fillRect/>
          </a:stretch>
        </p:blipFill>
        <p:spPr bwMode="auto">
          <a:xfrm>
            <a:off x="2421340" y="990600"/>
            <a:ext cx="4148919" cy="5486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p:txBody>
          <a:bodyPr/>
          <a:lstStyle/>
          <a:p>
            <a:pPr lvl="1">
              <a:lnSpc>
                <a:spcPct val="90000"/>
              </a:lnSpc>
            </a:pPr>
            <a:r>
              <a:rPr lang="en-US" altLang="ko-KR" sz="1800"/>
              <a:t>Multiprogramming</a:t>
            </a:r>
          </a:p>
          <a:p>
            <a:pPr lvl="2">
              <a:lnSpc>
                <a:spcPct val="90000"/>
              </a:lnSpc>
            </a:pPr>
            <a:r>
              <a:rPr lang="en-US" altLang="ko-KR"/>
              <a:t>enable the CPU to process a number of independent program concurrently</a:t>
            </a:r>
          </a:p>
          <a:p>
            <a:pPr lvl="1">
              <a:lnSpc>
                <a:spcPct val="90000"/>
              </a:lnSpc>
            </a:pPr>
            <a:r>
              <a:rPr lang="en-US" altLang="ko-KR" sz="1800"/>
              <a:t>Memory Management System :</a:t>
            </a:r>
          </a:p>
          <a:p>
            <a:pPr lvl="2">
              <a:lnSpc>
                <a:spcPct val="90000"/>
              </a:lnSpc>
            </a:pPr>
            <a:r>
              <a:rPr lang="en-US" altLang="ko-KR"/>
              <a:t>supervise the flow of information between auxiliary memory and main memory</a:t>
            </a:r>
          </a:p>
          <a:p>
            <a:endParaRPr lang="en-US" altLang="en-US"/>
          </a:p>
        </p:txBody>
      </p:sp>
      <p:sp>
        <p:nvSpPr>
          <p:cNvPr id="4" name="Rectangle 77"/>
          <p:cNvSpPr txBox="1">
            <a:spLocks noChangeArrowheads="1"/>
          </p:cNvSpPr>
          <p:nvPr/>
        </p:nvSpPr>
        <p:spPr bwMode="auto">
          <a:xfrm>
            <a:off x="152400" y="2357438"/>
            <a:ext cx="8991600" cy="893762"/>
          </a:xfrm>
          <a:prstGeom prst="rect">
            <a:avLst/>
          </a:prstGeom>
          <a:noFill/>
          <a:ln w="12700">
            <a:noFill/>
            <a:miter lim="800000"/>
            <a:headEnd/>
            <a:tailEnd/>
          </a:ln>
        </p:spPr>
        <p:txBody>
          <a:bodyPr lIns="90488" tIns="44450" rIns="90488" bIns="44450">
            <a:spAutoFit/>
          </a:bodyPr>
          <a:lstStyle/>
          <a:p>
            <a:pPr marL="342900" indent="-342900" defTabSz="762000">
              <a:lnSpc>
                <a:spcPct val="90000"/>
              </a:lnSpc>
              <a:spcBef>
                <a:spcPct val="20000"/>
              </a:spcBef>
              <a:buClr>
                <a:schemeClr val="accent1"/>
              </a:buClr>
              <a:buSzPct val="75000"/>
              <a:buFont typeface="Monotype Sorts" pitchFamily="2" charset="2"/>
              <a:buChar char="n"/>
              <a:defRPr/>
            </a:pPr>
            <a:endParaRPr lang="en-US" altLang="ko-KR" sz="1800" kern="0">
              <a:latin typeface="+mn-lt"/>
              <a:ea typeface="+mn-ea"/>
            </a:endParaRPr>
          </a:p>
          <a:p>
            <a:pPr marL="342900" indent="-342900" defTabSz="762000">
              <a:lnSpc>
                <a:spcPct val="90000"/>
              </a:lnSpc>
              <a:spcBef>
                <a:spcPct val="20000"/>
              </a:spcBef>
              <a:buClr>
                <a:schemeClr val="accent1"/>
              </a:buClr>
              <a:buSzPct val="75000"/>
              <a:buFont typeface="Monotype Sorts" pitchFamily="2" charset="2"/>
              <a:buChar char="n"/>
              <a:defRPr/>
            </a:pPr>
            <a:r>
              <a:rPr lang="en-US" altLang="ko-KR" sz="1800" kern="0">
                <a:latin typeface="+mn-lt"/>
                <a:ea typeface="+mn-ea"/>
              </a:rPr>
              <a:t>Memory Hierarchy is to obtain the highest possible access speed while minimizing the total cost of the memory system</a:t>
            </a:r>
            <a:endParaRPr lang="en-US" altLang="ko-KR" sz="1800" kern="0" dirty="0">
              <a:latin typeface="+mn-lt"/>
              <a:ea typeface="+mn-ea"/>
            </a:endParaRPr>
          </a:p>
        </p:txBody>
      </p:sp>
      <p:sp>
        <p:nvSpPr>
          <p:cNvPr id="5124" name="Rectangle 42"/>
          <p:cNvSpPr>
            <a:spLocks noChangeArrowheads="1"/>
          </p:cNvSpPr>
          <p:nvPr/>
        </p:nvSpPr>
        <p:spPr bwMode="auto">
          <a:xfrm>
            <a:off x="3206750" y="4037013"/>
            <a:ext cx="1489075" cy="211137"/>
          </a:xfrm>
          <a:prstGeom prst="rect">
            <a:avLst/>
          </a:prstGeom>
          <a:noFill/>
          <a:ln w="25400">
            <a:solidFill>
              <a:srgbClr val="000000"/>
            </a:solidFill>
            <a:miter lim="800000"/>
            <a:headEnd/>
            <a:tailEnd/>
          </a:ln>
        </p:spPr>
        <p:txBody>
          <a:bodyPr wrap="none" anchor="ctr"/>
          <a:lstStyle/>
          <a:p>
            <a:pPr algn="ctr"/>
            <a:endParaRPr lang="en-US" altLang="en-US"/>
          </a:p>
        </p:txBody>
      </p:sp>
      <p:sp>
        <p:nvSpPr>
          <p:cNvPr id="5125" name="Rectangle 43"/>
          <p:cNvSpPr>
            <a:spLocks noChangeArrowheads="1"/>
          </p:cNvSpPr>
          <p:nvPr/>
        </p:nvSpPr>
        <p:spPr bwMode="auto">
          <a:xfrm>
            <a:off x="3360738" y="3505200"/>
            <a:ext cx="1166812" cy="211138"/>
          </a:xfrm>
          <a:prstGeom prst="rect">
            <a:avLst/>
          </a:prstGeom>
          <a:noFill/>
          <a:ln w="25400">
            <a:solidFill>
              <a:srgbClr val="000000"/>
            </a:solidFill>
            <a:miter lim="800000"/>
            <a:headEnd/>
            <a:tailEnd/>
          </a:ln>
        </p:spPr>
        <p:txBody>
          <a:bodyPr wrap="none" anchor="ctr"/>
          <a:lstStyle/>
          <a:p>
            <a:pPr algn="ctr"/>
            <a:endParaRPr lang="en-US" altLang="en-US"/>
          </a:p>
        </p:txBody>
      </p:sp>
      <p:sp>
        <p:nvSpPr>
          <p:cNvPr id="5126" name="Rectangle 44"/>
          <p:cNvSpPr>
            <a:spLocks noChangeArrowheads="1"/>
          </p:cNvSpPr>
          <p:nvPr/>
        </p:nvSpPr>
        <p:spPr bwMode="auto">
          <a:xfrm>
            <a:off x="3548063" y="3492500"/>
            <a:ext cx="788987"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Register</a:t>
            </a:r>
          </a:p>
        </p:txBody>
      </p:sp>
      <p:sp>
        <p:nvSpPr>
          <p:cNvPr id="5127" name="Rectangle 45"/>
          <p:cNvSpPr>
            <a:spLocks noChangeArrowheads="1"/>
          </p:cNvSpPr>
          <p:nvPr/>
        </p:nvSpPr>
        <p:spPr bwMode="auto">
          <a:xfrm>
            <a:off x="3640138" y="4017963"/>
            <a:ext cx="636587"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Cache</a:t>
            </a:r>
          </a:p>
        </p:txBody>
      </p:sp>
      <p:sp>
        <p:nvSpPr>
          <p:cNvPr id="5128" name="Arc 46"/>
          <p:cNvSpPr>
            <a:spLocks/>
          </p:cNvSpPr>
          <p:nvPr/>
        </p:nvSpPr>
        <p:spPr bwMode="auto">
          <a:xfrm>
            <a:off x="3708400" y="3929063"/>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5129" name="Arc 47"/>
          <p:cNvSpPr>
            <a:spLocks/>
          </p:cNvSpPr>
          <p:nvPr/>
        </p:nvSpPr>
        <p:spPr bwMode="auto">
          <a:xfrm>
            <a:off x="3708400" y="3721100"/>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w="25400" cap="rnd">
            <a:noFill/>
            <a:round/>
            <a:headEnd/>
            <a:tailEnd/>
          </a:ln>
        </p:spPr>
        <p:txBody>
          <a:bodyPr wrap="none" anchor="ctr"/>
          <a:lstStyle/>
          <a:p>
            <a:endParaRPr lang="en-IN"/>
          </a:p>
        </p:txBody>
      </p:sp>
      <p:sp>
        <p:nvSpPr>
          <p:cNvPr id="5130" name="Line 48"/>
          <p:cNvSpPr>
            <a:spLocks noChangeShapeType="1"/>
          </p:cNvSpPr>
          <p:nvPr/>
        </p:nvSpPr>
        <p:spPr bwMode="auto">
          <a:xfrm>
            <a:off x="3760788" y="3816350"/>
            <a:ext cx="0" cy="120650"/>
          </a:xfrm>
          <a:prstGeom prst="line">
            <a:avLst/>
          </a:prstGeom>
          <a:noFill/>
          <a:ln w="25400">
            <a:solidFill>
              <a:srgbClr val="000000"/>
            </a:solidFill>
            <a:round/>
            <a:headEnd/>
            <a:tailEnd/>
          </a:ln>
        </p:spPr>
        <p:txBody>
          <a:bodyPr wrap="none" anchor="ctr"/>
          <a:lstStyle/>
          <a:p>
            <a:endParaRPr lang="en-IN"/>
          </a:p>
        </p:txBody>
      </p:sp>
      <p:sp>
        <p:nvSpPr>
          <p:cNvPr id="5131" name="Arc 49"/>
          <p:cNvSpPr>
            <a:spLocks/>
          </p:cNvSpPr>
          <p:nvPr/>
        </p:nvSpPr>
        <p:spPr bwMode="auto">
          <a:xfrm>
            <a:off x="4102100" y="3929063"/>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5132" name="Arc 50"/>
          <p:cNvSpPr>
            <a:spLocks/>
          </p:cNvSpPr>
          <p:nvPr/>
        </p:nvSpPr>
        <p:spPr bwMode="auto">
          <a:xfrm>
            <a:off x="4102100" y="3721100"/>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w="25400" cap="rnd">
            <a:noFill/>
            <a:round/>
            <a:headEnd/>
            <a:tailEnd/>
          </a:ln>
        </p:spPr>
        <p:txBody>
          <a:bodyPr wrap="none" anchor="ctr"/>
          <a:lstStyle/>
          <a:p>
            <a:endParaRPr lang="en-IN"/>
          </a:p>
        </p:txBody>
      </p:sp>
      <p:sp>
        <p:nvSpPr>
          <p:cNvPr id="5133" name="Line 51"/>
          <p:cNvSpPr>
            <a:spLocks noChangeShapeType="1"/>
          </p:cNvSpPr>
          <p:nvPr/>
        </p:nvSpPr>
        <p:spPr bwMode="auto">
          <a:xfrm>
            <a:off x="4154488" y="3816350"/>
            <a:ext cx="0" cy="120650"/>
          </a:xfrm>
          <a:prstGeom prst="line">
            <a:avLst/>
          </a:prstGeom>
          <a:noFill/>
          <a:ln w="25400">
            <a:solidFill>
              <a:srgbClr val="000000"/>
            </a:solidFill>
            <a:round/>
            <a:headEnd/>
            <a:tailEnd/>
          </a:ln>
        </p:spPr>
        <p:txBody>
          <a:bodyPr wrap="none" anchor="ctr"/>
          <a:lstStyle/>
          <a:p>
            <a:endParaRPr lang="en-IN"/>
          </a:p>
        </p:txBody>
      </p:sp>
      <p:sp>
        <p:nvSpPr>
          <p:cNvPr id="5134" name="Arc 52"/>
          <p:cNvSpPr>
            <a:spLocks/>
          </p:cNvSpPr>
          <p:nvPr/>
        </p:nvSpPr>
        <p:spPr bwMode="auto">
          <a:xfrm>
            <a:off x="3708400" y="4460875"/>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5135" name="Arc 53"/>
          <p:cNvSpPr>
            <a:spLocks/>
          </p:cNvSpPr>
          <p:nvPr/>
        </p:nvSpPr>
        <p:spPr bwMode="auto">
          <a:xfrm>
            <a:off x="3708400" y="4252913"/>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w="25400" cap="rnd">
            <a:noFill/>
            <a:round/>
            <a:headEnd/>
            <a:tailEnd/>
          </a:ln>
        </p:spPr>
        <p:txBody>
          <a:bodyPr wrap="none" anchor="ctr"/>
          <a:lstStyle/>
          <a:p>
            <a:endParaRPr lang="en-IN"/>
          </a:p>
        </p:txBody>
      </p:sp>
      <p:sp>
        <p:nvSpPr>
          <p:cNvPr id="5136" name="Line 54"/>
          <p:cNvSpPr>
            <a:spLocks noChangeShapeType="1"/>
          </p:cNvSpPr>
          <p:nvPr/>
        </p:nvSpPr>
        <p:spPr bwMode="auto">
          <a:xfrm>
            <a:off x="3760788" y="4348163"/>
            <a:ext cx="0" cy="120650"/>
          </a:xfrm>
          <a:prstGeom prst="line">
            <a:avLst/>
          </a:prstGeom>
          <a:noFill/>
          <a:ln w="25400">
            <a:solidFill>
              <a:srgbClr val="000000"/>
            </a:solidFill>
            <a:round/>
            <a:headEnd/>
            <a:tailEnd/>
          </a:ln>
        </p:spPr>
        <p:txBody>
          <a:bodyPr wrap="none" anchor="ctr"/>
          <a:lstStyle/>
          <a:p>
            <a:endParaRPr lang="en-IN"/>
          </a:p>
        </p:txBody>
      </p:sp>
      <p:sp>
        <p:nvSpPr>
          <p:cNvPr id="5137" name="Arc 55"/>
          <p:cNvSpPr>
            <a:spLocks/>
          </p:cNvSpPr>
          <p:nvPr/>
        </p:nvSpPr>
        <p:spPr bwMode="auto">
          <a:xfrm>
            <a:off x="4102100" y="4460875"/>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5138" name="Arc 56"/>
          <p:cNvSpPr>
            <a:spLocks/>
          </p:cNvSpPr>
          <p:nvPr/>
        </p:nvSpPr>
        <p:spPr bwMode="auto">
          <a:xfrm>
            <a:off x="4102100" y="4252913"/>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w="25400" cap="rnd">
            <a:noFill/>
            <a:round/>
            <a:headEnd/>
            <a:tailEnd/>
          </a:ln>
        </p:spPr>
        <p:txBody>
          <a:bodyPr wrap="none" anchor="ctr"/>
          <a:lstStyle/>
          <a:p>
            <a:endParaRPr lang="en-IN"/>
          </a:p>
        </p:txBody>
      </p:sp>
      <p:sp>
        <p:nvSpPr>
          <p:cNvPr id="5139" name="Line 57"/>
          <p:cNvSpPr>
            <a:spLocks noChangeShapeType="1"/>
          </p:cNvSpPr>
          <p:nvPr/>
        </p:nvSpPr>
        <p:spPr bwMode="auto">
          <a:xfrm>
            <a:off x="4154488" y="4348163"/>
            <a:ext cx="0" cy="120650"/>
          </a:xfrm>
          <a:prstGeom prst="line">
            <a:avLst/>
          </a:prstGeom>
          <a:noFill/>
          <a:ln w="25400">
            <a:solidFill>
              <a:srgbClr val="000000"/>
            </a:solidFill>
            <a:round/>
            <a:headEnd/>
            <a:tailEnd/>
          </a:ln>
        </p:spPr>
        <p:txBody>
          <a:bodyPr wrap="none" anchor="ctr"/>
          <a:lstStyle/>
          <a:p>
            <a:endParaRPr lang="en-IN"/>
          </a:p>
        </p:txBody>
      </p:sp>
      <p:sp>
        <p:nvSpPr>
          <p:cNvPr id="5140" name="Rectangle 58"/>
          <p:cNvSpPr>
            <a:spLocks noChangeArrowheads="1"/>
          </p:cNvSpPr>
          <p:nvPr/>
        </p:nvSpPr>
        <p:spPr bwMode="auto">
          <a:xfrm>
            <a:off x="3387725" y="4589463"/>
            <a:ext cx="1154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Main Memory</a:t>
            </a:r>
          </a:p>
        </p:txBody>
      </p:sp>
      <p:sp>
        <p:nvSpPr>
          <p:cNvPr id="5141" name="Rectangle 59"/>
          <p:cNvSpPr>
            <a:spLocks noChangeArrowheads="1"/>
          </p:cNvSpPr>
          <p:nvPr/>
        </p:nvSpPr>
        <p:spPr bwMode="auto">
          <a:xfrm>
            <a:off x="2967038" y="4570413"/>
            <a:ext cx="1968500" cy="301625"/>
          </a:xfrm>
          <a:prstGeom prst="rect">
            <a:avLst/>
          </a:prstGeom>
          <a:noFill/>
          <a:ln w="25400">
            <a:solidFill>
              <a:srgbClr val="000000"/>
            </a:solidFill>
            <a:miter lim="800000"/>
            <a:headEnd/>
            <a:tailEnd/>
          </a:ln>
        </p:spPr>
        <p:txBody>
          <a:bodyPr wrap="none" anchor="ctr"/>
          <a:lstStyle/>
          <a:p>
            <a:pPr algn="ctr"/>
            <a:endParaRPr lang="en-US" altLang="en-US"/>
          </a:p>
        </p:txBody>
      </p:sp>
      <p:sp>
        <p:nvSpPr>
          <p:cNvPr id="5142" name="Arc 60"/>
          <p:cNvSpPr>
            <a:spLocks/>
          </p:cNvSpPr>
          <p:nvPr/>
        </p:nvSpPr>
        <p:spPr bwMode="auto">
          <a:xfrm>
            <a:off x="3708400" y="5083175"/>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5143" name="Arc 61"/>
          <p:cNvSpPr>
            <a:spLocks/>
          </p:cNvSpPr>
          <p:nvPr/>
        </p:nvSpPr>
        <p:spPr bwMode="auto">
          <a:xfrm>
            <a:off x="3708400" y="4876800"/>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w="25400" cap="rnd">
            <a:noFill/>
            <a:round/>
            <a:headEnd/>
            <a:tailEnd/>
          </a:ln>
        </p:spPr>
        <p:txBody>
          <a:bodyPr wrap="none" anchor="ctr"/>
          <a:lstStyle/>
          <a:p>
            <a:endParaRPr lang="en-IN"/>
          </a:p>
        </p:txBody>
      </p:sp>
      <p:sp>
        <p:nvSpPr>
          <p:cNvPr id="5144" name="Line 62"/>
          <p:cNvSpPr>
            <a:spLocks noChangeShapeType="1"/>
          </p:cNvSpPr>
          <p:nvPr/>
        </p:nvSpPr>
        <p:spPr bwMode="auto">
          <a:xfrm>
            <a:off x="3760788" y="4972050"/>
            <a:ext cx="0" cy="120650"/>
          </a:xfrm>
          <a:prstGeom prst="line">
            <a:avLst/>
          </a:prstGeom>
          <a:noFill/>
          <a:ln w="25400">
            <a:solidFill>
              <a:srgbClr val="000000"/>
            </a:solidFill>
            <a:round/>
            <a:headEnd/>
            <a:tailEnd/>
          </a:ln>
        </p:spPr>
        <p:txBody>
          <a:bodyPr wrap="none" anchor="ctr"/>
          <a:lstStyle/>
          <a:p>
            <a:endParaRPr lang="en-IN"/>
          </a:p>
        </p:txBody>
      </p:sp>
      <p:sp>
        <p:nvSpPr>
          <p:cNvPr id="5145" name="Arc 63"/>
          <p:cNvSpPr>
            <a:spLocks/>
          </p:cNvSpPr>
          <p:nvPr/>
        </p:nvSpPr>
        <p:spPr bwMode="auto">
          <a:xfrm>
            <a:off x="4102100" y="5083175"/>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5146" name="Arc 64"/>
          <p:cNvSpPr>
            <a:spLocks/>
          </p:cNvSpPr>
          <p:nvPr/>
        </p:nvSpPr>
        <p:spPr bwMode="auto">
          <a:xfrm>
            <a:off x="4102100" y="4876800"/>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w="25400" cap="rnd">
            <a:noFill/>
            <a:round/>
            <a:headEnd/>
            <a:tailEnd/>
          </a:ln>
        </p:spPr>
        <p:txBody>
          <a:bodyPr wrap="none" anchor="ctr"/>
          <a:lstStyle/>
          <a:p>
            <a:endParaRPr lang="en-IN"/>
          </a:p>
        </p:txBody>
      </p:sp>
      <p:sp>
        <p:nvSpPr>
          <p:cNvPr id="5147" name="Line 65"/>
          <p:cNvSpPr>
            <a:spLocks noChangeShapeType="1"/>
          </p:cNvSpPr>
          <p:nvPr/>
        </p:nvSpPr>
        <p:spPr bwMode="auto">
          <a:xfrm>
            <a:off x="4154488" y="4972050"/>
            <a:ext cx="0" cy="120650"/>
          </a:xfrm>
          <a:prstGeom prst="line">
            <a:avLst/>
          </a:prstGeom>
          <a:noFill/>
          <a:ln w="25400">
            <a:solidFill>
              <a:srgbClr val="000000"/>
            </a:solidFill>
            <a:round/>
            <a:headEnd/>
            <a:tailEnd/>
          </a:ln>
        </p:spPr>
        <p:txBody>
          <a:bodyPr wrap="none" anchor="ctr"/>
          <a:lstStyle/>
          <a:p>
            <a:endParaRPr lang="en-IN"/>
          </a:p>
        </p:txBody>
      </p:sp>
      <p:sp>
        <p:nvSpPr>
          <p:cNvPr id="5148" name="Rectangle 66"/>
          <p:cNvSpPr>
            <a:spLocks noChangeArrowheads="1"/>
          </p:cNvSpPr>
          <p:nvPr/>
        </p:nvSpPr>
        <p:spPr bwMode="auto">
          <a:xfrm>
            <a:off x="2728913" y="5192713"/>
            <a:ext cx="2444750" cy="381000"/>
          </a:xfrm>
          <a:prstGeom prst="rect">
            <a:avLst/>
          </a:prstGeom>
          <a:noFill/>
          <a:ln w="25400">
            <a:solidFill>
              <a:srgbClr val="000000"/>
            </a:solidFill>
            <a:miter lim="800000"/>
            <a:headEnd/>
            <a:tailEnd/>
          </a:ln>
        </p:spPr>
        <p:txBody>
          <a:bodyPr wrap="none" anchor="ctr"/>
          <a:lstStyle/>
          <a:p>
            <a:pPr algn="ctr"/>
            <a:endParaRPr lang="en-US" altLang="en-US"/>
          </a:p>
        </p:txBody>
      </p:sp>
      <p:sp>
        <p:nvSpPr>
          <p:cNvPr id="5149" name="Arc 67"/>
          <p:cNvSpPr>
            <a:spLocks/>
          </p:cNvSpPr>
          <p:nvPr/>
        </p:nvSpPr>
        <p:spPr bwMode="auto">
          <a:xfrm>
            <a:off x="3708400" y="5786438"/>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5150" name="Arc 68"/>
          <p:cNvSpPr>
            <a:spLocks/>
          </p:cNvSpPr>
          <p:nvPr/>
        </p:nvSpPr>
        <p:spPr bwMode="auto">
          <a:xfrm>
            <a:off x="3708400" y="5580063"/>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w="25400" cap="rnd">
            <a:noFill/>
            <a:round/>
            <a:headEnd/>
            <a:tailEnd/>
          </a:ln>
        </p:spPr>
        <p:txBody>
          <a:bodyPr wrap="none" anchor="ctr"/>
          <a:lstStyle/>
          <a:p>
            <a:endParaRPr lang="en-IN"/>
          </a:p>
        </p:txBody>
      </p:sp>
      <p:sp>
        <p:nvSpPr>
          <p:cNvPr id="5151" name="Line 69"/>
          <p:cNvSpPr>
            <a:spLocks noChangeShapeType="1"/>
          </p:cNvSpPr>
          <p:nvPr/>
        </p:nvSpPr>
        <p:spPr bwMode="auto">
          <a:xfrm>
            <a:off x="3760788" y="5675313"/>
            <a:ext cx="0" cy="120650"/>
          </a:xfrm>
          <a:prstGeom prst="line">
            <a:avLst/>
          </a:prstGeom>
          <a:noFill/>
          <a:ln w="25400">
            <a:solidFill>
              <a:srgbClr val="000000"/>
            </a:solidFill>
            <a:round/>
            <a:headEnd/>
            <a:tailEnd/>
          </a:ln>
        </p:spPr>
        <p:txBody>
          <a:bodyPr wrap="none" anchor="ctr"/>
          <a:lstStyle/>
          <a:p>
            <a:endParaRPr lang="en-IN"/>
          </a:p>
        </p:txBody>
      </p:sp>
      <p:sp>
        <p:nvSpPr>
          <p:cNvPr id="5152" name="Arc 70"/>
          <p:cNvSpPr>
            <a:spLocks/>
          </p:cNvSpPr>
          <p:nvPr/>
        </p:nvSpPr>
        <p:spPr bwMode="auto">
          <a:xfrm>
            <a:off x="4102100" y="5786438"/>
            <a:ext cx="107950" cy="952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5153" name="Arc 71"/>
          <p:cNvSpPr>
            <a:spLocks/>
          </p:cNvSpPr>
          <p:nvPr/>
        </p:nvSpPr>
        <p:spPr bwMode="auto">
          <a:xfrm>
            <a:off x="4102100" y="5580063"/>
            <a:ext cx="107950" cy="95250"/>
          </a:xfrm>
          <a:custGeom>
            <a:avLst/>
            <a:gdLst>
              <a:gd name="T0" fmla="*/ 2147483646 w 17464"/>
              <a:gd name="T1" fmla="*/ 2147483646 h 21600"/>
              <a:gd name="T2" fmla="*/ 0 w 17464"/>
              <a:gd name="T3" fmla="*/ 2147483646 h 21600"/>
              <a:gd name="T4" fmla="*/ 214748364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lnTo>
                  <a:pt x="17463" y="19808"/>
                </a:lnTo>
                <a:close/>
              </a:path>
            </a:pathLst>
          </a:custGeom>
          <a:solidFill>
            <a:srgbClr val="000000"/>
          </a:solidFill>
          <a:ln w="25400" cap="rnd">
            <a:noFill/>
            <a:round/>
            <a:headEnd/>
            <a:tailEnd/>
          </a:ln>
        </p:spPr>
        <p:txBody>
          <a:bodyPr wrap="none" anchor="ctr"/>
          <a:lstStyle/>
          <a:p>
            <a:endParaRPr lang="en-IN"/>
          </a:p>
        </p:txBody>
      </p:sp>
      <p:sp>
        <p:nvSpPr>
          <p:cNvPr id="5154" name="Line 72"/>
          <p:cNvSpPr>
            <a:spLocks noChangeShapeType="1"/>
          </p:cNvSpPr>
          <p:nvPr/>
        </p:nvSpPr>
        <p:spPr bwMode="auto">
          <a:xfrm>
            <a:off x="4154488" y="5675313"/>
            <a:ext cx="0" cy="120650"/>
          </a:xfrm>
          <a:prstGeom prst="line">
            <a:avLst/>
          </a:prstGeom>
          <a:noFill/>
          <a:ln w="25400">
            <a:solidFill>
              <a:srgbClr val="000000"/>
            </a:solidFill>
            <a:round/>
            <a:headEnd/>
            <a:tailEnd/>
          </a:ln>
        </p:spPr>
        <p:txBody>
          <a:bodyPr wrap="none" anchor="ctr"/>
          <a:lstStyle/>
          <a:p>
            <a:endParaRPr lang="en-IN"/>
          </a:p>
        </p:txBody>
      </p:sp>
      <p:sp>
        <p:nvSpPr>
          <p:cNvPr id="5155" name="Rectangle 73"/>
          <p:cNvSpPr>
            <a:spLocks noChangeArrowheads="1"/>
          </p:cNvSpPr>
          <p:nvPr/>
        </p:nvSpPr>
        <p:spPr bwMode="auto">
          <a:xfrm>
            <a:off x="3365500" y="5246688"/>
            <a:ext cx="12049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Magnetic Disk</a:t>
            </a:r>
          </a:p>
        </p:txBody>
      </p:sp>
      <p:sp>
        <p:nvSpPr>
          <p:cNvPr id="5156" name="Rectangle 74"/>
          <p:cNvSpPr>
            <a:spLocks noChangeArrowheads="1"/>
          </p:cNvSpPr>
          <p:nvPr/>
        </p:nvSpPr>
        <p:spPr bwMode="auto">
          <a:xfrm>
            <a:off x="2489200" y="5895975"/>
            <a:ext cx="2924175" cy="401638"/>
          </a:xfrm>
          <a:prstGeom prst="rect">
            <a:avLst/>
          </a:prstGeom>
          <a:noFill/>
          <a:ln w="25400">
            <a:solidFill>
              <a:srgbClr val="000000"/>
            </a:solidFill>
            <a:miter lim="800000"/>
            <a:headEnd/>
            <a:tailEnd/>
          </a:ln>
        </p:spPr>
        <p:txBody>
          <a:bodyPr wrap="none" anchor="ctr"/>
          <a:lstStyle/>
          <a:p>
            <a:pPr algn="ctr"/>
            <a:endParaRPr lang="en-US" altLang="en-US"/>
          </a:p>
        </p:txBody>
      </p:sp>
      <p:sp>
        <p:nvSpPr>
          <p:cNvPr id="5157" name="Rectangle 75"/>
          <p:cNvSpPr>
            <a:spLocks noChangeArrowheads="1"/>
          </p:cNvSpPr>
          <p:nvPr/>
        </p:nvSpPr>
        <p:spPr bwMode="auto">
          <a:xfrm>
            <a:off x="3322638" y="5954713"/>
            <a:ext cx="1239837"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Magnetic Tape</a:t>
            </a:r>
          </a:p>
        </p:txBody>
      </p:sp>
      <p:sp>
        <p:nvSpPr>
          <p:cNvPr id="5158" name="Rectangle 2"/>
          <p:cNvSpPr>
            <a:spLocks noGrp="1" noChangeArrowheads="1"/>
          </p:cNvSpPr>
          <p:nvPr>
            <p:ph type="title"/>
          </p:nvPr>
        </p:nvSpPr>
        <p:spPr/>
        <p:txBody>
          <a:bodyPr/>
          <a:lstStyle/>
          <a:p>
            <a:r>
              <a:rPr lang="en-US" altLang="ko-KR"/>
              <a:t>Memory Organization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IN" altLang="en-US"/>
              <a:t>Questions</a:t>
            </a:r>
          </a:p>
        </p:txBody>
      </p:sp>
      <p:sp>
        <p:nvSpPr>
          <p:cNvPr id="19459" name="Content Placeholder 2"/>
          <p:cNvSpPr>
            <a:spLocks noGrp="1"/>
          </p:cNvSpPr>
          <p:nvPr>
            <p:ph idx="1"/>
          </p:nvPr>
        </p:nvSpPr>
        <p:spPr/>
        <p:txBody>
          <a:bodyPr/>
          <a:lstStyle/>
          <a:p>
            <a:pPr algn="just"/>
            <a:r>
              <a:rPr lang="en-IN" altLang="en-US" sz="1800"/>
              <a:t>A two-way set associative cache memory uses blocks of four words. The cache can accommodate a total of 2048 words from main memory. The main memory size is 128Kx32. Formulate all pertinent information required to construct the cache memory. What is the size of cache memory.</a:t>
            </a:r>
          </a:p>
          <a:p>
            <a:pPr algn="just"/>
            <a:endParaRPr lang="en-IN" altLang="en-US" sz="1800"/>
          </a:p>
          <a:p>
            <a:pPr algn="just"/>
            <a:r>
              <a:rPr lang="en-IN" altLang="en-US" sz="1800"/>
              <a:t>A computer has a memory unit of 64Kx16 and a cache memory of 1K words. The cache uses direct mapping with a block size of four words. How many bits are there in the tag, index, block, and words fields of the address format. How many bits are there in each word of cache, and how are they divided into functions? Include a valid bit. How many blocks can the cache accommodate?</a:t>
            </a:r>
          </a:p>
          <a:p>
            <a:pPr algn="just"/>
            <a:endParaRPr lang="en-IN" altLang="en-US" sz="1800"/>
          </a:p>
          <a:p>
            <a:pPr algn="just"/>
            <a:r>
              <a:rPr lang="en-IN" altLang="en-US" sz="1800"/>
              <a:t>The access time of a cache memory is 100ns and that of main memory is 1000ns. It is estimated that 80 percent of the memory requests are for read and the remaining 20 percent for write. The hit ratio for read access only is 0.9. A write-through procedure is used. What is the average access time of the system considering only memory read cycles. What is the average access time of the system for both read and write requests.  What is the hit ratio considering the write requests also.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altLang="en-US"/>
              <a:t>Answer</a:t>
            </a:r>
          </a:p>
        </p:txBody>
      </p:sp>
      <p:pic>
        <p:nvPicPr>
          <p:cNvPr id="20483" name="Content Placeholder 3"/>
          <p:cNvPicPr>
            <a:picLocks noGrp="1" noChangeAspect="1"/>
          </p:cNvPicPr>
          <p:nvPr>
            <p:ph idx="1"/>
          </p:nvPr>
        </p:nvPicPr>
        <p:blipFill>
          <a:blip r:embed="rId2"/>
          <a:srcRect/>
          <a:stretch>
            <a:fillRect/>
          </a:stretch>
        </p:blipFill>
        <p:spPr>
          <a:xfrm>
            <a:off x="1806575" y="990600"/>
            <a:ext cx="5378450" cy="54864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N" altLang="en-US"/>
              <a:t>Answer</a:t>
            </a:r>
          </a:p>
        </p:txBody>
      </p:sp>
      <p:pic>
        <p:nvPicPr>
          <p:cNvPr id="21507" name="Content Placeholder 3"/>
          <p:cNvPicPr>
            <a:picLocks noGrp="1" noChangeAspect="1"/>
          </p:cNvPicPr>
          <p:nvPr>
            <p:ph idx="1"/>
          </p:nvPr>
        </p:nvPicPr>
        <p:blipFill>
          <a:blip r:embed="rId2"/>
          <a:srcRect/>
          <a:stretch>
            <a:fillRect/>
          </a:stretch>
        </p:blipFill>
        <p:spPr>
          <a:xfrm>
            <a:off x="919163" y="1125538"/>
            <a:ext cx="7305675" cy="32004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p:txBody>
          <a:bodyPr/>
          <a:lstStyle/>
          <a:p>
            <a:pPr lvl="1"/>
            <a:r>
              <a:rPr lang="en-US" altLang="ko-KR" sz="1800"/>
              <a:t>Replacement Algorithm : </a:t>
            </a:r>
            <a:r>
              <a:rPr lang="en-US" altLang="ko-KR" sz="1800">
                <a:solidFill>
                  <a:srgbClr val="CC9900"/>
                </a:solidFill>
              </a:rPr>
              <a:t>cache miss or full</a:t>
            </a:r>
            <a:endParaRPr lang="ko-KR" altLang="en-US" sz="1800"/>
          </a:p>
          <a:p>
            <a:pPr lvl="2"/>
            <a:r>
              <a:rPr lang="ko-KR" altLang="en-US" sz="1800"/>
              <a:t>1) </a:t>
            </a:r>
            <a:r>
              <a:rPr lang="en-US" altLang="ko-KR" sz="1800" b="1"/>
              <a:t>LRU</a:t>
            </a:r>
            <a:r>
              <a:rPr lang="en-US" altLang="ko-KR" sz="1800"/>
              <a:t> (Least Recently Used):</a:t>
            </a:r>
            <a:endParaRPr lang="ko-KR" altLang="en-US" sz="1800"/>
          </a:p>
          <a:p>
            <a:pPr lvl="2"/>
            <a:r>
              <a:rPr lang="ko-KR" altLang="en-US" sz="1800"/>
              <a:t>2) </a:t>
            </a:r>
            <a:r>
              <a:rPr lang="en-US" altLang="ko-KR" sz="1800" b="1"/>
              <a:t>Random Replacement:</a:t>
            </a:r>
            <a:endParaRPr lang="ko-KR" altLang="en-US" sz="1800"/>
          </a:p>
          <a:p>
            <a:pPr lvl="2"/>
            <a:r>
              <a:rPr lang="ko-KR" altLang="en-US" sz="1800"/>
              <a:t>3) </a:t>
            </a:r>
            <a:r>
              <a:rPr lang="en-US" altLang="ko-KR" sz="1800" b="1"/>
              <a:t>FIFO</a:t>
            </a:r>
            <a:r>
              <a:rPr lang="en-US" altLang="ko-KR" sz="1800"/>
              <a:t> (First-In First-Out) :</a:t>
            </a:r>
          </a:p>
          <a:p>
            <a:pPr lvl="2"/>
            <a:endParaRPr lang="ko-KR" altLang="en-US"/>
          </a:p>
          <a:p>
            <a:pPr lvl="1"/>
            <a:r>
              <a:rPr lang="en-US" altLang="ko-KR" sz="1800"/>
              <a:t>Writing to Cache :</a:t>
            </a:r>
            <a:endParaRPr lang="ko-KR" altLang="en-US" sz="1800"/>
          </a:p>
          <a:p>
            <a:pPr lvl="3"/>
            <a:r>
              <a:rPr lang="ko-KR" altLang="en-US" sz="1800"/>
              <a:t>1) </a:t>
            </a:r>
            <a:r>
              <a:rPr lang="en-US" altLang="ko-KR" sz="1800" b="1">
                <a:solidFill>
                  <a:schemeClr val="accent1"/>
                </a:solidFill>
              </a:rPr>
              <a:t>Write-through</a:t>
            </a:r>
            <a:r>
              <a:rPr lang="en-US" altLang="ko-KR" sz="1800"/>
              <a:t> :</a:t>
            </a:r>
            <a:endParaRPr lang="ko-KR" altLang="en-US" sz="1800"/>
          </a:p>
          <a:p>
            <a:pPr lvl="3"/>
            <a:r>
              <a:rPr lang="ko-KR" altLang="en-US" sz="1800"/>
              <a:t>2) </a:t>
            </a:r>
            <a:r>
              <a:rPr lang="en-US" altLang="ko-KR" sz="1800" b="1">
                <a:solidFill>
                  <a:schemeClr val="accent1"/>
                </a:solidFill>
              </a:rPr>
              <a:t>Write-back</a:t>
            </a:r>
            <a:r>
              <a:rPr lang="en-US" altLang="ko-KR" sz="1800"/>
              <a:t> :</a:t>
            </a:r>
          </a:p>
          <a:p>
            <a:pPr lvl="3"/>
            <a:endParaRPr lang="ko-KR" altLang="en-US" sz="1800"/>
          </a:p>
          <a:p>
            <a:pPr lvl="1"/>
            <a:r>
              <a:rPr lang="en-US" altLang="ko-KR" sz="1800"/>
              <a:t>Cache Initialization</a:t>
            </a:r>
          </a:p>
          <a:p>
            <a:pPr lvl="2"/>
            <a:r>
              <a:rPr lang="en-US" altLang="ko-KR" sz="1800"/>
              <a:t>Cache is initialized :</a:t>
            </a:r>
            <a:endParaRPr lang="ko-KR" altLang="en-US" sz="1800"/>
          </a:p>
          <a:p>
            <a:pPr lvl="3"/>
            <a:r>
              <a:rPr lang="ko-KR" altLang="ko-KR" sz="1800"/>
              <a:t>1) </a:t>
            </a:r>
            <a:r>
              <a:rPr lang="en-US" altLang="ko-KR" sz="1800"/>
              <a:t>When power is applied to the computer</a:t>
            </a:r>
          </a:p>
          <a:p>
            <a:pPr lvl="3"/>
            <a:r>
              <a:rPr lang="en-US" altLang="ko-KR" sz="1800"/>
              <a:t>2) When main memory is loaded with a complete set of programs from auxiliary memory</a:t>
            </a:r>
          </a:p>
          <a:p>
            <a:pPr lvl="3"/>
            <a:r>
              <a:rPr lang="en-US" altLang="ko-KR" sz="1800"/>
              <a:t>3) Cache is initialized by clearing all the valid bits to 0.</a:t>
            </a:r>
          </a:p>
          <a:p>
            <a:pPr lvl="2"/>
            <a:r>
              <a:rPr lang="en-US" altLang="ko-KR" sz="1800"/>
              <a:t>Valid bit</a:t>
            </a:r>
          </a:p>
          <a:p>
            <a:pPr lvl="3"/>
            <a:r>
              <a:rPr lang="en-US" altLang="ko-KR" sz="1800"/>
              <a:t>Indicate whether or not the word contains valid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27050" y="273050"/>
            <a:ext cx="8151813" cy="469900"/>
          </a:xfrm>
          <a:prstGeom prst="rect">
            <a:avLst/>
          </a:prstGeom>
          <a:noFill/>
          <a:ln w="12700">
            <a:noFill/>
            <a:miter lim="800000"/>
            <a:headEnd/>
            <a:tailEnd/>
          </a:ln>
        </p:spPr>
        <p:txBody>
          <a:bodyPr lIns="90488" tIns="44450" rIns="90488" bIns="44450" anchor="ctr"/>
          <a:lstStyle/>
          <a:p>
            <a:pPr algn="ctr">
              <a:defRPr/>
            </a:pPr>
            <a:r>
              <a:rPr lang="en-US" altLang="ko-KR" sz="2400" kern="0">
                <a:latin typeface="+mj-lt"/>
                <a:cs typeface="+mj-cs"/>
              </a:rPr>
              <a:t>VIRTUAL  MEMORY</a:t>
            </a:r>
          </a:p>
        </p:txBody>
      </p:sp>
      <p:sp>
        <p:nvSpPr>
          <p:cNvPr id="23555" name="Rectangle 3"/>
          <p:cNvSpPr>
            <a:spLocks noChangeArrowheads="1"/>
          </p:cNvSpPr>
          <p:nvPr/>
        </p:nvSpPr>
        <p:spPr bwMode="auto">
          <a:xfrm>
            <a:off x="439738" y="900113"/>
            <a:ext cx="8318500" cy="546100"/>
          </a:xfrm>
          <a:prstGeom prst="rect">
            <a:avLst/>
          </a:prstGeom>
          <a:noFill/>
          <a:ln w="12700">
            <a:noFill/>
            <a:miter lim="800000"/>
            <a:headEnd/>
            <a:tailEnd/>
          </a:ln>
        </p:spPr>
        <p:txBody>
          <a:bodyPr wrap="none" lIns="63500" tIns="25400" rIns="63500" bIns="25400">
            <a:spAutoFit/>
          </a:bodyPr>
          <a:lstStyle/>
          <a:p>
            <a:pPr algn="ctr" defTabSz="762000">
              <a:lnSpc>
                <a:spcPct val="90000"/>
              </a:lnSpc>
            </a:pPr>
            <a:r>
              <a:rPr lang="en-US" altLang="ko-KR" sz="1800"/>
              <a:t>Give the programmer the illusion that the system has a very large memory, </a:t>
            </a:r>
          </a:p>
          <a:p>
            <a:pPr algn="ctr" defTabSz="762000">
              <a:lnSpc>
                <a:spcPct val="90000"/>
              </a:lnSpc>
            </a:pPr>
            <a:r>
              <a:rPr lang="en-US" altLang="ko-KR" sz="1800"/>
              <a:t>even though the computer actually has a relatively small main memory</a:t>
            </a:r>
          </a:p>
        </p:txBody>
      </p:sp>
      <p:sp>
        <p:nvSpPr>
          <p:cNvPr id="23556" name="Rectangle 4"/>
          <p:cNvSpPr>
            <a:spLocks noChangeArrowheads="1"/>
          </p:cNvSpPr>
          <p:nvPr/>
        </p:nvSpPr>
        <p:spPr bwMode="auto">
          <a:xfrm>
            <a:off x="808038" y="1631950"/>
            <a:ext cx="6019800" cy="330200"/>
          </a:xfrm>
          <a:prstGeom prst="rect">
            <a:avLst/>
          </a:prstGeom>
          <a:noFill/>
          <a:ln w="12700">
            <a:noFill/>
            <a:miter lim="800000"/>
            <a:headEnd/>
            <a:tailEnd/>
          </a:ln>
        </p:spPr>
        <p:txBody>
          <a:bodyPr wrap="none" lIns="63500" tIns="25400" rIns="63500" bIns="25400">
            <a:spAutoFit/>
          </a:bodyPr>
          <a:lstStyle/>
          <a:p>
            <a:pPr algn="ctr" defTabSz="762000">
              <a:lnSpc>
                <a:spcPct val="102000"/>
              </a:lnSpc>
            </a:pPr>
            <a:r>
              <a:rPr lang="en-US" altLang="ko-KR" sz="1800"/>
              <a:t>Address Space(Logical)  and Memory Space(Physical)</a:t>
            </a:r>
          </a:p>
        </p:txBody>
      </p:sp>
      <p:sp>
        <p:nvSpPr>
          <p:cNvPr id="23557" name="Rectangle 13"/>
          <p:cNvSpPr>
            <a:spLocks noChangeArrowheads="1"/>
          </p:cNvSpPr>
          <p:nvPr/>
        </p:nvSpPr>
        <p:spPr bwMode="auto">
          <a:xfrm>
            <a:off x="352425" y="3459163"/>
            <a:ext cx="7410450" cy="606425"/>
          </a:xfrm>
          <a:prstGeom prst="rect">
            <a:avLst/>
          </a:prstGeom>
          <a:noFill/>
          <a:ln w="12700">
            <a:noFill/>
            <a:miter lim="800000"/>
            <a:headEnd/>
            <a:tailEnd/>
          </a:ln>
        </p:spPr>
        <p:txBody>
          <a:bodyPr wrap="none" lIns="63500" tIns="25400" rIns="63500" bIns="25400">
            <a:spAutoFit/>
          </a:bodyPr>
          <a:lstStyle/>
          <a:p>
            <a:pPr algn="ctr" defTabSz="762000">
              <a:lnSpc>
                <a:spcPct val="101000"/>
              </a:lnSpc>
            </a:pPr>
            <a:r>
              <a:rPr lang="en-US" altLang="ko-KR" sz="1800"/>
              <a:t>Address Mapping       </a:t>
            </a:r>
          </a:p>
          <a:p>
            <a:pPr algn="ctr" defTabSz="762000">
              <a:lnSpc>
                <a:spcPct val="101000"/>
              </a:lnSpc>
            </a:pPr>
            <a:r>
              <a:rPr lang="en-US" altLang="ko-KR" sz="1800"/>
              <a:t>      Memory </a:t>
            </a:r>
            <a:r>
              <a:rPr lang="en-US" altLang="ko-KR" sz="1800" i="1"/>
              <a:t>Mapping Table</a:t>
            </a:r>
            <a:r>
              <a:rPr lang="en-US" altLang="ko-KR" sz="1800"/>
              <a:t> for </a:t>
            </a:r>
            <a:r>
              <a:rPr lang="en-US" altLang="ko-KR" sz="1800" i="1"/>
              <a:t>Virtual Address</a:t>
            </a:r>
            <a:r>
              <a:rPr lang="en-US" altLang="ko-KR" sz="1800"/>
              <a:t> -&gt; </a:t>
            </a:r>
            <a:r>
              <a:rPr lang="en-US" altLang="ko-KR" sz="1800" i="1"/>
              <a:t>Physical Address</a:t>
            </a:r>
            <a:endParaRPr lang="en-US" altLang="ko-KR" sz="1800"/>
          </a:p>
        </p:txBody>
      </p:sp>
      <p:grpSp>
        <p:nvGrpSpPr>
          <p:cNvPr id="23558" name="Group 58"/>
          <p:cNvGrpSpPr>
            <a:grpSpLocks/>
          </p:cNvGrpSpPr>
          <p:nvPr/>
        </p:nvGrpSpPr>
        <p:grpSpPr bwMode="auto">
          <a:xfrm>
            <a:off x="1314450" y="1979613"/>
            <a:ext cx="5713413" cy="1347787"/>
            <a:chOff x="366" y="1541"/>
            <a:chExt cx="4955" cy="630"/>
          </a:xfrm>
        </p:grpSpPr>
        <p:sp>
          <p:nvSpPr>
            <p:cNvPr id="23600" name="Rectangle 5"/>
            <p:cNvSpPr>
              <a:spLocks noChangeArrowheads="1"/>
            </p:cNvSpPr>
            <p:nvPr/>
          </p:nvSpPr>
          <p:spPr bwMode="auto">
            <a:xfrm>
              <a:off x="1097" y="1750"/>
              <a:ext cx="1330" cy="224"/>
            </a:xfrm>
            <a:prstGeom prst="rect">
              <a:avLst/>
            </a:prstGeom>
            <a:noFill/>
            <a:ln w="25400">
              <a:noFill/>
              <a:miter lim="800000"/>
              <a:headEnd/>
              <a:tailEnd/>
            </a:ln>
          </p:spPr>
          <p:txBody>
            <a:bodyPr wrap="none" lIns="63500" tIns="25400" rIns="63500" bIns="25400">
              <a:spAutoFit/>
            </a:bodyPr>
            <a:lstStyle/>
            <a:p>
              <a:pPr algn="ctr" defTabSz="762000">
                <a:lnSpc>
                  <a:spcPct val="101000"/>
                </a:lnSpc>
              </a:pPr>
              <a:r>
                <a:rPr lang="en-US" altLang="ko-KR"/>
                <a:t>virtual address</a:t>
              </a:r>
            </a:p>
            <a:p>
              <a:pPr algn="ctr" defTabSz="762000">
                <a:lnSpc>
                  <a:spcPct val="101000"/>
                </a:lnSpc>
              </a:pPr>
              <a:r>
                <a:rPr lang="en-US" altLang="ko-KR"/>
                <a:t>(logical address)</a:t>
              </a:r>
            </a:p>
          </p:txBody>
        </p:sp>
        <p:sp>
          <p:nvSpPr>
            <p:cNvPr id="23601" name="Rectangle 6"/>
            <p:cNvSpPr>
              <a:spLocks noChangeArrowheads="1"/>
            </p:cNvSpPr>
            <p:nvPr/>
          </p:nvSpPr>
          <p:spPr bwMode="auto">
            <a:xfrm>
              <a:off x="3489" y="1812"/>
              <a:ext cx="1356" cy="120"/>
            </a:xfrm>
            <a:prstGeom prst="rect">
              <a:avLst/>
            </a:prstGeom>
            <a:noFill/>
            <a:ln w="25400">
              <a:noFill/>
              <a:miter lim="800000"/>
              <a:headEnd/>
              <a:tailEnd/>
            </a:ln>
          </p:spPr>
          <p:txBody>
            <a:bodyPr wrap="none" lIns="63500" tIns="25400" rIns="63500" bIns="25400">
              <a:spAutoFit/>
            </a:bodyPr>
            <a:lstStyle/>
            <a:p>
              <a:pPr algn="ctr" defTabSz="762000"/>
              <a:r>
                <a:rPr lang="en-US" altLang="ko-KR"/>
                <a:t>physical address</a:t>
              </a:r>
            </a:p>
          </p:txBody>
        </p:sp>
        <p:sp>
          <p:nvSpPr>
            <p:cNvPr id="23602" name="Oval 7"/>
            <p:cNvSpPr>
              <a:spLocks noChangeArrowheads="1"/>
            </p:cNvSpPr>
            <p:nvPr/>
          </p:nvSpPr>
          <p:spPr bwMode="auto">
            <a:xfrm>
              <a:off x="997" y="1662"/>
              <a:ext cx="1551" cy="382"/>
            </a:xfrm>
            <a:prstGeom prst="ellipse">
              <a:avLst/>
            </a:prstGeom>
            <a:noFill/>
            <a:ln w="25400">
              <a:solidFill>
                <a:schemeClr val="tx1"/>
              </a:solidFill>
              <a:round/>
              <a:headEnd/>
              <a:tailEnd/>
            </a:ln>
          </p:spPr>
          <p:txBody>
            <a:bodyPr wrap="none" anchor="ctr"/>
            <a:lstStyle/>
            <a:p>
              <a:pPr algn="ctr"/>
              <a:endParaRPr lang="en-US" altLang="en-US"/>
            </a:p>
          </p:txBody>
        </p:sp>
        <p:sp>
          <p:nvSpPr>
            <p:cNvPr id="23603" name="Oval 8"/>
            <p:cNvSpPr>
              <a:spLocks noChangeArrowheads="1"/>
            </p:cNvSpPr>
            <p:nvPr/>
          </p:nvSpPr>
          <p:spPr bwMode="auto">
            <a:xfrm>
              <a:off x="3401" y="1662"/>
              <a:ext cx="1550" cy="382"/>
            </a:xfrm>
            <a:prstGeom prst="ellipse">
              <a:avLst/>
            </a:prstGeom>
            <a:noFill/>
            <a:ln w="25400">
              <a:solidFill>
                <a:schemeClr val="tx1"/>
              </a:solidFill>
              <a:round/>
              <a:headEnd/>
              <a:tailEnd/>
            </a:ln>
          </p:spPr>
          <p:txBody>
            <a:bodyPr wrap="none" anchor="ctr"/>
            <a:lstStyle/>
            <a:p>
              <a:pPr algn="ctr"/>
              <a:endParaRPr lang="en-US" altLang="en-US"/>
            </a:p>
          </p:txBody>
        </p:sp>
        <p:sp>
          <p:nvSpPr>
            <p:cNvPr id="23604" name="Line 9"/>
            <p:cNvSpPr>
              <a:spLocks noChangeShapeType="1"/>
            </p:cNvSpPr>
            <p:nvPr/>
          </p:nvSpPr>
          <p:spPr bwMode="auto">
            <a:xfrm>
              <a:off x="2636" y="1855"/>
              <a:ext cx="687" cy="0"/>
            </a:xfrm>
            <a:prstGeom prst="line">
              <a:avLst/>
            </a:prstGeom>
            <a:noFill/>
            <a:ln w="25400">
              <a:solidFill>
                <a:schemeClr val="tx1"/>
              </a:solidFill>
              <a:round/>
              <a:headEnd/>
              <a:tailEnd type="triangle" w="med" len="med"/>
            </a:ln>
          </p:spPr>
          <p:txBody>
            <a:bodyPr wrap="none" anchor="ctr"/>
            <a:lstStyle/>
            <a:p>
              <a:endParaRPr lang="en-IN"/>
            </a:p>
          </p:txBody>
        </p:sp>
        <p:sp>
          <p:nvSpPr>
            <p:cNvPr id="23605" name="Rectangle 10"/>
            <p:cNvSpPr>
              <a:spLocks noChangeArrowheads="1"/>
            </p:cNvSpPr>
            <p:nvPr/>
          </p:nvSpPr>
          <p:spPr bwMode="auto">
            <a:xfrm>
              <a:off x="1152" y="1541"/>
              <a:ext cx="1177" cy="120"/>
            </a:xfrm>
            <a:prstGeom prst="rect">
              <a:avLst/>
            </a:prstGeom>
            <a:noFill/>
            <a:ln w="25400">
              <a:noFill/>
              <a:miter lim="800000"/>
              <a:headEnd/>
              <a:tailEnd/>
            </a:ln>
          </p:spPr>
          <p:txBody>
            <a:bodyPr wrap="none" lIns="63500" tIns="25400" rIns="63500" bIns="25400">
              <a:spAutoFit/>
            </a:bodyPr>
            <a:lstStyle/>
            <a:p>
              <a:pPr algn="ctr" defTabSz="762000"/>
              <a:r>
                <a:rPr lang="en-US" altLang="ko-KR"/>
                <a:t>address space</a:t>
              </a:r>
            </a:p>
          </p:txBody>
        </p:sp>
        <p:sp>
          <p:nvSpPr>
            <p:cNvPr id="23606" name="Rectangle 11"/>
            <p:cNvSpPr>
              <a:spLocks noChangeArrowheads="1"/>
            </p:cNvSpPr>
            <p:nvPr/>
          </p:nvSpPr>
          <p:spPr bwMode="auto">
            <a:xfrm>
              <a:off x="3579" y="1552"/>
              <a:ext cx="1188" cy="120"/>
            </a:xfrm>
            <a:prstGeom prst="rect">
              <a:avLst/>
            </a:prstGeom>
            <a:noFill/>
            <a:ln w="25400">
              <a:noFill/>
              <a:miter lim="800000"/>
              <a:headEnd/>
              <a:tailEnd/>
            </a:ln>
          </p:spPr>
          <p:txBody>
            <a:bodyPr wrap="none" lIns="63500" tIns="25400" rIns="63500" bIns="25400">
              <a:spAutoFit/>
            </a:bodyPr>
            <a:lstStyle/>
            <a:p>
              <a:pPr algn="ctr" defTabSz="762000"/>
              <a:r>
                <a:rPr lang="en-US" altLang="ko-KR"/>
                <a:t>memory space</a:t>
              </a:r>
            </a:p>
          </p:txBody>
        </p:sp>
        <p:sp>
          <p:nvSpPr>
            <p:cNvPr id="23607" name="Rectangle 12"/>
            <p:cNvSpPr>
              <a:spLocks noChangeArrowheads="1"/>
            </p:cNvSpPr>
            <p:nvPr/>
          </p:nvSpPr>
          <p:spPr bwMode="auto">
            <a:xfrm>
              <a:off x="366" y="2051"/>
              <a:ext cx="4955" cy="120"/>
            </a:xfrm>
            <a:prstGeom prst="rect">
              <a:avLst/>
            </a:prstGeom>
            <a:noFill/>
            <a:ln w="25400">
              <a:noFill/>
              <a:miter lim="800000"/>
              <a:headEnd/>
              <a:tailEnd/>
            </a:ln>
          </p:spPr>
          <p:txBody>
            <a:bodyPr wrap="none" lIns="63500" tIns="25400" rIns="63500" bIns="25400">
              <a:spAutoFit/>
            </a:bodyPr>
            <a:lstStyle/>
            <a:p>
              <a:pPr algn="ctr" defTabSz="762000"/>
              <a:r>
                <a:rPr lang="en-US" altLang="ko-KR"/>
                <a:t> address generated by programs        actual main memory address</a:t>
              </a:r>
            </a:p>
          </p:txBody>
        </p:sp>
        <p:sp>
          <p:nvSpPr>
            <p:cNvPr id="23608" name="Rectangle 14"/>
            <p:cNvSpPr>
              <a:spLocks noChangeArrowheads="1"/>
            </p:cNvSpPr>
            <p:nvPr/>
          </p:nvSpPr>
          <p:spPr bwMode="auto">
            <a:xfrm>
              <a:off x="2625" y="1724"/>
              <a:ext cx="741" cy="120"/>
            </a:xfrm>
            <a:prstGeom prst="rect">
              <a:avLst/>
            </a:prstGeom>
            <a:noFill/>
            <a:ln w="25400">
              <a:noFill/>
              <a:miter lim="800000"/>
              <a:headEnd/>
              <a:tailEnd/>
            </a:ln>
          </p:spPr>
          <p:txBody>
            <a:bodyPr wrap="none" lIns="63500" tIns="25400" rIns="63500" bIns="25400">
              <a:spAutoFit/>
            </a:bodyPr>
            <a:lstStyle/>
            <a:p>
              <a:pPr algn="ctr" defTabSz="762000"/>
              <a:r>
                <a:rPr lang="en-US" altLang="ko-KR"/>
                <a:t>Mapping</a:t>
              </a:r>
            </a:p>
          </p:txBody>
        </p:sp>
      </p:grpSp>
      <p:sp>
        <p:nvSpPr>
          <p:cNvPr id="23559" name="Rectangle 15"/>
          <p:cNvSpPr>
            <a:spLocks noChangeArrowheads="1"/>
          </p:cNvSpPr>
          <p:nvPr/>
        </p:nvSpPr>
        <p:spPr bwMode="auto">
          <a:xfrm>
            <a:off x="396875" y="895350"/>
            <a:ext cx="8304213" cy="542925"/>
          </a:xfrm>
          <a:prstGeom prst="rect">
            <a:avLst/>
          </a:prstGeom>
          <a:noFill/>
          <a:ln w="25400">
            <a:solidFill>
              <a:schemeClr val="tx1"/>
            </a:solidFill>
            <a:miter lim="800000"/>
            <a:headEnd/>
            <a:tailEnd/>
          </a:ln>
        </p:spPr>
        <p:txBody>
          <a:bodyPr wrap="none" anchor="ctr"/>
          <a:lstStyle/>
          <a:p>
            <a:pPr algn="ctr"/>
            <a:endParaRPr lang="en-US" altLang="en-US"/>
          </a:p>
        </p:txBody>
      </p:sp>
      <p:sp>
        <p:nvSpPr>
          <p:cNvPr id="23560" name="Rectangle 16"/>
          <p:cNvSpPr>
            <a:spLocks noChangeArrowheads="1"/>
          </p:cNvSpPr>
          <p:nvPr/>
        </p:nvSpPr>
        <p:spPr bwMode="auto">
          <a:xfrm>
            <a:off x="2692400" y="4186238"/>
            <a:ext cx="1462088" cy="280987"/>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i="1">
                <a:solidFill>
                  <a:srgbClr val="000000"/>
                </a:solidFill>
              </a:rPr>
              <a:t>Virtual address</a:t>
            </a:r>
          </a:p>
        </p:txBody>
      </p:sp>
      <p:sp>
        <p:nvSpPr>
          <p:cNvPr id="23561" name="Rectangle 17"/>
          <p:cNvSpPr>
            <a:spLocks noChangeArrowheads="1"/>
          </p:cNvSpPr>
          <p:nvPr/>
        </p:nvSpPr>
        <p:spPr bwMode="auto">
          <a:xfrm>
            <a:off x="3124200" y="4791075"/>
            <a:ext cx="655638"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Virtual</a:t>
            </a:r>
          </a:p>
          <a:p>
            <a:pPr algn="ctr" defTabSz="762000" eaLnBrk="1">
              <a:lnSpc>
                <a:spcPct val="90000"/>
              </a:lnSpc>
            </a:pPr>
            <a:endParaRPr lang="en-US" altLang="ko-KR" sz="1200">
              <a:solidFill>
                <a:srgbClr val="000000"/>
              </a:solidFill>
            </a:endParaRPr>
          </a:p>
        </p:txBody>
      </p:sp>
      <p:sp>
        <p:nvSpPr>
          <p:cNvPr id="23562" name="Rectangle 18"/>
          <p:cNvSpPr>
            <a:spLocks noChangeArrowheads="1"/>
          </p:cNvSpPr>
          <p:nvPr/>
        </p:nvSpPr>
        <p:spPr bwMode="auto">
          <a:xfrm>
            <a:off x="3055938" y="4954588"/>
            <a:ext cx="763587"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address</a:t>
            </a:r>
          </a:p>
          <a:p>
            <a:pPr algn="ctr" defTabSz="762000" eaLnBrk="1">
              <a:lnSpc>
                <a:spcPct val="90000"/>
              </a:lnSpc>
            </a:pPr>
            <a:endParaRPr lang="en-US" altLang="ko-KR" sz="1200">
              <a:solidFill>
                <a:srgbClr val="000000"/>
              </a:solidFill>
            </a:endParaRPr>
          </a:p>
        </p:txBody>
      </p:sp>
      <p:sp>
        <p:nvSpPr>
          <p:cNvPr id="23563" name="Rectangle 19"/>
          <p:cNvSpPr>
            <a:spLocks noChangeArrowheads="1"/>
          </p:cNvSpPr>
          <p:nvPr/>
        </p:nvSpPr>
        <p:spPr bwMode="auto">
          <a:xfrm>
            <a:off x="3086100" y="5116513"/>
            <a:ext cx="738188"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register</a:t>
            </a:r>
          </a:p>
          <a:p>
            <a:pPr algn="ctr" defTabSz="762000" eaLnBrk="1">
              <a:lnSpc>
                <a:spcPct val="90000"/>
              </a:lnSpc>
            </a:pPr>
            <a:endParaRPr lang="en-US" altLang="ko-KR" sz="1200">
              <a:solidFill>
                <a:srgbClr val="000000"/>
              </a:solidFill>
            </a:endParaRPr>
          </a:p>
        </p:txBody>
      </p:sp>
      <p:sp>
        <p:nvSpPr>
          <p:cNvPr id="23564" name="Rectangle 21"/>
          <p:cNvSpPr>
            <a:spLocks noChangeArrowheads="1"/>
          </p:cNvSpPr>
          <p:nvPr/>
        </p:nvSpPr>
        <p:spPr bwMode="auto">
          <a:xfrm>
            <a:off x="4276725" y="4811713"/>
            <a:ext cx="763588"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Memory</a:t>
            </a:r>
          </a:p>
          <a:p>
            <a:pPr algn="ctr" defTabSz="762000" eaLnBrk="1">
              <a:lnSpc>
                <a:spcPct val="90000"/>
              </a:lnSpc>
            </a:pPr>
            <a:endParaRPr lang="en-US" altLang="ko-KR" sz="1200">
              <a:solidFill>
                <a:srgbClr val="000000"/>
              </a:solidFill>
            </a:endParaRPr>
          </a:p>
        </p:txBody>
      </p:sp>
      <p:sp>
        <p:nvSpPr>
          <p:cNvPr id="23565" name="Rectangle 22"/>
          <p:cNvSpPr>
            <a:spLocks noChangeArrowheads="1"/>
          </p:cNvSpPr>
          <p:nvPr/>
        </p:nvSpPr>
        <p:spPr bwMode="auto">
          <a:xfrm>
            <a:off x="4249738" y="4975225"/>
            <a:ext cx="817562"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mapping</a:t>
            </a:r>
          </a:p>
          <a:p>
            <a:pPr algn="ctr" defTabSz="762000" eaLnBrk="1">
              <a:lnSpc>
                <a:spcPct val="90000"/>
              </a:lnSpc>
            </a:pPr>
            <a:endParaRPr lang="en-US" altLang="ko-KR" sz="1200">
              <a:solidFill>
                <a:srgbClr val="000000"/>
              </a:solidFill>
            </a:endParaRPr>
          </a:p>
        </p:txBody>
      </p:sp>
      <p:sp>
        <p:nvSpPr>
          <p:cNvPr id="23566" name="Rectangle 23"/>
          <p:cNvSpPr>
            <a:spLocks noChangeArrowheads="1"/>
          </p:cNvSpPr>
          <p:nvPr/>
        </p:nvSpPr>
        <p:spPr bwMode="auto">
          <a:xfrm>
            <a:off x="4395788" y="5137150"/>
            <a:ext cx="536575"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table</a:t>
            </a:r>
          </a:p>
        </p:txBody>
      </p:sp>
      <p:sp>
        <p:nvSpPr>
          <p:cNvPr id="23567" name="Rectangle 24"/>
          <p:cNvSpPr>
            <a:spLocks noChangeArrowheads="1"/>
          </p:cNvSpPr>
          <p:nvPr/>
        </p:nvSpPr>
        <p:spPr bwMode="auto">
          <a:xfrm>
            <a:off x="4095750" y="6070600"/>
            <a:ext cx="1162050"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Memory table</a:t>
            </a:r>
          </a:p>
          <a:p>
            <a:pPr algn="ctr" defTabSz="762000" eaLnBrk="1">
              <a:lnSpc>
                <a:spcPct val="90000"/>
              </a:lnSpc>
            </a:pPr>
            <a:endParaRPr lang="en-US" altLang="ko-KR" sz="1200">
              <a:solidFill>
                <a:srgbClr val="000000"/>
              </a:solidFill>
            </a:endParaRPr>
          </a:p>
        </p:txBody>
      </p:sp>
      <p:sp>
        <p:nvSpPr>
          <p:cNvPr id="23568" name="Rectangle 25"/>
          <p:cNvSpPr>
            <a:spLocks noChangeArrowheads="1"/>
          </p:cNvSpPr>
          <p:nvPr/>
        </p:nvSpPr>
        <p:spPr bwMode="auto">
          <a:xfrm>
            <a:off x="4064000" y="6230938"/>
            <a:ext cx="121285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buffer register</a:t>
            </a:r>
          </a:p>
        </p:txBody>
      </p:sp>
      <p:sp>
        <p:nvSpPr>
          <p:cNvPr id="23569" name="Rectangle 26"/>
          <p:cNvSpPr>
            <a:spLocks noChangeArrowheads="1"/>
          </p:cNvSpPr>
          <p:nvPr/>
        </p:nvSpPr>
        <p:spPr bwMode="auto">
          <a:xfrm>
            <a:off x="5797550" y="4741863"/>
            <a:ext cx="1162050"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Main memory</a:t>
            </a:r>
          </a:p>
          <a:p>
            <a:pPr algn="ctr" defTabSz="762000" eaLnBrk="1">
              <a:lnSpc>
                <a:spcPct val="90000"/>
              </a:lnSpc>
            </a:pPr>
            <a:endParaRPr lang="en-US" altLang="ko-KR" sz="1200">
              <a:solidFill>
                <a:srgbClr val="000000"/>
              </a:solidFill>
            </a:endParaRPr>
          </a:p>
        </p:txBody>
      </p:sp>
      <p:sp>
        <p:nvSpPr>
          <p:cNvPr id="23570" name="Rectangle 27"/>
          <p:cNvSpPr>
            <a:spLocks noChangeArrowheads="1"/>
          </p:cNvSpPr>
          <p:nvPr/>
        </p:nvSpPr>
        <p:spPr bwMode="auto">
          <a:xfrm>
            <a:off x="6007100" y="4903788"/>
            <a:ext cx="763588"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address</a:t>
            </a:r>
          </a:p>
          <a:p>
            <a:pPr algn="ctr" defTabSz="762000" eaLnBrk="1">
              <a:lnSpc>
                <a:spcPct val="90000"/>
              </a:lnSpc>
            </a:pPr>
            <a:endParaRPr lang="en-US" altLang="ko-KR" sz="1200">
              <a:solidFill>
                <a:srgbClr val="000000"/>
              </a:solidFill>
            </a:endParaRPr>
          </a:p>
        </p:txBody>
      </p:sp>
      <p:sp>
        <p:nvSpPr>
          <p:cNvPr id="23571" name="Rectangle 28"/>
          <p:cNvSpPr>
            <a:spLocks noChangeArrowheads="1"/>
          </p:cNvSpPr>
          <p:nvPr/>
        </p:nvSpPr>
        <p:spPr bwMode="auto">
          <a:xfrm>
            <a:off x="6034088" y="5068888"/>
            <a:ext cx="738187"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register</a:t>
            </a:r>
          </a:p>
          <a:p>
            <a:pPr algn="ctr" defTabSz="762000" eaLnBrk="1">
              <a:lnSpc>
                <a:spcPct val="90000"/>
              </a:lnSpc>
            </a:pPr>
            <a:endParaRPr lang="en-US" altLang="ko-KR" sz="1200">
              <a:solidFill>
                <a:srgbClr val="000000"/>
              </a:solidFill>
            </a:endParaRPr>
          </a:p>
        </p:txBody>
      </p:sp>
      <p:sp>
        <p:nvSpPr>
          <p:cNvPr id="23572" name="Rectangle 30"/>
          <p:cNvSpPr>
            <a:spLocks noChangeArrowheads="1"/>
          </p:cNvSpPr>
          <p:nvPr/>
        </p:nvSpPr>
        <p:spPr bwMode="auto">
          <a:xfrm>
            <a:off x="7408863" y="4881563"/>
            <a:ext cx="528637"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Main</a:t>
            </a:r>
          </a:p>
          <a:p>
            <a:pPr algn="ctr" defTabSz="762000" eaLnBrk="1">
              <a:lnSpc>
                <a:spcPct val="90000"/>
              </a:lnSpc>
            </a:pPr>
            <a:endParaRPr lang="en-US" altLang="ko-KR" sz="1200">
              <a:solidFill>
                <a:srgbClr val="000000"/>
              </a:solidFill>
            </a:endParaRPr>
          </a:p>
        </p:txBody>
      </p:sp>
      <p:sp>
        <p:nvSpPr>
          <p:cNvPr id="23573" name="Rectangle 31"/>
          <p:cNvSpPr>
            <a:spLocks noChangeArrowheads="1"/>
          </p:cNvSpPr>
          <p:nvPr/>
        </p:nvSpPr>
        <p:spPr bwMode="auto">
          <a:xfrm>
            <a:off x="7289800" y="5045075"/>
            <a:ext cx="771525"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memory</a:t>
            </a:r>
          </a:p>
        </p:txBody>
      </p:sp>
      <p:sp>
        <p:nvSpPr>
          <p:cNvPr id="23574" name="Rectangle 32"/>
          <p:cNvSpPr>
            <a:spLocks noChangeArrowheads="1"/>
          </p:cNvSpPr>
          <p:nvPr/>
        </p:nvSpPr>
        <p:spPr bwMode="auto">
          <a:xfrm>
            <a:off x="7146925" y="6070600"/>
            <a:ext cx="1162050"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Main memory</a:t>
            </a:r>
          </a:p>
          <a:p>
            <a:pPr algn="ctr" defTabSz="762000" eaLnBrk="1">
              <a:lnSpc>
                <a:spcPct val="90000"/>
              </a:lnSpc>
            </a:pPr>
            <a:endParaRPr lang="en-US" altLang="ko-KR" sz="1200">
              <a:solidFill>
                <a:srgbClr val="000000"/>
              </a:solidFill>
            </a:endParaRPr>
          </a:p>
        </p:txBody>
      </p:sp>
      <p:sp>
        <p:nvSpPr>
          <p:cNvPr id="23575" name="Rectangle 33"/>
          <p:cNvSpPr>
            <a:spLocks noChangeArrowheads="1"/>
          </p:cNvSpPr>
          <p:nvPr/>
        </p:nvSpPr>
        <p:spPr bwMode="auto">
          <a:xfrm>
            <a:off x="7146925" y="6235700"/>
            <a:ext cx="121285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buffer register</a:t>
            </a:r>
          </a:p>
        </p:txBody>
      </p:sp>
      <p:sp>
        <p:nvSpPr>
          <p:cNvPr id="23576" name="Rectangle 34"/>
          <p:cNvSpPr>
            <a:spLocks noChangeArrowheads="1"/>
          </p:cNvSpPr>
          <p:nvPr/>
        </p:nvSpPr>
        <p:spPr bwMode="auto">
          <a:xfrm>
            <a:off x="2982913" y="4743450"/>
            <a:ext cx="863600" cy="712788"/>
          </a:xfrm>
          <a:prstGeom prst="rect">
            <a:avLst/>
          </a:prstGeom>
          <a:noFill/>
          <a:ln w="25400">
            <a:solidFill>
              <a:srgbClr val="000000"/>
            </a:solidFill>
            <a:miter lim="800000"/>
            <a:headEnd/>
            <a:tailEnd/>
          </a:ln>
        </p:spPr>
        <p:txBody>
          <a:bodyPr wrap="none" anchor="ctr"/>
          <a:lstStyle/>
          <a:p>
            <a:pPr algn="ctr"/>
            <a:endParaRPr lang="en-US" altLang="en-US"/>
          </a:p>
        </p:txBody>
      </p:sp>
      <p:sp>
        <p:nvSpPr>
          <p:cNvPr id="23577" name="Arc 35"/>
          <p:cNvSpPr>
            <a:spLocks/>
          </p:cNvSpPr>
          <p:nvPr/>
        </p:nvSpPr>
        <p:spPr bwMode="auto">
          <a:xfrm>
            <a:off x="3371850" y="4618038"/>
            <a:ext cx="100013"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23578" name="Line 36"/>
          <p:cNvSpPr>
            <a:spLocks noChangeShapeType="1"/>
          </p:cNvSpPr>
          <p:nvPr/>
        </p:nvSpPr>
        <p:spPr bwMode="auto">
          <a:xfrm>
            <a:off x="3421063" y="4418013"/>
            <a:ext cx="0" cy="211137"/>
          </a:xfrm>
          <a:prstGeom prst="line">
            <a:avLst/>
          </a:prstGeom>
          <a:noFill/>
          <a:ln w="25400">
            <a:solidFill>
              <a:srgbClr val="000000"/>
            </a:solidFill>
            <a:round/>
            <a:headEnd/>
            <a:tailEnd/>
          </a:ln>
        </p:spPr>
        <p:txBody>
          <a:bodyPr wrap="none" anchor="ctr"/>
          <a:lstStyle/>
          <a:p>
            <a:endParaRPr lang="en-IN"/>
          </a:p>
        </p:txBody>
      </p:sp>
      <p:sp>
        <p:nvSpPr>
          <p:cNvPr id="23579" name="Arc 37"/>
          <p:cNvSpPr>
            <a:spLocks/>
          </p:cNvSpPr>
          <p:nvPr/>
        </p:nvSpPr>
        <p:spPr bwMode="auto">
          <a:xfrm>
            <a:off x="4110038" y="5022850"/>
            <a:ext cx="123825" cy="87313"/>
          </a:xfrm>
          <a:custGeom>
            <a:avLst/>
            <a:gdLst>
              <a:gd name="T0" fmla="*/ 2147483646 w 21600"/>
              <a:gd name="T1" fmla="*/ 2147483646 h 17255"/>
              <a:gd name="T2" fmla="*/ 2147483646 w 21600"/>
              <a:gd name="T3" fmla="*/ 0 h 17255"/>
              <a:gd name="T4" fmla="*/ 2147483646 w 21600"/>
              <a:gd name="T5" fmla="*/ 2147483646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lnTo>
                  <a:pt x="1746" y="17254"/>
                </a:lnTo>
                <a:close/>
              </a:path>
            </a:pathLst>
          </a:custGeom>
          <a:solidFill>
            <a:srgbClr val="000000"/>
          </a:solidFill>
          <a:ln w="25400" cap="rnd">
            <a:noFill/>
            <a:round/>
            <a:headEnd/>
            <a:tailEnd/>
          </a:ln>
        </p:spPr>
        <p:txBody>
          <a:bodyPr wrap="none" anchor="ctr"/>
          <a:lstStyle/>
          <a:p>
            <a:endParaRPr lang="en-IN"/>
          </a:p>
        </p:txBody>
      </p:sp>
      <p:sp>
        <p:nvSpPr>
          <p:cNvPr id="23580" name="Line 38"/>
          <p:cNvSpPr>
            <a:spLocks noChangeShapeType="1"/>
          </p:cNvSpPr>
          <p:nvPr/>
        </p:nvSpPr>
        <p:spPr bwMode="auto">
          <a:xfrm>
            <a:off x="3863975" y="5072063"/>
            <a:ext cx="258763" cy="0"/>
          </a:xfrm>
          <a:prstGeom prst="line">
            <a:avLst/>
          </a:prstGeom>
          <a:noFill/>
          <a:ln w="25400">
            <a:solidFill>
              <a:srgbClr val="000000"/>
            </a:solidFill>
            <a:round/>
            <a:headEnd/>
            <a:tailEnd/>
          </a:ln>
        </p:spPr>
        <p:txBody>
          <a:bodyPr wrap="none" anchor="ctr"/>
          <a:lstStyle/>
          <a:p>
            <a:endParaRPr lang="en-IN"/>
          </a:p>
        </p:txBody>
      </p:sp>
      <p:sp>
        <p:nvSpPr>
          <p:cNvPr id="23581" name="Rectangle 39"/>
          <p:cNvSpPr>
            <a:spLocks noChangeArrowheads="1"/>
          </p:cNvSpPr>
          <p:nvPr/>
        </p:nvSpPr>
        <p:spPr bwMode="auto">
          <a:xfrm>
            <a:off x="4238625" y="4418013"/>
            <a:ext cx="865188" cy="1363662"/>
          </a:xfrm>
          <a:prstGeom prst="rect">
            <a:avLst/>
          </a:prstGeom>
          <a:noFill/>
          <a:ln w="25400">
            <a:solidFill>
              <a:srgbClr val="000000"/>
            </a:solidFill>
            <a:miter lim="800000"/>
            <a:headEnd/>
            <a:tailEnd/>
          </a:ln>
        </p:spPr>
        <p:txBody>
          <a:bodyPr wrap="none" anchor="ctr"/>
          <a:lstStyle/>
          <a:p>
            <a:pPr algn="ctr"/>
            <a:endParaRPr lang="en-US" altLang="en-US"/>
          </a:p>
        </p:txBody>
      </p:sp>
      <p:sp>
        <p:nvSpPr>
          <p:cNvPr id="23582" name="Rectangle 40"/>
          <p:cNvSpPr>
            <a:spLocks noChangeArrowheads="1"/>
          </p:cNvSpPr>
          <p:nvPr/>
        </p:nvSpPr>
        <p:spPr bwMode="auto">
          <a:xfrm>
            <a:off x="4095750" y="6075363"/>
            <a:ext cx="1152525" cy="371475"/>
          </a:xfrm>
          <a:prstGeom prst="rect">
            <a:avLst/>
          </a:prstGeom>
          <a:noFill/>
          <a:ln w="25400">
            <a:solidFill>
              <a:srgbClr val="000000"/>
            </a:solidFill>
            <a:miter lim="800000"/>
            <a:headEnd/>
            <a:tailEnd/>
          </a:ln>
        </p:spPr>
        <p:txBody>
          <a:bodyPr wrap="none" anchor="ctr"/>
          <a:lstStyle/>
          <a:p>
            <a:pPr algn="ctr"/>
            <a:endParaRPr lang="en-US" altLang="en-US"/>
          </a:p>
        </p:txBody>
      </p:sp>
      <p:sp>
        <p:nvSpPr>
          <p:cNvPr id="23583" name="Arc 41"/>
          <p:cNvSpPr>
            <a:spLocks/>
          </p:cNvSpPr>
          <p:nvPr/>
        </p:nvSpPr>
        <p:spPr bwMode="auto">
          <a:xfrm>
            <a:off x="4629150" y="5946775"/>
            <a:ext cx="100013"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23584" name="Line 42"/>
          <p:cNvSpPr>
            <a:spLocks noChangeShapeType="1"/>
          </p:cNvSpPr>
          <p:nvPr/>
        </p:nvSpPr>
        <p:spPr bwMode="auto">
          <a:xfrm flipH="1">
            <a:off x="4678363" y="5784850"/>
            <a:ext cx="0" cy="171450"/>
          </a:xfrm>
          <a:prstGeom prst="line">
            <a:avLst/>
          </a:prstGeom>
          <a:noFill/>
          <a:ln w="25400">
            <a:solidFill>
              <a:srgbClr val="000000"/>
            </a:solidFill>
            <a:round/>
            <a:headEnd/>
            <a:tailEnd/>
          </a:ln>
        </p:spPr>
        <p:txBody>
          <a:bodyPr wrap="none" anchor="ctr"/>
          <a:lstStyle/>
          <a:p>
            <a:endParaRPr lang="en-IN"/>
          </a:p>
        </p:txBody>
      </p:sp>
      <p:sp>
        <p:nvSpPr>
          <p:cNvPr id="23585" name="Arc 43"/>
          <p:cNvSpPr>
            <a:spLocks/>
          </p:cNvSpPr>
          <p:nvPr/>
        </p:nvSpPr>
        <p:spPr bwMode="auto">
          <a:xfrm>
            <a:off x="5367338" y="6211888"/>
            <a:ext cx="123825" cy="88900"/>
          </a:xfrm>
          <a:custGeom>
            <a:avLst/>
            <a:gdLst>
              <a:gd name="T0" fmla="*/ 2147483646 w 21600"/>
              <a:gd name="T1" fmla="*/ 2147483646 h 17255"/>
              <a:gd name="T2" fmla="*/ 2147483646 w 21600"/>
              <a:gd name="T3" fmla="*/ 0 h 17255"/>
              <a:gd name="T4" fmla="*/ 2147483646 w 21600"/>
              <a:gd name="T5" fmla="*/ 2147483646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lnTo>
                  <a:pt x="1746" y="17254"/>
                </a:lnTo>
                <a:close/>
              </a:path>
            </a:pathLst>
          </a:custGeom>
          <a:solidFill>
            <a:srgbClr val="000000"/>
          </a:solidFill>
          <a:ln w="25400" cap="rnd">
            <a:noFill/>
            <a:round/>
            <a:headEnd/>
            <a:tailEnd/>
          </a:ln>
        </p:spPr>
        <p:txBody>
          <a:bodyPr wrap="none" anchor="ctr"/>
          <a:lstStyle/>
          <a:p>
            <a:endParaRPr lang="en-IN"/>
          </a:p>
        </p:txBody>
      </p:sp>
      <p:sp>
        <p:nvSpPr>
          <p:cNvPr id="23586" name="Line 44"/>
          <p:cNvSpPr>
            <a:spLocks noChangeShapeType="1"/>
          </p:cNvSpPr>
          <p:nvPr/>
        </p:nvSpPr>
        <p:spPr bwMode="auto">
          <a:xfrm>
            <a:off x="5254625" y="6257925"/>
            <a:ext cx="120650" cy="4763"/>
          </a:xfrm>
          <a:prstGeom prst="line">
            <a:avLst/>
          </a:prstGeom>
          <a:noFill/>
          <a:ln w="25400">
            <a:solidFill>
              <a:srgbClr val="000000"/>
            </a:solidFill>
            <a:round/>
            <a:headEnd/>
            <a:tailEnd/>
          </a:ln>
        </p:spPr>
        <p:txBody>
          <a:bodyPr wrap="none" anchor="ctr"/>
          <a:lstStyle/>
          <a:p>
            <a:endParaRPr lang="en-IN"/>
          </a:p>
        </p:txBody>
      </p:sp>
      <p:sp>
        <p:nvSpPr>
          <p:cNvPr id="23587" name="Rectangle 46"/>
          <p:cNvSpPr>
            <a:spLocks noChangeArrowheads="1"/>
          </p:cNvSpPr>
          <p:nvPr/>
        </p:nvSpPr>
        <p:spPr bwMode="auto">
          <a:xfrm>
            <a:off x="5797550" y="4743450"/>
            <a:ext cx="1117600" cy="712788"/>
          </a:xfrm>
          <a:prstGeom prst="rect">
            <a:avLst/>
          </a:prstGeom>
          <a:noFill/>
          <a:ln w="25400">
            <a:solidFill>
              <a:srgbClr val="000000"/>
            </a:solidFill>
            <a:miter lim="800000"/>
            <a:headEnd/>
            <a:tailEnd/>
          </a:ln>
        </p:spPr>
        <p:txBody>
          <a:bodyPr wrap="none" anchor="ctr"/>
          <a:lstStyle/>
          <a:p>
            <a:pPr algn="ctr"/>
            <a:endParaRPr lang="en-US" altLang="en-US"/>
          </a:p>
        </p:txBody>
      </p:sp>
      <p:sp>
        <p:nvSpPr>
          <p:cNvPr id="23588" name="Line 47"/>
          <p:cNvSpPr>
            <a:spLocks noChangeShapeType="1"/>
          </p:cNvSpPr>
          <p:nvPr/>
        </p:nvSpPr>
        <p:spPr bwMode="auto">
          <a:xfrm>
            <a:off x="5497513" y="4532313"/>
            <a:ext cx="833437" cy="0"/>
          </a:xfrm>
          <a:prstGeom prst="line">
            <a:avLst/>
          </a:prstGeom>
          <a:noFill/>
          <a:ln w="25400">
            <a:solidFill>
              <a:srgbClr val="000000"/>
            </a:solidFill>
            <a:round/>
            <a:headEnd/>
            <a:tailEnd/>
          </a:ln>
        </p:spPr>
        <p:txBody>
          <a:bodyPr wrap="none" anchor="ctr"/>
          <a:lstStyle/>
          <a:p>
            <a:endParaRPr lang="en-IN"/>
          </a:p>
        </p:txBody>
      </p:sp>
      <p:sp>
        <p:nvSpPr>
          <p:cNvPr id="23589" name="Arc 48"/>
          <p:cNvSpPr>
            <a:spLocks/>
          </p:cNvSpPr>
          <p:nvPr/>
        </p:nvSpPr>
        <p:spPr bwMode="auto">
          <a:xfrm>
            <a:off x="6265863" y="4618038"/>
            <a:ext cx="101600"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23590" name="Line 49"/>
          <p:cNvSpPr>
            <a:spLocks noChangeShapeType="1"/>
          </p:cNvSpPr>
          <p:nvPr/>
        </p:nvSpPr>
        <p:spPr bwMode="auto">
          <a:xfrm>
            <a:off x="6316663" y="4546600"/>
            <a:ext cx="0" cy="82550"/>
          </a:xfrm>
          <a:prstGeom prst="line">
            <a:avLst/>
          </a:prstGeom>
          <a:noFill/>
          <a:ln w="25400">
            <a:solidFill>
              <a:srgbClr val="000000"/>
            </a:solidFill>
            <a:round/>
            <a:headEnd/>
            <a:tailEnd/>
          </a:ln>
        </p:spPr>
        <p:txBody>
          <a:bodyPr wrap="none" anchor="ctr"/>
          <a:lstStyle/>
          <a:p>
            <a:endParaRPr lang="en-IN"/>
          </a:p>
        </p:txBody>
      </p:sp>
      <p:sp>
        <p:nvSpPr>
          <p:cNvPr id="23591" name="Arc 50"/>
          <p:cNvSpPr>
            <a:spLocks/>
          </p:cNvSpPr>
          <p:nvPr/>
        </p:nvSpPr>
        <p:spPr bwMode="auto">
          <a:xfrm>
            <a:off x="7158038" y="5026025"/>
            <a:ext cx="123825" cy="88900"/>
          </a:xfrm>
          <a:custGeom>
            <a:avLst/>
            <a:gdLst>
              <a:gd name="T0" fmla="*/ 2147483646 w 21600"/>
              <a:gd name="T1" fmla="*/ 2147483646 h 17255"/>
              <a:gd name="T2" fmla="*/ 2147483646 w 21600"/>
              <a:gd name="T3" fmla="*/ 0 h 17255"/>
              <a:gd name="T4" fmla="*/ 2147483646 w 21600"/>
              <a:gd name="T5" fmla="*/ 2147483646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lnTo>
                  <a:pt x="1746" y="17254"/>
                </a:lnTo>
                <a:close/>
              </a:path>
            </a:pathLst>
          </a:custGeom>
          <a:solidFill>
            <a:srgbClr val="000000"/>
          </a:solidFill>
          <a:ln w="25400" cap="rnd">
            <a:noFill/>
            <a:round/>
            <a:headEnd/>
            <a:tailEnd/>
          </a:ln>
        </p:spPr>
        <p:txBody>
          <a:bodyPr wrap="none" anchor="ctr"/>
          <a:lstStyle/>
          <a:p>
            <a:endParaRPr lang="en-IN"/>
          </a:p>
        </p:txBody>
      </p:sp>
      <p:sp>
        <p:nvSpPr>
          <p:cNvPr id="23592" name="Line 51"/>
          <p:cNvSpPr>
            <a:spLocks noChangeShapeType="1"/>
          </p:cNvSpPr>
          <p:nvPr/>
        </p:nvSpPr>
        <p:spPr bwMode="auto">
          <a:xfrm>
            <a:off x="6911975" y="5076825"/>
            <a:ext cx="249238" cy="0"/>
          </a:xfrm>
          <a:prstGeom prst="line">
            <a:avLst/>
          </a:prstGeom>
          <a:noFill/>
          <a:ln w="25400">
            <a:solidFill>
              <a:srgbClr val="000000"/>
            </a:solidFill>
            <a:round/>
            <a:headEnd/>
            <a:tailEnd/>
          </a:ln>
        </p:spPr>
        <p:txBody>
          <a:bodyPr wrap="none" anchor="ctr"/>
          <a:lstStyle/>
          <a:p>
            <a:endParaRPr lang="en-IN"/>
          </a:p>
        </p:txBody>
      </p:sp>
      <p:sp>
        <p:nvSpPr>
          <p:cNvPr id="23593" name="Rectangle 52"/>
          <p:cNvSpPr>
            <a:spLocks noChangeArrowheads="1"/>
          </p:cNvSpPr>
          <p:nvPr/>
        </p:nvSpPr>
        <p:spPr bwMode="auto">
          <a:xfrm>
            <a:off x="7291388" y="4546600"/>
            <a:ext cx="787400" cy="1106488"/>
          </a:xfrm>
          <a:prstGeom prst="rect">
            <a:avLst/>
          </a:prstGeom>
          <a:noFill/>
          <a:ln w="25400">
            <a:solidFill>
              <a:srgbClr val="000000"/>
            </a:solidFill>
            <a:miter lim="800000"/>
            <a:headEnd/>
            <a:tailEnd/>
          </a:ln>
        </p:spPr>
        <p:txBody>
          <a:bodyPr wrap="none" anchor="ctr"/>
          <a:lstStyle/>
          <a:p>
            <a:pPr algn="ctr"/>
            <a:endParaRPr lang="en-US" altLang="en-US"/>
          </a:p>
        </p:txBody>
      </p:sp>
      <p:sp>
        <p:nvSpPr>
          <p:cNvPr id="23594" name="Rectangle 53"/>
          <p:cNvSpPr>
            <a:spLocks noChangeArrowheads="1"/>
          </p:cNvSpPr>
          <p:nvPr/>
        </p:nvSpPr>
        <p:spPr bwMode="auto">
          <a:xfrm>
            <a:off x="7134225" y="6075363"/>
            <a:ext cx="1166813" cy="371475"/>
          </a:xfrm>
          <a:prstGeom prst="rect">
            <a:avLst/>
          </a:prstGeom>
          <a:noFill/>
          <a:ln w="25400">
            <a:solidFill>
              <a:srgbClr val="000000"/>
            </a:solidFill>
            <a:miter lim="800000"/>
            <a:headEnd/>
            <a:tailEnd/>
          </a:ln>
        </p:spPr>
        <p:txBody>
          <a:bodyPr wrap="none" anchor="ctr"/>
          <a:lstStyle/>
          <a:p>
            <a:pPr algn="ctr"/>
            <a:endParaRPr lang="en-US" altLang="en-US"/>
          </a:p>
        </p:txBody>
      </p:sp>
      <p:sp>
        <p:nvSpPr>
          <p:cNvPr id="23595" name="Arc 54"/>
          <p:cNvSpPr>
            <a:spLocks/>
          </p:cNvSpPr>
          <p:nvPr/>
        </p:nvSpPr>
        <p:spPr bwMode="auto">
          <a:xfrm>
            <a:off x="7681913" y="5946775"/>
            <a:ext cx="100012"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23596" name="Line 55"/>
          <p:cNvSpPr>
            <a:spLocks noChangeShapeType="1"/>
          </p:cNvSpPr>
          <p:nvPr/>
        </p:nvSpPr>
        <p:spPr bwMode="auto">
          <a:xfrm>
            <a:off x="7731125" y="5659438"/>
            <a:ext cx="0" cy="296862"/>
          </a:xfrm>
          <a:prstGeom prst="line">
            <a:avLst/>
          </a:prstGeom>
          <a:noFill/>
          <a:ln w="25400">
            <a:solidFill>
              <a:srgbClr val="000000"/>
            </a:solidFill>
            <a:round/>
            <a:headEnd/>
            <a:tailEnd/>
          </a:ln>
        </p:spPr>
        <p:txBody>
          <a:bodyPr wrap="none" anchor="ctr"/>
          <a:lstStyle/>
          <a:p>
            <a:endParaRPr lang="en-IN"/>
          </a:p>
        </p:txBody>
      </p:sp>
      <p:sp>
        <p:nvSpPr>
          <p:cNvPr id="23597" name="Rectangle 56"/>
          <p:cNvSpPr>
            <a:spLocks noChangeArrowheads="1"/>
          </p:cNvSpPr>
          <p:nvPr/>
        </p:nvSpPr>
        <p:spPr bwMode="auto">
          <a:xfrm>
            <a:off x="5495925" y="5702300"/>
            <a:ext cx="949325" cy="473075"/>
          </a:xfrm>
          <a:prstGeom prst="rect">
            <a:avLst/>
          </a:prstGeom>
          <a:noFill/>
          <a:ln w="12700">
            <a:noFill/>
            <a:miter lim="800000"/>
            <a:headEnd/>
            <a:tailEnd/>
          </a:ln>
        </p:spPr>
        <p:txBody>
          <a:bodyPr wrap="none" lIns="90488" tIns="44450" rIns="90488" bIns="44450">
            <a:spAutoFit/>
          </a:bodyPr>
          <a:lstStyle/>
          <a:p>
            <a:pPr algn="ctr" defTabSz="762000">
              <a:lnSpc>
                <a:spcPct val="90000"/>
              </a:lnSpc>
            </a:pPr>
            <a:r>
              <a:rPr lang="en-US" altLang="ko-KR" i="1"/>
              <a:t>Physical </a:t>
            </a:r>
          </a:p>
          <a:p>
            <a:pPr algn="ctr" defTabSz="762000">
              <a:lnSpc>
                <a:spcPct val="90000"/>
              </a:lnSpc>
            </a:pPr>
            <a:r>
              <a:rPr lang="en-US" altLang="ko-KR" i="1"/>
              <a:t>Address</a:t>
            </a:r>
          </a:p>
        </p:txBody>
      </p:sp>
      <p:sp>
        <p:nvSpPr>
          <p:cNvPr id="23598" name="Rectangle 57"/>
          <p:cNvSpPr>
            <a:spLocks noChangeArrowheads="1"/>
          </p:cNvSpPr>
          <p:nvPr/>
        </p:nvSpPr>
        <p:spPr bwMode="auto">
          <a:xfrm>
            <a:off x="7566025" y="0"/>
            <a:ext cx="1463675" cy="280988"/>
          </a:xfrm>
          <a:prstGeom prst="rect">
            <a:avLst/>
          </a:prstGeom>
          <a:noFill/>
          <a:ln w="12700">
            <a:noFill/>
            <a:miter lim="800000"/>
            <a:headEnd/>
            <a:tailEnd/>
          </a:ln>
        </p:spPr>
        <p:txBody>
          <a:bodyPr wrap="none" lIns="90488" tIns="44450" rIns="90488" bIns="44450">
            <a:spAutoFit/>
          </a:bodyPr>
          <a:lstStyle/>
          <a:p>
            <a:pPr algn="r" defTabSz="762000">
              <a:lnSpc>
                <a:spcPct val="90000"/>
              </a:lnSpc>
            </a:pPr>
            <a:r>
              <a:rPr lang="en-US" altLang="ko-KR" i="1"/>
              <a:t>Virtual Memory</a:t>
            </a:r>
          </a:p>
        </p:txBody>
      </p:sp>
      <p:sp>
        <p:nvSpPr>
          <p:cNvPr id="23599" name="Line 60"/>
          <p:cNvSpPr>
            <a:spLocks noChangeShapeType="1"/>
          </p:cNvSpPr>
          <p:nvPr/>
        </p:nvSpPr>
        <p:spPr bwMode="auto">
          <a:xfrm flipH="1">
            <a:off x="5487988" y="4527550"/>
            <a:ext cx="0" cy="1743075"/>
          </a:xfrm>
          <a:prstGeom prst="line">
            <a:avLst/>
          </a:prstGeom>
          <a:noFill/>
          <a:ln w="25400">
            <a:solidFill>
              <a:srgbClr val="000000"/>
            </a:solidFill>
            <a:round/>
            <a:headEnd/>
            <a:tailEnd/>
          </a:ln>
        </p:spPr>
        <p:txBody>
          <a:bodyPr wrap="none" anchor="ct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3675" y="273050"/>
            <a:ext cx="8782050" cy="450850"/>
          </a:xfrm>
          <a:noFill/>
        </p:spPr>
        <p:txBody>
          <a:bodyPr anchor="ctr"/>
          <a:lstStyle/>
          <a:p>
            <a:r>
              <a:rPr lang="en-US" altLang="ko-KR" sz="2400">
                <a:solidFill>
                  <a:schemeClr val="tx1"/>
                </a:solidFill>
              </a:rPr>
              <a:t>ADDRESS  MAPPING</a:t>
            </a:r>
          </a:p>
        </p:txBody>
      </p:sp>
      <p:sp>
        <p:nvSpPr>
          <p:cNvPr id="24579" name="Rectangle 3"/>
          <p:cNvSpPr>
            <a:spLocks noChangeArrowheads="1"/>
          </p:cNvSpPr>
          <p:nvPr/>
        </p:nvSpPr>
        <p:spPr bwMode="auto">
          <a:xfrm>
            <a:off x="317500" y="3048000"/>
            <a:ext cx="6464300" cy="317500"/>
          </a:xfrm>
          <a:prstGeom prst="rect">
            <a:avLst/>
          </a:prstGeom>
          <a:noFill/>
          <a:ln w="12700">
            <a:noFill/>
            <a:miter lim="800000"/>
            <a:headEnd/>
            <a:tailEnd/>
          </a:ln>
        </p:spPr>
        <p:txBody>
          <a:bodyPr wrap="none" lIns="63500" tIns="25400" rIns="63500" bIns="25400">
            <a:spAutoFit/>
          </a:bodyPr>
          <a:lstStyle/>
          <a:p>
            <a:pPr algn="ctr" defTabSz="762000"/>
            <a:r>
              <a:rPr lang="en-US" altLang="ko-KR" sz="1800"/>
              <a:t>Organization of memory Mapping Table in a paged system</a:t>
            </a:r>
          </a:p>
        </p:txBody>
      </p:sp>
      <p:sp>
        <p:nvSpPr>
          <p:cNvPr id="24580" name="Rectangle 4"/>
          <p:cNvSpPr>
            <a:spLocks noChangeArrowheads="1"/>
          </p:cNvSpPr>
          <p:nvPr/>
        </p:nvSpPr>
        <p:spPr bwMode="auto">
          <a:xfrm>
            <a:off x="560388" y="866775"/>
            <a:ext cx="5997575" cy="1003300"/>
          </a:xfrm>
          <a:prstGeom prst="rect">
            <a:avLst/>
          </a:prstGeom>
          <a:noFill/>
          <a:ln w="12700">
            <a:noFill/>
            <a:miter lim="800000"/>
            <a:headEnd/>
            <a:tailEnd/>
          </a:ln>
        </p:spPr>
        <p:txBody>
          <a:bodyPr lIns="90488" tIns="44450" rIns="90488" bIns="44450">
            <a:spAutoFit/>
          </a:bodyPr>
          <a:lstStyle/>
          <a:p>
            <a:pPr algn="ctr" defTabSz="762000">
              <a:lnSpc>
                <a:spcPct val="90000"/>
              </a:lnSpc>
            </a:pPr>
            <a:r>
              <a:rPr lang="en-US" altLang="ko-KR" sz="1800"/>
              <a:t>Address Space and Memory Space are each divided</a:t>
            </a:r>
          </a:p>
          <a:p>
            <a:pPr algn="ctr" defTabSz="762000">
              <a:lnSpc>
                <a:spcPct val="90000"/>
              </a:lnSpc>
            </a:pPr>
            <a:r>
              <a:rPr lang="en-US" altLang="ko-KR" sz="1800"/>
              <a:t>into fixed size group of words called </a:t>
            </a:r>
            <a:r>
              <a:rPr lang="en-US" altLang="ko-KR" sz="1800" i="1"/>
              <a:t>blocks</a:t>
            </a:r>
            <a:r>
              <a:rPr lang="en-US" altLang="ko-KR" sz="1800"/>
              <a:t>  or </a:t>
            </a:r>
            <a:r>
              <a:rPr lang="en-US" altLang="ko-KR" sz="1800" i="1"/>
              <a:t>pages</a:t>
            </a:r>
          </a:p>
          <a:p>
            <a:pPr algn="ctr" defTabSz="762000">
              <a:lnSpc>
                <a:spcPct val="90000"/>
              </a:lnSpc>
            </a:pPr>
            <a:endParaRPr lang="en-US" altLang="ko-KR" sz="1200" i="1"/>
          </a:p>
          <a:p>
            <a:pPr algn="ctr" defTabSz="762000">
              <a:lnSpc>
                <a:spcPct val="90000"/>
              </a:lnSpc>
            </a:pPr>
            <a:r>
              <a:rPr lang="en-US" altLang="ko-KR" sz="1800"/>
              <a:t>1K words group</a:t>
            </a:r>
          </a:p>
        </p:txBody>
      </p:sp>
      <p:grpSp>
        <p:nvGrpSpPr>
          <p:cNvPr id="24581" name="Group 127"/>
          <p:cNvGrpSpPr>
            <a:grpSpLocks/>
          </p:cNvGrpSpPr>
          <p:nvPr/>
        </p:nvGrpSpPr>
        <p:grpSpPr bwMode="auto">
          <a:xfrm>
            <a:off x="4745038" y="1547813"/>
            <a:ext cx="784225" cy="1587500"/>
            <a:chOff x="2989" y="975"/>
            <a:chExt cx="494" cy="1000"/>
          </a:xfrm>
        </p:grpSpPr>
        <p:sp>
          <p:nvSpPr>
            <p:cNvPr id="24683" name="Rectangle 5"/>
            <p:cNvSpPr>
              <a:spLocks noChangeArrowheads="1"/>
            </p:cNvSpPr>
            <p:nvPr/>
          </p:nvSpPr>
          <p:spPr bwMode="auto">
            <a:xfrm>
              <a:off x="3028" y="975"/>
              <a:ext cx="423" cy="16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Page 0</a:t>
              </a:r>
            </a:p>
          </p:txBody>
        </p:sp>
        <p:sp>
          <p:nvSpPr>
            <p:cNvPr id="24684" name="Rectangle 6"/>
            <p:cNvSpPr>
              <a:spLocks noChangeArrowheads="1"/>
            </p:cNvSpPr>
            <p:nvPr/>
          </p:nvSpPr>
          <p:spPr bwMode="auto">
            <a:xfrm>
              <a:off x="2989" y="978"/>
              <a:ext cx="494" cy="123"/>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85" name="Rectangle 7"/>
            <p:cNvSpPr>
              <a:spLocks noChangeArrowheads="1"/>
            </p:cNvSpPr>
            <p:nvPr/>
          </p:nvSpPr>
          <p:spPr bwMode="auto">
            <a:xfrm>
              <a:off x="3028" y="1095"/>
              <a:ext cx="423" cy="16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Page 1</a:t>
              </a:r>
            </a:p>
          </p:txBody>
        </p:sp>
        <p:sp>
          <p:nvSpPr>
            <p:cNvPr id="24686" name="Rectangle 8"/>
            <p:cNvSpPr>
              <a:spLocks noChangeArrowheads="1"/>
            </p:cNvSpPr>
            <p:nvPr/>
          </p:nvSpPr>
          <p:spPr bwMode="auto">
            <a:xfrm>
              <a:off x="2989" y="1097"/>
              <a:ext cx="494" cy="122"/>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87" name="Rectangle 9"/>
            <p:cNvSpPr>
              <a:spLocks noChangeArrowheads="1"/>
            </p:cNvSpPr>
            <p:nvPr/>
          </p:nvSpPr>
          <p:spPr bwMode="auto">
            <a:xfrm>
              <a:off x="3028" y="1216"/>
              <a:ext cx="423" cy="16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Page 2</a:t>
              </a:r>
            </a:p>
          </p:txBody>
        </p:sp>
        <p:sp>
          <p:nvSpPr>
            <p:cNvPr id="24688" name="Rectangle 10"/>
            <p:cNvSpPr>
              <a:spLocks noChangeArrowheads="1"/>
            </p:cNvSpPr>
            <p:nvPr/>
          </p:nvSpPr>
          <p:spPr bwMode="auto">
            <a:xfrm>
              <a:off x="2989" y="1217"/>
              <a:ext cx="494" cy="121"/>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89" name="Rectangle 11"/>
            <p:cNvSpPr>
              <a:spLocks noChangeArrowheads="1"/>
            </p:cNvSpPr>
            <p:nvPr/>
          </p:nvSpPr>
          <p:spPr bwMode="auto">
            <a:xfrm>
              <a:off x="3028" y="1336"/>
              <a:ext cx="423" cy="16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Page 3</a:t>
              </a:r>
            </a:p>
          </p:txBody>
        </p:sp>
        <p:sp>
          <p:nvSpPr>
            <p:cNvPr id="24690" name="Rectangle 12"/>
            <p:cNvSpPr>
              <a:spLocks noChangeArrowheads="1"/>
            </p:cNvSpPr>
            <p:nvPr/>
          </p:nvSpPr>
          <p:spPr bwMode="auto">
            <a:xfrm>
              <a:off x="2989" y="1337"/>
              <a:ext cx="494" cy="128"/>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91" name="Rectangle 13"/>
            <p:cNvSpPr>
              <a:spLocks noChangeArrowheads="1"/>
            </p:cNvSpPr>
            <p:nvPr/>
          </p:nvSpPr>
          <p:spPr bwMode="auto">
            <a:xfrm>
              <a:off x="3028" y="1456"/>
              <a:ext cx="423" cy="16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Page 4</a:t>
              </a:r>
            </a:p>
          </p:txBody>
        </p:sp>
        <p:sp>
          <p:nvSpPr>
            <p:cNvPr id="24692" name="Rectangle 14"/>
            <p:cNvSpPr>
              <a:spLocks noChangeArrowheads="1"/>
            </p:cNvSpPr>
            <p:nvPr/>
          </p:nvSpPr>
          <p:spPr bwMode="auto">
            <a:xfrm>
              <a:off x="2989" y="1462"/>
              <a:ext cx="494" cy="117"/>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93" name="Rectangle 15"/>
            <p:cNvSpPr>
              <a:spLocks noChangeArrowheads="1"/>
            </p:cNvSpPr>
            <p:nvPr/>
          </p:nvSpPr>
          <p:spPr bwMode="auto">
            <a:xfrm>
              <a:off x="3028" y="1576"/>
              <a:ext cx="423" cy="16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Page 5</a:t>
              </a:r>
            </a:p>
          </p:txBody>
        </p:sp>
        <p:sp>
          <p:nvSpPr>
            <p:cNvPr id="24694" name="Rectangle 16"/>
            <p:cNvSpPr>
              <a:spLocks noChangeArrowheads="1"/>
            </p:cNvSpPr>
            <p:nvPr/>
          </p:nvSpPr>
          <p:spPr bwMode="auto">
            <a:xfrm>
              <a:off x="2989" y="1577"/>
              <a:ext cx="494" cy="122"/>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95" name="Rectangle 17"/>
            <p:cNvSpPr>
              <a:spLocks noChangeArrowheads="1"/>
            </p:cNvSpPr>
            <p:nvPr/>
          </p:nvSpPr>
          <p:spPr bwMode="auto">
            <a:xfrm>
              <a:off x="3028" y="1696"/>
              <a:ext cx="423" cy="16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Page 6</a:t>
              </a:r>
            </a:p>
          </p:txBody>
        </p:sp>
        <p:sp>
          <p:nvSpPr>
            <p:cNvPr id="24696" name="Rectangle 18"/>
            <p:cNvSpPr>
              <a:spLocks noChangeArrowheads="1"/>
            </p:cNvSpPr>
            <p:nvPr/>
          </p:nvSpPr>
          <p:spPr bwMode="auto">
            <a:xfrm>
              <a:off x="2989" y="1698"/>
              <a:ext cx="494" cy="121"/>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97" name="Rectangle 19"/>
            <p:cNvSpPr>
              <a:spLocks noChangeArrowheads="1"/>
            </p:cNvSpPr>
            <p:nvPr/>
          </p:nvSpPr>
          <p:spPr bwMode="auto">
            <a:xfrm>
              <a:off x="3028" y="1815"/>
              <a:ext cx="423" cy="16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Page 7</a:t>
              </a:r>
            </a:p>
          </p:txBody>
        </p:sp>
        <p:sp>
          <p:nvSpPr>
            <p:cNvPr id="24698" name="Rectangle 20"/>
            <p:cNvSpPr>
              <a:spLocks noChangeArrowheads="1"/>
            </p:cNvSpPr>
            <p:nvPr/>
          </p:nvSpPr>
          <p:spPr bwMode="auto">
            <a:xfrm>
              <a:off x="2989" y="1818"/>
              <a:ext cx="494" cy="106"/>
            </a:xfrm>
            <a:prstGeom prst="rect">
              <a:avLst/>
            </a:prstGeom>
            <a:noFill/>
            <a:ln w="25400">
              <a:solidFill>
                <a:srgbClr val="000000"/>
              </a:solidFill>
              <a:miter lim="800000"/>
              <a:headEnd/>
              <a:tailEnd/>
            </a:ln>
          </p:spPr>
          <p:txBody>
            <a:bodyPr wrap="none" anchor="ctr"/>
            <a:lstStyle/>
            <a:p>
              <a:pPr algn="ctr"/>
              <a:endParaRPr lang="en-US" altLang="en-US"/>
            </a:p>
          </p:txBody>
        </p:sp>
      </p:grpSp>
      <p:grpSp>
        <p:nvGrpSpPr>
          <p:cNvPr id="24582" name="Group 128"/>
          <p:cNvGrpSpPr>
            <a:grpSpLocks/>
          </p:cNvGrpSpPr>
          <p:nvPr/>
        </p:nvGrpSpPr>
        <p:grpSpPr bwMode="auto">
          <a:xfrm>
            <a:off x="7078663" y="2016125"/>
            <a:ext cx="773112" cy="823913"/>
            <a:chOff x="4189" y="1456"/>
            <a:chExt cx="487" cy="519"/>
          </a:xfrm>
        </p:grpSpPr>
        <p:sp>
          <p:nvSpPr>
            <p:cNvPr id="24675" name="Rectangle 21"/>
            <p:cNvSpPr>
              <a:spLocks noChangeArrowheads="1"/>
            </p:cNvSpPr>
            <p:nvPr/>
          </p:nvSpPr>
          <p:spPr bwMode="auto">
            <a:xfrm>
              <a:off x="4221" y="1815"/>
              <a:ext cx="455" cy="16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Block 3</a:t>
              </a:r>
            </a:p>
          </p:txBody>
        </p:sp>
        <p:sp>
          <p:nvSpPr>
            <p:cNvPr id="24676" name="Rectangle 22"/>
            <p:cNvSpPr>
              <a:spLocks noChangeArrowheads="1"/>
            </p:cNvSpPr>
            <p:nvPr/>
          </p:nvSpPr>
          <p:spPr bwMode="auto">
            <a:xfrm>
              <a:off x="4189" y="1818"/>
              <a:ext cx="487" cy="106"/>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77" name="Rectangle 23"/>
            <p:cNvSpPr>
              <a:spLocks noChangeArrowheads="1"/>
            </p:cNvSpPr>
            <p:nvPr/>
          </p:nvSpPr>
          <p:spPr bwMode="auto">
            <a:xfrm>
              <a:off x="4221" y="1696"/>
              <a:ext cx="455" cy="16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Block 2</a:t>
              </a:r>
            </a:p>
          </p:txBody>
        </p:sp>
        <p:sp>
          <p:nvSpPr>
            <p:cNvPr id="24678" name="Rectangle 24"/>
            <p:cNvSpPr>
              <a:spLocks noChangeArrowheads="1"/>
            </p:cNvSpPr>
            <p:nvPr/>
          </p:nvSpPr>
          <p:spPr bwMode="auto">
            <a:xfrm>
              <a:off x="4189" y="1698"/>
              <a:ext cx="487" cy="121"/>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79" name="Rectangle 25"/>
            <p:cNvSpPr>
              <a:spLocks noChangeArrowheads="1"/>
            </p:cNvSpPr>
            <p:nvPr/>
          </p:nvSpPr>
          <p:spPr bwMode="auto">
            <a:xfrm>
              <a:off x="4221" y="1576"/>
              <a:ext cx="455" cy="16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Block 1</a:t>
              </a:r>
            </a:p>
          </p:txBody>
        </p:sp>
        <p:sp>
          <p:nvSpPr>
            <p:cNvPr id="24680" name="Rectangle 26"/>
            <p:cNvSpPr>
              <a:spLocks noChangeArrowheads="1"/>
            </p:cNvSpPr>
            <p:nvPr/>
          </p:nvSpPr>
          <p:spPr bwMode="auto">
            <a:xfrm>
              <a:off x="4189" y="1577"/>
              <a:ext cx="487" cy="122"/>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81" name="Rectangle 27"/>
            <p:cNvSpPr>
              <a:spLocks noChangeArrowheads="1"/>
            </p:cNvSpPr>
            <p:nvPr/>
          </p:nvSpPr>
          <p:spPr bwMode="auto">
            <a:xfrm>
              <a:off x="4221" y="1456"/>
              <a:ext cx="455" cy="16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Block 0</a:t>
              </a:r>
            </a:p>
          </p:txBody>
        </p:sp>
        <p:sp>
          <p:nvSpPr>
            <p:cNvPr id="24682" name="Rectangle 28"/>
            <p:cNvSpPr>
              <a:spLocks noChangeArrowheads="1"/>
            </p:cNvSpPr>
            <p:nvPr/>
          </p:nvSpPr>
          <p:spPr bwMode="auto">
            <a:xfrm>
              <a:off x="4189" y="1457"/>
              <a:ext cx="484" cy="122"/>
            </a:xfrm>
            <a:prstGeom prst="rect">
              <a:avLst/>
            </a:prstGeom>
            <a:noFill/>
            <a:ln w="25400">
              <a:solidFill>
                <a:srgbClr val="000000"/>
              </a:solidFill>
              <a:miter lim="800000"/>
              <a:headEnd/>
              <a:tailEnd/>
            </a:ln>
          </p:spPr>
          <p:txBody>
            <a:bodyPr wrap="none" anchor="ctr"/>
            <a:lstStyle/>
            <a:p>
              <a:pPr algn="ctr"/>
              <a:endParaRPr lang="en-US" altLang="en-US"/>
            </a:p>
          </p:txBody>
        </p:sp>
      </p:grpSp>
      <p:sp>
        <p:nvSpPr>
          <p:cNvPr id="24583" name="Rectangle 29"/>
          <p:cNvSpPr>
            <a:spLocks noChangeArrowheads="1"/>
          </p:cNvSpPr>
          <p:nvPr/>
        </p:nvSpPr>
        <p:spPr bwMode="auto">
          <a:xfrm>
            <a:off x="3367088" y="2033588"/>
            <a:ext cx="1262062"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Address space</a:t>
            </a:r>
          </a:p>
          <a:p>
            <a:pPr algn="ctr" defTabSz="762000">
              <a:lnSpc>
                <a:spcPct val="90000"/>
              </a:lnSpc>
            </a:pPr>
            <a:r>
              <a:rPr lang="en-US" altLang="ko-KR" sz="1200">
                <a:solidFill>
                  <a:srgbClr val="000000"/>
                </a:solidFill>
              </a:rPr>
              <a:t>N = 8K = 2</a:t>
            </a:r>
            <a:r>
              <a:rPr lang="en-US" altLang="ko-KR" sz="1200" baseline="30000">
                <a:solidFill>
                  <a:srgbClr val="000000"/>
                </a:solidFill>
              </a:rPr>
              <a:t>13</a:t>
            </a:r>
            <a:endParaRPr lang="en-US" altLang="ko-KR" sz="1200">
              <a:solidFill>
                <a:srgbClr val="000000"/>
              </a:solidFill>
            </a:endParaRPr>
          </a:p>
        </p:txBody>
      </p:sp>
      <p:sp>
        <p:nvSpPr>
          <p:cNvPr id="24584" name="Rectangle 31"/>
          <p:cNvSpPr>
            <a:spLocks noChangeArrowheads="1"/>
          </p:cNvSpPr>
          <p:nvPr/>
        </p:nvSpPr>
        <p:spPr bwMode="auto">
          <a:xfrm>
            <a:off x="5805488" y="2074863"/>
            <a:ext cx="1236662"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Memory space</a:t>
            </a:r>
          </a:p>
          <a:p>
            <a:pPr algn="ctr" defTabSz="762000">
              <a:lnSpc>
                <a:spcPct val="90000"/>
              </a:lnSpc>
            </a:pPr>
            <a:r>
              <a:rPr lang="en-US" altLang="ko-KR" sz="1200">
                <a:solidFill>
                  <a:srgbClr val="000000"/>
                </a:solidFill>
              </a:rPr>
              <a:t>M = 4K = 2</a:t>
            </a:r>
            <a:r>
              <a:rPr lang="en-US" altLang="ko-KR" sz="1200" baseline="30000">
                <a:solidFill>
                  <a:srgbClr val="000000"/>
                </a:solidFill>
              </a:rPr>
              <a:t>12</a:t>
            </a:r>
            <a:endParaRPr lang="en-US" altLang="ko-KR" sz="1200">
              <a:solidFill>
                <a:srgbClr val="000000"/>
              </a:solidFill>
            </a:endParaRPr>
          </a:p>
        </p:txBody>
      </p:sp>
      <p:sp>
        <p:nvSpPr>
          <p:cNvPr id="24585" name="Rectangle 35"/>
          <p:cNvSpPr>
            <a:spLocks noChangeArrowheads="1"/>
          </p:cNvSpPr>
          <p:nvPr/>
        </p:nvSpPr>
        <p:spPr bwMode="auto">
          <a:xfrm>
            <a:off x="2894013" y="4324350"/>
            <a:ext cx="1047750" cy="196850"/>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586" name="Line 36"/>
          <p:cNvSpPr>
            <a:spLocks noChangeShapeType="1"/>
          </p:cNvSpPr>
          <p:nvPr/>
        </p:nvSpPr>
        <p:spPr bwMode="auto">
          <a:xfrm>
            <a:off x="3695700" y="4324350"/>
            <a:ext cx="0" cy="188913"/>
          </a:xfrm>
          <a:prstGeom prst="line">
            <a:avLst/>
          </a:prstGeom>
          <a:noFill/>
          <a:ln w="25400">
            <a:solidFill>
              <a:srgbClr val="000000"/>
            </a:solidFill>
            <a:round/>
            <a:headEnd/>
            <a:tailEnd/>
          </a:ln>
        </p:spPr>
        <p:txBody>
          <a:bodyPr wrap="none" anchor="ctr"/>
          <a:lstStyle/>
          <a:p>
            <a:endParaRPr lang="en-IN"/>
          </a:p>
        </p:txBody>
      </p:sp>
      <p:sp>
        <p:nvSpPr>
          <p:cNvPr id="24587" name="Rectangle 37"/>
          <p:cNvSpPr>
            <a:spLocks noChangeArrowheads="1"/>
          </p:cNvSpPr>
          <p:nvPr/>
        </p:nvSpPr>
        <p:spPr bwMode="auto">
          <a:xfrm>
            <a:off x="3684588" y="432117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4588" name="Rectangle 38"/>
          <p:cNvSpPr>
            <a:spLocks noChangeArrowheads="1"/>
          </p:cNvSpPr>
          <p:nvPr/>
        </p:nvSpPr>
        <p:spPr bwMode="auto">
          <a:xfrm>
            <a:off x="2301875" y="4292600"/>
            <a:ext cx="433388"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000</a:t>
            </a:r>
          </a:p>
        </p:txBody>
      </p:sp>
      <p:sp>
        <p:nvSpPr>
          <p:cNvPr id="24589" name="Rectangle 39"/>
          <p:cNvSpPr>
            <a:spLocks noChangeArrowheads="1"/>
          </p:cNvSpPr>
          <p:nvPr/>
        </p:nvSpPr>
        <p:spPr bwMode="auto">
          <a:xfrm>
            <a:off x="2894013" y="4516438"/>
            <a:ext cx="1047750" cy="192087"/>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590" name="Line 40"/>
          <p:cNvSpPr>
            <a:spLocks noChangeShapeType="1"/>
          </p:cNvSpPr>
          <p:nvPr/>
        </p:nvSpPr>
        <p:spPr bwMode="auto">
          <a:xfrm>
            <a:off x="3695700" y="4516438"/>
            <a:ext cx="0" cy="188912"/>
          </a:xfrm>
          <a:prstGeom prst="line">
            <a:avLst/>
          </a:prstGeom>
          <a:noFill/>
          <a:ln w="25400">
            <a:solidFill>
              <a:srgbClr val="000000"/>
            </a:solidFill>
            <a:round/>
            <a:headEnd/>
            <a:tailEnd/>
          </a:ln>
        </p:spPr>
        <p:txBody>
          <a:bodyPr wrap="none" anchor="ctr"/>
          <a:lstStyle/>
          <a:p>
            <a:endParaRPr lang="en-IN"/>
          </a:p>
        </p:txBody>
      </p:sp>
      <p:sp>
        <p:nvSpPr>
          <p:cNvPr id="24591" name="Rectangle 41"/>
          <p:cNvSpPr>
            <a:spLocks noChangeArrowheads="1"/>
          </p:cNvSpPr>
          <p:nvPr/>
        </p:nvSpPr>
        <p:spPr bwMode="auto">
          <a:xfrm>
            <a:off x="3684588" y="45132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4592" name="Rectangle 42"/>
          <p:cNvSpPr>
            <a:spLocks noChangeArrowheads="1"/>
          </p:cNvSpPr>
          <p:nvPr/>
        </p:nvSpPr>
        <p:spPr bwMode="auto">
          <a:xfrm>
            <a:off x="2301875" y="4494213"/>
            <a:ext cx="433388"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001</a:t>
            </a:r>
          </a:p>
        </p:txBody>
      </p:sp>
      <p:sp>
        <p:nvSpPr>
          <p:cNvPr id="24593" name="Rectangle 43"/>
          <p:cNvSpPr>
            <a:spLocks noChangeArrowheads="1"/>
          </p:cNvSpPr>
          <p:nvPr/>
        </p:nvSpPr>
        <p:spPr bwMode="auto">
          <a:xfrm>
            <a:off x="2894013" y="4708525"/>
            <a:ext cx="1047750" cy="196850"/>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594" name="Line 44"/>
          <p:cNvSpPr>
            <a:spLocks noChangeShapeType="1"/>
          </p:cNvSpPr>
          <p:nvPr/>
        </p:nvSpPr>
        <p:spPr bwMode="auto">
          <a:xfrm>
            <a:off x="3695700" y="4708525"/>
            <a:ext cx="0" cy="192088"/>
          </a:xfrm>
          <a:prstGeom prst="line">
            <a:avLst/>
          </a:prstGeom>
          <a:noFill/>
          <a:ln w="25400">
            <a:solidFill>
              <a:srgbClr val="000000"/>
            </a:solidFill>
            <a:round/>
            <a:headEnd/>
            <a:tailEnd/>
          </a:ln>
        </p:spPr>
        <p:txBody>
          <a:bodyPr wrap="none" anchor="ctr"/>
          <a:lstStyle/>
          <a:p>
            <a:endParaRPr lang="en-IN"/>
          </a:p>
        </p:txBody>
      </p:sp>
      <p:sp>
        <p:nvSpPr>
          <p:cNvPr id="24595" name="Rectangle 45"/>
          <p:cNvSpPr>
            <a:spLocks noChangeArrowheads="1"/>
          </p:cNvSpPr>
          <p:nvPr/>
        </p:nvSpPr>
        <p:spPr bwMode="auto">
          <a:xfrm>
            <a:off x="3684588" y="470535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4596" name="Rectangle 46"/>
          <p:cNvSpPr>
            <a:spLocks noChangeArrowheads="1"/>
          </p:cNvSpPr>
          <p:nvPr/>
        </p:nvSpPr>
        <p:spPr bwMode="auto">
          <a:xfrm>
            <a:off x="2301875" y="4695825"/>
            <a:ext cx="433388"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010</a:t>
            </a:r>
          </a:p>
        </p:txBody>
      </p:sp>
      <p:sp>
        <p:nvSpPr>
          <p:cNvPr id="24597" name="Rectangle 47"/>
          <p:cNvSpPr>
            <a:spLocks noChangeArrowheads="1"/>
          </p:cNvSpPr>
          <p:nvPr/>
        </p:nvSpPr>
        <p:spPr bwMode="auto">
          <a:xfrm>
            <a:off x="2894013" y="4903788"/>
            <a:ext cx="1047750" cy="193675"/>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598" name="Line 48"/>
          <p:cNvSpPr>
            <a:spLocks noChangeShapeType="1"/>
          </p:cNvSpPr>
          <p:nvPr/>
        </p:nvSpPr>
        <p:spPr bwMode="auto">
          <a:xfrm>
            <a:off x="3695700" y="4903788"/>
            <a:ext cx="0" cy="180975"/>
          </a:xfrm>
          <a:prstGeom prst="line">
            <a:avLst/>
          </a:prstGeom>
          <a:noFill/>
          <a:ln w="25400">
            <a:solidFill>
              <a:srgbClr val="000000"/>
            </a:solidFill>
            <a:round/>
            <a:headEnd/>
            <a:tailEnd/>
          </a:ln>
        </p:spPr>
        <p:txBody>
          <a:bodyPr wrap="none" anchor="ctr"/>
          <a:lstStyle/>
          <a:p>
            <a:endParaRPr lang="en-IN"/>
          </a:p>
        </p:txBody>
      </p:sp>
      <p:sp>
        <p:nvSpPr>
          <p:cNvPr id="24599" name="Rectangle 49"/>
          <p:cNvSpPr>
            <a:spLocks noChangeArrowheads="1"/>
          </p:cNvSpPr>
          <p:nvPr/>
        </p:nvSpPr>
        <p:spPr bwMode="auto">
          <a:xfrm>
            <a:off x="3684588" y="489743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4600" name="Rectangle 50"/>
          <p:cNvSpPr>
            <a:spLocks noChangeArrowheads="1"/>
          </p:cNvSpPr>
          <p:nvPr/>
        </p:nvSpPr>
        <p:spPr bwMode="auto">
          <a:xfrm>
            <a:off x="2301875" y="4897438"/>
            <a:ext cx="433388"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011</a:t>
            </a:r>
          </a:p>
        </p:txBody>
      </p:sp>
      <p:sp>
        <p:nvSpPr>
          <p:cNvPr id="24601" name="Rectangle 51"/>
          <p:cNvSpPr>
            <a:spLocks noChangeArrowheads="1"/>
          </p:cNvSpPr>
          <p:nvPr/>
        </p:nvSpPr>
        <p:spPr bwMode="auto">
          <a:xfrm>
            <a:off x="2894013" y="5095875"/>
            <a:ext cx="1047750" cy="188913"/>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02" name="Line 52"/>
          <p:cNvSpPr>
            <a:spLocks noChangeShapeType="1"/>
          </p:cNvSpPr>
          <p:nvPr/>
        </p:nvSpPr>
        <p:spPr bwMode="auto">
          <a:xfrm>
            <a:off x="3695700" y="5095875"/>
            <a:ext cx="0" cy="185738"/>
          </a:xfrm>
          <a:prstGeom prst="line">
            <a:avLst/>
          </a:prstGeom>
          <a:noFill/>
          <a:ln w="25400">
            <a:solidFill>
              <a:srgbClr val="000000"/>
            </a:solidFill>
            <a:round/>
            <a:headEnd/>
            <a:tailEnd/>
          </a:ln>
        </p:spPr>
        <p:txBody>
          <a:bodyPr wrap="none" anchor="ctr"/>
          <a:lstStyle/>
          <a:p>
            <a:endParaRPr lang="en-IN"/>
          </a:p>
        </p:txBody>
      </p:sp>
      <p:sp>
        <p:nvSpPr>
          <p:cNvPr id="24603" name="Rectangle 53"/>
          <p:cNvSpPr>
            <a:spLocks noChangeArrowheads="1"/>
          </p:cNvSpPr>
          <p:nvPr/>
        </p:nvSpPr>
        <p:spPr bwMode="auto">
          <a:xfrm>
            <a:off x="3684588" y="508952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4604" name="Rectangle 54"/>
          <p:cNvSpPr>
            <a:spLocks noChangeArrowheads="1"/>
          </p:cNvSpPr>
          <p:nvPr/>
        </p:nvSpPr>
        <p:spPr bwMode="auto">
          <a:xfrm>
            <a:off x="2301875" y="5070475"/>
            <a:ext cx="433388"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100</a:t>
            </a:r>
          </a:p>
        </p:txBody>
      </p:sp>
      <p:sp>
        <p:nvSpPr>
          <p:cNvPr id="24605" name="Rectangle 55"/>
          <p:cNvSpPr>
            <a:spLocks noChangeArrowheads="1"/>
          </p:cNvSpPr>
          <p:nvPr/>
        </p:nvSpPr>
        <p:spPr bwMode="auto">
          <a:xfrm>
            <a:off x="2894013" y="5287963"/>
            <a:ext cx="1047750" cy="193675"/>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06" name="Line 56"/>
          <p:cNvSpPr>
            <a:spLocks noChangeShapeType="1"/>
          </p:cNvSpPr>
          <p:nvPr/>
        </p:nvSpPr>
        <p:spPr bwMode="auto">
          <a:xfrm>
            <a:off x="3695700" y="5287963"/>
            <a:ext cx="0" cy="203200"/>
          </a:xfrm>
          <a:prstGeom prst="line">
            <a:avLst/>
          </a:prstGeom>
          <a:noFill/>
          <a:ln w="25400">
            <a:solidFill>
              <a:srgbClr val="000000"/>
            </a:solidFill>
            <a:round/>
            <a:headEnd/>
            <a:tailEnd/>
          </a:ln>
        </p:spPr>
        <p:txBody>
          <a:bodyPr wrap="none" anchor="ctr"/>
          <a:lstStyle/>
          <a:p>
            <a:endParaRPr lang="en-IN"/>
          </a:p>
        </p:txBody>
      </p:sp>
      <p:sp>
        <p:nvSpPr>
          <p:cNvPr id="24607" name="Rectangle 57"/>
          <p:cNvSpPr>
            <a:spLocks noChangeArrowheads="1"/>
          </p:cNvSpPr>
          <p:nvPr/>
        </p:nvSpPr>
        <p:spPr bwMode="auto">
          <a:xfrm>
            <a:off x="3684588" y="528320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4608" name="Rectangle 58"/>
          <p:cNvSpPr>
            <a:spLocks noChangeArrowheads="1"/>
          </p:cNvSpPr>
          <p:nvPr/>
        </p:nvSpPr>
        <p:spPr bwMode="auto">
          <a:xfrm>
            <a:off x="2301875" y="5264150"/>
            <a:ext cx="433388"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101</a:t>
            </a:r>
          </a:p>
        </p:txBody>
      </p:sp>
      <p:sp>
        <p:nvSpPr>
          <p:cNvPr id="24609" name="Rectangle 59"/>
          <p:cNvSpPr>
            <a:spLocks noChangeArrowheads="1"/>
          </p:cNvSpPr>
          <p:nvPr/>
        </p:nvSpPr>
        <p:spPr bwMode="auto">
          <a:xfrm>
            <a:off x="2894013" y="5480050"/>
            <a:ext cx="1047750" cy="195263"/>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10" name="Line 60"/>
          <p:cNvSpPr>
            <a:spLocks noChangeShapeType="1"/>
          </p:cNvSpPr>
          <p:nvPr/>
        </p:nvSpPr>
        <p:spPr bwMode="auto">
          <a:xfrm>
            <a:off x="3695700" y="5480050"/>
            <a:ext cx="0" cy="192088"/>
          </a:xfrm>
          <a:prstGeom prst="line">
            <a:avLst/>
          </a:prstGeom>
          <a:noFill/>
          <a:ln w="25400">
            <a:solidFill>
              <a:srgbClr val="000000"/>
            </a:solidFill>
            <a:round/>
            <a:headEnd/>
            <a:tailEnd/>
          </a:ln>
        </p:spPr>
        <p:txBody>
          <a:bodyPr wrap="none" anchor="ctr"/>
          <a:lstStyle/>
          <a:p>
            <a:endParaRPr lang="en-IN"/>
          </a:p>
        </p:txBody>
      </p:sp>
      <p:sp>
        <p:nvSpPr>
          <p:cNvPr id="24611" name="Rectangle 61"/>
          <p:cNvSpPr>
            <a:spLocks noChangeArrowheads="1"/>
          </p:cNvSpPr>
          <p:nvPr/>
        </p:nvSpPr>
        <p:spPr bwMode="auto">
          <a:xfrm>
            <a:off x="3684588" y="547528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4612" name="Rectangle 62"/>
          <p:cNvSpPr>
            <a:spLocks noChangeArrowheads="1"/>
          </p:cNvSpPr>
          <p:nvPr/>
        </p:nvSpPr>
        <p:spPr bwMode="auto">
          <a:xfrm>
            <a:off x="2301875" y="5465763"/>
            <a:ext cx="433388"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110</a:t>
            </a:r>
          </a:p>
        </p:txBody>
      </p:sp>
      <p:sp>
        <p:nvSpPr>
          <p:cNvPr id="24613" name="Rectangle 63"/>
          <p:cNvSpPr>
            <a:spLocks noChangeArrowheads="1"/>
          </p:cNvSpPr>
          <p:nvPr/>
        </p:nvSpPr>
        <p:spPr bwMode="auto">
          <a:xfrm>
            <a:off x="2894013" y="5672138"/>
            <a:ext cx="1047750" cy="169862"/>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14" name="Line 64"/>
          <p:cNvSpPr>
            <a:spLocks noChangeShapeType="1"/>
          </p:cNvSpPr>
          <p:nvPr/>
        </p:nvSpPr>
        <p:spPr bwMode="auto">
          <a:xfrm>
            <a:off x="3695700" y="5672138"/>
            <a:ext cx="0" cy="169862"/>
          </a:xfrm>
          <a:prstGeom prst="line">
            <a:avLst/>
          </a:prstGeom>
          <a:noFill/>
          <a:ln w="25400">
            <a:solidFill>
              <a:srgbClr val="000000"/>
            </a:solidFill>
            <a:round/>
            <a:headEnd/>
            <a:tailEnd/>
          </a:ln>
        </p:spPr>
        <p:txBody>
          <a:bodyPr wrap="none" anchor="ctr"/>
          <a:lstStyle/>
          <a:p>
            <a:endParaRPr lang="en-IN"/>
          </a:p>
        </p:txBody>
      </p:sp>
      <p:sp>
        <p:nvSpPr>
          <p:cNvPr id="24615" name="Rectangle 65"/>
          <p:cNvSpPr>
            <a:spLocks noChangeArrowheads="1"/>
          </p:cNvSpPr>
          <p:nvPr/>
        </p:nvSpPr>
        <p:spPr bwMode="auto">
          <a:xfrm>
            <a:off x="3684588" y="566737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4616" name="Rectangle 66"/>
          <p:cNvSpPr>
            <a:spLocks noChangeArrowheads="1"/>
          </p:cNvSpPr>
          <p:nvPr/>
        </p:nvSpPr>
        <p:spPr bwMode="auto">
          <a:xfrm>
            <a:off x="2301875" y="5648325"/>
            <a:ext cx="433388"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111</a:t>
            </a:r>
          </a:p>
        </p:txBody>
      </p:sp>
      <p:sp>
        <p:nvSpPr>
          <p:cNvPr id="24617" name="Rectangle 67"/>
          <p:cNvSpPr>
            <a:spLocks noChangeArrowheads="1"/>
          </p:cNvSpPr>
          <p:nvPr/>
        </p:nvSpPr>
        <p:spPr bwMode="auto">
          <a:xfrm>
            <a:off x="2894013" y="6180138"/>
            <a:ext cx="1047750" cy="188912"/>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18" name="Line 68"/>
          <p:cNvSpPr>
            <a:spLocks noChangeShapeType="1"/>
          </p:cNvSpPr>
          <p:nvPr/>
        </p:nvSpPr>
        <p:spPr bwMode="auto">
          <a:xfrm>
            <a:off x="3695700" y="6180138"/>
            <a:ext cx="0" cy="180975"/>
          </a:xfrm>
          <a:prstGeom prst="line">
            <a:avLst/>
          </a:prstGeom>
          <a:noFill/>
          <a:ln w="25400">
            <a:solidFill>
              <a:srgbClr val="000000"/>
            </a:solidFill>
            <a:round/>
            <a:headEnd/>
            <a:tailEnd/>
          </a:ln>
        </p:spPr>
        <p:txBody>
          <a:bodyPr wrap="none" anchor="ctr"/>
          <a:lstStyle/>
          <a:p>
            <a:endParaRPr lang="en-IN"/>
          </a:p>
        </p:txBody>
      </p:sp>
      <p:sp>
        <p:nvSpPr>
          <p:cNvPr id="24619" name="Rectangle 69"/>
          <p:cNvSpPr>
            <a:spLocks noChangeArrowheads="1"/>
          </p:cNvSpPr>
          <p:nvPr/>
        </p:nvSpPr>
        <p:spPr bwMode="auto">
          <a:xfrm>
            <a:off x="3684588" y="617855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4620" name="Rectangle 70"/>
          <p:cNvSpPr>
            <a:spLocks noChangeArrowheads="1"/>
          </p:cNvSpPr>
          <p:nvPr/>
        </p:nvSpPr>
        <p:spPr bwMode="auto">
          <a:xfrm>
            <a:off x="4975225" y="4903788"/>
            <a:ext cx="1733550" cy="187325"/>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21" name="Line 71"/>
          <p:cNvSpPr>
            <a:spLocks noChangeShapeType="1"/>
          </p:cNvSpPr>
          <p:nvPr/>
        </p:nvSpPr>
        <p:spPr bwMode="auto">
          <a:xfrm>
            <a:off x="5316538" y="4903788"/>
            <a:ext cx="0" cy="215900"/>
          </a:xfrm>
          <a:prstGeom prst="line">
            <a:avLst/>
          </a:prstGeom>
          <a:noFill/>
          <a:ln w="25400">
            <a:solidFill>
              <a:srgbClr val="000000"/>
            </a:solidFill>
            <a:round/>
            <a:headEnd/>
            <a:tailEnd/>
          </a:ln>
        </p:spPr>
        <p:txBody>
          <a:bodyPr wrap="none" anchor="ctr"/>
          <a:lstStyle/>
          <a:p>
            <a:endParaRPr lang="en-IN"/>
          </a:p>
        </p:txBody>
      </p:sp>
      <p:sp>
        <p:nvSpPr>
          <p:cNvPr id="24622" name="Rectangle 72"/>
          <p:cNvSpPr>
            <a:spLocks noChangeArrowheads="1"/>
          </p:cNvSpPr>
          <p:nvPr/>
        </p:nvSpPr>
        <p:spPr bwMode="auto">
          <a:xfrm>
            <a:off x="7499350" y="4506913"/>
            <a:ext cx="954088" cy="196850"/>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23" name="Rectangle 73"/>
          <p:cNvSpPr>
            <a:spLocks noChangeArrowheads="1"/>
          </p:cNvSpPr>
          <p:nvPr/>
        </p:nvSpPr>
        <p:spPr bwMode="auto">
          <a:xfrm>
            <a:off x="7561263" y="4484688"/>
            <a:ext cx="7223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Block 0</a:t>
            </a:r>
          </a:p>
        </p:txBody>
      </p:sp>
      <p:sp>
        <p:nvSpPr>
          <p:cNvPr id="24624" name="Rectangle 74"/>
          <p:cNvSpPr>
            <a:spLocks noChangeArrowheads="1"/>
          </p:cNvSpPr>
          <p:nvPr/>
        </p:nvSpPr>
        <p:spPr bwMode="auto">
          <a:xfrm>
            <a:off x="7499350" y="4708525"/>
            <a:ext cx="954088" cy="196850"/>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25" name="Rectangle 75"/>
          <p:cNvSpPr>
            <a:spLocks noChangeArrowheads="1"/>
          </p:cNvSpPr>
          <p:nvPr/>
        </p:nvSpPr>
        <p:spPr bwMode="auto">
          <a:xfrm>
            <a:off x="7561263" y="4686300"/>
            <a:ext cx="7223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Block 1</a:t>
            </a:r>
          </a:p>
        </p:txBody>
      </p:sp>
      <p:sp>
        <p:nvSpPr>
          <p:cNvPr id="24626" name="Rectangle 76"/>
          <p:cNvSpPr>
            <a:spLocks noChangeArrowheads="1"/>
          </p:cNvSpPr>
          <p:nvPr/>
        </p:nvSpPr>
        <p:spPr bwMode="auto">
          <a:xfrm>
            <a:off x="7499350" y="4903788"/>
            <a:ext cx="954088" cy="188912"/>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27" name="Rectangle 77"/>
          <p:cNvSpPr>
            <a:spLocks noChangeArrowheads="1"/>
          </p:cNvSpPr>
          <p:nvPr/>
        </p:nvSpPr>
        <p:spPr bwMode="auto">
          <a:xfrm>
            <a:off x="7561263" y="4887913"/>
            <a:ext cx="7223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Block 2</a:t>
            </a:r>
          </a:p>
        </p:txBody>
      </p:sp>
      <p:sp>
        <p:nvSpPr>
          <p:cNvPr id="24628" name="Rectangle 78"/>
          <p:cNvSpPr>
            <a:spLocks noChangeArrowheads="1"/>
          </p:cNvSpPr>
          <p:nvPr/>
        </p:nvSpPr>
        <p:spPr bwMode="auto">
          <a:xfrm>
            <a:off x="7499350" y="5095875"/>
            <a:ext cx="954088" cy="168275"/>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29" name="Rectangle 79"/>
          <p:cNvSpPr>
            <a:spLocks noChangeArrowheads="1"/>
          </p:cNvSpPr>
          <p:nvPr/>
        </p:nvSpPr>
        <p:spPr bwMode="auto">
          <a:xfrm>
            <a:off x="7561263" y="5089525"/>
            <a:ext cx="7223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Block 3</a:t>
            </a:r>
          </a:p>
        </p:txBody>
      </p:sp>
      <p:sp>
        <p:nvSpPr>
          <p:cNvPr id="24630" name="Rectangle 80"/>
          <p:cNvSpPr>
            <a:spLocks noChangeArrowheads="1"/>
          </p:cNvSpPr>
          <p:nvPr/>
        </p:nvSpPr>
        <p:spPr bwMode="auto">
          <a:xfrm>
            <a:off x="7499350" y="5603875"/>
            <a:ext cx="963613" cy="198438"/>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31" name="Rectangle 81"/>
          <p:cNvSpPr>
            <a:spLocks noChangeArrowheads="1"/>
          </p:cNvSpPr>
          <p:nvPr/>
        </p:nvSpPr>
        <p:spPr bwMode="auto">
          <a:xfrm>
            <a:off x="7658100" y="5602288"/>
            <a:ext cx="52705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MBR</a:t>
            </a:r>
          </a:p>
        </p:txBody>
      </p:sp>
      <p:sp>
        <p:nvSpPr>
          <p:cNvPr id="24632" name="Rectangle 82"/>
          <p:cNvSpPr>
            <a:spLocks noChangeArrowheads="1"/>
          </p:cNvSpPr>
          <p:nvPr/>
        </p:nvSpPr>
        <p:spPr bwMode="auto">
          <a:xfrm>
            <a:off x="4940300" y="4897438"/>
            <a:ext cx="392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0 1</a:t>
            </a:r>
          </a:p>
        </p:txBody>
      </p:sp>
      <p:sp>
        <p:nvSpPr>
          <p:cNvPr id="24633" name="Rectangle 83"/>
          <p:cNvSpPr>
            <a:spLocks noChangeArrowheads="1"/>
          </p:cNvSpPr>
          <p:nvPr/>
        </p:nvSpPr>
        <p:spPr bwMode="auto">
          <a:xfrm>
            <a:off x="5364163" y="4897438"/>
            <a:ext cx="1408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0 1 0 1 0 1 0 0 1 1</a:t>
            </a:r>
          </a:p>
        </p:txBody>
      </p:sp>
      <p:sp>
        <p:nvSpPr>
          <p:cNvPr id="24634" name="Rectangle 84"/>
          <p:cNvSpPr>
            <a:spLocks noChangeArrowheads="1"/>
          </p:cNvSpPr>
          <p:nvPr/>
        </p:nvSpPr>
        <p:spPr bwMode="auto">
          <a:xfrm>
            <a:off x="2894013" y="3678238"/>
            <a:ext cx="3128962" cy="171450"/>
          </a:xfrm>
          <a:prstGeom prst="rect">
            <a:avLst/>
          </a:prstGeom>
          <a:noFill/>
          <a:ln w="25400">
            <a:solidFill>
              <a:srgbClr val="000000"/>
            </a:solidFill>
            <a:miter lim="800000"/>
            <a:headEnd/>
            <a:tailEnd/>
          </a:ln>
        </p:spPr>
        <p:txBody>
          <a:bodyPr wrap="none" anchor="ctr"/>
          <a:lstStyle/>
          <a:p>
            <a:pPr algn="ctr"/>
            <a:endParaRPr lang="en-US" altLang="en-US"/>
          </a:p>
        </p:txBody>
      </p:sp>
      <p:sp>
        <p:nvSpPr>
          <p:cNvPr id="24635" name="Rectangle 85"/>
          <p:cNvSpPr>
            <a:spLocks noChangeArrowheads="1"/>
          </p:cNvSpPr>
          <p:nvPr/>
        </p:nvSpPr>
        <p:spPr bwMode="auto">
          <a:xfrm>
            <a:off x="2971800" y="3648075"/>
            <a:ext cx="604838"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1  0  1</a:t>
            </a:r>
          </a:p>
        </p:txBody>
      </p:sp>
      <p:sp>
        <p:nvSpPr>
          <p:cNvPr id="24636" name="Line 86"/>
          <p:cNvSpPr>
            <a:spLocks noChangeShapeType="1"/>
          </p:cNvSpPr>
          <p:nvPr/>
        </p:nvSpPr>
        <p:spPr bwMode="auto">
          <a:xfrm flipV="1">
            <a:off x="3695700" y="3690938"/>
            <a:ext cx="0" cy="171450"/>
          </a:xfrm>
          <a:prstGeom prst="line">
            <a:avLst/>
          </a:prstGeom>
          <a:noFill/>
          <a:ln w="25400">
            <a:solidFill>
              <a:srgbClr val="000000"/>
            </a:solidFill>
            <a:round/>
            <a:headEnd/>
            <a:tailEnd/>
          </a:ln>
        </p:spPr>
        <p:txBody>
          <a:bodyPr wrap="none" anchor="ctr"/>
          <a:lstStyle/>
          <a:p>
            <a:endParaRPr lang="en-IN"/>
          </a:p>
        </p:txBody>
      </p:sp>
      <p:sp>
        <p:nvSpPr>
          <p:cNvPr id="24637" name="Rectangle 87"/>
          <p:cNvSpPr>
            <a:spLocks noChangeArrowheads="1"/>
          </p:cNvSpPr>
          <p:nvPr/>
        </p:nvSpPr>
        <p:spPr bwMode="auto">
          <a:xfrm>
            <a:off x="3781425" y="3648075"/>
            <a:ext cx="1793875"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0  1  0  1  0  1  0  0  1  1</a:t>
            </a:r>
          </a:p>
        </p:txBody>
      </p:sp>
      <p:sp>
        <p:nvSpPr>
          <p:cNvPr id="24638" name="Rectangle 88"/>
          <p:cNvSpPr>
            <a:spLocks noChangeArrowheads="1"/>
          </p:cNvSpPr>
          <p:nvPr/>
        </p:nvSpPr>
        <p:spPr bwMode="auto">
          <a:xfrm>
            <a:off x="1620838" y="3994150"/>
            <a:ext cx="579437"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Table</a:t>
            </a:r>
          </a:p>
          <a:p>
            <a:pPr algn="ctr" defTabSz="762000" eaLnBrk="1">
              <a:lnSpc>
                <a:spcPct val="90000"/>
              </a:lnSpc>
            </a:pPr>
            <a:endParaRPr lang="en-US" altLang="ko-KR" sz="1200">
              <a:solidFill>
                <a:srgbClr val="000000"/>
              </a:solidFill>
            </a:endParaRPr>
          </a:p>
        </p:txBody>
      </p:sp>
      <p:sp>
        <p:nvSpPr>
          <p:cNvPr id="24639" name="Rectangle 89"/>
          <p:cNvSpPr>
            <a:spLocks noChangeArrowheads="1"/>
          </p:cNvSpPr>
          <p:nvPr/>
        </p:nvSpPr>
        <p:spPr bwMode="auto">
          <a:xfrm>
            <a:off x="1620838" y="4152900"/>
            <a:ext cx="763587"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address</a:t>
            </a:r>
          </a:p>
        </p:txBody>
      </p:sp>
      <p:sp>
        <p:nvSpPr>
          <p:cNvPr id="24640" name="Arc 90"/>
          <p:cNvSpPr>
            <a:spLocks/>
          </p:cNvSpPr>
          <p:nvPr/>
        </p:nvSpPr>
        <p:spPr bwMode="auto">
          <a:xfrm>
            <a:off x="2476500" y="4202113"/>
            <a:ext cx="122238" cy="1079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24641" name="Freeform 91"/>
          <p:cNvSpPr>
            <a:spLocks/>
          </p:cNvSpPr>
          <p:nvPr/>
        </p:nvSpPr>
        <p:spPr bwMode="auto">
          <a:xfrm>
            <a:off x="2528888" y="4052888"/>
            <a:ext cx="811212" cy="171450"/>
          </a:xfrm>
          <a:custGeom>
            <a:avLst/>
            <a:gdLst>
              <a:gd name="T0" fmla="*/ 0 w 409"/>
              <a:gd name="T1" fmla="*/ 2147483646 h 121"/>
              <a:gd name="T2" fmla="*/ 0 w 409"/>
              <a:gd name="T3" fmla="*/ 0 h 121"/>
              <a:gd name="T4" fmla="*/ 2147483646 w 409"/>
              <a:gd name="T5" fmla="*/ 0 h 121"/>
              <a:gd name="T6" fmla="*/ 0 60000 65536"/>
              <a:gd name="T7" fmla="*/ 0 60000 65536"/>
              <a:gd name="T8" fmla="*/ 0 60000 65536"/>
              <a:gd name="T9" fmla="*/ 0 w 409"/>
              <a:gd name="T10" fmla="*/ 0 h 121"/>
              <a:gd name="T11" fmla="*/ 409 w 409"/>
              <a:gd name="T12" fmla="*/ 121 h 121"/>
            </a:gdLst>
            <a:ahLst/>
            <a:cxnLst>
              <a:cxn ang="T6">
                <a:pos x="T0" y="T1"/>
              </a:cxn>
              <a:cxn ang="T7">
                <a:pos x="T2" y="T3"/>
              </a:cxn>
              <a:cxn ang="T8">
                <a:pos x="T4" y="T5"/>
              </a:cxn>
            </a:cxnLst>
            <a:rect l="T9" t="T10" r="T11" b="T12"/>
            <a:pathLst>
              <a:path w="409" h="121">
                <a:moveTo>
                  <a:pt x="0" y="120"/>
                </a:moveTo>
                <a:lnTo>
                  <a:pt x="0" y="0"/>
                </a:lnTo>
                <a:lnTo>
                  <a:pt x="408" y="0"/>
                </a:lnTo>
              </a:path>
            </a:pathLst>
          </a:custGeom>
          <a:noFill/>
          <a:ln w="25400" cap="rnd">
            <a:solidFill>
              <a:srgbClr val="000000"/>
            </a:solidFill>
            <a:round/>
            <a:headEnd/>
            <a:tailEnd/>
          </a:ln>
        </p:spPr>
        <p:txBody>
          <a:bodyPr/>
          <a:lstStyle/>
          <a:p>
            <a:endParaRPr lang="en-IN"/>
          </a:p>
        </p:txBody>
      </p:sp>
      <p:sp>
        <p:nvSpPr>
          <p:cNvPr id="24642" name="Arc 93"/>
          <p:cNvSpPr>
            <a:spLocks/>
          </p:cNvSpPr>
          <p:nvPr/>
        </p:nvSpPr>
        <p:spPr bwMode="auto">
          <a:xfrm>
            <a:off x="3827463" y="4202113"/>
            <a:ext cx="120650" cy="1079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24643" name="Freeform 94"/>
          <p:cNvSpPr>
            <a:spLocks/>
          </p:cNvSpPr>
          <p:nvPr/>
        </p:nvSpPr>
        <p:spPr bwMode="auto">
          <a:xfrm>
            <a:off x="3879850" y="4052888"/>
            <a:ext cx="350838" cy="171450"/>
          </a:xfrm>
          <a:custGeom>
            <a:avLst/>
            <a:gdLst>
              <a:gd name="T0" fmla="*/ 0 w 177"/>
              <a:gd name="T1" fmla="*/ 2147483646 h 121"/>
              <a:gd name="T2" fmla="*/ 0 w 177"/>
              <a:gd name="T3" fmla="*/ 0 h 121"/>
              <a:gd name="T4" fmla="*/ 2147483646 w 177"/>
              <a:gd name="T5" fmla="*/ 0 h 121"/>
              <a:gd name="T6" fmla="*/ 0 60000 65536"/>
              <a:gd name="T7" fmla="*/ 0 60000 65536"/>
              <a:gd name="T8" fmla="*/ 0 60000 65536"/>
              <a:gd name="T9" fmla="*/ 0 w 177"/>
              <a:gd name="T10" fmla="*/ 0 h 121"/>
              <a:gd name="T11" fmla="*/ 177 w 177"/>
              <a:gd name="T12" fmla="*/ 121 h 121"/>
            </a:gdLst>
            <a:ahLst/>
            <a:cxnLst>
              <a:cxn ang="T6">
                <a:pos x="T0" y="T1"/>
              </a:cxn>
              <a:cxn ang="T7">
                <a:pos x="T2" y="T3"/>
              </a:cxn>
              <a:cxn ang="T8">
                <a:pos x="T4" y="T5"/>
              </a:cxn>
            </a:cxnLst>
            <a:rect l="T9" t="T10" r="T11" b="T12"/>
            <a:pathLst>
              <a:path w="177" h="121">
                <a:moveTo>
                  <a:pt x="0" y="120"/>
                </a:moveTo>
                <a:lnTo>
                  <a:pt x="0" y="0"/>
                </a:lnTo>
                <a:lnTo>
                  <a:pt x="176" y="0"/>
                </a:lnTo>
              </a:path>
            </a:pathLst>
          </a:custGeom>
          <a:noFill/>
          <a:ln w="25400" cap="rnd">
            <a:solidFill>
              <a:srgbClr val="000000"/>
            </a:solidFill>
            <a:round/>
            <a:headEnd/>
            <a:tailEnd/>
          </a:ln>
        </p:spPr>
        <p:txBody>
          <a:bodyPr/>
          <a:lstStyle/>
          <a:p>
            <a:endParaRPr lang="en-IN"/>
          </a:p>
        </p:txBody>
      </p:sp>
      <p:sp>
        <p:nvSpPr>
          <p:cNvPr id="24644" name="Rectangle 95"/>
          <p:cNvSpPr>
            <a:spLocks noChangeArrowheads="1"/>
          </p:cNvSpPr>
          <p:nvPr/>
        </p:nvSpPr>
        <p:spPr bwMode="auto">
          <a:xfrm>
            <a:off x="4225925" y="3937000"/>
            <a:ext cx="855663"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Presence</a:t>
            </a:r>
          </a:p>
          <a:p>
            <a:pPr algn="ctr" defTabSz="762000" eaLnBrk="1">
              <a:lnSpc>
                <a:spcPct val="90000"/>
              </a:lnSpc>
            </a:pPr>
            <a:endParaRPr lang="en-US" altLang="ko-KR" sz="1200">
              <a:solidFill>
                <a:srgbClr val="000000"/>
              </a:solidFill>
            </a:endParaRPr>
          </a:p>
        </p:txBody>
      </p:sp>
      <p:sp>
        <p:nvSpPr>
          <p:cNvPr id="24645" name="Rectangle 96"/>
          <p:cNvSpPr>
            <a:spLocks noChangeArrowheads="1"/>
          </p:cNvSpPr>
          <p:nvPr/>
        </p:nvSpPr>
        <p:spPr bwMode="auto">
          <a:xfrm>
            <a:off x="4225925" y="4095750"/>
            <a:ext cx="3683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bit</a:t>
            </a:r>
          </a:p>
        </p:txBody>
      </p:sp>
      <p:sp>
        <p:nvSpPr>
          <p:cNvPr id="24646" name="Freeform 97"/>
          <p:cNvSpPr>
            <a:spLocks/>
          </p:cNvSpPr>
          <p:nvPr/>
        </p:nvSpPr>
        <p:spPr bwMode="auto">
          <a:xfrm>
            <a:off x="5308600" y="3860800"/>
            <a:ext cx="733425" cy="511175"/>
          </a:xfrm>
          <a:custGeom>
            <a:avLst/>
            <a:gdLst>
              <a:gd name="T0" fmla="*/ 0 w 369"/>
              <a:gd name="T1" fmla="*/ 0 h 361"/>
              <a:gd name="T2" fmla="*/ 0 w 369"/>
              <a:gd name="T3" fmla="*/ 2147483646 h 361"/>
              <a:gd name="T4" fmla="*/ 2147483646 w 369"/>
              <a:gd name="T5" fmla="*/ 2147483646 h 361"/>
              <a:gd name="T6" fmla="*/ 0 60000 65536"/>
              <a:gd name="T7" fmla="*/ 0 60000 65536"/>
              <a:gd name="T8" fmla="*/ 0 60000 65536"/>
              <a:gd name="T9" fmla="*/ 0 w 369"/>
              <a:gd name="T10" fmla="*/ 0 h 361"/>
              <a:gd name="T11" fmla="*/ 369 w 369"/>
              <a:gd name="T12" fmla="*/ 361 h 361"/>
            </a:gdLst>
            <a:ahLst/>
            <a:cxnLst>
              <a:cxn ang="T6">
                <a:pos x="T0" y="T1"/>
              </a:cxn>
              <a:cxn ang="T7">
                <a:pos x="T2" y="T3"/>
              </a:cxn>
              <a:cxn ang="T8">
                <a:pos x="T4" y="T5"/>
              </a:cxn>
            </a:cxnLst>
            <a:rect l="T9" t="T10" r="T11" b="T12"/>
            <a:pathLst>
              <a:path w="369" h="361">
                <a:moveTo>
                  <a:pt x="0" y="0"/>
                </a:moveTo>
                <a:lnTo>
                  <a:pt x="0" y="360"/>
                </a:lnTo>
                <a:lnTo>
                  <a:pt x="368" y="360"/>
                </a:lnTo>
              </a:path>
            </a:pathLst>
          </a:custGeom>
          <a:noFill/>
          <a:ln w="25400" cap="rnd">
            <a:solidFill>
              <a:srgbClr val="000000"/>
            </a:solidFill>
            <a:round/>
            <a:headEnd/>
            <a:tailEnd/>
          </a:ln>
        </p:spPr>
        <p:txBody>
          <a:bodyPr/>
          <a:lstStyle/>
          <a:p>
            <a:endParaRPr lang="en-IN"/>
          </a:p>
        </p:txBody>
      </p:sp>
      <p:sp>
        <p:nvSpPr>
          <p:cNvPr id="24647" name="Arc 98"/>
          <p:cNvSpPr>
            <a:spLocks/>
          </p:cNvSpPr>
          <p:nvPr/>
        </p:nvSpPr>
        <p:spPr bwMode="auto">
          <a:xfrm>
            <a:off x="5986463" y="4778375"/>
            <a:ext cx="122237" cy="1079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24648" name="Line 99"/>
          <p:cNvSpPr>
            <a:spLocks noChangeShapeType="1"/>
          </p:cNvSpPr>
          <p:nvPr/>
        </p:nvSpPr>
        <p:spPr bwMode="auto">
          <a:xfrm>
            <a:off x="6046788" y="4381500"/>
            <a:ext cx="0" cy="406400"/>
          </a:xfrm>
          <a:prstGeom prst="line">
            <a:avLst/>
          </a:prstGeom>
          <a:noFill/>
          <a:ln w="25400">
            <a:solidFill>
              <a:srgbClr val="000000"/>
            </a:solidFill>
            <a:round/>
            <a:headEnd/>
            <a:tailEnd/>
          </a:ln>
        </p:spPr>
        <p:txBody>
          <a:bodyPr wrap="none" anchor="ctr"/>
          <a:lstStyle/>
          <a:p>
            <a:endParaRPr lang="en-IN"/>
          </a:p>
        </p:txBody>
      </p:sp>
      <p:sp>
        <p:nvSpPr>
          <p:cNvPr id="24649" name="Rectangle 100"/>
          <p:cNvSpPr>
            <a:spLocks noChangeArrowheads="1"/>
          </p:cNvSpPr>
          <p:nvPr/>
        </p:nvSpPr>
        <p:spPr bwMode="auto">
          <a:xfrm>
            <a:off x="2835275" y="3455988"/>
            <a:ext cx="81756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Page no.</a:t>
            </a:r>
          </a:p>
        </p:txBody>
      </p:sp>
      <p:sp>
        <p:nvSpPr>
          <p:cNvPr id="24650" name="Rectangle 101"/>
          <p:cNvSpPr>
            <a:spLocks noChangeArrowheads="1"/>
          </p:cNvSpPr>
          <p:nvPr/>
        </p:nvSpPr>
        <p:spPr bwMode="auto">
          <a:xfrm>
            <a:off x="4297363" y="3455988"/>
            <a:ext cx="565150" cy="255587"/>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Offset</a:t>
            </a:r>
          </a:p>
        </p:txBody>
      </p:sp>
      <p:sp>
        <p:nvSpPr>
          <p:cNvPr id="24651" name="Rectangle 102"/>
          <p:cNvSpPr>
            <a:spLocks noChangeArrowheads="1"/>
          </p:cNvSpPr>
          <p:nvPr/>
        </p:nvSpPr>
        <p:spPr bwMode="auto">
          <a:xfrm>
            <a:off x="6069013" y="3629025"/>
            <a:ext cx="1281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Virtual address</a:t>
            </a:r>
          </a:p>
        </p:txBody>
      </p:sp>
      <p:sp>
        <p:nvSpPr>
          <p:cNvPr id="24652" name="Rectangle 103"/>
          <p:cNvSpPr>
            <a:spLocks noChangeArrowheads="1"/>
          </p:cNvSpPr>
          <p:nvPr/>
        </p:nvSpPr>
        <p:spPr bwMode="auto">
          <a:xfrm>
            <a:off x="5130800" y="5160963"/>
            <a:ext cx="1162050"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Main memory</a:t>
            </a:r>
          </a:p>
          <a:p>
            <a:pPr algn="ctr" defTabSz="762000" eaLnBrk="1">
              <a:lnSpc>
                <a:spcPct val="90000"/>
              </a:lnSpc>
            </a:pPr>
            <a:endParaRPr lang="en-US" altLang="ko-KR" sz="1200">
              <a:solidFill>
                <a:srgbClr val="000000"/>
              </a:solidFill>
            </a:endParaRPr>
          </a:p>
        </p:txBody>
      </p:sp>
      <p:sp>
        <p:nvSpPr>
          <p:cNvPr id="24653" name="Rectangle 104"/>
          <p:cNvSpPr>
            <a:spLocks noChangeArrowheads="1"/>
          </p:cNvSpPr>
          <p:nvPr/>
        </p:nvSpPr>
        <p:spPr bwMode="auto">
          <a:xfrm>
            <a:off x="5130800" y="5318125"/>
            <a:ext cx="136366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address register</a:t>
            </a:r>
          </a:p>
        </p:txBody>
      </p:sp>
      <p:sp>
        <p:nvSpPr>
          <p:cNvPr id="24654" name="Arc 105"/>
          <p:cNvSpPr>
            <a:spLocks/>
          </p:cNvSpPr>
          <p:nvPr/>
        </p:nvSpPr>
        <p:spPr bwMode="auto">
          <a:xfrm>
            <a:off x="3287713" y="6057900"/>
            <a:ext cx="120650" cy="1079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24655" name="Arc 107"/>
          <p:cNvSpPr>
            <a:spLocks/>
          </p:cNvSpPr>
          <p:nvPr/>
        </p:nvSpPr>
        <p:spPr bwMode="auto">
          <a:xfrm>
            <a:off x="5081588" y="4778375"/>
            <a:ext cx="120650" cy="107950"/>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24656" name="Line 108"/>
          <p:cNvSpPr>
            <a:spLocks noChangeShapeType="1"/>
          </p:cNvSpPr>
          <p:nvPr/>
        </p:nvSpPr>
        <p:spPr bwMode="auto">
          <a:xfrm>
            <a:off x="5140325" y="4641850"/>
            <a:ext cx="0" cy="146050"/>
          </a:xfrm>
          <a:prstGeom prst="line">
            <a:avLst/>
          </a:prstGeom>
          <a:noFill/>
          <a:ln w="25400">
            <a:solidFill>
              <a:srgbClr val="000000"/>
            </a:solidFill>
            <a:round/>
            <a:headEnd/>
            <a:tailEnd/>
          </a:ln>
        </p:spPr>
        <p:txBody>
          <a:bodyPr wrap="none" anchor="ctr"/>
          <a:lstStyle/>
          <a:p>
            <a:endParaRPr lang="en-IN"/>
          </a:p>
        </p:txBody>
      </p:sp>
      <p:sp>
        <p:nvSpPr>
          <p:cNvPr id="24657" name="Freeform 109"/>
          <p:cNvSpPr>
            <a:spLocks/>
          </p:cNvSpPr>
          <p:nvPr/>
        </p:nvSpPr>
        <p:spPr bwMode="auto">
          <a:xfrm>
            <a:off x="4498975" y="4630738"/>
            <a:ext cx="636588" cy="1814512"/>
          </a:xfrm>
          <a:custGeom>
            <a:avLst/>
            <a:gdLst>
              <a:gd name="T0" fmla="*/ 2147483646 w 321"/>
              <a:gd name="T1" fmla="*/ 0 h 1409"/>
              <a:gd name="T2" fmla="*/ 0 w 321"/>
              <a:gd name="T3" fmla="*/ 0 h 1409"/>
              <a:gd name="T4" fmla="*/ 0 w 321"/>
              <a:gd name="T5" fmla="*/ 2147483646 h 1409"/>
              <a:gd name="T6" fmla="*/ 0 60000 65536"/>
              <a:gd name="T7" fmla="*/ 0 60000 65536"/>
              <a:gd name="T8" fmla="*/ 0 60000 65536"/>
              <a:gd name="T9" fmla="*/ 0 w 321"/>
              <a:gd name="T10" fmla="*/ 0 h 1409"/>
              <a:gd name="T11" fmla="*/ 321 w 321"/>
              <a:gd name="T12" fmla="*/ 1409 h 1409"/>
            </a:gdLst>
            <a:ahLst/>
            <a:cxnLst>
              <a:cxn ang="T6">
                <a:pos x="T0" y="T1"/>
              </a:cxn>
              <a:cxn ang="T7">
                <a:pos x="T2" y="T3"/>
              </a:cxn>
              <a:cxn ang="T8">
                <a:pos x="T4" y="T5"/>
              </a:cxn>
            </a:cxnLst>
            <a:rect l="T9" t="T10" r="T11" b="T12"/>
            <a:pathLst>
              <a:path w="321" h="1409">
                <a:moveTo>
                  <a:pt x="320" y="0"/>
                </a:moveTo>
                <a:lnTo>
                  <a:pt x="0" y="0"/>
                </a:lnTo>
                <a:lnTo>
                  <a:pt x="0" y="1408"/>
                </a:lnTo>
              </a:path>
            </a:pathLst>
          </a:custGeom>
          <a:noFill/>
          <a:ln w="25400" cap="rnd">
            <a:solidFill>
              <a:srgbClr val="000000"/>
            </a:solidFill>
            <a:round/>
            <a:headEnd/>
            <a:tailEnd/>
          </a:ln>
        </p:spPr>
        <p:txBody>
          <a:bodyPr/>
          <a:lstStyle/>
          <a:p>
            <a:endParaRPr lang="en-IN"/>
          </a:p>
        </p:txBody>
      </p:sp>
      <p:sp>
        <p:nvSpPr>
          <p:cNvPr id="24658" name="Line 110"/>
          <p:cNvSpPr>
            <a:spLocks noChangeShapeType="1"/>
          </p:cNvSpPr>
          <p:nvPr/>
        </p:nvSpPr>
        <p:spPr bwMode="auto">
          <a:xfrm>
            <a:off x="3344863" y="6456363"/>
            <a:ext cx="1150937" cy="0"/>
          </a:xfrm>
          <a:prstGeom prst="line">
            <a:avLst/>
          </a:prstGeom>
          <a:noFill/>
          <a:ln w="25400">
            <a:solidFill>
              <a:srgbClr val="000000"/>
            </a:solidFill>
            <a:round/>
            <a:headEnd/>
            <a:tailEnd/>
          </a:ln>
        </p:spPr>
        <p:txBody>
          <a:bodyPr wrap="none" anchor="ctr"/>
          <a:lstStyle/>
          <a:p>
            <a:endParaRPr lang="en-IN"/>
          </a:p>
        </p:txBody>
      </p:sp>
      <p:sp>
        <p:nvSpPr>
          <p:cNvPr id="24659" name="Rectangle 112"/>
          <p:cNvSpPr>
            <a:spLocks noChangeArrowheads="1"/>
          </p:cNvSpPr>
          <p:nvPr/>
        </p:nvSpPr>
        <p:spPr bwMode="auto">
          <a:xfrm>
            <a:off x="454025" y="5461000"/>
            <a:ext cx="15605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Memory page table</a:t>
            </a:r>
          </a:p>
        </p:txBody>
      </p:sp>
      <p:sp>
        <p:nvSpPr>
          <p:cNvPr id="24660" name="Arc 113"/>
          <p:cNvSpPr>
            <a:spLocks/>
          </p:cNvSpPr>
          <p:nvPr/>
        </p:nvSpPr>
        <p:spPr bwMode="auto">
          <a:xfrm>
            <a:off x="7978775" y="5481638"/>
            <a:ext cx="120650" cy="106362"/>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25400" cap="rnd">
            <a:noFill/>
            <a:round/>
            <a:headEnd/>
            <a:tailEnd/>
          </a:ln>
        </p:spPr>
        <p:txBody>
          <a:bodyPr wrap="none" anchor="ctr"/>
          <a:lstStyle/>
          <a:p>
            <a:endParaRPr lang="en-IN"/>
          </a:p>
        </p:txBody>
      </p:sp>
      <p:sp>
        <p:nvSpPr>
          <p:cNvPr id="24661" name="Line 114"/>
          <p:cNvSpPr>
            <a:spLocks noChangeShapeType="1"/>
          </p:cNvSpPr>
          <p:nvPr/>
        </p:nvSpPr>
        <p:spPr bwMode="auto">
          <a:xfrm>
            <a:off x="8031163" y="5278438"/>
            <a:ext cx="0" cy="212725"/>
          </a:xfrm>
          <a:prstGeom prst="line">
            <a:avLst/>
          </a:prstGeom>
          <a:noFill/>
          <a:ln w="25400">
            <a:solidFill>
              <a:srgbClr val="000000"/>
            </a:solidFill>
            <a:round/>
            <a:headEnd/>
            <a:tailEnd/>
          </a:ln>
        </p:spPr>
        <p:txBody>
          <a:bodyPr wrap="none" anchor="ctr"/>
          <a:lstStyle/>
          <a:p>
            <a:endParaRPr lang="en-IN"/>
          </a:p>
        </p:txBody>
      </p:sp>
      <p:sp>
        <p:nvSpPr>
          <p:cNvPr id="24662" name="Freeform 115"/>
          <p:cNvSpPr>
            <a:spLocks/>
          </p:cNvSpPr>
          <p:nvPr/>
        </p:nvSpPr>
        <p:spPr bwMode="auto">
          <a:xfrm>
            <a:off x="6715125" y="4822825"/>
            <a:ext cx="406400" cy="185738"/>
          </a:xfrm>
          <a:custGeom>
            <a:avLst/>
            <a:gdLst>
              <a:gd name="T0" fmla="*/ 0 w 233"/>
              <a:gd name="T1" fmla="*/ 2147483646 h 137"/>
              <a:gd name="T2" fmla="*/ 2147483646 w 233"/>
              <a:gd name="T3" fmla="*/ 2147483646 h 137"/>
              <a:gd name="T4" fmla="*/ 2147483646 w 233"/>
              <a:gd name="T5" fmla="*/ 0 h 137"/>
              <a:gd name="T6" fmla="*/ 0 60000 65536"/>
              <a:gd name="T7" fmla="*/ 0 60000 65536"/>
              <a:gd name="T8" fmla="*/ 0 60000 65536"/>
              <a:gd name="T9" fmla="*/ 0 w 233"/>
              <a:gd name="T10" fmla="*/ 0 h 137"/>
              <a:gd name="T11" fmla="*/ 233 w 233"/>
              <a:gd name="T12" fmla="*/ 137 h 137"/>
            </a:gdLst>
            <a:ahLst/>
            <a:cxnLst>
              <a:cxn ang="T6">
                <a:pos x="T0" y="T1"/>
              </a:cxn>
              <a:cxn ang="T7">
                <a:pos x="T2" y="T3"/>
              </a:cxn>
              <a:cxn ang="T8">
                <a:pos x="T4" y="T5"/>
              </a:cxn>
            </a:cxnLst>
            <a:rect l="T9" t="T10" r="T11" b="T12"/>
            <a:pathLst>
              <a:path w="233" h="137">
                <a:moveTo>
                  <a:pt x="0" y="136"/>
                </a:moveTo>
                <a:lnTo>
                  <a:pt x="232" y="136"/>
                </a:lnTo>
                <a:lnTo>
                  <a:pt x="232" y="0"/>
                </a:lnTo>
              </a:path>
            </a:pathLst>
          </a:custGeom>
          <a:noFill/>
          <a:ln w="25400" cap="rnd">
            <a:solidFill>
              <a:srgbClr val="000000"/>
            </a:solidFill>
            <a:round/>
            <a:headEnd/>
            <a:tailEnd/>
          </a:ln>
        </p:spPr>
        <p:txBody>
          <a:bodyPr/>
          <a:lstStyle/>
          <a:p>
            <a:endParaRPr lang="en-IN"/>
          </a:p>
        </p:txBody>
      </p:sp>
      <p:sp>
        <p:nvSpPr>
          <p:cNvPr id="24663" name="Arc 116"/>
          <p:cNvSpPr>
            <a:spLocks/>
          </p:cNvSpPr>
          <p:nvPr/>
        </p:nvSpPr>
        <p:spPr bwMode="auto">
          <a:xfrm>
            <a:off x="7332663" y="4773613"/>
            <a:ext cx="149225" cy="88900"/>
          </a:xfrm>
          <a:custGeom>
            <a:avLst/>
            <a:gdLst>
              <a:gd name="T0" fmla="*/ 2147483646 w 21600"/>
              <a:gd name="T1" fmla="*/ 2147483646 h 17255"/>
              <a:gd name="T2" fmla="*/ 2147483646 w 21600"/>
              <a:gd name="T3" fmla="*/ 0 h 17255"/>
              <a:gd name="T4" fmla="*/ 2147483646 w 21600"/>
              <a:gd name="T5" fmla="*/ 2147483646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lnTo>
                  <a:pt x="1746" y="17254"/>
                </a:lnTo>
                <a:close/>
              </a:path>
            </a:pathLst>
          </a:custGeom>
          <a:solidFill>
            <a:srgbClr val="000000"/>
          </a:solidFill>
          <a:ln w="25400" cap="rnd">
            <a:noFill/>
            <a:round/>
            <a:headEnd/>
            <a:tailEnd/>
          </a:ln>
        </p:spPr>
        <p:txBody>
          <a:bodyPr wrap="none" anchor="ctr"/>
          <a:lstStyle/>
          <a:p>
            <a:endParaRPr lang="en-IN"/>
          </a:p>
        </p:txBody>
      </p:sp>
      <p:sp>
        <p:nvSpPr>
          <p:cNvPr id="24664" name="Line 117"/>
          <p:cNvSpPr>
            <a:spLocks noChangeShapeType="1"/>
          </p:cNvSpPr>
          <p:nvPr/>
        </p:nvSpPr>
        <p:spPr bwMode="auto">
          <a:xfrm>
            <a:off x="7127875" y="4819650"/>
            <a:ext cx="206375" cy="0"/>
          </a:xfrm>
          <a:prstGeom prst="line">
            <a:avLst/>
          </a:prstGeom>
          <a:noFill/>
          <a:ln w="25400">
            <a:solidFill>
              <a:srgbClr val="000000"/>
            </a:solidFill>
            <a:round/>
            <a:headEnd/>
            <a:tailEnd/>
          </a:ln>
        </p:spPr>
        <p:txBody>
          <a:bodyPr wrap="none" anchor="ctr"/>
          <a:lstStyle/>
          <a:p>
            <a:endParaRPr lang="en-IN"/>
          </a:p>
        </p:txBody>
      </p:sp>
      <p:sp>
        <p:nvSpPr>
          <p:cNvPr id="24665" name="Rectangle 118"/>
          <p:cNvSpPr>
            <a:spLocks noChangeArrowheads="1"/>
          </p:cNvSpPr>
          <p:nvPr/>
        </p:nvSpPr>
        <p:spPr bwMode="auto">
          <a:xfrm>
            <a:off x="7289800" y="4265613"/>
            <a:ext cx="116205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Main memory</a:t>
            </a:r>
          </a:p>
        </p:txBody>
      </p:sp>
      <p:sp>
        <p:nvSpPr>
          <p:cNvPr id="24666" name="Rectangle 119"/>
          <p:cNvSpPr>
            <a:spLocks noChangeArrowheads="1"/>
          </p:cNvSpPr>
          <p:nvPr/>
        </p:nvSpPr>
        <p:spPr bwMode="auto">
          <a:xfrm>
            <a:off x="3051175" y="4514850"/>
            <a:ext cx="34925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11</a:t>
            </a:r>
          </a:p>
        </p:txBody>
      </p:sp>
      <p:sp>
        <p:nvSpPr>
          <p:cNvPr id="24667" name="Rectangle 120"/>
          <p:cNvSpPr>
            <a:spLocks noChangeArrowheads="1"/>
          </p:cNvSpPr>
          <p:nvPr/>
        </p:nvSpPr>
        <p:spPr bwMode="auto">
          <a:xfrm>
            <a:off x="3051175" y="4706938"/>
            <a:ext cx="34925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00</a:t>
            </a:r>
          </a:p>
        </p:txBody>
      </p:sp>
      <p:sp>
        <p:nvSpPr>
          <p:cNvPr id="24668" name="Rectangle 121"/>
          <p:cNvSpPr>
            <a:spLocks noChangeArrowheads="1"/>
          </p:cNvSpPr>
          <p:nvPr/>
        </p:nvSpPr>
        <p:spPr bwMode="auto">
          <a:xfrm>
            <a:off x="3051175" y="5284788"/>
            <a:ext cx="34925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01</a:t>
            </a:r>
          </a:p>
        </p:txBody>
      </p:sp>
      <p:sp>
        <p:nvSpPr>
          <p:cNvPr id="24669" name="Rectangle 122"/>
          <p:cNvSpPr>
            <a:spLocks noChangeArrowheads="1"/>
          </p:cNvSpPr>
          <p:nvPr/>
        </p:nvSpPr>
        <p:spPr bwMode="auto">
          <a:xfrm>
            <a:off x="3051175" y="5476875"/>
            <a:ext cx="34925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10</a:t>
            </a:r>
          </a:p>
        </p:txBody>
      </p:sp>
      <p:sp>
        <p:nvSpPr>
          <p:cNvPr id="24670" name="Rectangle 123"/>
          <p:cNvSpPr>
            <a:spLocks noChangeArrowheads="1"/>
          </p:cNvSpPr>
          <p:nvPr/>
        </p:nvSpPr>
        <p:spPr bwMode="auto">
          <a:xfrm>
            <a:off x="3051175" y="6191250"/>
            <a:ext cx="34925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01</a:t>
            </a:r>
          </a:p>
        </p:txBody>
      </p:sp>
      <p:sp>
        <p:nvSpPr>
          <p:cNvPr id="24671" name="Rectangle 124"/>
          <p:cNvSpPr>
            <a:spLocks noChangeArrowheads="1"/>
          </p:cNvSpPr>
          <p:nvPr/>
        </p:nvSpPr>
        <p:spPr bwMode="auto">
          <a:xfrm>
            <a:off x="7680325" y="0"/>
            <a:ext cx="1463675" cy="280988"/>
          </a:xfrm>
          <a:prstGeom prst="rect">
            <a:avLst/>
          </a:prstGeom>
          <a:noFill/>
          <a:ln w="12700">
            <a:noFill/>
            <a:miter lim="800000"/>
            <a:headEnd/>
            <a:tailEnd/>
          </a:ln>
        </p:spPr>
        <p:txBody>
          <a:bodyPr wrap="none" lIns="90488" tIns="44450" rIns="90488" bIns="44450">
            <a:spAutoFit/>
          </a:bodyPr>
          <a:lstStyle/>
          <a:p>
            <a:pPr algn="r" defTabSz="762000">
              <a:lnSpc>
                <a:spcPct val="90000"/>
              </a:lnSpc>
            </a:pPr>
            <a:r>
              <a:rPr lang="en-US" altLang="ko-KR" i="1"/>
              <a:t>Virtual Memory</a:t>
            </a:r>
          </a:p>
        </p:txBody>
      </p:sp>
      <p:sp>
        <p:nvSpPr>
          <p:cNvPr id="24672" name="Line 129"/>
          <p:cNvSpPr>
            <a:spLocks noChangeShapeType="1"/>
          </p:cNvSpPr>
          <p:nvPr/>
        </p:nvSpPr>
        <p:spPr bwMode="auto">
          <a:xfrm>
            <a:off x="3354388" y="6392863"/>
            <a:ext cx="0" cy="69850"/>
          </a:xfrm>
          <a:prstGeom prst="line">
            <a:avLst/>
          </a:prstGeom>
          <a:noFill/>
          <a:ln w="25400">
            <a:solidFill>
              <a:srgbClr val="000000"/>
            </a:solidFill>
            <a:round/>
            <a:headEnd/>
            <a:tailEnd/>
          </a:ln>
        </p:spPr>
        <p:txBody>
          <a:bodyPr wrap="none" anchor="ctr"/>
          <a:lstStyle/>
          <a:p>
            <a:endParaRPr lang="en-IN"/>
          </a:p>
        </p:txBody>
      </p:sp>
      <p:sp>
        <p:nvSpPr>
          <p:cNvPr id="24673" name="Line 130"/>
          <p:cNvSpPr>
            <a:spLocks noChangeShapeType="1"/>
          </p:cNvSpPr>
          <p:nvPr/>
        </p:nvSpPr>
        <p:spPr bwMode="auto">
          <a:xfrm>
            <a:off x="3335338" y="3840163"/>
            <a:ext cx="0" cy="203200"/>
          </a:xfrm>
          <a:prstGeom prst="line">
            <a:avLst/>
          </a:prstGeom>
          <a:noFill/>
          <a:ln w="25400">
            <a:solidFill>
              <a:srgbClr val="000000"/>
            </a:solidFill>
            <a:round/>
            <a:headEnd/>
            <a:tailEnd/>
          </a:ln>
        </p:spPr>
        <p:txBody>
          <a:bodyPr wrap="none" anchor="ctr"/>
          <a:lstStyle/>
          <a:p>
            <a:endParaRPr lang="en-IN"/>
          </a:p>
        </p:txBody>
      </p:sp>
      <p:sp>
        <p:nvSpPr>
          <p:cNvPr id="24674" name="Line 131"/>
          <p:cNvSpPr>
            <a:spLocks noChangeShapeType="1"/>
          </p:cNvSpPr>
          <p:nvPr/>
        </p:nvSpPr>
        <p:spPr bwMode="auto">
          <a:xfrm>
            <a:off x="3351213" y="5848350"/>
            <a:ext cx="0" cy="254000"/>
          </a:xfrm>
          <a:prstGeom prst="line">
            <a:avLst/>
          </a:prstGeom>
          <a:noFill/>
          <a:ln w="25400">
            <a:solidFill>
              <a:srgbClr val="000000"/>
            </a:solidFill>
            <a:round/>
            <a:headEnd/>
            <a:tailEnd/>
          </a:ln>
        </p:spPr>
        <p:txBody>
          <a:bodyPr wrap="none" anchor="ctr"/>
          <a:lstStyle/>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87338" y="273050"/>
            <a:ext cx="8448675" cy="479425"/>
          </a:xfrm>
          <a:noFill/>
        </p:spPr>
        <p:txBody>
          <a:bodyPr anchor="ctr"/>
          <a:lstStyle/>
          <a:p>
            <a:r>
              <a:rPr lang="en-US" altLang="ko-KR" sz="2400">
                <a:solidFill>
                  <a:schemeClr val="tx1"/>
                </a:solidFill>
              </a:rPr>
              <a:t>PAGE  REPLACEMENT  ALGORITHMS</a:t>
            </a:r>
          </a:p>
        </p:txBody>
      </p:sp>
      <p:sp>
        <p:nvSpPr>
          <p:cNvPr id="25603" name="Rectangle 3"/>
          <p:cNvSpPr>
            <a:spLocks noChangeArrowheads="1"/>
          </p:cNvSpPr>
          <p:nvPr/>
        </p:nvSpPr>
        <p:spPr bwMode="auto">
          <a:xfrm>
            <a:off x="346075" y="836613"/>
            <a:ext cx="647700" cy="330200"/>
          </a:xfrm>
          <a:prstGeom prst="rect">
            <a:avLst/>
          </a:prstGeom>
          <a:noFill/>
          <a:ln w="12700">
            <a:noFill/>
            <a:miter lim="800000"/>
            <a:headEnd/>
            <a:tailEnd/>
          </a:ln>
        </p:spPr>
        <p:txBody>
          <a:bodyPr wrap="none" lIns="63500" tIns="25400" rIns="63500" bIns="25400">
            <a:spAutoFit/>
          </a:bodyPr>
          <a:lstStyle/>
          <a:p>
            <a:pPr algn="ctr" defTabSz="762000">
              <a:lnSpc>
                <a:spcPct val="102000"/>
              </a:lnSpc>
            </a:pPr>
            <a:r>
              <a:rPr lang="en-US" altLang="ko-KR" sz="1800" u="sng"/>
              <a:t>FIFO</a:t>
            </a:r>
            <a:endParaRPr lang="en-US" altLang="ko-KR" sz="1800"/>
          </a:p>
        </p:txBody>
      </p:sp>
      <p:sp>
        <p:nvSpPr>
          <p:cNvPr id="25604" name="Rectangle 4"/>
          <p:cNvSpPr>
            <a:spLocks noChangeArrowheads="1"/>
          </p:cNvSpPr>
          <p:nvPr/>
        </p:nvSpPr>
        <p:spPr bwMode="auto">
          <a:xfrm>
            <a:off x="2579688" y="1138238"/>
            <a:ext cx="33337" cy="271462"/>
          </a:xfrm>
          <a:prstGeom prst="rect">
            <a:avLst/>
          </a:prstGeom>
          <a:noFill/>
          <a:ln w="12700">
            <a:noFill/>
            <a:miter lim="800000"/>
            <a:headEnd/>
            <a:tailEnd/>
          </a:ln>
        </p:spPr>
        <p:txBody>
          <a:bodyPr wrap="none" anchor="ctr"/>
          <a:lstStyle/>
          <a:p>
            <a:pPr algn="ctr"/>
            <a:endParaRPr lang="en-US" altLang="en-US"/>
          </a:p>
        </p:txBody>
      </p:sp>
      <p:sp>
        <p:nvSpPr>
          <p:cNvPr id="25605" name="Rectangle 5"/>
          <p:cNvSpPr>
            <a:spLocks noChangeArrowheads="1"/>
          </p:cNvSpPr>
          <p:nvPr/>
        </p:nvSpPr>
        <p:spPr bwMode="auto">
          <a:xfrm>
            <a:off x="2009775" y="1471613"/>
            <a:ext cx="146050"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606" name="Line 6"/>
          <p:cNvSpPr>
            <a:spLocks noChangeShapeType="1"/>
          </p:cNvSpPr>
          <p:nvPr/>
        </p:nvSpPr>
        <p:spPr bwMode="auto">
          <a:xfrm>
            <a:off x="2009775" y="1673225"/>
            <a:ext cx="146050" cy="0"/>
          </a:xfrm>
          <a:prstGeom prst="line">
            <a:avLst/>
          </a:prstGeom>
          <a:noFill/>
          <a:ln w="25400">
            <a:solidFill>
              <a:srgbClr val="000000"/>
            </a:solidFill>
            <a:round/>
            <a:headEnd/>
            <a:tailEnd/>
          </a:ln>
        </p:spPr>
        <p:txBody>
          <a:bodyPr wrap="none" anchor="ctr"/>
          <a:lstStyle/>
          <a:p>
            <a:endParaRPr lang="en-IN"/>
          </a:p>
        </p:txBody>
      </p:sp>
      <p:sp>
        <p:nvSpPr>
          <p:cNvPr id="25607" name="Line 7"/>
          <p:cNvSpPr>
            <a:spLocks noChangeShapeType="1"/>
          </p:cNvSpPr>
          <p:nvPr/>
        </p:nvSpPr>
        <p:spPr bwMode="auto">
          <a:xfrm>
            <a:off x="2009775" y="1882775"/>
            <a:ext cx="146050" cy="0"/>
          </a:xfrm>
          <a:prstGeom prst="line">
            <a:avLst/>
          </a:prstGeom>
          <a:noFill/>
          <a:ln w="25400">
            <a:solidFill>
              <a:srgbClr val="000000"/>
            </a:solidFill>
            <a:round/>
            <a:headEnd/>
            <a:tailEnd/>
          </a:ln>
        </p:spPr>
        <p:txBody>
          <a:bodyPr wrap="none" anchor="ctr"/>
          <a:lstStyle/>
          <a:p>
            <a:endParaRPr lang="en-IN"/>
          </a:p>
        </p:txBody>
      </p:sp>
      <p:sp>
        <p:nvSpPr>
          <p:cNvPr id="25608" name="Rectangle 8"/>
          <p:cNvSpPr>
            <a:spLocks noChangeArrowheads="1"/>
          </p:cNvSpPr>
          <p:nvPr/>
        </p:nvSpPr>
        <p:spPr bwMode="auto">
          <a:xfrm>
            <a:off x="1697038"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09" name="Rectangle 9"/>
          <p:cNvSpPr>
            <a:spLocks noChangeArrowheads="1"/>
          </p:cNvSpPr>
          <p:nvPr/>
        </p:nvSpPr>
        <p:spPr bwMode="auto">
          <a:xfrm>
            <a:off x="1957388" y="145573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610" name="Rectangle 10"/>
          <p:cNvSpPr>
            <a:spLocks noChangeArrowheads="1"/>
          </p:cNvSpPr>
          <p:nvPr/>
        </p:nvSpPr>
        <p:spPr bwMode="auto">
          <a:xfrm>
            <a:off x="2366963" y="1471613"/>
            <a:ext cx="163512"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611" name="Line 11"/>
          <p:cNvSpPr>
            <a:spLocks noChangeShapeType="1"/>
          </p:cNvSpPr>
          <p:nvPr/>
        </p:nvSpPr>
        <p:spPr bwMode="auto">
          <a:xfrm>
            <a:off x="2366963" y="1673225"/>
            <a:ext cx="163512" cy="0"/>
          </a:xfrm>
          <a:prstGeom prst="line">
            <a:avLst/>
          </a:prstGeom>
          <a:noFill/>
          <a:ln w="25400">
            <a:solidFill>
              <a:srgbClr val="000000"/>
            </a:solidFill>
            <a:round/>
            <a:headEnd/>
            <a:tailEnd/>
          </a:ln>
        </p:spPr>
        <p:txBody>
          <a:bodyPr wrap="none" anchor="ctr"/>
          <a:lstStyle/>
          <a:p>
            <a:endParaRPr lang="en-IN"/>
          </a:p>
        </p:txBody>
      </p:sp>
      <p:sp>
        <p:nvSpPr>
          <p:cNvPr id="25612" name="Line 12"/>
          <p:cNvSpPr>
            <a:spLocks noChangeShapeType="1"/>
          </p:cNvSpPr>
          <p:nvPr/>
        </p:nvSpPr>
        <p:spPr bwMode="auto">
          <a:xfrm>
            <a:off x="2366963" y="1882775"/>
            <a:ext cx="163512" cy="0"/>
          </a:xfrm>
          <a:prstGeom prst="line">
            <a:avLst/>
          </a:prstGeom>
          <a:noFill/>
          <a:ln w="25400">
            <a:solidFill>
              <a:srgbClr val="000000"/>
            </a:solidFill>
            <a:round/>
            <a:headEnd/>
            <a:tailEnd/>
          </a:ln>
        </p:spPr>
        <p:txBody>
          <a:bodyPr wrap="none" anchor="ctr"/>
          <a:lstStyle/>
          <a:p>
            <a:endParaRPr lang="en-IN"/>
          </a:p>
        </p:txBody>
      </p:sp>
      <p:sp>
        <p:nvSpPr>
          <p:cNvPr id="25613" name="Rectangle 13"/>
          <p:cNvSpPr>
            <a:spLocks noChangeArrowheads="1"/>
          </p:cNvSpPr>
          <p:nvPr/>
        </p:nvSpPr>
        <p:spPr bwMode="auto">
          <a:xfrm>
            <a:off x="2070100" y="118586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614" name="Rectangle 14"/>
          <p:cNvSpPr>
            <a:spLocks noChangeArrowheads="1"/>
          </p:cNvSpPr>
          <p:nvPr/>
        </p:nvSpPr>
        <p:spPr bwMode="auto">
          <a:xfrm>
            <a:off x="2332038" y="14652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615" name="Rectangle 15"/>
          <p:cNvSpPr>
            <a:spLocks noChangeArrowheads="1"/>
          </p:cNvSpPr>
          <p:nvPr/>
        </p:nvSpPr>
        <p:spPr bwMode="auto">
          <a:xfrm>
            <a:off x="2428875" y="118586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616" name="Rectangle 16"/>
          <p:cNvSpPr>
            <a:spLocks noChangeArrowheads="1"/>
          </p:cNvSpPr>
          <p:nvPr/>
        </p:nvSpPr>
        <p:spPr bwMode="auto">
          <a:xfrm>
            <a:off x="2809875" y="118586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17" name="Rectangle 17"/>
          <p:cNvSpPr>
            <a:spLocks noChangeArrowheads="1"/>
          </p:cNvSpPr>
          <p:nvPr/>
        </p:nvSpPr>
        <p:spPr bwMode="auto">
          <a:xfrm>
            <a:off x="3186113"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618" name="Rectangle 18"/>
          <p:cNvSpPr>
            <a:spLocks noChangeArrowheads="1"/>
          </p:cNvSpPr>
          <p:nvPr/>
        </p:nvSpPr>
        <p:spPr bwMode="auto">
          <a:xfrm>
            <a:off x="3538538"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19" name="Rectangle 19"/>
          <p:cNvSpPr>
            <a:spLocks noChangeArrowheads="1"/>
          </p:cNvSpPr>
          <p:nvPr/>
        </p:nvSpPr>
        <p:spPr bwMode="auto">
          <a:xfrm>
            <a:off x="3913188"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4</a:t>
            </a:r>
          </a:p>
        </p:txBody>
      </p:sp>
      <p:sp>
        <p:nvSpPr>
          <p:cNvPr id="25620" name="Rectangle 20"/>
          <p:cNvSpPr>
            <a:spLocks noChangeArrowheads="1"/>
          </p:cNvSpPr>
          <p:nvPr/>
        </p:nvSpPr>
        <p:spPr bwMode="auto">
          <a:xfrm>
            <a:off x="4289425" y="118586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621" name="Rectangle 21"/>
          <p:cNvSpPr>
            <a:spLocks noChangeArrowheads="1"/>
          </p:cNvSpPr>
          <p:nvPr/>
        </p:nvSpPr>
        <p:spPr bwMode="auto">
          <a:xfrm>
            <a:off x="4646613"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622" name="Rectangle 22"/>
          <p:cNvSpPr>
            <a:spLocks noChangeArrowheads="1"/>
          </p:cNvSpPr>
          <p:nvPr/>
        </p:nvSpPr>
        <p:spPr bwMode="auto">
          <a:xfrm>
            <a:off x="5024438"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23" name="Rectangle 23"/>
          <p:cNvSpPr>
            <a:spLocks noChangeArrowheads="1"/>
          </p:cNvSpPr>
          <p:nvPr/>
        </p:nvSpPr>
        <p:spPr bwMode="auto">
          <a:xfrm>
            <a:off x="5395913"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624" name="Rectangle 24"/>
          <p:cNvSpPr>
            <a:spLocks noChangeArrowheads="1"/>
          </p:cNvSpPr>
          <p:nvPr/>
        </p:nvSpPr>
        <p:spPr bwMode="auto">
          <a:xfrm>
            <a:off x="5757863"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625" name="Rectangle 25"/>
          <p:cNvSpPr>
            <a:spLocks noChangeArrowheads="1"/>
          </p:cNvSpPr>
          <p:nvPr/>
        </p:nvSpPr>
        <p:spPr bwMode="auto">
          <a:xfrm>
            <a:off x="6132513"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626" name="Rectangle 26"/>
          <p:cNvSpPr>
            <a:spLocks noChangeArrowheads="1"/>
          </p:cNvSpPr>
          <p:nvPr/>
        </p:nvSpPr>
        <p:spPr bwMode="auto">
          <a:xfrm>
            <a:off x="6507163"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627" name="Rectangle 27"/>
          <p:cNvSpPr>
            <a:spLocks noChangeArrowheads="1"/>
          </p:cNvSpPr>
          <p:nvPr/>
        </p:nvSpPr>
        <p:spPr bwMode="auto">
          <a:xfrm>
            <a:off x="6869113"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28" name="Rectangle 28"/>
          <p:cNvSpPr>
            <a:spLocks noChangeArrowheads="1"/>
          </p:cNvSpPr>
          <p:nvPr/>
        </p:nvSpPr>
        <p:spPr bwMode="auto">
          <a:xfrm>
            <a:off x="7242175" y="118586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629" name="Rectangle 29"/>
          <p:cNvSpPr>
            <a:spLocks noChangeArrowheads="1"/>
          </p:cNvSpPr>
          <p:nvPr/>
        </p:nvSpPr>
        <p:spPr bwMode="auto">
          <a:xfrm>
            <a:off x="7621588"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630" name="Rectangle 30"/>
          <p:cNvSpPr>
            <a:spLocks noChangeArrowheads="1"/>
          </p:cNvSpPr>
          <p:nvPr/>
        </p:nvSpPr>
        <p:spPr bwMode="auto">
          <a:xfrm>
            <a:off x="1635125" y="1471613"/>
            <a:ext cx="146050"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631" name="Line 31"/>
          <p:cNvSpPr>
            <a:spLocks noChangeShapeType="1"/>
          </p:cNvSpPr>
          <p:nvPr/>
        </p:nvSpPr>
        <p:spPr bwMode="auto">
          <a:xfrm>
            <a:off x="1635125" y="1673225"/>
            <a:ext cx="146050" cy="0"/>
          </a:xfrm>
          <a:prstGeom prst="line">
            <a:avLst/>
          </a:prstGeom>
          <a:noFill/>
          <a:ln w="25400">
            <a:solidFill>
              <a:srgbClr val="000000"/>
            </a:solidFill>
            <a:round/>
            <a:headEnd/>
            <a:tailEnd/>
          </a:ln>
        </p:spPr>
        <p:txBody>
          <a:bodyPr wrap="none" anchor="ctr"/>
          <a:lstStyle/>
          <a:p>
            <a:endParaRPr lang="en-IN"/>
          </a:p>
        </p:txBody>
      </p:sp>
      <p:sp>
        <p:nvSpPr>
          <p:cNvPr id="25632" name="Line 32"/>
          <p:cNvSpPr>
            <a:spLocks noChangeShapeType="1"/>
          </p:cNvSpPr>
          <p:nvPr/>
        </p:nvSpPr>
        <p:spPr bwMode="auto">
          <a:xfrm>
            <a:off x="1635125" y="1882775"/>
            <a:ext cx="146050" cy="0"/>
          </a:xfrm>
          <a:prstGeom prst="line">
            <a:avLst/>
          </a:prstGeom>
          <a:noFill/>
          <a:ln w="25400">
            <a:solidFill>
              <a:srgbClr val="000000"/>
            </a:solidFill>
            <a:round/>
            <a:headEnd/>
            <a:tailEnd/>
          </a:ln>
        </p:spPr>
        <p:txBody>
          <a:bodyPr wrap="none" anchor="ctr"/>
          <a:lstStyle/>
          <a:p>
            <a:endParaRPr lang="en-IN"/>
          </a:p>
        </p:txBody>
      </p:sp>
      <p:sp>
        <p:nvSpPr>
          <p:cNvPr id="25633" name="Rectangle 33"/>
          <p:cNvSpPr>
            <a:spLocks noChangeArrowheads="1"/>
          </p:cNvSpPr>
          <p:nvPr/>
        </p:nvSpPr>
        <p:spPr bwMode="auto">
          <a:xfrm>
            <a:off x="1322388"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634" name="Rectangle 34"/>
          <p:cNvSpPr>
            <a:spLocks noChangeArrowheads="1"/>
          </p:cNvSpPr>
          <p:nvPr/>
        </p:nvSpPr>
        <p:spPr bwMode="auto">
          <a:xfrm>
            <a:off x="7989888"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35" name="Rectangle 35"/>
          <p:cNvSpPr>
            <a:spLocks noChangeArrowheads="1"/>
          </p:cNvSpPr>
          <p:nvPr/>
        </p:nvSpPr>
        <p:spPr bwMode="auto">
          <a:xfrm>
            <a:off x="8355013" y="11858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636" name="Rectangle 36"/>
          <p:cNvSpPr>
            <a:spLocks noChangeArrowheads="1"/>
          </p:cNvSpPr>
          <p:nvPr/>
        </p:nvSpPr>
        <p:spPr bwMode="auto">
          <a:xfrm>
            <a:off x="1957388" y="166528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37" name="Rectangle 37"/>
          <p:cNvSpPr>
            <a:spLocks noChangeArrowheads="1"/>
          </p:cNvSpPr>
          <p:nvPr/>
        </p:nvSpPr>
        <p:spPr bwMode="auto">
          <a:xfrm>
            <a:off x="2327275" y="166528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38" name="Rectangle 38"/>
          <p:cNvSpPr>
            <a:spLocks noChangeArrowheads="1"/>
          </p:cNvSpPr>
          <p:nvPr/>
        </p:nvSpPr>
        <p:spPr bwMode="auto">
          <a:xfrm>
            <a:off x="1582738" y="145573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639" name="Rectangle 39"/>
          <p:cNvSpPr>
            <a:spLocks noChangeArrowheads="1"/>
          </p:cNvSpPr>
          <p:nvPr/>
        </p:nvSpPr>
        <p:spPr bwMode="auto">
          <a:xfrm>
            <a:off x="2322513" y="186372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640" name="Rectangle 40"/>
          <p:cNvSpPr>
            <a:spLocks noChangeArrowheads="1"/>
          </p:cNvSpPr>
          <p:nvPr/>
        </p:nvSpPr>
        <p:spPr bwMode="auto">
          <a:xfrm>
            <a:off x="2743200" y="1471613"/>
            <a:ext cx="147638"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641" name="Line 41"/>
          <p:cNvSpPr>
            <a:spLocks noChangeShapeType="1"/>
          </p:cNvSpPr>
          <p:nvPr/>
        </p:nvSpPr>
        <p:spPr bwMode="auto">
          <a:xfrm>
            <a:off x="2743200" y="1673225"/>
            <a:ext cx="147638" cy="0"/>
          </a:xfrm>
          <a:prstGeom prst="line">
            <a:avLst/>
          </a:prstGeom>
          <a:noFill/>
          <a:ln w="25400">
            <a:solidFill>
              <a:srgbClr val="000000"/>
            </a:solidFill>
            <a:round/>
            <a:headEnd/>
            <a:tailEnd/>
          </a:ln>
        </p:spPr>
        <p:txBody>
          <a:bodyPr wrap="none" anchor="ctr"/>
          <a:lstStyle/>
          <a:p>
            <a:endParaRPr lang="en-IN"/>
          </a:p>
        </p:txBody>
      </p:sp>
      <p:sp>
        <p:nvSpPr>
          <p:cNvPr id="25642" name="Line 42"/>
          <p:cNvSpPr>
            <a:spLocks noChangeShapeType="1"/>
          </p:cNvSpPr>
          <p:nvPr/>
        </p:nvSpPr>
        <p:spPr bwMode="auto">
          <a:xfrm>
            <a:off x="2743200" y="1882775"/>
            <a:ext cx="147638" cy="0"/>
          </a:xfrm>
          <a:prstGeom prst="line">
            <a:avLst/>
          </a:prstGeom>
          <a:noFill/>
          <a:ln w="25400">
            <a:solidFill>
              <a:srgbClr val="000000"/>
            </a:solidFill>
            <a:round/>
            <a:headEnd/>
            <a:tailEnd/>
          </a:ln>
        </p:spPr>
        <p:txBody>
          <a:bodyPr wrap="none" anchor="ctr"/>
          <a:lstStyle/>
          <a:p>
            <a:endParaRPr lang="en-IN"/>
          </a:p>
        </p:txBody>
      </p:sp>
      <p:sp>
        <p:nvSpPr>
          <p:cNvPr id="25643" name="Rectangle 43"/>
          <p:cNvSpPr>
            <a:spLocks noChangeArrowheads="1"/>
          </p:cNvSpPr>
          <p:nvPr/>
        </p:nvSpPr>
        <p:spPr bwMode="auto">
          <a:xfrm>
            <a:off x="2690813" y="14525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644" name="Rectangle 44"/>
          <p:cNvSpPr>
            <a:spLocks noChangeArrowheads="1"/>
          </p:cNvSpPr>
          <p:nvPr/>
        </p:nvSpPr>
        <p:spPr bwMode="auto">
          <a:xfrm>
            <a:off x="2690813" y="166528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45" name="Rectangle 45"/>
          <p:cNvSpPr>
            <a:spLocks noChangeArrowheads="1"/>
          </p:cNvSpPr>
          <p:nvPr/>
        </p:nvSpPr>
        <p:spPr bwMode="auto">
          <a:xfrm>
            <a:off x="2679700" y="1863725"/>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646" name="Rectangle 46"/>
          <p:cNvSpPr>
            <a:spLocks noChangeArrowheads="1"/>
          </p:cNvSpPr>
          <p:nvPr/>
        </p:nvSpPr>
        <p:spPr bwMode="auto">
          <a:xfrm>
            <a:off x="3478213" y="1471613"/>
            <a:ext cx="161925"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647" name="Line 47"/>
          <p:cNvSpPr>
            <a:spLocks noChangeShapeType="1"/>
          </p:cNvSpPr>
          <p:nvPr/>
        </p:nvSpPr>
        <p:spPr bwMode="auto">
          <a:xfrm>
            <a:off x="3478213" y="1673225"/>
            <a:ext cx="161925" cy="0"/>
          </a:xfrm>
          <a:prstGeom prst="line">
            <a:avLst/>
          </a:prstGeom>
          <a:noFill/>
          <a:ln w="25400">
            <a:solidFill>
              <a:srgbClr val="000000"/>
            </a:solidFill>
            <a:round/>
            <a:headEnd/>
            <a:tailEnd/>
          </a:ln>
        </p:spPr>
        <p:txBody>
          <a:bodyPr wrap="none" anchor="ctr"/>
          <a:lstStyle/>
          <a:p>
            <a:endParaRPr lang="en-IN"/>
          </a:p>
        </p:txBody>
      </p:sp>
      <p:sp>
        <p:nvSpPr>
          <p:cNvPr id="25648" name="Line 48"/>
          <p:cNvSpPr>
            <a:spLocks noChangeShapeType="1"/>
          </p:cNvSpPr>
          <p:nvPr/>
        </p:nvSpPr>
        <p:spPr bwMode="auto">
          <a:xfrm>
            <a:off x="3478213" y="1882775"/>
            <a:ext cx="161925" cy="0"/>
          </a:xfrm>
          <a:prstGeom prst="line">
            <a:avLst/>
          </a:prstGeom>
          <a:noFill/>
          <a:ln w="25400">
            <a:solidFill>
              <a:srgbClr val="000000"/>
            </a:solidFill>
            <a:round/>
            <a:headEnd/>
            <a:tailEnd/>
          </a:ln>
        </p:spPr>
        <p:txBody>
          <a:bodyPr wrap="none" anchor="ctr"/>
          <a:lstStyle/>
          <a:p>
            <a:endParaRPr lang="en-IN"/>
          </a:p>
        </p:txBody>
      </p:sp>
      <p:sp>
        <p:nvSpPr>
          <p:cNvPr id="25649" name="Rectangle 49"/>
          <p:cNvSpPr>
            <a:spLocks noChangeArrowheads="1"/>
          </p:cNvSpPr>
          <p:nvPr/>
        </p:nvSpPr>
        <p:spPr bwMode="auto">
          <a:xfrm>
            <a:off x="3421063" y="145573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650" name="Rectangle 50"/>
          <p:cNvSpPr>
            <a:spLocks noChangeArrowheads="1"/>
          </p:cNvSpPr>
          <p:nvPr/>
        </p:nvSpPr>
        <p:spPr bwMode="auto">
          <a:xfrm>
            <a:off x="3432175" y="166528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651" name="Rectangle 51"/>
          <p:cNvSpPr>
            <a:spLocks noChangeArrowheads="1"/>
          </p:cNvSpPr>
          <p:nvPr/>
        </p:nvSpPr>
        <p:spPr bwMode="auto">
          <a:xfrm>
            <a:off x="3421063" y="186372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652" name="Rectangle 52"/>
          <p:cNvSpPr>
            <a:spLocks noChangeArrowheads="1"/>
          </p:cNvSpPr>
          <p:nvPr/>
        </p:nvSpPr>
        <p:spPr bwMode="auto">
          <a:xfrm>
            <a:off x="3851275" y="1471613"/>
            <a:ext cx="147638"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653" name="Line 53"/>
          <p:cNvSpPr>
            <a:spLocks noChangeShapeType="1"/>
          </p:cNvSpPr>
          <p:nvPr/>
        </p:nvSpPr>
        <p:spPr bwMode="auto">
          <a:xfrm>
            <a:off x="3851275" y="1673225"/>
            <a:ext cx="147638" cy="0"/>
          </a:xfrm>
          <a:prstGeom prst="line">
            <a:avLst/>
          </a:prstGeom>
          <a:noFill/>
          <a:ln w="25400">
            <a:solidFill>
              <a:srgbClr val="000000"/>
            </a:solidFill>
            <a:round/>
            <a:headEnd/>
            <a:tailEnd/>
          </a:ln>
        </p:spPr>
        <p:txBody>
          <a:bodyPr wrap="none" anchor="ctr"/>
          <a:lstStyle/>
          <a:p>
            <a:endParaRPr lang="en-IN"/>
          </a:p>
        </p:txBody>
      </p:sp>
      <p:sp>
        <p:nvSpPr>
          <p:cNvPr id="25654" name="Line 54"/>
          <p:cNvSpPr>
            <a:spLocks noChangeShapeType="1"/>
          </p:cNvSpPr>
          <p:nvPr/>
        </p:nvSpPr>
        <p:spPr bwMode="auto">
          <a:xfrm>
            <a:off x="3851275" y="1882775"/>
            <a:ext cx="147638" cy="0"/>
          </a:xfrm>
          <a:prstGeom prst="line">
            <a:avLst/>
          </a:prstGeom>
          <a:noFill/>
          <a:ln w="25400">
            <a:solidFill>
              <a:srgbClr val="000000"/>
            </a:solidFill>
            <a:round/>
            <a:headEnd/>
            <a:tailEnd/>
          </a:ln>
        </p:spPr>
        <p:txBody>
          <a:bodyPr wrap="none" anchor="ctr"/>
          <a:lstStyle/>
          <a:p>
            <a:endParaRPr lang="en-IN"/>
          </a:p>
        </p:txBody>
      </p:sp>
      <p:sp>
        <p:nvSpPr>
          <p:cNvPr id="25655" name="Rectangle 55"/>
          <p:cNvSpPr>
            <a:spLocks noChangeArrowheads="1"/>
          </p:cNvSpPr>
          <p:nvPr/>
        </p:nvSpPr>
        <p:spPr bwMode="auto">
          <a:xfrm>
            <a:off x="3797300" y="14557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656" name="Rectangle 56"/>
          <p:cNvSpPr>
            <a:spLocks noChangeArrowheads="1"/>
          </p:cNvSpPr>
          <p:nvPr/>
        </p:nvSpPr>
        <p:spPr bwMode="auto">
          <a:xfrm>
            <a:off x="3790950" y="166528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657" name="Rectangle 57"/>
          <p:cNvSpPr>
            <a:spLocks noChangeArrowheads="1"/>
          </p:cNvSpPr>
          <p:nvPr/>
        </p:nvSpPr>
        <p:spPr bwMode="auto">
          <a:xfrm>
            <a:off x="3806825" y="1863725"/>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58" name="Rectangle 58"/>
          <p:cNvSpPr>
            <a:spLocks noChangeArrowheads="1"/>
          </p:cNvSpPr>
          <p:nvPr/>
        </p:nvSpPr>
        <p:spPr bwMode="auto">
          <a:xfrm>
            <a:off x="4227513" y="1471613"/>
            <a:ext cx="146050"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659" name="Line 59"/>
          <p:cNvSpPr>
            <a:spLocks noChangeShapeType="1"/>
          </p:cNvSpPr>
          <p:nvPr/>
        </p:nvSpPr>
        <p:spPr bwMode="auto">
          <a:xfrm>
            <a:off x="4227513" y="1673225"/>
            <a:ext cx="146050" cy="0"/>
          </a:xfrm>
          <a:prstGeom prst="line">
            <a:avLst/>
          </a:prstGeom>
          <a:noFill/>
          <a:ln w="25400">
            <a:solidFill>
              <a:srgbClr val="000000"/>
            </a:solidFill>
            <a:round/>
            <a:headEnd/>
            <a:tailEnd/>
          </a:ln>
        </p:spPr>
        <p:txBody>
          <a:bodyPr wrap="none" anchor="ctr"/>
          <a:lstStyle/>
          <a:p>
            <a:endParaRPr lang="en-IN"/>
          </a:p>
        </p:txBody>
      </p:sp>
      <p:sp>
        <p:nvSpPr>
          <p:cNvPr id="25660" name="Line 60"/>
          <p:cNvSpPr>
            <a:spLocks noChangeShapeType="1"/>
          </p:cNvSpPr>
          <p:nvPr/>
        </p:nvSpPr>
        <p:spPr bwMode="auto">
          <a:xfrm>
            <a:off x="4227513" y="1882775"/>
            <a:ext cx="146050" cy="0"/>
          </a:xfrm>
          <a:prstGeom prst="line">
            <a:avLst/>
          </a:prstGeom>
          <a:noFill/>
          <a:ln w="25400">
            <a:solidFill>
              <a:srgbClr val="000000"/>
            </a:solidFill>
            <a:round/>
            <a:headEnd/>
            <a:tailEnd/>
          </a:ln>
        </p:spPr>
        <p:txBody>
          <a:bodyPr wrap="none" anchor="ctr"/>
          <a:lstStyle/>
          <a:p>
            <a:endParaRPr lang="en-IN"/>
          </a:p>
        </p:txBody>
      </p:sp>
      <p:sp>
        <p:nvSpPr>
          <p:cNvPr id="25661" name="Rectangle 61"/>
          <p:cNvSpPr>
            <a:spLocks noChangeArrowheads="1"/>
          </p:cNvSpPr>
          <p:nvPr/>
        </p:nvSpPr>
        <p:spPr bwMode="auto">
          <a:xfrm>
            <a:off x="4162425" y="14557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4</a:t>
            </a:r>
          </a:p>
        </p:txBody>
      </p:sp>
      <p:sp>
        <p:nvSpPr>
          <p:cNvPr id="25662" name="Rectangle 62"/>
          <p:cNvSpPr>
            <a:spLocks noChangeArrowheads="1"/>
          </p:cNvSpPr>
          <p:nvPr/>
        </p:nvSpPr>
        <p:spPr bwMode="auto">
          <a:xfrm>
            <a:off x="4168775" y="166528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663" name="Rectangle 63"/>
          <p:cNvSpPr>
            <a:spLocks noChangeArrowheads="1"/>
          </p:cNvSpPr>
          <p:nvPr/>
        </p:nvSpPr>
        <p:spPr bwMode="auto">
          <a:xfrm>
            <a:off x="4171950" y="187325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64" name="Rectangle 64"/>
          <p:cNvSpPr>
            <a:spLocks noChangeArrowheads="1"/>
          </p:cNvSpPr>
          <p:nvPr/>
        </p:nvSpPr>
        <p:spPr bwMode="auto">
          <a:xfrm>
            <a:off x="4586288" y="1471613"/>
            <a:ext cx="163512"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665" name="Line 65"/>
          <p:cNvSpPr>
            <a:spLocks noChangeShapeType="1"/>
          </p:cNvSpPr>
          <p:nvPr/>
        </p:nvSpPr>
        <p:spPr bwMode="auto">
          <a:xfrm>
            <a:off x="4586288" y="1673225"/>
            <a:ext cx="163512" cy="0"/>
          </a:xfrm>
          <a:prstGeom prst="line">
            <a:avLst/>
          </a:prstGeom>
          <a:noFill/>
          <a:ln w="25400">
            <a:solidFill>
              <a:srgbClr val="000000"/>
            </a:solidFill>
            <a:round/>
            <a:headEnd/>
            <a:tailEnd/>
          </a:ln>
        </p:spPr>
        <p:txBody>
          <a:bodyPr wrap="none" anchor="ctr"/>
          <a:lstStyle/>
          <a:p>
            <a:endParaRPr lang="en-IN"/>
          </a:p>
        </p:txBody>
      </p:sp>
      <p:sp>
        <p:nvSpPr>
          <p:cNvPr id="25666" name="Line 66"/>
          <p:cNvSpPr>
            <a:spLocks noChangeShapeType="1"/>
          </p:cNvSpPr>
          <p:nvPr/>
        </p:nvSpPr>
        <p:spPr bwMode="auto">
          <a:xfrm>
            <a:off x="4586288" y="1882775"/>
            <a:ext cx="163512" cy="0"/>
          </a:xfrm>
          <a:prstGeom prst="line">
            <a:avLst/>
          </a:prstGeom>
          <a:noFill/>
          <a:ln w="25400">
            <a:solidFill>
              <a:srgbClr val="000000"/>
            </a:solidFill>
            <a:round/>
            <a:headEnd/>
            <a:tailEnd/>
          </a:ln>
        </p:spPr>
        <p:txBody>
          <a:bodyPr wrap="none" anchor="ctr"/>
          <a:lstStyle/>
          <a:p>
            <a:endParaRPr lang="en-IN"/>
          </a:p>
        </p:txBody>
      </p:sp>
      <p:sp>
        <p:nvSpPr>
          <p:cNvPr id="25667" name="Rectangle 67"/>
          <p:cNvSpPr>
            <a:spLocks noChangeArrowheads="1"/>
          </p:cNvSpPr>
          <p:nvPr/>
        </p:nvSpPr>
        <p:spPr bwMode="auto">
          <a:xfrm>
            <a:off x="4540250" y="146526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4</a:t>
            </a:r>
          </a:p>
        </p:txBody>
      </p:sp>
      <p:sp>
        <p:nvSpPr>
          <p:cNvPr id="25668" name="Rectangle 68"/>
          <p:cNvSpPr>
            <a:spLocks noChangeArrowheads="1"/>
          </p:cNvSpPr>
          <p:nvPr/>
        </p:nvSpPr>
        <p:spPr bwMode="auto">
          <a:xfrm>
            <a:off x="4541838" y="166528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669" name="Rectangle 69"/>
          <p:cNvSpPr>
            <a:spLocks noChangeArrowheads="1"/>
          </p:cNvSpPr>
          <p:nvPr/>
        </p:nvSpPr>
        <p:spPr bwMode="auto">
          <a:xfrm>
            <a:off x="4540250" y="187325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70" name="Rectangle 70"/>
          <p:cNvSpPr>
            <a:spLocks noChangeArrowheads="1"/>
          </p:cNvSpPr>
          <p:nvPr/>
        </p:nvSpPr>
        <p:spPr bwMode="auto">
          <a:xfrm>
            <a:off x="4962525" y="1471613"/>
            <a:ext cx="144463"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671" name="Line 71"/>
          <p:cNvSpPr>
            <a:spLocks noChangeShapeType="1"/>
          </p:cNvSpPr>
          <p:nvPr/>
        </p:nvSpPr>
        <p:spPr bwMode="auto">
          <a:xfrm>
            <a:off x="4962525" y="1673225"/>
            <a:ext cx="144463" cy="0"/>
          </a:xfrm>
          <a:prstGeom prst="line">
            <a:avLst/>
          </a:prstGeom>
          <a:noFill/>
          <a:ln w="25400">
            <a:solidFill>
              <a:srgbClr val="000000"/>
            </a:solidFill>
            <a:round/>
            <a:headEnd/>
            <a:tailEnd/>
          </a:ln>
        </p:spPr>
        <p:txBody>
          <a:bodyPr wrap="none" anchor="ctr"/>
          <a:lstStyle/>
          <a:p>
            <a:endParaRPr lang="en-IN"/>
          </a:p>
        </p:txBody>
      </p:sp>
      <p:sp>
        <p:nvSpPr>
          <p:cNvPr id="25672" name="Line 72"/>
          <p:cNvSpPr>
            <a:spLocks noChangeShapeType="1"/>
          </p:cNvSpPr>
          <p:nvPr/>
        </p:nvSpPr>
        <p:spPr bwMode="auto">
          <a:xfrm>
            <a:off x="4962525" y="1882775"/>
            <a:ext cx="144463" cy="0"/>
          </a:xfrm>
          <a:prstGeom prst="line">
            <a:avLst/>
          </a:prstGeom>
          <a:noFill/>
          <a:ln w="25400">
            <a:solidFill>
              <a:srgbClr val="000000"/>
            </a:solidFill>
            <a:round/>
            <a:headEnd/>
            <a:tailEnd/>
          </a:ln>
        </p:spPr>
        <p:txBody>
          <a:bodyPr wrap="none" anchor="ctr"/>
          <a:lstStyle/>
          <a:p>
            <a:endParaRPr lang="en-IN"/>
          </a:p>
        </p:txBody>
      </p:sp>
      <p:sp>
        <p:nvSpPr>
          <p:cNvPr id="25673" name="Rectangle 73"/>
          <p:cNvSpPr>
            <a:spLocks noChangeArrowheads="1"/>
          </p:cNvSpPr>
          <p:nvPr/>
        </p:nvSpPr>
        <p:spPr bwMode="auto">
          <a:xfrm>
            <a:off x="4911725" y="14557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4</a:t>
            </a:r>
          </a:p>
        </p:txBody>
      </p:sp>
      <p:sp>
        <p:nvSpPr>
          <p:cNvPr id="25674" name="Rectangle 74"/>
          <p:cNvSpPr>
            <a:spLocks noChangeArrowheads="1"/>
          </p:cNvSpPr>
          <p:nvPr/>
        </p:nvSpPr>
        <p:spPr bwMode="auto">
          <a:xfrm>
            <a:off x="4902200" y="166528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675" name="Rectangle 75"/>
          <p:cNvSpPr>
            <a:spLocks noChangeArrowheads="1"/>
          </p:cNvSpPr>
          <p:nvPr/>
        </p:nvSpPr>
        <p:spPr bwMode="auto">
          <a:xfrm>
            <a:off x="4902200" y="187325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676" name="Rectangle 76"/>
          <p:cNvSpPr>
            <a:spLocks noChangeArrowheads="1"/>
          </p:cNvSpPr>
          <p:nvPr/>
        </p:nvSpPr>
        <p:spPr bwMode="auto">
          <a:xfrm>
            <a:off x="5335588" y="1471613"/>
            <a:ext cx="147637"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677" name="Line 77"/>
          <p:cNvSpPr>
            <a:spLocks noChangeShapeType="1"/>
          </p:cNvSpPr>
          <p:nvPr/>
        </p:nvSpPr>
        <p:spPr bwMode="auto">
          <a:xfrm>
            <a:off x="5335588" y="1673225"/>
            <a:ext cx="147637" cy="0"/>
          </a:xfrm>
          <a:prstGeom prst="line">
            <a:avLst/>
          </a:prstGeom>
          <a:noFill/>
          <a:ln w="25400">
            <a:solidFill>
              <a:srgbClr val="000000"/>
            </a:solidFill>
            <a:round/>
            <a:headEnd/>
            <a:tailEnd/>
          </a:ln>
        </p:spPr>
        <p:txBody>
          <a:bodyPr wrap="none" anchor="ctr"/>
          <a:lstStyle/>
          <a:p>
            <a:endParaRPr lang="en-IN"/>
          </a:p>
        </p:txBody>
      </p:sp>
      <p:sp>
        <p:nvSpPr>
          <p:cNvPr id="25678" name="Line 78"/>
          <p:cNvSpPr>
            <a:spLocks noChangeShapeType="1"/>
          </p:cNvSpPr>
          <p:nvPr/>
        </p:nvSpPr>
        <p:spPr bwMode="auto">
          <a:xfrm>
            <a:off x="5335588" y="1882775"/>
            <a:ext cx="147637" cy="0"/>
          </a:xfrm>
          <a:prstGeom prst="line">
            <a:avLst/>
          </a:prstGeom>
          <a:noFill/>
          <a:ln w="25400">
            <a:solidFill>
              <a:srgbClr val="000000"/>
            </a:solidFill>
            <a:round/>
            <a:headEnd/>
            <a:tailEnd/>
          </a:ln>
        </p:spPr>
        <p:txBody>
          <a:bodyPr wrap="none" anchor="ctr"/>
          <a:lstStyle/>
          <a:p>
            <a:endParaRPr lang="en-IN"/>
          </a:p>
        </p:txBody>
      </p:sp>
      <p:sp>
        <p:nvSpPr>
          <p:cNvPr id="25679" name="Rectangle 79"/>
          <p:cNvSpPr>
            <a:spLocks noChangeArrowheads="1"/>
          </p:cNvSpPr>
          <p:nvPr/>
        </p:nvSpPr>
        <p:spPr bwMode="auto">
          <a:xfrm>
            <a:off x="5283200" y="146526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80" name="Rectangle 80"/>
          <p:cNvSpPr>
            <a:spLocks noChangeArrowheads="1"/>
          </p:cNvSpPr>
          <p:nvPr/>
        </p:nvSpPr>
        <p:spPr bwMode="auto">
          <a:xfrm>
            <a:off x="5275263" y="166528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681" name="Rectangle 81"/>
          <p:cNvSpPr>
            <a:spLocks noChangeArrowheads="1"/>
          </p:cNvSpPr>
          <p:nvPr/>
        </p:nvSpPr>
        <p:spPr bwMode="auto">
          <a:xfrm>
            <a:off x="5283200" y="187325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682" name="Rectangle 82"/>
          <p:cNvSpPr>
            <a:spLocks noChangeArrowheads="1"/>
          </p:cNvSpPr>
          <p:nvPr/>
        </p:nvSpPr>
        <p:spPr bwMode="auto">
          <a:xfrm>
            <a:off x="6445250" y="1471613"/>
            <a:ext cx="146050"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683" name="Line 83"/>
          <p:cNvSpPr>
            <a:spLocks noChangeShapeType="1"/>
          </p:cNvSpPr>
          <p:nvPr/>
        </p:nvSpPr>
        <p:spPr bwMode="auto">
          <a:xfrm>
            <a:off x="6445250" y="1673225"/>
            <a:ext cx="146050" cy="0"/>
          </a:xfrm>
          <a:prstGeom prst="line">
            <a:avLst/>
          </a:prstGeom>
          <a:noFill/>
          <a:ln w="25400">
            <a:solidFill>
              <a:srgbClr val="000000"/>
            </a:solidFill>
            <a:round/>
            <a:headEnd/>
            <a:tailEnd/>
          </a:ln>
        </p:spPr>
        <p:txBody>
          <a:bodyPr wrap="none" anchor="ctr"/>
          <a:lstStyle/>
          <a:p>
            <a:endParaRPr lang="en-IN"/>
          </a:p>
        </p:txBody>
      </p:sp>
      <p:sp>
        <p:nvSpPr>
          <p:cNvPr id="25684" name="Line 84"/>
          <p:cNvSpPr>
            <a:spLocks noChangeShapeType="1"/>
          </p:cNvSpPr>
          <p:nvPr/>
        </p:nvSpPr>
        <p:spPr bwMode="auto">
          <a:xfrm>
            <a:off x="6445250" y="1882775"/>
            <a:ext cx="146050" cy="0"/>
          </a:xfrm>
          <a:prstGeom prst="line">
            <a:avLst/>
          </a:prstGeom>
          <a:noFill/>
          <a:ln w="25400">
            <a:solidFill>
              <a:srgbClr val="000000"/>
            </a:solidFill>
            <a:round/>
            <a:headEnd/>
            <a:tailEnd/>
          </a:ln>
        </p:spPr>
        <p:txBody>
          <a:bodyPr wrap="none" anchor="ctr"/>
          <a:lstStyle/>
          <a:p>
            <a:endParaRPr lang="en-IN"/>
          </a:p>
        </p:txBody>
      </p:sp>
      <p:sp>
        <p:nvSpPr>
          <p:cNvPr id="25685" name="Rectangle 85"/>
          <p:cNvSpPr>
            <a:spLocks noChangeArrowheads="1"/>
          </p:cNvSpPr>
          <p:nvPr/>
        </p:nvSpPr>
        <p:spPr bwMode="auto">
          <a:xfrm>
            <a:off x="6381750" y="14557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86" name="Rectangle 86"/>
          <p:cNvSpPr>
            <a:spLocks noChangeArrowheads="1"/>
          </p:cNvSpPr>
          <p:nvPr/>
        </p:nvSpPr>
        <p:spPr bwMode="auto">
          <a:xfrm>
            <a:off x="6383338" y="166528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687" name="Rectangle 87"/>
          <p:cNvSpPr>
            <a:spLocks noChangeArrowheads="1"/>
          </p:cNvSpPr>
          <p:nvPr/>
        </p:nvSpPr>
        <p:spPr bwMode="auto">
          <a:xfrm>
            <a:off x="6391275" y="187325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688" name="Rectangle 88"/>
          <p:cNvSpPr>
            <a:spLocks noChangeArrowheads="1"/>
          </p:cNvSpPr>
          <p:nvPr/>
        </p:nvSpPr>
        <p:spPr bwMode="auto">
          <a:xfrm>
            <a:off x="6804025" y="1471613"/>
            <a:ext cx="163513"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689" name="Line 89"/>
          <p:cNvSpPr>
            <a:spLocks noChangeShapeType="1"/>
          </p:cNvSpPr>
          <p:nvPr/>
        </p:nvSpPr>
        <p:spPr bwMode="auto">
          <a:xfrm>
            <a:off x="6804025" y="1673225"/>
            <a:ext cx="163513" cy="0"/>
          </a:xfrm>
          <a:prstGeom prst="line">
            <a:avLst/>
          </a:prstGeom>
          <a:noFill/>
          <a:ln w="25400">
            <a:solidFill>
              <a:srgbClr val="000000"/>
            </a:solidFill>
            <a:round/>
            <a:headEnd/>
            <a:tailEnd/>
          </a:ln>
        </p:spPr>
        <p:txBody>
          <a:bodyPr wrap="none" anchor="ctr"/>
          <a:lstStyle/>
          <a:p>
            <a:endParaRPr lang="en-IN"/>
          </a:p>
        </p:txBody>
      </p:sp>
      <p:sp>
        <p:nvSpPr>
          <p:cNvPr id="25690" name="Line 90"/>
          <p:cNvSpPr>
            <a:spLocks noChangeShapeType="1"/>
          </p:cNvSpPr>
          <p:nvPr/>
        </p:nvSpPr>
        <p:spPr bwMode="auto">
          <a:xfrm>
            <a:off x="6804025" y="1882775"/>
            <a:ext cx="163513" cy="0"/>
          </a:xfrm>
          <a:prstGeom prst="line">
            <a:avLst/>
          </a:prstGeom>
          <a:noFill/>
          <a:ln w="25400">
            <a:solidFill>
              <a:srgbClr val="000000"/>
            </a:solidFill>
            <a:round/>
            <a:headEnd/>
            <a:tailEnd/>
          </a:ln>
        </p:spPr>
        <p:txBody>
          <a:bodyPr wrap="none" anchor="ctr"/>
          <a:lstStyle/>
          <a:p>
            <a:endParaRPr lang="en-IN"/>
          </a:p>
        </p:txBody>
      </p:sp>
      <p:sp>
        <p:nvSpPr>
          <p:cNvPr id="25691" name="Rectangle 91"/>
          <p:cNvSpPr>
            <a:spLocks noChangeArrowheads="1"/>
          </p:cNvSpPr>
          <p:nvPr/>
        </p:nvSpPr>
        <p:spPr bwMode="auto">
          <a:xfrm>
            <a:off x="6756400" y="14557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692" name="Rectangle 92"/>
          <p:cNvSpPr>
            <a:spLocks noChangeArrowheads="1"/>
          </p:cNvSpPr>
          <p:nvPr/>
        </p:nvSpPr>
        <p:spPr bwMode="auto">
          <a:xfrm>
            <a:off x="6759575" y="166528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693" name="Rectangle 93"/>
          <p:cNvSpPr>
            <a:spLocks noChangeArrowheads="1"/>
          </p:cNvSpPr>
          <p:nvPr/>
        </p:nvSpPr>
        <p:spPr bwMode="auto">
          <a:xfrm>
            <a:off x="6746875" y="187325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694" name="Rectangle 94"/>
          <p:cNvSpPr>
            <a:spLocks noChangeArrowheads="1"/>
          </p:cNvSpPr>
          <p:nvPr/>
        </p:nvSpPr>
        <p:spPr bwMode="auto">
          <a:xfrm>
            <a:off x="7929563" y="1471613"/>
            <a:ext cx="146050"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695" name="Line 95"/>
          <p:cNvSpPr>
            <a:spLocks noChangeShapeType="1"/>
          </p:cNvSpPr>
          <p:nvPr/>
        </p:nvSpPr>
        <p:spPr bwMode="auto">
          <a:xfrm>
            <a:off x="7929563" y="1673225"/>
            <a:ext cx="146050" cy="0"/>
          </a:xfrm>
          <a:prstGeom prst="line">
            <a:avLst/>
          </a:prstGeom>
          <a:noFill/>
          <a:ln w="25400">
            <a:solidFill>
              <a:srgbClr val="000000"/>
            </a:solidFill>
            <a:round/>
            <a:headEnd/>
            <a:tailEnd/>
          </a:ln>
        </p:spPr>
        <p:txBody>
          <a:bodyPr wrap="none" anchor="ctr"/>
          <a:lstStyle/>
          <a:p>
            <a:endParaRPr lang="en-IN"/>
          </a:p>
        </p:txBody>
      </p:sp>
      <p:sp>
        <p:nvSpPr>
          <p:cNvPr id="25696" name="Line 96"/>
          <p:cNvSpPr>
            <a:spLocks noChangeShapeType="1"/>
          </p:cNvSpPr>
          <p:nvPr/>
        </p:nvSpPr>
        <p:spPr bwMode="auto">
          <a:xfrm>
            <a:off x="7929563" y="1882775"/>
            <a:ext cx="146050" cy="0"/>
          </a:xfrm>
          <a:prstGeom prst="line">
            <a:avLst/>
          </a:prstGeom>
          <a:noFill/>
          <a:ln w="25400">
            <a:solidFill>
              <a:srgbClr val="000000"/>
            </a:solidFill>
            <a:round/>
            <a:headEnd/>
            <a:tailEnd/>
          </a:ln>
        </p:spPr>
        <p:txBody>
          <a:bodyPr wrap="none" anchor="ctr"/>
          <a:lstStyle/>
          <a:p>
            <a:endParaRPr lang="en-IN"/>
          </a:p>
        </p:txBody>
      </p:sp>
      <p:sp>
        <p:nvSpPr>
          <p:cNvPr id="25697" name="Rectangle 97"/>
          <p:cNvSpPr>
            <a:spLocks noChangeArrowheads="1"/>
          </p:cNvSpPr>
          <p:nvPr/>
        </p:nvSpPr>
        <p:spPr bwMode="auto">
          <a:xfrm>
            <a:off x="7867650" y="14557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698" name="Rectangle 98"/>
          <p:cNvSpPr>
            <a:spLocks noChangeArrowheads="1"/>
          </p:cNvSpPr>
          <p:nvPr/>
        </p:nvSpPr>
        <p:spPr bwMode="auto">
          <a:xfrm>
            <a:off x="7867650" y="166528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699" name="Rectangle 99"/>
          <p:cNvSpPr>
            <a:spLocks noChangeArrowheads="1"/>
          </p:cNvSpPr>
          <p:nvPr/>
        </p:nvSpPr>
        <p:spPr bwMode="auto">
          <a:xfrm>
            <a:off x="7867650" y="187325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700" name="Rectangle 100"/>
          <p:cNvSpPr>
            <a:spLocks noChangeArrowheads="1"/>
          </p:cNvSpPr>
          <p:nvPr/>
        </p:nvSpPr>
        <p:spPr bwMode="auto">
          <a:xfrm>
            <a:off x="8288338" y="1471613"/>
            <a:ext cx="161925"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701" name="Line 101"/>
          <p:cNvSpPr>
            <a:spLocks noChangeShapeType="1"/>
          </p:cNvSpPr>
          <p:nvPr/>
        </p:nvSpPr>
        <p:spPr bwMode="auto">
          <a:xfrm>
            <a:off x="8288338" y="1673225"/>
            <a:ext cx="161925" cy="0"/>
          </a:xfrm>
          <a:prstGeom prst="line">
            <a:avLst/>
          </a:prstGeom>
          <a:noFill/>
          <a:ln w="25400">
            <a:solidFill>
              <a:srgbClr val="000000"/>
            </a:solidFill>
            <a:round/>
            <a:headEnd/>
            <a:tailEnd/>
          </a:ln>
        </p:spPr>
        <p:txBody>
          <a:bodyPr wrap="none" anchor="ctr"/>
          <a:lstStyle/>
          <a:p>
            <a:endParaRPr lang="en-IN"/>
          </a:p>
        </p:txBody>
      </p:sp>
      <p:sp>
        <p:nvSpPr>
          <p:cNvPr id="25702" name="Line 102"/>
          <p:cNvSpPr>
            <a:spLocks noChangeShapeType="1"/>
          </p:cNvSpPr>
          <p:nvPr/>
        </p:nvSpPr>
        <p:spPr bwMode="auto">
          <a:xfrm>
            <a:off x="8288338" y="1882775"/>
            <a:ext cx="161925" cy="0"/>
          </a:xfrm>
          <a:prstGeom prst="line">
            <a:avLst/>
          </a:prstGeom>
          <a:noFill/>
          <a:ln w="25400">
            <a:solidFill>
              <a:srgbClr val="000000"/>
            </a:solidFill>
            <a:round/>
            <a:headEnd/>
            <a:tailEnd/>
          </a:ln>
        </p:spPr>
        <p:txBody>
          <a:bodyPr wrap="none" anchor="ctr"/>
          <a:lstStyle/>
          <a:p>
            <a:endParaRPr lang="en-IN"/>
          </a:p>
        </p:txBody>
      </p:sp>
      <p:sp>
        <p:nvSpPr>
          <p:cNvPr id="25703" name="Rectangle 103"/>
          <p:cNvSpPr>
            <a:spLocks noChangeArrowheads="1"/>
          </p:cNvSpPr>
          <p:nvPr/>
        </p:nvSpPr>
        <p:spPr bwMode="auto">
          <a:xfrm>
            <a:off x="8235950" y="14557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704" name="Rectangle 104"/>
          <p:cNvSpPr>
            <a:spLocks noChangeArrowheads="1"/>
          </p:cNvSpPr>
          <p:nvPr/>
        </p:nvSpPr>
        <p:spPr bwMode="auto">
          <a:xfrm>
            <a:off x="8237538" y="166528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05" name="Rectangle 105"/>
          <p:cNvSpPr>
            <a:spLocks noChangeArrowheads="1"/>
          </p:cNvSpPr>
          <p:nvPr/>
        </p:nvSpPr>
        <p:spPr bwMode="auto">
          <a:xfrm>
            <a:off x="8235950" y="187325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706" name="Rectangle 106"/>
          <p:cNvSpPr>
            <a:spLocks noChangeArrowheads="1"/>
          </p:cNvSpPr>
          <p:nvPr/>
        </p:nvSpPr>
        <p:spPr bwMode="auto">
          <a:xfrm>
            <a:off x="8662988" y="1471613"/>
            <a:ext cx="147637" cy="60166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707" name="Line 107"/>
          <p:cNvSpPr>
            <a:spLocks noChangeShapeType="1"/>
          </p:cNvSpPr>
          <p:nvPr/>
        </p:nvSpPr>
        <p:spPr bwMode="auto">
          <a:xfrm>
            <a:off x="8662988" y="1673225"/>
            <a:ext cx="147637" cy="0"/>
          </a:xfrm>
          <a:prstGeom prst="line">
            <a:avLst/>
          </a:prstGeom>
          <a:noFill/>
          <a:ln w="25400">
            <a:solidFill>
              <a:srgbClr val="000000"/>
            </a:solidFill>
            <a:round/>
            <a:headEnd/>
            <a:tailEnd/>
          </a:ln>
        </p:spPr>
        <p:txBody>
          <a:bodyPr wrap="none" anchor="ctr"/>
          <a:lstStyle/>
          <a:p>
            <a:endParaRPr lang="en-IN"/>
          </a:p>
        </p:txBody>
      </p:sp>
      <p:sp>
        <p:nvSpPr>
          <p:cNvPr id="25708" name="Line 108"/>
          <p:cNvSpPr>
            <a:spLocks noChangeShapeType="1"/>
          </p:cNvSpPr>
          <p:nvPr/>
        </p:nvSpPr>
        <p:spPr bwMode="auto">
          <a:xfrm>
            <a:off x="8662988" y="1882775"/>
            <a:ext cx="147637" cy="0"/>
          </a:xfrm>
          <a:prstGeom prst="line">
            <a:avLst/>
          </a:prstGeom>
          <a:noFill/>
          <a:ln w="25400">
            <a:solidFill>
              <a:srgbClr val="000000"/>
            </a:solidFill>
            <a:round/>
            <a:headEnd/>
            <a:tailEnd/>
          </a:ln>
        </p:spPr>
        <p:txBody>
          <a:bodyPr wrap="none" anchor="ctr"/>
          <a:lstStyle/>
          <a:p>
            <a:endParaRPr lang="en-IN"/>
          </a:p>
        </p:txBody>
      </p:sp>
      <p:sp>
        <p:nvSpPr>
          <p:cNvPr id="25709" name="Rectangle 109"/>
          <p:cNvSpPr>
            <a:spLocks noChangeArrowheads="1"/>
          </p:cNvSpPr>
          <p:nvPr/>
        </p:nvSpPr>
        <p:spPr bwMode="auto">
          <a:xfrm>
            <a:off x="8609013" y="145573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710" name="Rectangle 110"/>
          <p:cNvSpPr>
            <a:spLocks noChangeArrowheads="1"/>
          </p:cNvSpPr>
          <p:nvPr/>
        </p:nvSpPr>
        <p:spPr bwMode="auto">
          <a:xfrm>
            <a:off x="8605838" y="166528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11" name="Rectangle 111"/>
          <p:cNvSpPr>
            <a:spLocks noChangeArrowheads="1"/>
          </p:cNvSpPr>
          <p:nvPr/>
        </p:nvSpPr>
        <p:spPr bwMode="auto">
          <a:xfrm>
            <a:off x="8609013" y="187325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712" name="Rectangle 112"/>
          <p:cNvSpPr>
            <a:spLocks noChangeArrowheads="1"/>
          </p:cNvSpPr>
          <p:nvPr/>
        </p:nvSpPr>
        <p:spPr bwMode="auto">
          <a:xfrm>
            <a:off x="1471613" y="2155825"/>
            <a:ext cx="108426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Page frames</a:t>
            </a:r>
          </a:p>
        </p:txBody>
      </p:sp>
      <p:sp>
        <p:nvSpPr>
          <p:cNvPr id="25713" name="Rectangle 113"/>
          <p:cNvSpPr>
            <a:spLocks noChangeArrowheads="1"/>
          </p:cNvSpPr>
          <p:nvPr/>
        </p:nvSpPr>
        <p:spPr bwMode="auto">
          <a:xfrm>
            <a:off x="1403350" y="952500"/>
            <a:ext cx="1381125"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Reference string</a:t>
            </a:r>
          </a:p>
        </p:txBody>
      </p:sp>
      <p:sp>
        <p:nvSpPr>
          <p:cNvPr id="25714" name="Rectangle 115"/>
          <p:cNvSpPr>
            <a:spLocks noChangeArrowheads="1"/>
          </p:cNvSpPr>
          <p:nvPr/>
        </p:nvSpPr>
        <p:spPr bwMode="auto">
          <a:xfrm>
            <a:off x="609600" y="2613025"/>
            <a:ext cx="7005638" cy="339725"/>
          </a:xfrm>
          <a:prstGeom prst="rect">
            <a:avLst/>
          </a:prstGeom>
          <a:noFill/>
          <a:ln w="12700">
            <a:noFill/>
            <a:miter lim="800000"/>
            <a:headEnd/>
            <a:tailEnd/>
          </a:ln>
        </p:spPr>
        <p:txBody>
          <a:bodyPr wrap="none" lIns="90488" tIns="44450" rIns="90488" bIns="44450">
            <a:spAutoFit/>
          </a:bodyPr>
          <a:lstStyle/>
          <a:p>
            <a:pPr defTabSz="762000">
              <a:lnSpc>
                <a:spcPct val="90000"/>
              </a:lnSpc>
            </a:pPr>
            <a:r>
              <a:rPr lang="en-US" altLang="ko-KR" sz="1800"/>
              <a:t>FIFO algorithm selects the page that has been in memory the longest time</a:t>
            </a:r>
          </a:p>
        </p:txBody>
      </p:sp>
      <p:sp>
        <p:nvSpPr>
          <p:cNvPr id="25715" name="Rectangle 116"/>
          <p:cNvSpPr>
            <a:spLocks noChangeArrowheads="1"/>
          </p:cNvSpPr>
          <p:nvPr/>
        </p:nvSpPr>
        <p:spPr bwMode="auto">
          <a:xfrm>
            <a:off x="314325" y="4054475"/>
            <a:ext cx="7594600" cy="330200"/>
          </a:xfrm>
          <a:prstGeom prst="rect">
            <a:avLst/>
          </a:prstGeom>
          <a:noFill/>
          <a:ln w="12700">
            <a:noFill/>
            <a:miter lim="800000"/>
            <a:headEnd/>
            <a:tailEnd/>
          </a:ln>
        </p:spPr>
        <p:txBody>
          <a:bodyPr wrap="none" lIns="63500" tIns="25400" rIns="63500" bIns="25400">
            <a:spAutoFit/>
          </a:bodyPr>
          <a:lstStyle/>
          <a:p>
            <a:pPr algn="ctr" defTabSz="762000">
              <a:lnSpc>
                <a:spcPct val="102000"/>
              </a:lnSpc>
            </a:pPr>
            <a:r>
              <a:rPr lang="en-US" altLang="ko-KR" sz="1800" u="sng"/>
              <a:t>Optimal Replacement</a:t>
            </a:r>
            <a:r>
              <a:rPr lang="en-US" altLang="ko-KR" sz="1800"/>
              <a:t> (OPT) - Lowest page fault rate of all algorithms</a:t>
            </a:r>
          </a:p>
        </p:txBody>
      </p:sp>
      <p:sp>
        <p:nvSpPr>
          <p:cNvPr id="25716" name="Rectangle 118"/>
          <p:cNvSpPr>
            <a:spLocks noChangeArrowheads="1"/>
          </p:cNvSpPr>
          <p:nvPr/>
        </p:nvSpPr>
        <p:spPr bwMode="auto">
          <a:xfrm>
            <a:off x="1014413" y="4489450"/>
            <a:ext cx="7797800" cy="328613"/>
          </a:xfrm>
          <a:prstGeom prst="rect">
            <a:avLst/>
          </a:prstGeom>
          <a:noFill/>
          <a:ln w="25400">
            <a:noFill/>
            <a:miter lim="800000"/>
            <a:headEnd/>
            <a:tailEnd/>
          </a:ln>
        </p:spPr>
        <p:txBody>
          <a:bodyPr wrap="none" lIns="63500" tIns="25400" rIns="63500" bIns="25400">
            <a:spAutoFit/>
          </a:bodyPr>
          <a:lstStyle/>
          <a:p>
            <a:pPr algn="ctr" defTabSz="762000">
              <a:lnSpc>
                <a:spcPct val="101000"/>
              </a:lnSpc>
            </a:pPr>
            <a:r>
              <a:rPr lang="en-US" altLang="ko-KR" sz="1800"/>
              <a:t>Replace that page which will not be used for the longest period of time</a:t>
            </a:r>
          </a:p>
        </p:txBody>
      </p:sp>
      <p:sp>
        <p:nvSpPr>
          <p:cNvPr id="25717" name="Rectangle 119"/>
          <p:cNvSpPr>
            <a:spLocks noChangeArrowheads="1"/>
          </p:cNvSpPr>
          <p:nvPr/>
        </p:nvSpPr>
        <p:spPr bwMode="auto">
          <a:xfrm>
            <a:off x="1001713" y="4460875"/>
            <a:ext cx="7837487" cy="344488"/>
          </a:xfrm>
          <a:prstGeom prst="rect">
            <a:avLst/>
          </a:prstGeom>
          <a:noFill/>
          <a:ln w="25400">
            <a:solidFill>
              <a:schemeClr val="tx1"/>
            </a:solidFill>
            <a:miter lim="800000"/>
            <a:headEnd/>
            <a:tailEnd/>
          </a:ln>
        </p:spPr>
        <p:txBody>
          <a:bodyPr wrap="none" anchor="ctr"/>
          <a:lstStyle/>
          <a:p>
            <a:pPr algn="ctr"/>
            <a:endParaRPr lang="en-US" altLang="en-US"/>
          </a:p>
        </p:txBody>
      </p:sp>
      <p:sp>
        <p:nvSpPr>
          <p:cNvPr id="25718" name="Rectangle 120"/>
          <p:cNvSpPr>
            <a:spLocks noChangeArrowheads="1"/>
          </p:cNvSpPr>
          <p:nvPr/>
        </p:nvSpPr>
        <p:spPr bwMode="auto">
          <a:xfrm>
            <a:off x="4360863" y="4760913"/>
            <a:ext cx="33337" cy="519112"/>
          </a:xfrm>
          <a:prstGeom prst="rect">
            <a:avLst/>
          </a:prstGeom>
          <a:noFill/>
          <a:ln w="12700">
            <a:noFill/>
            <a:miter lim="800000"/>
            <a:headEnd/>
            <a:tailEnd/>
          </a:ln>
        </p:spPr>
        <p:txBody>
          <a:bodyPr wrap="none" anchor="ctr"/>
          <a:lstStyle/>
          <a:p>
            <a:pPr algn="ctr"/>
            <a:endParaRPr lang="en-US" altLang="en-US"/>
          </a:p>
        </p:txBody>
      </p:sp>
      <p:sp>
        <p:nvSpPr>
          <p:cNvPr id="25719" name="Rectangle 121"/>
          <p:cNvSpPr>
            <a:spLocks noChangeArrowheads="1"/>
          </p:cNvSpPr>
          <p:nvPr/>
        </p:nvSpPr>
        <p:spPr bwMode="auto">
          <a:xfrm>
            <a:off x="1376363" y="5476875"/>
            <a:ext cx="152400" cy="604838"/>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720" name="Line 122"/>
          <p:cNvSpPr>
            <a:spLocks noChangeShapeType="1"/>
          </p:cNvSpPr>
          <p:nvPr/>
        </p:nvSpPr>
        <p:spPr bwMode="auto">
          <a:xfrm>
            <a:off x="1376363" y="5680075"/>
            <a:ext cx="152400" cy="0"/>
          </a:xfrm>
          <a:prstGeom prst="line">
            <a:avLst/>
          </a:prstGeom>
          <a:noFill/>
          <a:ln w="25400">
            <a:solidFill>
              <a:srgbClr val="000000"/>
            </a:solidFill>
            <a:round/>
            <a:headEnd/>
            <a:tailEnd/>
          </a:ln>
        </p:spPr>
        <p:txBody>
          <a:bodyPr wrap="none" anchor="ctr"/>
          <a:lstStyle/>
          <a:p>
            <a:endParaRPr lang="en-IN"/>
          </a:p>
        </p:txBody>
      </p:sp>
      <p:sp>
        <p:nvSpPr>
          <p:cNvPr id="25721" name="Line 123"/>
          <p:cNvSpPr>
            <a:spLocks noChangeShapeType="1"/>
          </p:cNvSpPr>
          <p:nvPr/>
        </p:nvSpPr>
        <p:spPr bwMode="auto">
          <a:xfrm>
            <a:off x="1376363" y="5889625"/>
            <a:ext cx="152400" cy="0"/>
          </a:xfrm>
          <a:prstGeom prst="line">
            <a:avLst/>
          </a:prstGeom>
          <a:noFill/>
          <a:ln w="25400">
            <a:solidFill>
              <a:srgbClr val="000000"/>
            </a:solidFill>
            <a:round/>
            <a:headEnd/>
            <a:tailEnd/>
          </a:ln>
        </p:spPr>
        <p:txBody>
          <a:bodyPr wrap="none" anchor="ctr"/>
          <a:lstStyle/>
          <a:p>
            <a:endParaRPr lang="en-IN"/>
          </a:p>
        </p:txBody>
      </p:sp>
      <p:sp>
        <p:nvSpPr>
          <p:cNvPr id="25722" name="Rectangle 124"/>
          <p:cNvSpPr>
            <a:spLocks noChangeArrowheads="1"/>
          </p:cNvSpPr>
          <p:nvPr/>
        </p:nvSpPr>
        <p:spPr bwMode="auto">
          <a:xfrm>
            <a:off x="1052513" y="518953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23" name="Rectangle 125"/>
          <p:cNvSpPr>
            <a:spLocks noChangeArrowheads="1"/>
          </p:cNvSpPr>
          <p:nvPr/>
        </p:nvSpPr>
        <p:spPr bwMode="auto">
          <a:xfrm>
            <a:off x="1338263" y="546258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724" name="Rectangle 126"/>
          <p:cNvSpPr>
            <a:spLocks noChangeArrowheads="1"/>
          </p:cNvSpPr>
          <p:nvPr/>
        </p:nvSpPr>
        <p:spPr bwMode="auto">
          <a:xfrm>
            <a:off x="1747838" y="5476875"/>
            <a:ext cx="168275" cy="604838"/>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725" name="Line 127"/>
          <p:cNvSpPr>
            <a:spLocks noChangeShapeType="1"/>
          </p:cNvSpPr>
          <p:nvPr/>
        </p:nvSpPr>
        <p:spPr bwMode="auto">
          <a:xfrm>
            <a:off x="1747838" y="5680075"/>
            <a:ext cx="168275" cy="0"/>
          </a:xfrm>
          <a:prstGeom prst="line">
            <a:avLst/>
          </a:prstGeom>
          <a:noFill/>
          <a:ln w="25400">
            <a:solidFill>
              <a:srgbClr val="000000"/>
            </a:solidFill>
            <a:round/>
            <a:headEnd/>
            <a:tailEnd/>
          </a:ln>
        </p:spPr>
        <p:txBody>
          <a:bodyPr wrap="none" anchor="ctr"/>
          <a:lstStyle/>
          <a:p>
            <a:endParaRPr lang="en-IN"/>
          </a:p>
        </p:txBody>
      </p:sp>
      <p:sp>
        <p:nvSpPr>
          <p:cNvPr id="25726" name="Line 128"/>
          <p:cNvSpPr>
            <a:spLocks noChangeShapeType="1"/>
          </p:cNvSpPr>
          <p:nvPr/>
        </p:nvSpPr>
        <p:spPr bwMode="auto">
          <a:xfrm>
            <a:off x="1747838" y="5889625"/>
            <a:ext cx="168275" cy="0"/>
          </a:xfrm>
          <a:prstGeom prst="line">
            <a:avLst/>
          </a:prstGeom>
          <a:noFill/>
          <a:ln w="25400">
            <a:solidFill>
              <a:srgbClr val="000000"/>
            </a:solidFill>
            <a:round/>
            <a:headEnd/>
            <a:tailEnd/>
          </a:ln>
        </p:spPr>
        <p:txBody>
          <a:bodyPr wrap="none" anchor="ctr"/>
          <a:lstStyle/>
          <a:p>
            <a:endParaRPr lang="en-IN"/>
          </a:p>
        </p:txBody>
      </p:sp>
      <p:sp>
        <p:nvSpPr>
          <p:cNvPr id="25727" name="Rectangle 129"/>
          <p:cNvSpPr>
            <a:spLocks noChangeArrowheads="1"/>
          </p:cNvSpPr>
          <p:nvPr/>
        </p:nvSpPr>
        <p:spPr bwMode="auto">
          <a:xfrm>
            <a:off x="1441450"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728" name="Rectangle 130"/>
          <p:cNvSpPr>
            <a:spLocks noChangeArrowheads="1"/>
          </p:cNvSpPr>
          <p:nvPr/>
        </p:nvSpPr>
        <p:spPr bwMode="auto">
          <a:xfrm>
            <a:off x="1700213" y="546258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729" name="Rectangle 131"/>
          <p:cNvSpPr>
            <a:spLocks noChangeArrowheads="1"/>
          </p:cNvSpPr>
          <p:nvPr/>
        </p:nvSpPr>
        <p:spPr bwMode="auto">
          <a:xfrm>
            <a:off x="1812925"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730" name="Rectangle 132"/>
          <p:cNvSpPr>
            <a:spLocks noChangeArrowheads="1"/>
          </p:cNvSpPr>
          <p:nvPr/>
        </p:nvSpPr>
        <p:spPr bwMode="auto">
          <a:xfrm>
            <a:off x="2200275"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31" name="Rectangle 133"/>
          <p:cNvSpPr>
            <a:spLocks noChangeArrowheads="1"/>
          </p:cNvSpPr>
          <p:nvPr/>
        </p:nvSpPr>
        <p:spPr bwMode="auto">
          <a:xfrm>
            <a:off x="2589213" y="518953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732" name="Rectangle 134"/>
          <p:cNvSpPr>
            <a:spLocks noChangeArrowheads="1"/>
          </p:cNvSpPr>
          <p:nvPr/>
        </p:nvSpPr>
        <p:spPr bwMode="auto">
          <a:xfrm>
            <a:off x="2959100"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33" name="Rectangle 135"/>
          <p:cNvSpPr>
            <a:spLocks noChangeArrowheads="1"/>
          </p:cNvSpPr>
          <p:nvPr/>
        </p:nvSpPr>
        <p:spPr bwMode="auto">
          <a:xfrm>
            <a:off x="3346450"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4</a:t>
            </a:r>
          </a:p>
        </p:txBody>
      </p:sp>
      <p:sp>
        <p:nvSpPr>
          <p:cNvPr id="25734" name="Rectangle 136"/>
          <p:cNvSpPr>
            <a:spLocks noChangeArrowheads="1"/>
          </p:cNvSpPr>
          <p:nvPr/>
        </p:nvSpPr>
        <p:spPr bwMode="auto">
          <a:xfrm>
            <a:off x="3732213" y="518953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735" name="Rectangle 137"/>
          <p:cNvSpPr>
            <a:spLocks noChangeArrowheads="1"/>
          </p:cNvSpPr>
          <p:nvPr/>
        </p:nvSpPr>
        <p:spPr bwMode="auto">
          <a:xfrm>
            <a:off x="4105275"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736" name="Rectangle 138"/>
          <p:cNvSpPr>
            <a:spLocks noChangeArrowheads="1"/>
          </p:cNvSpPr>
          <p:nvPr/>
        </p:nvSpPr>
        <p:spPr bwMode="auto">
          <a:xfrm>
            <a:off x="4495800"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37" name="Rectangle 139"/>
          <p:cNvSpPr>
            <a:spLocks noChangeArrowheads="1"/>
          </p:cNvSpPr>
          <p:nvPr/>
        </p:nvSpPr>
        <p:spPr bwMode="auto">
          <a:xfrm>
            <a:off x="4878388" y="518953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738" name="Rectangle 140"/>
          <p:cNvSpPr>
            <a:spLocks noChangeArrowheads="1"/>
          </p:cNvSpPr>
          <p:nvPr/>
        </p:nvSpPr>
        <p:spPr bwMode="auto">
          <a:xfrm>
            <a:off x="5251450"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739" name="Rectangle 141"/>
          <p:cNvSpPr>
            <a:spLocks noChangeArrowheads="1"/>
          </p:cNvSpPr>
          <p:nvPr/>
        </p:nvSpPr>
        <p:spPr bwMode="auto">
          <a:xfrm>
            <a:off x="5641975"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740" name="Rectangle 142"/>
          <p:cNvSpPr>
            <a:spLocks noChangeArrowheads="1"/>
          </p:cNvSpPr>
          <p:nvPr/>
        </p:nvSpPr>
        <p:spPr bwMode="auto">
          <a:xfrm>
            <a:off x="6029325"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741" name="Rectangle 143"/>
          <p:cNvSpPr>
            <a:spLocks noChangeArrowheads="1"/>
          </p:cNvSpPr>
          <p:nvPr/>
        </p:nvSpPr>
        <p:spPr bwMode="auto">
          <a:xfrm>
            <a:off x="6396038" y="518953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42" name="Rectangle 144"/>
          <p:cNvSpPr>
            <a:spLocks noChangeArrowheads="1"/>
          </p:cNvSpPr>
          <p:nvPr/>
        </p:nvSpPr>
        <p:spPr bwMode="auto">
          <a:xfrm>
            <a:off x="6788150"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743" name="Rectangle 145"/>
          <p:cNvSpPr>
            <a:spLocks noChangeArrowheads="1"/>
          </p:cNvSpPr>
          <p:nvPr/>
        </p:nvSpPr>
        <p:spPr bwMode="auto">
          <a:xfrm>
            <a:off x="7175500"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744" name="Rectangle 146"/>
          <p:cNvSpPr>
            <a:spLocks noChangeArrowheads="1"/>
          </p:cNvSpPr>
          <p:nvPr/>
        </p:nvSpPr>
        <p:spPr bwMode="auto">
          <a:xfrm>
            <a:off x="989013" y="5476875"/>
            <a:ext cx="152400" cy="604838"/>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745" name="Line 147"/>
          <p:cNvSpPr>
            <a:spLocks noChangeShapeType="1"/>
          </p:cNvSpPr>
          <p:nvPr/>
        </p:nvSpPr>
        <p:spPr bwMode="auto">
          <a:xfrm>
            <a:off x="989013" y="5680075"/>
            <a:ext cx="152400" cy="0"/>
          </a:xfrm>
          <a:prstGeom prst="line">
            <a:avLst/>
          </a:prstGeom>
          <a:noFill/>
          <a:ln w="25400">
            <a:solidFill>
              <a:srgbClr val="000000"/>
            </a:solidFill>
            <a:round/>
            <a:headEnd/>
            <a:tailEnd/>
          </a:ln>
        </p:spPr>
        <p:txBody>
          <a:bodyPr wrap="none" anchor="ctr"/>
          <a:lstStyle/>
          <a:p>
            <a:endParaRPr lang="en-IN"/>
          </a:p>
        </p:txBody>
      </p:sp>
      <p:sp>
        <p:nvSpPr>
          <p:cNvPr id="25746" name="Line 148"/>
          <p:cNvSpPr>
            <a:spLocks noChangeShapeType="1"/>
          </p:cNvSpPr>
          <p:nvPr/>
        </p:nvSpPr>
        <p:spPr bwMode="auto">
          <a:xfrm>
            <a:off x="989013" y="5889625"/>
            <a:ext cx="152400" cy="0"/>
          </a:xfrm>
          <a:prstGeom prst="line">
            <a:avLst/>
          </a:prstGeom>
          <a:noFill/>
          <a:ln w="25400">
            <a:solidFill>
              <a:srgbClr val="000000"/>
            </a:solidFill>
            <a:round/>
            <a:headEnd/>
            <a:tailEnd/>
          </a:ln>
        </p:spPr>
        <p:txBody>
          <a:bodyPr wrap="none" anchor="ctr"/>
          <a:lstStyle/>
          <a:p>
            <a:endParaRPr lang="en-IN"/>
          </a:p>
        </p:txBody>
      </p:sp>
      <p:sp>
        <p:nvSpPr>
          <p:cNvPr id="25747" name="Rectangle 149"/>
          <p:cNvSpPr>
            <a:spLocks noChangeArrowheads="1"/>
          </p:cNvSpPr>
          <p:nvPr/>
        </p:nvSpPr>
        <p:spPr bwMode="auto">
          <a:xfrm>
            <a:off x="666750"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748" name="Rectangle 150"/>
          <p:cNvSpPr>
            <a:spLocks noChangeArrowheads="1"/>
          </p:cNvSpPr>
          <p:nvPr/>
        </p:nvSpPr>
        <p:spPr bwMode="auto">
          <a:xfrm>
            <a:off x="7562850" y="518953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49" name="Rectangle 151"/>
          <p:cNvSpPr>
            <a:spLocks noChangeArrowheads="1"/>
          </p:cNvSpPr>
          <p:nvPr/>
        </p:nvSpPr>
        <p:spPr bwMode="auto">
          <a:xfrm>
            <a:off x="7932738" y="518953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750" name="Rectangle 152"/>
          <p:cNvSpPr>
            <a:spLocks noChangeArrowheads="1"/>
          </p:cNvSpPr>
          <p:nvPr/>
        </p:nvSpPr>
        <p:spPr bwMode="auto">
          <a:xfrm>
            <a:off x="1319213" y="566737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51" name="Rectangle 153"/>
          <p:cNvSpPr>
            <a:spLocks noChangeArrowheads="1"/>
          </p:cNvSpPr>
          <p:nvPr/>
        </p:nvSpPr>
        <p:spPr bwMode="auto">
          <a:xfrm>
            <a:off x="1701800" y="5667375"/>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52" name="Rectangle 154"/>
          <p:cNvSpPr>
            <a:spLocks noChangeArrowheads="1"/>
          </p:cNvSpPr>
          <p:nvPr/>
        </p:nvSpPr>
        <p:spPr bwMode="auto">
          <a:xfrm>
            <a:off x="933450" y="546258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753" name="Rectangle 155"/>
          <p:cNvSpPr>
            <a:spLocks noChangeArrowheads="1"/>
          </p:cNvSpPr>
          <p:nvPr/>
        </p:nvSpPr>
        <p:spPr bwMode="auto">
          <a:xfrm>
            <a:off x="1700213" y="587057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754" name="Rectangle 156"/>
          <p:cNvSpPr>
            <a:spLocks noChangeArrowheads="1"/>
          </p:cNvSpPr>
          <p:nvPr/>
        </p:nvSpPr>
        <p:spPr bwMode="auto">
          <a:xfrm>
            <a:off x="2135188" y="5476875"/>
            <a:ext cx="152400" cy="604838"/>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755" name="Line 157"/>
          <p:cNvSpPr>
            <a:spLocks noChangeShapeType="1"/>
          </p:cNvSpPr>
          <p:nvPr/>
        </p:nvSpPr>
        <p:spPr bwMode="auto">
          <a:xfrm>
            <a:off x="2135188" y="5680075"/>
            <a:ext cx="152400" cy="0"/>
          </a:xfrm>
          <a:prstGeom prst="line">
            <a:avLst/>
          </a:prstGeom>
          <a:noFill/>
          <a:ln w="25400">
            <a:solidFill>
              <a:srgbClr val="000000"/>
            </a:solidFill>
            <a:round/>
            <a:headEnd/>
            <a:tailEnd/>
          </a:ln>
        </p:spPr>
        <p:txBody>
          <a:bodyPr wrap="none" anchor="ctr"/>
          <a:lstStyle/>
          <a:p>
            <a:endParaRPr lang="en-IN"/>
          </a:p>
        </p:txBody>
      </p:sp>
      <p:sp>
        <p:nvSpPr>
          <p:cNvPr id="25756" name="Line 158"/>
          <p:cNvSpPr>
            <a:spLocks noChangeShapeType="1"/>
          </p:cNvSpPr>
          <p:nvPr/>
        </p:nvSpPr>
        <p:spPr bwMode="auto">
          <a:xfrm>
            <a:off x="2135188" y="5889625"/>
            <a:ext cx="152400" cy="0"/>
          </a:xfrm>
          <a:prstGeom prst="line">
            <a:avLst/>
          </a:prstGeom>
          <a:noFill/>
          <a:ln w="25400">
            <a:solidFill>
              <a:srgbClr val="000000"/>
            </a:solidFill>
            <a:round/>
            <a:headEnd/>
            <a:tailEnd/>
          </a:ln>
        </p:spPr>
        <p:txBody>
          <a:bodyPr wrap="none" anchor="ctr"/>
          <a:lstStyle/>
          <a:p>
            <a:endParaRPr lang="en-IN"/>
          </a:p>
        </p:txBody>
      </p:sp>
      <p:sp>
        <p:nvSpPr>
          <p:cNvPr id="25757" name="Rectangle 159"/>
          <p:cNvSpPr>
            <a:spLocks noChangeArrowheads="1"/>
          </p:cNvSpPr>
          <p:nvPr/>
        </p:nvSpPr>
        <p:spPr bwMode="auto">
          <a:xfrm>
            <a:off x="2070100" y="546735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758" name="Rectangle 160"/>
          <p:cNvSpPr>
            <a:spLocks noChangeArrowheads="1"/>
          </p:cNvSpPr>
          <p:nvPr/>
        </p:nvSpPr>
        <p:spPr bwMode="auto">
          <a:xfrm>
            <a:off x="2079625" y="56769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59" name="Rectangle 161"/>
          <p:cNvSpPr>
            <a:spLocks noChangeArrowheads="1"/>
          </p:cNvSpPr>
          <p:nvPr/>
        </p:nvSpPr>
        <p:spPr bwMode="auto">
          <a:xfrm>
            <a:off x="2078038" y="587057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760" name="Rectangle 162"/>
          <p:cNvSpPr>
            <a:spLocks noChangeArrowheads="1"/>
          </p:cNvSpPr>
          <p:nvPr/>
        </p:nvSpPr>
        <p:spPr bwMode="auto">
          <a:xfrm>
            <a:off x="2894013" y="5476875"/>
            <a:ext cx="168275" cy="604838"/>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761" name="Line 163"/>
          <p:cNvSpPr>
            <a:spLocks noChangeShapeType="1"/>
          </p:cNvSpPr>
          <p:nvPr/>
        </p:nvSpPr>
        <p:spPr bwMode="auto">
          <a:xfrm>
            <a:off x="2894013" y="5680075"/>
            <a:ext cx="168275" cy="0"/>
          </a:xfrm>
          <a:prstGeom prst="line">
            <a:avLst/>
          </a:prstGeom>
          <a:noFill/>
          <a:ln w="25400">
            <a:solidFill>
              <a:srgbClr val="000000"/>
            </a:solidFill>
            <a:round/>
            <a:headEnd/>
            <a:tailEnd/>
          </a:ln>
        </p:spPr>
        <p:txBody>
          <a:bodyPr wrap="none" anchor="ctr"/>
          <a:lstStyle/>
          <a:p>
            <a:endParaRPr lang="en-IN"/>
          </a:p>
        </p:txBody>
      </p:sp>
      <p:sp>
        <p:nvSpPr>
          <p:cNvPr id="25762" name="Line 164"/>
          <p:cNvSpPr>
            <a:spLocks noChangeShapeType="1"/>
          </p:cNvSpPr>
          <p:nvPr/>
        </p:nvSpPr>
        <p:spPr bwMode="auto">
          <a:xfrm>
            <a:off x="2894013" y="5889625"/>
            <a:ext cx="168275" cy="0"/>
          </a:xfrm>
          <a:prstGeom prst="line">
            <a:avLst/>
          </a:prstGeom>
          <a:noFill/>
          <a:ln w="25400">
            <a:solidFill>
              <a:srgbClr val="000000"/>
            </a:solidFill>
            <a:round/>
            <a:headEnd/>
            <a:tailEnd/>
          </a:ln>
        </p:spPr>
        <p:txBody>
          <a:bodyPr wrap="none" anchor="ctr"/>
          <a:lstStyle/>
          <a:p>
            <a:endParaRPr lang="en-IN"/>
          </a:p>
        </p:txBody>
      </p:sp>
      <p:sp>
        <p:nvSpPr>
          <p:cNvPr id="25763" name="Rectangle 165"/>
          <p:cNvSpPr>
            <a:spLocks noChangeArrowheads="1"/>
          </p:cNvSpPr>
          <p:nvPr/>
        </p:nvSpPr>
        <p:spPr bwMode="auto">
          <a:xfrm>
            <a:off x="2846388" y="546258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764" name="Rectangle 166"/>
          <p:cNvSpPr>
            <a:spLocks noChangeArrowheads="1"/>
          </p:cNvSpPr>
          <p:nvPr/>
        </p:nvSpPr>
        <p:spPr bwMode="auto">
          <a:xfrm>
            <a:off x="2847975" y="5667375"/>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65" name="Rectangle 167"/>
          <p:cNvSpPr>
            <a:spLocks noChangeArrowheads="1"/>
          </p:cNvSpPr>
          <p:nvPr/>
        </p:nvSpPr>
        <p:spPr bwMode="auto">
          <a:xfrm>
            <a:off x="2846388" y="588010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766" name="Rectangle 168"/>
          <p:cNvSpPr>
            <a:spLocks noChangeArrowheads="1"/>
          </p:cNvSpPr>
          <p:nvPr/>
        </p:nvSpPr>
        <p:spPr bwMode="auto">
          <a:xfrm>
            <a:off x="3668713" y="5476875"/>
            <a:ext cx="152400" cy="604838"/>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767" name="Line 169"/>
          <p:cNvSpPr>
            <a:spLocks noChangeShapeType="1"/>
          </p:cNvSpPr>
          <p:nvPr/>
        </p:nvSpPr>
        <p:spPr bwMode="auto">
          <a:xfrm>
            <a:off x="3668713" y="5680075"/>
            <a:ext cx="152400" cy="0"/>
          </a:xfrm>
          <a:prstGeom prst="line">
            <a:avLst/>
          </a:prstGeom>
          <a:noFill/>
          <a:ln w="25400">
            <a:solidFill>
              <a:srgbClr val="000000"/>
            </a:solidFill>
            <a:round/>
            <a:headEnd/>
            <a:tailEnd/>
          </a:ln>
        </p:spPr>
        <p:txBody>
          <a:bodyPr wrap="none" anchor="ctr"/>
          <a:lstStyle/>
          <a:p>
            <a:endParaRPr lang="en-IN"/>
          </a:p>
        </p:txBody>
      </p:sp>
      <p:sp>
        <p:nvSpPr>
          <p:cNvPr id="25768" name="Line 170"/>
          <p:cNvSpPr>
            <a:spLocks noChangeShapeType="1"/>
          </p:cNvSpPr>
          <p:nvPr/>
        </p:nvSpPr>
        <p:spPr bwMode="auto">
          <a:xfrm>
            <a:off x="3668713" y="5889625"/>
            <a:ext cx="152400" cy="0"/>
          </a:xfrm>
          <a:prstGeom prst="line">
            <a:avLst/>
          </a:prstGeom>
          <a:noFill/>
          <a:ln w="25400">
            <a:solidFill>
              <a:srgbClr val="000000"/>
            </a:solidFill>
            <a:round/>
            <a:headEnd/>
            <a:tailEnd/>
          </a:ln>
        </p:spPr>
        <p:txBody>
          <a:bodyPr wrap="none" anchor="ctr"/>
          <a:lstStyle/>
          <a:p>
            <a:endParaRPr lang="en-IN"/>
          </a:p>
        </p:txBody>
      </p:sp>
      <p:sp>
        <p:nvSpPr>
          <p:cNvPr id="25769" name="Rectangle 171"/>
          <p:cNvSpPr>
            <a:spLocks noChangeArrowheads="1"/>
          </p:cNvSpPr>
          <p:nvPr/>
        </p:nvSpPr>
        <p:spPr bwMode="auto">
          <a:xfrm>
            <a:off x="3613150" y="5462588"/>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770" name="Rectangle 172"/>
          <p:cNvSpPr>
            <a:spLocks noChangeArrowheads="1"/>
          </p:cNvSpPr>
          <p:nvPr/>
        </p:nvSpPr>
        <p:spPr bwMode="auto">
          <a:xfrm>
            <a:off x="3603625" y="56642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4</a:t>
            </a:r>
          </a:p>
        </p:txBody>
      </p:sp>
      <p:sp>
        <p:nvSpPr>
          <p:cNvPr id="25771" name="Rectangle 173"/>
          <p:cNvSpPr>
            <a:spLocks noChangeArrowheads="1"/>
          </p:cNvSpPr>
          <p:nvPr/>
        </p:nvSpPr>
        <p:spPr bwMode="auto">
          <a:xfrm>
            <a:off x="3603625" y="58801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772" name="Rectangle 174"/>
          <p:cNvSpPr>
            <a:spLocks noChangeArrowheads="1"/>
          </p:cNvSpPr>
          <p:nvPr/>
        </p:nvSpPr>
        <p:spPr bwMode="auto">
          <a:xfrm>
            <a:off x="4816475" y="5476875"/>
            <a:ext cx="150813" cy="604838"/>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773" name="Line 175"/>
          <p:cNvSpPr>
            <a:spLocks noChangeShapeType="1"/>
          </p:cNvSpPr>
          <p:nvPr/>
        </p:nvSpPr>
        <p:spPr bwMode="auto">
          <a:xfrm>
            <a:off x="4816475" y="5680075"/>
            <a:ext cx="150813" cy="0"/>
          </a:xfrm>
          <a:prstGeom prst="line">
            <a:avLst/>
          </a:prstGeom>
          <a:noFill/>
          <a:ln w="25400">
            <a:solidFill>
              <a:srgbClr val="000000"/>
            </a:solidFill>
            <a:round/>
            <a:headEnd/>
            <a:tailEnd/>
          </a:ln>
        </p:spPr>
        <p:txBody>
          <a:bodyPr wrap="none" anchor="ctr"/>
          <a:lstStyle/>
          <a:p>
            <a:endParaRPr lang="en-IN"/>
          </a:p>
        </p:txBody>
      </p:sp>
      <p:sp>
        <p:nvSpPr>
          <p:cNvPr id="25774" name="Line 176"/>
          <p:cNvSpPr>
            <a:spLocks noChangeShapeType="1"/>
          </p:cNvSpPr>
          <p:nvPr/>
        </p:nvSpPr>
        <p:spPr bwMode="auto">
          <a:xfrm>
            <a:off x="4816475" y="5889625"/>
            <a:ext cx="150813" cy="0"/>
          </a:xfrm>
          <a:prstGeom prst="line">
            <a:avLst/>
          </a:prstGeom>
          <a:noFill/>
          <a:ln w="25400">
            <a:solidFill>
              <a:srgbClr val="000000"/>
            </a:solidFill>
            <a:round/>
            <a:headEnd/>
            <a:tailEnd/>
          </a:ln>
        </p:spPr>
        <p:txBody>
          <a:bodyPr wrap="none" anchor="ctr"/>
          <a:lstStyle/>
          <a:p>
            <a:endParaRPr lang="en-IN"/>
          </a:p>
        </p:txBody>
      </p:sp>
      <p:sp>
        <p:nvSpPr>
          <p:cNvPr id="25775" name="Rectangle 177"/>
          <p:cNvSpPr>
            <a:spLocks noChangeArrowheads="1"/>
          </p:cNvSpPr>
          <p:nvPr/>
        </p:nvSpPr>
        <p:spPr bwMode="auto">
          <a:xfrm>
            <a:off x="4770438" y="545306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776" name="Rectangle 178"/>
          <p:cNvSpPr>
            <a:spLocks noChangeArrowheads="1"/>
          </p:cNvSpPr>
          <p:nvPr/>
        </p:nvSpPr>
        <p:spPr bwMode="auto">
          <a:xfrm>
            <a:off x="4764088" y="567690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77" name="Rectangle 179"/>
          <p:cNvSpPr>
            <a:spLocks noChangeArrowheads="1"/>
          </p:cNvSpPr>
          <p:nvPr/>
        </p:nvSpPr>
        <p:spPr bwMode="auto">
          <a:xfrm>
            <a:off x="4760913" y="587057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5778" name="Rectangle 180"/>
          <p:cNvSpPr>
            <a:spLocks noChangeArrowheads="1"/>
          </p:cNvSpPr>
          <p:nvPr/>
        </p:nvSpPr>
        <p:spPr bwMode="auto">
          <a:xfrm>
            <a:off x="5962650" y="5476875"/>
            <a:ext cx="150813" cy="604838"/>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779" name="Line 181"/>
          <p:cNvSpPr>
            <a:spLocks noChangeShapeType="1"/>
          </p:cNvSpPr>
          <p:nvPr/>
        </p:nvSpPr>
        <p:spPr bwMode="auto">
          <a:xfrm>
            <a:off x="5962650" y="5680075"/>
            <a:ext cx="150813" cy="0"/>
          </a:xfrm>
          <a:prstGeom prst="line">
            <a:avLst/>
          </a:prstGeom>
          <a:noFill/>
          <a:ln w="25400">
            <a:solidFill>
              <a:srgbClr val="000000"/>
            </a:solidFill>
            <a:round/>
            <a:headEnd/>
            <a:tailEnd/>
          </a:ln>
        </p:spPr>
        <p:txBody>
          <a:bodyPr wrap="none" anchor="ctr"/>
          <a:lstStyle/>
          <a:p>
            <a:endParaRPr lang="en-IN"/>
          </a:p>
        </p:txBody>
      </p:sp>
      <p:sp>
        <p:nvSpPr>
          <p:cNvPr id="25780" name="Line 182"/>
          <p:cNvSpPr>
            <a:spLocks noChangeShapeType="1"/>
          </p:cNvSpPr>
          <p:nvPr/>
        </p:nvSpPr>
        <p:spPr bwMode="auto">
          <a:xfrm>
            <a:off x="5962650" y="5889625"/>
            <a:ext cx="150813" cy="0"/>
          </a:xfrm>
          <a:prstGeom prst="line">
            <a:avLst/>
          </a:prstGeom>
          <a:noFill/>
          <a:ln w="25400">
            <a:solidFill>
              <a:srgbClr val="000000"/>
            </a:solidFill>
            <a:round/>
            <a:headEnd/>
            <a:tailEnd/>
          </a:ln>
        </p:spPr>
        <p:txBody>
          <a:bodyPr wrap="none" anchor="ctr"/>
          <a:lstStyle/>
          <a:p>
            <a:endParaRPr lang="en-IN"/>
          </a:p>
        </p:txBody>
      </p:sp>
      <p:sp>
        <p:nvSpPr>
          <p:cNvPr id="25781" name="Rectangle 183"/>
          <p:cNvSpPr>
            <a:spLocks noChangeArrowheads="1"/>
          </p:cNvSpPr>
          <p:nvPr/>
        </p:nvSpPr>
        <p:spPr bwMode="auto">
          <a:xfrm>
            <a:off x="5897563" y="546258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5782" name="Rectangle 184"/>
          <p:cNvSpPr>
            <a:spLocks noChangeArrowheads="1"/>
          </p:cNvSpPr>
          <p:nvPr/>
        </p:nvSpPr>
        <p:spPr bwMode="auto">
          <a:xfrm>
            <a:off x="5900738" y="567690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83" name="Rectangle 185"/>
          <p:cNvSpPr>
            <a:spLocks noChangeArrowheads="1"/>
          </p:cNvSpPr>
          <p:nvPr/>
        </p:nvSpPr>
        <p:spPr bwMode="auto">
          <a:xfrm>
            <a:off x="5897563" y="587057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784" name="Rectangle 186"/>
          <p:cNvSpPr>
            <a:spLocks noChangeArrowheads="1"/>
          </p:cNvSpPr>
          <p:nvPr/>
        </p:nvSpPr>
        <p:spPr bwMode="auto">
          <a:xfrm>
            <a:off x="7496175" y="5476875"/>
            <a:ext cx="152400" cy="604838"/>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5785" name="Line 187"/>
          <p:cNvSpPr>
            <a:spLocks noChangeShapeType="1"/>
          </p:cNvSpPr>
          <p:nvPr/>
        </p:nvSpPr>
        <p:spPr bwMode="auto">
          <a:xfrm>
            <a:off x="7496175" y="5680075"/>
            <a:ext cx="152400" cy="0"/>
          </a:xfrm>
          <a:prstGeom prst="line">
            <a:avLst/>
          </a:prstGeom>
          <a:noFill/>
          <a:ln w="25400">
            <a:solidFill>
              <a:srgbClr val="000000"/>
            </a:solidFill>
            <a:round/>
            <a:headEnd/>
            <a:tailEnd/>
          </a:ln>
        </p:spPr>
        <p:txBody>
          <a:bodyPr wrap="none" anchor="ctr"/>
          <a:lstStyle/>
          <a:p>
            <a:endParaRPr lang="en-IN"/>
          </a:p>
        </p:txBody>
      </p:sp>
      <p:sp>
        <p:nvSpPr>
          <p:cNvPr id="25786" name="Line 188"/>
          <p:cNvSpPr>
            <a:spLocks noChangeShapeType="1"/>
          </p:cNvSpPr>
          <p:nvPr/>
        </p:nvSpPr>
        <p:spPr bwMode="auto">
          <a:xfrm>
            <a:off x="7496175" y="5889625"/>
            <a:ext cx="152400" cy="0"/>
          </a:xfrm>
          <a:prstGeom prst="line">
            <a:avLst/>
          </a:prstGeom>
          <a:noFill/>
          <a:ln w="25400">
            <a:solidFill>
              <a:srgbClr val="000000"/>
            </a:solidFill>
            <a:round/>
            <a:headEnd/>
            <a:tailEnd/>
          </a:ln>
        </p:spPr>
        <p:txBody>
          <a:bodyPr wrap="none" anchor="ctr"/>
          <a:lstStyle/>
          <a:p>
            <a:endParaRPr lang="en-IN"/>
          </a:p>
        </p:txBody>
      </p:sp>
      <p:sp>
        <p:nvSpPr>
          <p:cNvPr id="25787" name="Rectangle 189"/>
          <p:cNvSpPr>
            <a:spLocks noChangeArrowheads="1"/>
          </p:cNvSpPr>
          <p:nvPr/>
        </p:nvSpPr>
        <p:spPr bwMode="auto">
          <a:xfrm>
            <a:off x="7440613" y="5462588"/>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5788" name="Rectangle 190"/>
          <p:cNvSpPr>
            <a:spLocks noChangeArrowheads="1"/>
          </p:cNvSpPr>
          <p:nvPr/>
        </p:nvSpPr>
        <p:spPr bwMode="auto">
          <a:xfrm>
            <a:off x="7445375" y="5667375"/>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5789" name="Rectangle 191"/>
          <p:cNvSpPr>
            <a:spLocks noChangeArrowheads="1"/>
          </p:cNvSpPr>
          <p:nvPr/>
        </p:nvSpPr>
        <p:spPr bwMode="auto">
          <a:xfrm>
            <a:off x="7440613" y="586105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5790" name="Rectangle 192"/>
          <p:cNvSpPr>
            <a:spLocks noChangeArrowheads="1"/>
          </p:cNvSpPr>
          <p:nvPr/>
        </p:nvSpPr>
        <p:spPr bwMode="auto">
          <a:xfrm>
            <a:off x="819150" y="6215063"/>
            <a:ext cx="108426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Page frames</a:t>
            </a:r>
          </a:p>
        </p:txBody>
      </p:sp>
      <p:sp>
        <p:nvSpPr>
          <p:cNvPr id="25791" name="Rectangle 193"/>
          <p:cNvSpPr>
            <a:spLocks noChangeArrowheads="1"/>
          </p:cNvSpPr>
          <p:nvPr/>
        </p:nvSpPr>
        <p:spPr bwMode="auto">
          <a:xfrm>
            <a:off x="750888" y="4954588"/>
            <a:ext cx="1381125"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Reference string</a:t>
            </a:r>
          </a:p>
        </p:txBody>
      </p:sp>
      <p:sp>
        <p:nvSpPr>
          <p:cNvPr id="25792" name="Rectangle 195"/>
          <p:cNvSpPr>
            <a:spLocks noChangeArrowheads="1"/>
          </p:cNvSpPr>
          <p:nvPr/>
        </p:nvSpPr>
        <p:spPr bwMode="auto">
          <a:xfrm>
            <a:off x="7680325" y="0"/>
            <a:ext cx="1463675" cy="280988"/>
          </a:xfrm>
          <a:prstGeom prst="rect">
            <a:avLst/>
          </a:prstGeom>
          <a:noFill/>
          <a:ln w="12700">
            <a:noFill/>
            <a:miter lim="800000"/>
            <a:headEnd/>
            <a:tailEnd/>
          </a:ln>
        </p:spPr>
        <p:txBody>
          <a:bodyPr wrap="none" lIns="90488" tIns="44450" rIns="90488" bIns="44450">
            <a:spAutoFit/>
          </a:bodyPr>
          <a:lstStyle/>
          <a:p>
            <a:pPr algn="r" defTabSz="762000">
              <a:lnSpc>
                <a:spcPct val="90000"/>
              </a:lnSpc>
            </a:pPr>
            <a:r>
              <a:rPr lang="en-US" altLang="ko-KR" i="1"/>
              <a:t>Virtual Memory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3550" y="254000"/>
            <a:ext cx="8175625" cy="488950"/>
          </a:xfrm>
          <a:noFill/>
        </p:spPr>
        <p:txBody>
          <a:bodyPr anchor="ctr"/>
          <a:lstStyle/>
          <a:p>
            <a:r>
              <a:rPr lang="en-US" altLang="ko-KR" sz="2400">
                <a:solidFill>
                  <a:schemeClr val="tx1"/>
                </a:solidFill>
              </a:rPr>
              <a:t>PAGE  REPLACEMENT  ALGORITHMS</a:t>
            </a:r>
          </a:p>
        </p:txBody>
      </p:sp>
      <p:sp>
        <p:nvSpPr>
          <p:cNvPr id="26627" name="Rectangle 3"/>
          <p:cNvSpPr>
            <a:spLocks noChangeArrowheads="1"/>
          </p:cNvSpPr>
          <p:nvPr/>
        </p:nvSpPr>
        <p:spPr bwMode="auto">
          <a:xfrm>
            <a:off x="633413" y="1169988"/>
            <a:ext cx="6359525" cy="315912"/>
          </a:xfrm>
          <a:prstGeom prst="rect">
            <a:avLst/>
          </a:prstGeom>
          <a:noFill/>
          <a:ln w="12700">
            <a:noFill/>
            <a:miter lim="800000"/>
            <a:headEnd/>
            <a:tailEnd/>
          </a:ln>
        </p:spPr>
        <p:txBody>
          <a:bodyPr wrap="none" lIns="63500" tIns="25400" rIns="63500" bIns="25400">
            <a:spAutoFit/>
          </a:bodyPr>
          <a:lstStyle/>
          <a:p>
            <a:pPr algn="ctr" defTabSz="762000">
              <a:lnSpc>
                <a:spcPct val="101000"/>
              </a:lnSpc>
            </a:pPr>
            <a:r>
              <a:rPr lang="en-US" altLang="ko-KR" sz="1800"/>
              <a:t>   - OPT is difficult to implement since it requires future knowledge</a:t>
            </a:r>
          </a:p>
        </p:txBody>
      </p:sp>
      <p:sp>
        <p:nvSpPr>
          <p:cNvPr id="26628" name="Rectangle 4"/>
          <p:cNvSpPr>
            <a:spLocks noChangeArrowheads="1"/>
          </p:cNvSpPr>
          <p:nvPr/>
        </p:nvSpPr>
        <p:spPr bwMode="auto">
          <a:xfrm>
            <a:off x="1760538" y="1930400"/>
            <a:ext cx="4330700" cy="606425"/>
          </a:xfrm>
          <a:prstGeom prst="rect">
            <a:avLst/>
          </a:prstGeom>
          <a:noFill/>
          <a:ln w="25400">
            <a:noFill/>
            <a:miter lim="800000"/>
            <a:headEnd/>
            <a:tailEnd/>
          </a:ln>
        </p:spPr>
        <p:txBody>
          <a:bodyPr wrap="none" lIns="63500" tIns="25400" rIns="63500" bIns="25400">
            <a:spAutoFit/>
          </a:bodyPr>
          <a:lstStyle/>
          <a:p>
            <a:pPr algn="ctr" defTabSz="762000">
              <a:lnSpc>
                <a:spcPct val="101000"/>
              </a:lnSpc>
            </a:pPr>
            <a:r>
              <a:rPr lang="en-US" altLang="ko-KR" sz="1800"/>
              <a:t>Replace that page which has not been </a:t>
            </a:r>
          </a:p>
          <a:p>
            <a:pPr algn="ctr" defTabSz="762000">
              <a:lnSpc>
                <a:spcPct val="101000"/>
              </a:lnSpc>
            </a:pPr>
            <a:r>
              <a:rPr lang="en-US" altLang="ko-KR" sz="1800"/>
              <a:t>used for the longest period of time</a:t>
            </a:r>
          </a:p>
        </p:txBody>
      </p:sp>
      <p:sp>
        <p:nvSpPr>
          <p:cNvPr id="26629" name="Rectangle 5"/>
          <p:cNvSpPr>
            <a:spLocks noChangeArrowheads="1"/>
          </p:cNvSpPr>
          <p:nvPr/>
        </p:nvSpPr>
        <p:spPr bwMode="auto">
          <a:xfrm>
            <a:off x="1676400" y="1946275"/>
            <a:ext cx="6253163" cy="595313"/>
          </a:xfrm>
          <a:prstGeom prst="rect">
            <a:avLst/>
          </a:prstGeom>
          <a:noFill/>
          <a:ln w="25400">
            <a:solidFill>
              <a:schemeClr val="tx1"/>
            </a:solidFill>
            <a:miter lim="800000"/>
            <a:headEnd/>
            <a:tailEnd/>
          </a:ln>
        </p:spPr>
        <p:txBody>
          <a:bodyPr wrap="none" anchor="ctr"/>
          <a:lstStyle/>
          <a:p>
            <a:pPr algn="ctr"/>
            <a:endParaRPr lang="en-US" altLang="en-US"/>
          </a:p>
        </p:txBody>
      </p:sp>
      <p:sp>
        <p:nvSpPr>
          <p:cNvPr id="26630" name="Rectangle 6"/>
          <p:cNvSpPr>
            <a:spLocks noChangeArrowheads="1"/>
          </p:cNvSpPr>
          <p:nvPr/>
        </p:nvSpPr>
        <p:spPr bwMode="auto">
          <a:xfrm>
            <a:off x="436563" y="868363"/>
            <a:ext cx="650875" cy="336550"/>
          </a:xfrm>
          <a:prstGeom prst="rect">
            <a:avLst/>
          </a:prstGeom>
          <a:noFill/>
          <a:ln w="12700">
            <a:noFill/>
            <a:miter lim="800000"/>
            <a:headEnd/>
            <a:tailEnd/>
          </a:ln>
        </p:spPr>
        <p:txBody>
          <a:bodyPr wrap="none" lIns="90488" tIns="44450" rIns="90488" bIns="44450">
            <a:spAutoFit/>
          </a:bodyPr>
          <a:lstStyle/>
          <a:p>
            <a:pPr algn="ctr" defTabSz="762000">
              <a:lnSpc>
                <a:spcPct val="90000"/>
              </a:lnSpc>
            </a:pPr>
            <a:r>
              <a:rPr lang="en-US" altLang="ko-KR" sz="1800" u="sng"/>
              <a:t>LRU</a:t>
            </a:r>
          </a:p>
        </p:txBody>
      </p:sp>
      <p:sp>
        <p:nvSpPr>
          <p:cNvPr id="26631" name="Rectangle 7"/>
          <p:cNvSpPr>
            <a:spLocks noChangeArrowheads="1"/>
          </p:cNvSpPr>
          <p:nvPr/>
        </p:nvSpPr>
        <p:spPr bwMode="auto">
          <a:xfrm>
            <a:off x="2301875" y="3430588"/>
            <a:ext cx="142875" cy="56991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6632" name="Line 8"/>
          <p:cNvSpPr>
            <a:spLocks noChangeShapeType="1"/>
          </p:cNvSpPr>
          <p:nvPr/>
        </p:nvSpPr>
        <p:spPr bwMode="auto">
          <a:xfrm>
            <a:off x="2301875" y="3622675"/>
            <a:ext cx="142875" cy="0"/>
          </a:xfrm>
          <a:prstGeom prst="line">
            <a:avLst/>
          </a:prstGeom>
          <a:noFill/>
          <a:ln w="25400">
            <a:solidFill>
              <a:srgbClr val="000000"/>
            </a:solidFill>
            <a:round/>
            <a:headEnd/>
            <a:tailEnd/>
          </a:ln>
        </p:spPr>
        <p:txBody>
          <a:bodyPr wrap="none" anchor="ctr"/>
          <a:lstStyle/>
          <a:p>
            <a:endParaRPr lang="en-IN"/>
          </a:p>
        </p:txBody>
      </p:sp>
      <p:sp>
        <p:nvSpPr>
          <p:cNvPr id="26633" name="Line 9"/>
          <p:cNvSpPr>
            <a:spLocks noChangeShapeType="1"/>
          </p:cNvSpPr>
          <p:nvPr/>
        </p:nvSpPr>
        <p:spPr bwMode="auto">
          <a:xfrm>
            <a:off x="2301875" y="3821113"/>
            <a:ext cx="142875" cy="0"/>
          </a:xfrm>
          <a:prstGeom prst="line">
            <a:avLst/>
          </a:prstGeom>
          <a:noFill/>
          <a:ln w="25400">
            <a:solidFill>
              <a:srgbClr val="000000"/>
            </a:solidFill>
            <a:round/>
            <a:headEnd/>
            <a:tailEnd/>
          </a:ln>
        </p:spPr>
        <p:txBody>
          <a:bodyPr wrap="none" anchor="ctr"/>
          <a:lstStyle/>
          <a:p>
            <a:endParaRPr lang="en-IN"/>
          </a:p>
        </p:txBody>
      </p:sp>
      <p:sp>
        <p:nvSpPr>
          <p:cNvPr id="26634" name="Rectangle 10"/>
          <p:cNvSpPr>
            <a:spLocks noChangeArrowheads="1"/>
          </p:cNvSpPr>
          <p:nvPr/>
        </p:nvSpPr>
        <p:spPr bwMode="auto">
          <a:xfrm>
            <a:off x="1998663" y="316071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635" name="Rectangle 11"/>
          <p:cNvSpPr>
            <a:spLocks noChangeArrowheads="1"/>
          </p:cNvSpPr>
          <p:nvPr/>
        </p:nvSpPr>
        <p:spPr bwMode="auto">
          <a:xfrm>
            <a:off x="2243138" y="340677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6636" name="Rectangle 12"/>
          <p:cNvSpPr>
            <a:spLocks noChangeArrowheads="1"/>
          </p:cNvSpPr>
          <p:nvPr/>
        </p:nvSpPr>
        <p:spPr bwMode="auto">
          <a:xfrm>
            <a:off x="2651125" y="3430588"/>
            <a:ext cx="158750" cy="56991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6637" name="Line 13"/>
          <p:cNvSpPr>
            <a:spLocks noChangeShapeType="1"/>
          </p:cNvSpPr>
          <p:nvPr/>
        </p:nvSpPr>
        <p:spPr bwMode="auto">
          <a:xfrm>
            <a:off x="2651125" y="3622675"/>
            <a:ext cx="158750" cy="0"/>
          </a:xfrm>
          <a:prstGeom prst="line">
            <a:avLst/>
          </a:prstGeom>
          <a:noFill/>
          <a:ln w="25400">
            <a:solidFill>
              <a:srgbClr val="000000"/>
            </a:solidFill>
            <a:round/>
            <a:headEnd/>
            <a:tailEnd/>
          </a:ln>
        </p:spPr>
        <p:txBody>
          <a:bodyPr wrap="none" anchor="ctr"/>
          <a:lstStyle/>
          <a:p>
            <a:endParaRPr lang="en-IN"/>
          </a:p>
        </p:txBody>
      </p:sp>
      <p:sp>
        <p:nvSpPr>
          <p:cNvPr id="26638" name="Line 14"/>
          <p:cNvSpPr>
            <a:spLocks noChangeShapeType="1"/>
          </p:cNvSpPr>
          <p:nvPr/>
        </p:nvSpPr>
        <p:spPr bwMode="auto">
          <a:xfrm>
            <a:off x="2651125" y="3821113"/>
            <a:ext cx="158750" cy="0"/>
          </a:xfrm>
          <a:prstGeom prst="line">
            <a:avLst/>
          </a:prstGeom>
          <a:noFill/>
          <a:ln w="25400">
            <a:solidFill>
              <a:srgbClr val="000000"/>
            </a:solidFill>
            <a:round/>
            <a:headEnd/>
            <a:tailEnd/>
          </a:ln>
        </p:spPr>
        <p:txBody>
          <a:bodyPr wrap="none" anchor="ctr"/>
          <a:lstStyle/>
          <a:p>
            <a:endParaRPr lang="en-IN"/>
          </a:p>
        </p:txBody>
      </p:sp>
      <p:sp>
        <p:nvSpPr>
          <p:cNvPr id="26639" name="Rectangle 15"/>
          <p:cNvSpPr>
            <a:spLocks noChangeArrowheads="1"/>
          </p:cNvSpPr>
          <p:nvPr/>
        </p:nvSpPr>
        <p:spPr bwMode="auto">
          <a:xfrm>
            <a:off x="2363788" y="316071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6640" name="Rectangle 16"/>
          <p:cNvSpPr>
            <a:spLocks noChangeArrowheads="1"/>
          </p:cNvSpPr>
          <p:nvPr/>
        </p:nvSpPr>
        <p:spPr bwMode="auto">
          <a:xfrm>
            <a:off x="2598738" y="341630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6641" name="Rectangle 17"/>
          <p:cNvSpPr>
            <a:spLocks noChangeArrowheads="1"/>
          </p:cNvSpPr>
          <p:nvPr/>
        </p:nvSpPr>
        <p:spPr bwMode="auto">
          <a:xfrm>
            <a:off x="2713038" y="316071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6642" name="Rectangle 18"/>
          <p:cNvSpPr>
            <a:spLocks noChangeArrowheads="1"/>
          </p:cNvSpPr>
          <p:nvPr/>
        </p:nvSpPr>
        <p:spPr bwMode="auto">
          <a:xfrm>
            <a:off x="3078163" y="316071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643" name="Rectangle 19"/>
          <p:cNvSpPr>
            <a:spLocks noChangeArrowheads="1"/>
          </p:cNvSpPr>
          <p:nvPr/>
        </p:nvSpPr>
        <p:spPr bwMode="auto">
          <a:xfrm>
            <a:off x="3443288" y="316071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6644" name="Rectangle 20"/>
          <p:cNvSpPr>
            <a:spLocks noChangeArrowheads="1"/>
          </p:cNvSpPr>
          <p:nvPr/>
        </p:nvSpPr>
        <p:spPr bwMode="auto">
          <a:xfrm>
            <a:off x="3795713" y="316071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645" name="Rectangle 21"/>
          <p:cNvSpPr>
            <a:spLocks noChangeArrowheads="1"/>
          </p:cNvSpPr>
          <p:nvPr/>
        </p:nvSpPr>
        <p:spPr bwMode="auto">
          <a:xfrm>
            <a:off x="4159250" y="316071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4</a:t>
            </a:r>
          </a:p>
        </p:txBody>
      </p:sp>
      <p:sp>
        <p:nvSpPr>
          <p:cNvPr id="26646" name="Rectangle 22"/>
          <p:cNvSpPr>
            <a:spLocks noChangeArrowheads="1"/>
          </p:cNvSpPr>
          <p:nvPr/>
        </p:nvSpPr>
        <p:spPr bwMode="auto">
          <a:xfrm>
            <a:off x="4524375" y="316071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6647" name="Rectangle 23"/>
          <p:cNvSpPr>
            <a:spLocks noChangeArrowheads="1"/>
          </p:cNvSpPr>
          <p:nvPr/>
        </p:nvSpPr>
        <p:spPr bwMode="auto">
          <a:xfrm>
            <a:off x="4870450" y="316071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6648" name="Rectangle 24"/>
          <p:cNvSpPr>
            <a:spLocks noChangeArrowheads="1"/>
          </p:cNvSpPr>
          <p:nvPr/>
        </p:nvSpPr>
        <p:spPr bwMode="auto">
          <a:xfrm>
            <a:off x="5238750" y="316071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649" name="Rectangle 25"/>
          <p:cNvSpPr>
            <a:spLocks noChangeArrowheads="1"/>
          </p:cNvSpPr>
          <p:nvPr/>
        </p:nvSpPr>
        <p:spPr bwMode="auto">
          <a:xfrm>
            <a:off x="5603875" y="316071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6650" name="Rectangle 26"/>
          <p:cNvSpPr>
            <a:spLocks noChangeArrowheads="1"/>
          </p:cNvSpPr>
          <p:nvPr/>
        </p:nvSpPr>
        <p:spPr bwMode="auto">
          <a:xfrm>
            <a:off x="5951538" y="316071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6651" name="Rectangle 27"/>
          <p:cNvSpPr>
            <a:spLocks noChangeArrowheads="1"/>
          </p:cNvSpPr>
          <p:nvPr/>
        </p:nvSpPr>
        <p:spPr bwMode="auto">
          <a:xfrm>
            <a:off x="6319838" y="316071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6652" name="Rectangle 28"/>
          <p:cNvSpPr>
            <a:spLocks noChangeArrowheads="1"/>
          </p:cNvSpPr>
          <p:nvPr/>
        </p:nvSpPr>
        <p:spPr bwMode="auto">
          <a:xfrm>
            <a:off x="6684963" y="316071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6653" name="Rectangle 29"/>
          <p:cNvSpPr>
            <a:spLocks noChangeArrowheads="1"/>
          </p:cNvSpPr>
          <p:nvPr/>
        </p:nvSpPr>
        <p:spPr bwMode="auto">
          <a:xfrm>
            <a:off x="7034213" y="316071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654" name="Rectangle 30"/>
          <p:cNvSpPr>
            <a:spLocks noChangeArrowheads="1"/>
          </p:cNvSpPr>
          <p:nvPr/>
        </p:nvSpPr>
        <p:spPr bwMode="auto">
          <a:xfrm>
            <a:off x="7397750" y="316071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6655" name="Rectangle 31"/>
          <p:cNvSpPr>
            <a:spLocks noChangeArrowheads="1"/>
          </p:cNvSpPr>
          <p:nvPr/>
        </p:nvSpPr>
        <p:spPr bwMode="auto">
          <a:xfrm>
            <a:off x="7766050" y="316071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6656" name="Rectangle 32"/>
          <p:cNvSpPr>
            <a:spLocks noChangeArrowheads="1"/>
          </p:cNvSpPr>
          <p:nvPr/>
        </p:nvSpPr>
        <p:spPr bwMode="auto">
          <a:xfrm>
            <a:off x="1936750" y="3430588"/>
            <a:ext cx="142875" cy="56991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6657" name="Line 33"/>
          <p:cNvSpPr>
            <a:spLocks noChangeShapeType="1"/>
          </p:cNvSpPr>
          <p:nvPr/>
        </p:nvSpPr>
        <p:spPr bwMode="auto">
          <a:xfrm>
            <a:off x="1936750" y="3622675"/>
            <a:ext cx="142875" cy="0"/>
          </a:xfrm>
          <a:prstGeom prst="line">
            <a:avLst/>
          </a:prstGeom>
          <a:noFill/>
          <a:ln w="25400">
            <a:solidFill>
              <a:srgbClr val="000000"/>
            </a:solidFill>
            <a:round/>
            <a:headEnd/>
            <a:tailEnd/>
          </a:ln>
        </p:spPr>
        <p:txBody>
          <a:bodyPr wrap="none" anchor="ctr"/>
          <a:lstStyle/>
          <a:p>
            <a:endParaRPr lang="en-IN"/>
          </a:p>
        </p:txBody>
      </p:sp>
      <p:sp>
        <p:nvSpPr>
          <p:cNvPr id="26658" name="Line 34"/>
          <p:cNvSpPr>
            <a:spLocks noChangeShapeType="1"/>
          </p:cNvSpPr>
          <p:nvPr/>
        </p:nvSpPr>
        <p:spPr bwMode="auto">
          <a:xfrm>
            <a:off x="1936750" y="3821113"/>
            <a:ext cx="142875" cy="0"/>
          </a:xfrm>
          <a:prstGeom prst="line">
            <a:avLst/>
          </a:prstGeom>
          <a:noFill/>
          <a:ln w="25400">
            <a:solidFill>
              <a:srgbClr val="000000"/>
            </a:solidFill>
            <a:round/>
            <a:headEnd/>
            <a:tailEnd/>
          </a:ln>
        </p:spPr>
        <p:txBody>
          <a:bodyPr wrap="none" anchor="ctr"/>
          <a:lstStyle/>
          <a:p>
            <a:endParaRPr lang="en-IN"/>
          </a:p>
        </p:txBody>
      </p:sp>
      <p:sp>
        <p:nvSpPr>
          <p:cNvPr id="26659" name="Rectangle 35"/>
          <p:cNvSpPr>
            <a:spLocks noChangeArrowheads="1"/>
          </p:cNvSpPr>
          <p:nvPr/>
        </p:nvSpPr>
        <p:spPr bwMode="auto">
          <a:xfrm>
            <a:off x="1633538" y="316071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6660" name="Rectangle 36"/>
          <p:cNvSpPr>
            <a:spLocks noChangeArrowheads="1"/>
          </p:cNvSpPr>
          <p:nvPr/>
        </p:nvSpPr>
        <p:spPr bwMode="auto">
          <a:xfrm>
            <a:off x="8134350" y="316071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661" name="Rectangle 37"/>
          <p:cNvSpPr>
            <a:spLocks noChangeArrowheads="1"/>
          </p:cNvSpPr>
          <p:nvPr/>
        </p:nvSpPr>
        <p:spPr bwMode="auto">
          <a:xfrm>
            <a:off x="8477250" y="3160713"/>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6662" name="Rectangle 38"/>
          <p:cNvSpPr>
            <a:spLocks noChangeArrowheads="1"/>
          </p:cNvSpPr>
          <p:nvPr/>
        </p:nvSpPr>
        <p:spPr bwMode="auto">
          <a:xfrm>
            <a:off x="2243138" y="359727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663" name="Rectangle 39"/>
          <p:cNvSpPr>
            <a:spLocks noChangeArrowheads="1"/>
          </p:cNvSpPr>
          <p:nvPr/>
        </p:nvSpPr>
        <p:spPr bwMode="auto">
          <a:xfrm>
            <a:off x="2590800" y="3597275"/>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664" name="Rectangle 40"/>
          <p:cNvSpPr>
            <a:spLocks noChangeArrowheads="1"/>
          </p:cNvSpPr>
          <p:nvPr/>
        </p:nvSpPr>
        <p:spPr bwMode="auto">
          <a:xfrm>
            <a:off x="1878013" y="340677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6665" name="Rectangle 41"/>
          <p:cNvSpPr>
            <a:spLocks noChangeArrowheads="1"/>
          </p:cNvSpPr>
          <p:nvPr/>
        </p:nvSpPr>
        <p:spPr bwMode="auto">
          <a:xfrm>
            <a:off x="2598738" y="379730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6666" name="Rectangle 42"/>
          <p:cNvSpPr>
            <a:spLocks noChangeArrowheads="1"/>
          </p:cNvSpPr>
          <p:nvPr/>
        </p:nvSpPr>
        <p:spPr bwMode="auto">
          <a:xfrm>
            <a:off x="3017838" y="3430588"/>
            <a:ext cx="142875" cy="56991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6667" name="Line 43"/>
          <p:cNvSpPr>
            <a:spLocks noChangeShapeType="1"/>
          </p:cNvSpPr>
          <p:nvPr/>
        </p:nvSpPr>
        <p:spPr bwMode="auto">
          <a:xfrm>
            <a:off x="3017838" y="3622675"/>
            <a:ext cx="142875" cy="0"/>
          </a:xfrm>
          <a:prstGeom prst="line">
            <a:avLst/>
          </a:prstGeom>
          <a:noFill/>
          <a:ln w="25400">
            <a:solidFill>
              <a:srgbClr val="000000"/>
            </a:solidFill>
            <a:round/>
            <a:headEnd/>
            <a:tailEnd/>
          </a:ln>
        </p:spPr>
        <p:txBody>
          <a:bodyPr wrap="none" anchor="ctr"/>
          <a:lstStyle/>
          <a:p>
            <a:endParaRPr lang="en-IN"/>
          </a:p>
        </p:txBody>
      </p:sp>
      <p:sp>
        <p:nvSpPr>
          <p:cNvPr id="26668" name="Line 44"/>
          <p:cNvSpPr>
            <a:spLocks noChangeShapeType="1"/>
          </p:cNvSpPr>
          <p:nvPr/>
        </p:nvSpPr>
        <p:spPr bwMode="auto">
          <a:xfrm>
            <a:off x="3017838" y="3821113"/>
            <a:ext cx="142875" cy="0"/>
          </a:xfrm>
          <a:prstGeom prst="line">
            <a:avLst/>
          </a:prstGeom>
          <a:noFill/>
          <a:ln w="25400">
            <a:solidFill>
              <a:srgbClr val="000000"/>
            </a:solidFill>
            <a:round/>
            <a:headEnd/>
            <a:tailEnd/>
          </a:ln>
        </p:spPr>
        <p:txBody>
          <a:bodyPr wrap="none" anchor="ctr"/>
          <a:lstStyle/>
          <a:p>
            <a:endParaRPr lang="en-IN"/>
          </a:p>
        </p:txBody>
      </p:sp>
      <p:sp>
        <p:nvSpPr>
          <p:cNvPr id="26669" name="Rectangle 45"/>
          <p:cNvSpPr>
            <a:spLocks noChangeArrowheads="1"/>
          </p:cNvSpPr>
          <p:nvPr/>
        </p:nvSpPr>
        <p:spPr bwMode="auto">
          <a:xfrm>
            <a:off x="2957513" y="3414713"/>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6670" name="Rectangle 46"/>
          <p:cNvSpPr>
            <a:spLocks noChangeArrowheads="1"/>
          </p:cNvSpPr>
          <p:nvPr/>
        </p:nvSpPr>
        <p:spPr bwMode="auto">
          <a:xfrm>
            <a:off x="2967038" y="360680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671" name="Rectangle 47"/>
          <p:cNvSpPr>
            <a:spLocks noChangeArrowheads="1"/>
          </p:cNvSpPr>
          <p:nvPr/>
        </p:nvSpPr>
        <p:spPr bwMode="auto">
          <a:xfrm>
            <a:off x="2954338" y="379730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6672" name="Rectangle 48"/>
          <p:cNvSpPr>
            <a:spLocks noChangeArrowheads="1"/>
          </p:cNvSpPr>
          <p:nvPr/>
        </p:nvSpPr>
        <p:spPr bwMode="auto">
          <a:xfrm>
            <a:off x="3732213" y="3430588"/>
            <a:ext cx="158750" cy="56991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6673" name="Line 49"/>
          <p:cNvSpPr>
            <a:spLocks noChangeShapeType="1"/>
          </p:cNvSpPr>
          <p:nvPr/>
        </p:nvSpPr>
        <p:spPr bwMode="auto">
          <a:xfrm>
            <a:off x="3732213" y="3622675"/>
            <a:ext cx="158750" cy="0"/>
          </a:xfrm>
          <a:prstGeom prst="line">
            <a:avLst/>
          </a:prstGeom>
          <a:noFill/>
          <a:ln w="25400">
            <a:solidFill>
              <a:srgbClr val="000000"/>
            </a:solidFill>
            <a:round/>
            <a:headEnd/>
            <a:tailEnd/>
          </a:ln>
        </p:spPr>
        <p:txBody>
          <a:bodyPr wrap="none" anchor="ctr"/>
          <a:lstStyle/>
          <a:p>
            <a:endParaRPr lang="en-IN"/>
          </a:p>
        </p:txBody>
      </p:sp>
      <p:sp>
        <p:nvSpPr>
          <p:cNvPr id="26674" name="Line 50"/>
          <p:cNvSpPr>
            <a:spLocks noChangeShapeType="1"/>
          </p:cNvSpPr>
          <p:nvPr/>
        </p:nvSpPr>
        <p:spPr bwMode="auto">
          <a:xfrm>
            <a:off x="3732213" y="3821113"/>
            <a:ext cx="158750" cy="0"/>
          </a:xfrm>
          <a:prstGeom prst="line">
            <a:avLst/>
          </a:prstGeom>
          <a:noFill/>
          <a:ln w="25400">
            <a:solidFill>
              <a:srgbClr val="000000"/>
            </a:solidFill>
            <a:round/>
            <a:headEnd/>
            <a:tailEnd/>
          </a:ln>
        </p:spPr>
        <p:txBody>
          <a:bodyPr wrap="none" anchor="ctr"/>
          <a:lstStyle/>
          <a:p>
            <a:endParaRPr lang="en-IN"/>
          </a:p>
        </p:txBody>
      </p:sp>
      <p:sp>
        <p:nvSpPr>
          <p:cNvPr id="26675" name="Rectangle 51"/>
          <p:cNvSpPr>
            <a:spLocks noChangeArrowheads="1"/>
          </p:cNvSpPr>
          <p:nvPr/>
        </p:nvSpPr>
        <p:spPr bwMode="auto">
          <a:xfrm>
            <a:off x="3678238" y="3406775"/>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6676" name="Rectangle 52"/>
          <p:cNvSpPr>
            <a:spLocks noChangeArrowheads="1"/>
          </p:cNvSpPr>
          <p:nvPr/>
        </p:nvSpPr>
        <p:spPr bwMode="auto">
          <a:xfrm>
            <a:off x="3681413" y="360680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677" name="Rectangle 53"/>
          <p:cNvSpPr>
            <a:spLocks noChangeArrowheads="1"/>
          </p:cNvSpPr>
          <p:nvPr/>
        </p:nvSpPr>
        <p:spPr bwMode="auto">
          <a:xfrm>
            <a:off x="3678238" y="3797300"/>
            <a:ext cx="26511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6678" name="Rectangle 54"/>
          <p:cNvSpPr>
            <a:spLocks noChangeArrowheads="1"/>
          </p:cNvSpPr>
          <p:nvPr/>
        </p:nvSpPr>
        <p:spPr bwMode="auto">
          <a:xfrm>
            <a:off x="4462463" y="3430588"/>
            <a:ext cx="142875" cy="56991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6679" name="Line 55"/>
          <p:cNvSpPr>
            <a:spLocks noChangeShapeType="1"/>
          </p:cNvSpPr>
          <p:nvPr/>
        </p:nvSpPr>
        <p:spPr bwMode="auto">
          <a:xfrm>
            <a:off x="4462463" y="3622675"/>
            <a:ext cx="142875" cy="0"/>
          </a:xfrm>
          <a:prstGeom prst="line">
            <a:avLst/>
          </a:prstGeom>
          <a:noFill/>
          <a:ln w="25400">
            <a:solidFill>
              <a:srgbClr val="000000"/>
            </a:solidFill>
            <a:round/>
            <a:headEnd/>
            <a:tailEnd/>
          </a:ln>
        </p:spPr>
        <p:txBody>
          <a:bodyPr wrap="none" anchor="ctr"/>
          <a:lstStyle/>
          <a:p>
            <a:endParaRPr lang="en-IN"/>
          </a:p>
        </p:txBody>
      </p:sp>
      <p:sp>
        <p:nvSpPr>
          <p:cNvPr id="26680" name="Line 56"/>
          <p:cNvSpPr>
            <a:spLocks noChangeShapeType="1"/>
          </p:cNvSpPr>
          <p:nvPr/>
        </p:nvSpPr>
        <p:spPr bwMode="auto">
          <a:xfrm>
            <a:off x="4462463" y="3821113"/>
            <a:ext cx="142875" cy="0"/>
          </a:xfrm>
          <a:prstGeom prst="line">
            <a:avLst/>
          </a:prstGeom>
          <a:noFill/>
          <a:ln w="25400">
            <a:solidFill>
              <a:srgbClr val="000000"/>
            </a:solidFill>
            <a:round/>
            <a:headEnd/>
            <a:tailEnd/>
          </a:ln>
        </p:spPr>
        <p:txBody>
          <a:bodyPr wrap="none" anchor="ctr"/>
          <a:lstStyle/>
          <a:p>
            <a:endParaRPr lang="en-IN"/>
          </a:p>
        </p:txBody>
      </p:sp>
      <p:sp>
        <p:nvSpPr>
          <p:cNvPr id="26681" name="Rectangle 57"/>
          <p:cNvSpPr>
            <a:spLocks noChangeArrowheads="1"/>
          </p:cNvSpPr>
          <p:nvPr/>
        </p:nvSpPr>
        <p:spPr bwMode="auto">
          <a:xfrm>
            <a:off x="4403725" y="339725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4</a:t>
            </a:r>
          </a:p>
        </p:txBody>
      </p:sp>
      <p:sp>
        <p:nvSpPr>
          <p:cNvPr id="26682" name="Rectangle 58"/>
          <p:cNvSpPr>
            <a:spLocks noChangeArrowheads="1"/>
          </p:cNvSpPr>
          <p:nvPr/>
        </p:nvSpPr>
        <p:spPr bwMode="auto">
          <a:xfrm>
            <a:off x="4406900" y="36068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683" name="Rectangle 59"/>
          <p:cNvSpPr>
            <a:spLocks noChangeArrowheads="1"/>
          </p:cNvSpPr>
          <p:nvPr/>
        </p:nvSpPr>
        <p:spPr bwMode="auto">
          <a:xfrm>
            <a:off x="4413250" y="37973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6684" name="Rectangle 60"/>
          <p:cNvSpPr>
            <a:spLocks noChangeArrowheads="1"/>
          </p:cNvSpPr>
          <p:nvPr/>
        </p:nvSpPr>
        <p:spPr bwMode="auto">
          <a:xfrm>
            <a:off x="4811713" y="3430588"/>
            <a:ext cx="158750" cy="56991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6685" name="Line 61"/>
          <p:cNvSpPr>
            <a:spLocks noChangeShapeType="1"/>
          </p:cNvSpPr>
          <p:nvPr/>
        </p:nvSpPr>
        <p:spPr bwMode="auto">
          <a:xfrm>
            <a:off x="4811713" y="3622675"/>
            <a:ext cx="158750" cy="0"/>
          </a:xfrm>
          <a:prstGeom prst="line">
            <a:avLst/>
          </a:prstGeom>
          <a:noFill/>
          <a:ln w="25400">
            <a:solidFill>
              <a:srgbClr val="000000"/>
            </a:solidFill>
            <a:round/>
            <a:headEnd/>
            <a:tailEnd/>
          </a:ln>
        </p:spPr>
        <p:txBody>
          <a:bodyPr wrap="none" anchor="ctr"/>
          <a:lstStyle/>
          <a:p>
            <a:endParaRPr lang="en-IN"/>
          </a:p>
        </p:txBody>
      </p:sp>
      <p:sp>
        <p:nvSpPr>
          <p:cNvPr id="26686" name="Line 62"/>
          <p:cNvSpPr>
            <a:spLocks noChangeShapeType="1"/>
          </p:cNvSpPr>
          <p:nvPr/>
        </p:nvSpPr>
        <p:spPr bwMode="auto">
          <a:xfrm>
            <a:off x="4811713" y="3821113"/>
            <a:ext cx="158750" cy="0"/>
          </a:xfrm>
          <a:prstGeom prst="line">
            <a:avLst/>
          </a:prstGeom>
          <a:noFill/>
          <a:ln w="25400">
            <a:solidFill>
              <a:srgbClr val="000000"/>
            </a:solidFill>
            <a:round/>
            <a:headEnd/>
            <a:tailEnd/>
          </a:ln>
        </p:spPr>
        <p:txBody>
          <a:bodyPr wrap="none" anchor="ctr"/>
          <a:lstStyle/>
          <a:p>
            <a:endParaRPr lang="en-IN"/>
          </a:p>
        </p:txBody>
      </p:sp>
      <p:sp>
        <p:nvSpPr>
          <p:cNvPr id="26687" name="Rectangle 63"/>
          <p:cNvSpPr>
            <a:spLocks noChangeArrowheads="1"/>
          </p:cNvSpPr>
          <p:nvPr/>
        </p:nvSpPr>
        <p:spPr bwMode="auto">
          <a:xfrm>
            <a:off x="4759325" y="3406775"/>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4</a:t>
            </a:r>
          </a:p>
        </p:txBody>
      </p:sp>
      <p:sp>
        <p:nvSpPr>
          <p:cNvPr id="26688" name="Rectangle 64"/>
          <p:cNvSpPr>
            <a:spLocks noChangeArrowheads="1"/>
          </p:cNvSpPr>
          <p:nvPr/>
        </p:nvSpPr>
        <p:spPr bwMode="auto">
          <a:xfrm>
            <a:off x="4762500" y="36068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689" name="Rectangle 65"/>
          <p:cNvSpPr>
            <a:spLocks noChangeArrowheads="1"/>
          </p:cNvSpPr>
          <p:nvPr/>
        </p:nvSpPr>
        <p:spPr bwMode="auto">
          <a:xfrm>
            <a:off x="4768850" y="37973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6690" name="Rectangle 66"/>
          <p:cNvSpPr>
            <a:spLocks noChangeArrowheads="1"/>
          </p:cNvSpPr>
          <p:nvPr/>
        </p:nvSpPr>
        <p:spPr bwMode="auto">
          <a:xfrm>
            <a:off x="5176838" y="3430588"/>
            <a:ext cx="142875" cy="56991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6691" name="Line 67"/>
          <p:cNvSpPr>
            <a:spLocks noChangeShapeType="1"/>
          </p:cNvSpPr>
          <p:nvPr/>
        </p:nvSpPr>
        <p:spPr bwMode="auto">
          <a:xfrm>
            <a:off x="5176838" y="3622675"/>
            <a:ext cx="142875" cy="0"/>
          </a:xfrm>
          <a:prstGeom prst="line">
            <a:avLst/>
          </a:prstGeom>
          <a:noFill/>
          <a:ln w="25400">
            <a:solidFill>
              <a:srgbClr val="000000"/>
            </a:solidFill>
            <a:round/>
            <a:headEnd/>
            <a:tailEnd/>
          </a:ln>
        </p:spPr>
        <p:txBody>
          <a:bodyPr wrap="none" anchor="ctr"/>
          <a:lstStyle/>
          <a:p>
            <a:endParaRPr lang="en-IN"/>
          </a:p>
        </p:txBody>
      </p:sp>
      <p:sp>
        <p:nvSpPr>
          <p:cNvPr id="26692" name="Line 68"/>
          <p:cNvSpPr>
            <a:spLocks noChangeShapeType="1"/>
          </p:cNvSpPr>
          <p:nvPr/>
        </p:nvSpPr>
        <p:spPr bwMode="auto">
          <a:xfrm>
            <a:off x="5176838" y="3821113"/>
            <a:ext cx="142875" cy="0"/>
          </a:xfrm>
          <a:prstGeom prst="line">
            <a:avLst/>
          </a:prstGeom>
          <a:noFill/>
          <a:ln w="25400">
            <a:solidFill>
              <a:srgbClr val="000000"/>
            </a:solidFill>
            <a:round/>
            <a:headEnd/>
            <a:tailEnd/>
          </a:ln>
        </p:spPr>
        <p:txBody>
          <a:bodyPr wrap="none" anchor="ctr"/>
          <a:lstStyle/>
          <a:p>
            <a:endParaRPr lang="en-IN"/>
          </a:p>
        </p:txBody>
      </p:sp>
      <p:sp>
        <p:nvSpPr>
          <p:cNvPr id="26693" name="Rectangle 69"/>
          <p:cNvSpPr>
            <a:spLocks noChangeArrowheads="1"/>
          </p:cNvSpPr>
          <p:nvPr/>
        </p:nvSpPr>
        <p:spPr bwMode="auto">
          <a:xfrm>
            <a:off x="5124450" y="3406775"/>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4</a:t>
            </a:r>
          </a:p>
        </p:txBody>
      </p:sp>
      <p:sp>
        <p:nvSpPr>
          <p:cNvPr id="26694" name="Rectangle 70"/>
          <p:cNvSpPr>
            <a:spLocks noChangeArrowheads="1"/>
          </p:cNvSpPr>
          <p:nvPr/>
        </p:nvSpPr>
        <p:spPr bwMode="auto">
          <a:xfrm>
            <a:off x="5114925" y="36068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6695" name="Rectangle 71"/>
          <p:cNvSpPr>
            <a:spLocks noChangeArrowheads="1"/>
          </p:cNvSpPr>
          <p:nvPr/>
        </p:nvSpPr>
        <p:spPr bwMode="auto">
          <a:xfrm>
            <a:off x="5124450" y="37973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6696" name="Rectangle 72"/>
          <p:cNvSpPr>
            <a:spLocks noChangeArrowheads="1"/>
          </p:cNvSpPr>
          <p:nvPr/>
        </p:nvSpPr>
        <p:spPr bwMode="auto">
          <a:xfrm>
            <a:off x="5541963" y="3430588"/>
            <a:ext cx="142875" cy="56991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6697" name="Line 73"/>
          <p:cNvSpPr>
            <a:spLocks noChangeShapeType="1"/>
          </p:cNvSpPr>
          <p:nvPr/>
        </p:nvSpPr>
        <p:spPr bwMode="auto">
          <a:xfrm>
            <a:off x="5541963" y="3622675"/>
            <a:ext cx="142875" cy="0"/>
          </a:xfrm>
          <a:prstGeom prst="line">
            <a:avLst/>
          </a:prstGeom>
          <a:noFill/>
          <a:ln w="25400">
            <a:solidFill>
              <a:srgbClr val="000000"/>
            </a:solidFill>
            <a:round/>
            <a:headEnd/>
            <a:tailEnd/>
          </a:ln>
        </p:spPr>
        <p:txBody>
          <a:bodyPr wrap="none" anchor="ctr"/>
          <a:lstStyle/>
          <a:p>
            <a:endParaRPr lang="en-IN"/>
          </a:p>
        </p:txBody>
      </p:sp>
      <p:sp>
        <p:nvSpPr>
          <p:cNvPr id="26698" name="Line 74"/>
          <p:cNvSpPr>
            <a:spLocks noChangeShapeType="1"/>
          </p:cNvSpPr>
          <p:nvPr/>
        </p:nvSpPr>
        <p:spPr bwMode="auto">
          <a:xfrm>
            <a:off x="5541963" y="3821113"/>
            <a:ext cx="142875" cy="0"/>
          </a:xfrm>
          <a:prstGeom prst="line">
            <a:avLst/>
          </a:prstGeom>
          <a:noFill/>
          <a:ln w="25400">
            <a:solidFill>
              <a:srgbClr val="000000"/>
            </a:solidFill>
            <a:round/>
            <a:headEnd/>
            <a:tailEnd/>
          </a:ln>
        </p:spPr>
        <p:txBody>
          <a:bodyPr wrap="none" anchor="ctr"/>
          <a:lstStyle/>
          <a:p>
            <a:endParaRPr lang="en-IN"/>
          </a:p>
        </p:txBody>
      </p:sp>
      <p:sp>
        <p:nvSpPr>
          <p:cNvPr id="26699" name="Rectangle 75"/>
          <p:cNvSpPr>
            <a:spLocks noChangeArrowheads="1"/>
          </p:cNvSpPr>
          <p:nvPr/>
        </p:nvSpPr>
        <p:spPr bwMode="auto">
          <a:xfrm>
            <a:off x="5492750" y="34163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700" name="Rectangle 76"/>
          <p:cNvSpPr>
            <a:spLocks noChangeArrowheads="1"/>
          </p:cNvSpPr>
          <p:nvPr/>
        </p:nvSpPr>
        <p:spPr bwMode="auto">
          <a:xfrm>
            <a:off x="5486400" y="36068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6701" name="Rectangle 77"/>
          <p:cNvSpPr>
            <a:spLocks noChangeArrowheads="1"/>
          </p:cNvSpPr>
          <p:nvPr/>
        </p:nvSpPr>
        <p:spPr bwMode="auto">
          <a:xfrm>
            <a:off x="5502275" y="3787775"/>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6702" name="Rectangle 78"/>
          <p:cNvSpPr>
            <a:spLocks noChangeArrowheads="1"/>
          </p:cNvSpPr>
          <p:nvPr/>
        </p:nvSpPr>
        <p:spPr bwMode="auto">
          <a:xfrm>
            <a:off x="6621463" y="3430588"/>
            <a:ext cx="142875" cy="56991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6703" name="Line 79"/>
          <p:cNvSpPr>
            <a:spLocks noChangeShapeType="1"/>
          </p:cNvSpPr>
          <p:nvPr/>
        </p:nvSpPr>
        <p:spPr bwMode="auto">
          <a:xfrm>
            <a:off x="6621463" y="3622675"/>
            <a:ext cx="142875" cy="0"/>
          </a:xfrm>
          <a:prstGeom prst="line">
            <a:avLst/>
          </a:prstGeom>
          <a:noFill/>
          <a:ln w="25400">
            <a:solidFill>
              <a:srgbClr val="000000"/>
            </a:solidFill>
            <a:round/>
            <a:headEnd/>
            <a:tailEnd/>
          </a:ln>
        </p:spPr>
        <p:txBody>
          <a:bodyPr wrap="none" anchor="ctr"/>
          <a:lstStyle/>
          <a:p>
            <a:endParaRPr lang="en-IN"/>
          </a:p>
        </p:txBody>
      </p:sp>
      <p:sp>
        <p:nvSpPr>
          <p:cNvPr id="26704" name="Line 80"/>
          <p:cNvSpPr>
            <a:spLocks noChangeShapeType="1"/>
          </p:cNvSpPr>
          <p:nvPr/>
        </p:nvSpPr>
        <p:spPr bwMode="auto">
          <a:xfrm>
            <a:off x="6621463" y="3821113"/>
            <a:ext cx="142875" cy="0"/>
          </a:xfrm>
          <a:prstGeom prst="line">
            <a:avLst/>
          </a:prstGeom>
          <a:noFill/>
          <a:ln w="25400">
            <a:solidFill>
              <a:srgbClr val="000000"/>
            </a:solidFill>
            <a:round/>
            <a:headEnd/>
            <a:tailEnd/>
          </a:ln>
        </p:spPr>
        <p:txBody>
          <a:bodyPr wrap="none" anchor="ctr"/>
          <a:lstStyle/>
          <a:p>
            <a:endParaRPr lang="en-IN"/>
          </a:p>
        </p:txBody>
      </p:sp>
      <p:sp>
        <p:nvSpPr>
          <p:cNvPr id="26705" name="Rectangle 81"/>
          <p:cNvSpPr>
            <a:spLocks noChangeArrowheads="1"/>
          </p:cNvSpPr>
          <p:nvPr/>
        </p:nvSpPr>
        <p:spPr bwMode="auto">
          <a:xfrm>
            <a:off x="6553200" y="3406775"/>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6706" name="Rectangle 82"/>
          <p:cNvSpPr>
            <a:spLocks noChangeArrowheads="1"/>
          </p:cNvSpPr>
          <p:nvPr/>
        </p:nvSpPr>
        <p:spPr bwMode="auto">
          <a:xfrm>
            <a:off x="6556375" y="36068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3</a:t>
            </a:r>
          </a:p>
        </p:txBody>
      </p:sp>
      <p:sp>
        <p:nvSpPr>
          <p:cNvPr id="26707" name="Rectangle 83"/>
          <p:cNvSpPr>
            <a:spLocks noChangeArrowheads="1"/>
          </p:cNvSpPr>
          <p:nvPr/>
        </p:nvSpPr>
        <p:spPr bwMode="auto">
          <a:xfrm>
            <a:off x="6553200" y="37973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6708" name="Rectangle 84"/>
          <p:cNvSpPr>
            <a:spLocks noChangeArrowheads="1"/>
          </p:cNvSpPr>
          <p:nvPr/>
        </p:nvSpPr>
        <p:spPr bwMode="auto">
          <a:xfrm>
            <a:off x="7335838" y="3430588"/>
            <a:ext cx="158750" cy="56991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6709" name="Line 85"/>
          <p:cNvSpPr>
            <a:spLocks noChangeShapeType="1"/>
          </p:cNvSpPr>
          <p:nvPr/>
        </p:nvSpPr>
        <p:spPr bwMode="auto">
          <a:xfrm>
            <a:off x="7335838" y="3622675"/>
            <a:ext cx="158750" cy="0"/>
          </a:xfrm>
          <a:prstGeom prst="line">
            <a:avLst/>
          </a:prstGeom>
          <a:noFill/>
          <a:ln w="25400">
            <a:solidFill>
              <a:srgbClr val="000000"/>
            </a:solidFill>
            <a:round/>
            <a:headEnd/>
            <a:tailEnd/>
          </a:ln>
        </p:spPr>
        <p:txBody>
          <a:bodyPr wrap="none" anchor="ctr"/>
          <a:lstStyle/>
          <a:p>
            <a:endParaRPr lang="en-IN"/>
          </a:p>
        </p:txBody>
      </p:sp>
      <p:sp>
        <p:nvSpPr>
          <p:cNvPr id="26710" name="Line 86"/>
          <p:cNvSpPr>
            <a:spLocks noChangeShapeType="1"/>
          </p:cNvSpPr>
          <p:nvPr/>
        </p:nvSpPr>
        <p:spPr bwMode="auto">
          <a:xfrm>
            <a:off x="7335838" y="3821113"/>
            <a:ext cx="158750" cy="0"/>
          </a:xfrm>
          <a:prstGeom prst="line">
            <a:avLst/>
          </a:prstGeom>
          <a:noFill/>
          <a:ln w="25400">
            <a:solidFill>
              <a:srgbClr val="000000"/>
            </a:solidFill>
            <a:round/>
            <a:headEnd/>
            <a:tailEnd/>
          </a:ln>
        </p:spPr>
        <p:txBody>
          <a:bodyPr wrap="none" anchor="ctr"/>
          <a:lstStyle/>
          <a:p>
            <a:endParaRPr lang="en-IN"/>
          </a:p>
        </p:txBody>
      </p:sp>
      <p:sp>
        <p:nvSpPr>
          <p:cNvPr id="26711" name="Rectangle 87"/>
          <p:cNvSpPr>
            <a:spLocks noChangeArrowheads="1"/>
          </p:cNvSpPr>
          <p:nvPr/>
        </p:nvSpPr>
        <p:spPr bwMode="auto">
          <a:xfrm>
            <a:off x="7292975" y="34163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6712" name="Rectangle 88"/>
          <p:cNvSpPr>
            <a:spLocks noChangeArrowheads="1"/>
          </p:cNvSpPr>
          <p:nvPr/>
        </p:nvSpPr>
        <p:spPr bwMode="auto">
          <a:xfrm>
            <a:off x="7277100" y="36068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713" name="Rectangle 89"/>
          <p:cNvSpPr>
            <a:spLocks noChangeArrowheads="1"/>
          </p:cNvSpPr>
          <p:nvPr/>
        </p:nvSpPr>
        <p:spPr bwMode="auto">
          <a:xfrm>
            <a:off x="7283450" y="37973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2</a:t>
            </a:r>
          </a:p>
        </p:txBody>
      </p:sp>
      <p:sp>
        <p:nvSpPr>
          <p:cNvPr id="26714" name="Rectangle 90"/>
          <p:cNvSpPr>
            <a:spLocks noChangeArrowheads="1"/>
          </p:cNvSpPr>
          <p:nvPr/>
        </p:nvSpPr>
        <p:spPr bwMode="auto">
          <a:xfrm>
            <a:off x="8067675" y="3430588"/>
            <a:ext cx="142875" cy="569912"/>
          </a:xfrm>
          <a:prstGeom prst="rect">
            <a:avLst/>
          </a:prstGeom>
          <a:solidFill>
            <a:srgbClr val="FFFFFF"/>
          </a:solidFill>
          <a:ln w="25400">
            <a:solidFill>
              <a:srgbClr val="000000"/>
            </a:solidFill>
            <a:miter lim="800000"/>
            <a:headEnd/>
            <a:tailEnd/>
          </a:ln>
        </p:spPr>
        <p:txBody>
          <a:bodyPr wrap="none" anchor="ctr"/>
          <a:lstStyle/>
          <a:p>
            <a:pPr algn="ctr"/>
            <a:endParaRPr lang="en-US" altLang="en-US"/>
          </a:p>
        </p:txBody>
      </p:sp>
      <p:sp>
        <p:nvSpPr>
          <p:cNvPr id="26715" name="Line 91"/>
          <p:cNvSpPr>
            <a:spLocks noChangeShapeType="1"/>
          </p:cNvSpPr>
          <p:nvPr/>
        </p:nvSpPr>
        <p:spPr bwMode="auto">
          <a:xfrm>
            <a:off x="8067675" y="3622675"/>
            <a:ext cx="142875" cy="0"/>
          </a:xfrm>
          <a:prstGeom prst="line">
            <a:avLst/>
          </a:prstGeom>
          <a:noFill/>
          <a:ln w="25400">
            <a:solidFill>
              <a:srgbClr val="000000"/>
            </a:solidFill>
            <a:round/>
            <a:headEnd/>
            <a:tailEnd/>
          </a:ln>
        </p:spPr>
        <p:txBody>
          <a:bodyPr wrap="none" anchor="ctr"/>
          <a:lstStyle/>
          <a:p>
            <a:endParaRPr lang="en-IN"/>
          </a:p>
        </p:txBody>
      </p:sp>
      <p:sp>
        <p:nvSpPr>
          <p:cNvPr id="26716" name="Line 92"/>
          <p:cNvSpPr>
            <a:spLocks noChangeShapeType="1"/>
          </p:cNvSpPr>
          <p:nvPr/>
        </p:nvSpPr>
        <p:spPr bwMode="auto">
          <a:xfrm>
            <a:off x="8067675" y="3821113"/>
            <a:ext cx="142875" cy="0"/>
          </a:xfrm>
          <a:prstGeom prst="line">
            <a:avLst/>
          </a:prstGeom>
          <a:noFill/>
          <a:ln w="25400">
            <a:solidFill>
              <a:srgbClr val="000000"/>
            </a:solidFill>
            <a:round/>
            <a:headEnd/>
            <a:tailEnd/>
          </a:ln>
        </p:spPr>
        <p:txBody>
          <a:bodyPr wrap="none" anchor="ctr"/>
          <a:lstStyle/>
          <a:p>
            <a:endParaRPr lang="en-IN"/>
          </a:p>
        </p:txBody>
      </p:sp>
      <p:sp>
        <p:nvSpPr>
          <p:cNvPr id="26717" name="Rectangle 93"/>
          <p:cNvSpPr>
            <a:spLocks noChangeArrowheads="1"/>
          </p:cNvSpPr>
          <p:nvPr/>
        </p:nvSpPr>
        <p:spPr bwMode="auto">
          <a:xfrm>
            <a:off x="8007350" y="34163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1</a:t>
            </a:r>
          </a:p>
        </p:txBody>
      </p:sp>
      <p:sp>
        <p:nvSpPr>
          <p:cNvPr id="26718" name="Rectangle 94"/>
          <p:cNvSpPr>
            <a:spLocks noChangeArrowheads="1"/>
          </p:cNvSpPr>
          <p:nvPr/>
        </p:nvSpPr>
        <p:spPr bwMode="auto">
          <a:xfrm>
            <a:off x="8010525" y="3616325"/>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0</a:t>
            </a:r>
          </a:p>
        </p:txBody>
      </p:sp>
      <p:sp>
        <p:nvSpPr>
          <p:cNvPr id="26719" name="Rectangle 95"/>
          <p:cNvSpPr>
            <a:spLocks noChangeArrowheads="1"/>
          </p:cNvSpPr>
          <p:nvPr/>
        </p:nvSpPr>
        <p:spPr bwMode="auto">
          <a:xfrm>
            <a:off x="8016875" y="3797300"/>
            <a:ext cx="265113"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7</a:t>
            </a:r>
          </a:p>
        </p:txBody>
      </p:sp>
      <p:sp>
        <p:nvSpPr>
          <p:cNvPr id="26720" name="Rectangle 96"/>
          <p:cNvSpPr>
            <a:spLocks noChangeArrowheads="1"/>
          </p:cNvSpPr>
          <p:nvPr/>
        </p:nvSpPr>
        <p:spPr bwMode="auto">
          <a:xfrm>
            <a:off x="1776413" y="4079875"/>
            <a:ext cx="1084262"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Page frames</a:t>
            </a:r>
          </a:p>
        </p:txBody>
      </p:sp>
      <p:sp>
        <p:nvSpPr>
          <p:cNvPr id="26721" name="Rectangle 97"/>
          <p:cNvSpPr>
            <a:spLocks noChangeArrowheads="1"/>
          </p:cNvSpPr>
          <p:nvPr/>
        </p:nvSpPr>
        <p:spPr bwMode="auto">
          <a:xfrm>
            <a:off x="1712913" y="2940050"/>
            <a:ext cx="1381125"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Reference string</a:t>
            </a:r>
          </a:p>
        </p:txBody>
      </p:sp>
      <p:sp>
        <p:nvSpPr>
          <p:cNvPr id="26722" name="Rectangle 101"/>
          <p:cNvSpPr>
            <a:spLocks noChangeArrowheads="1"/>
          </p:cNvSpPr>
          <p:nvPr/>
        </p:nvSpPr>
        <p:spPr bwMode="auto">
          <a:xfrm>
            <a:off x="7680325" y="0"/>
            <a:ext cx="1463675" cy="280988"/>
          </a:xfrm>
          <a:prstGeom prst="rect">
            <a:avLst/>
          </a:prstGeom>
          <a:noFill/>
          <a:ln w="12700">
            <a:noFill/>
            <a:miter lim="800000"/>
            <a:headEnd/>
            <a:tailEnd/>
          </a:ln>
        </p:spPr>
        <p:txBody>
          <a:bodyPr wrap="none" lIns="90488" tIns="44450" rIns="90488" bIns="44450">
            <a:spAutoFit/>
          </a:bodyPr>
          <a:lstStyle/>
          <a:p>
            <a:pPr algn="r" defTabSz="762000">
              <a:lnSpc>
                <a:spcPct val="90000"/>
              </a:lnSpc>
            </a:pPr>
            <a:r>
              <a:rPr lang="en-US" altLang="ko-KR" i="1"/>
              <a:t>Virtual Memory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en-IN" altLang="en-US"/>
          </a:p>
        </p:txBody>
      </p:sp>
      <p:sp>
        <p:nvSpPr>
          <p:cNvPr id="27651" name="Content Placeholder 2"/>
          <p:cNvSpPr>
            <a:spLocks noGrp="1"/>
          </p:cNvSpPr>
          <p:nvPr>
            <p:ph idx="1"/>
          </p:nvPr>
        </p:nvSpPr>
        <p:spPr/>
        <p:txBody>
          <a:bodyPr/>
          <a:lstStyle/>
          <a:p>
            <a:pPr algn="just"/>
            <a:r>
              <a:rPr lang="en-IN" altLang="en-US"/>
              <a:t>A virtual memory system has an address space of 8K words, a memory space of 4K words and page &amp; block sizes are of 1K words. The following page is referenced in memory: 4 2 0 1 2 6 1 4 0 1 0 2 3 5 7. Determine the four pages that are resident in main memory after each page reference change if page replacement algorithm is : FIFO, LRU, Optimal.</a:t>
            </a:r>
          </a:p>
          <a:p>
            <a:pPr algn="just"/>
            <a:endParaRPr lang="en-IN" altLang="en-US"/>
          </a:p>
          <a:p>
            <a:pPr algn="just"/>
            <a:r>
              <a:rPr lang="en-IN" altLang="en-US"/>
              <a:t>An address space is specified by 24 bits and the corresponding memory space by 16 bits. How many words are there in the address space. How many words are there in the memory space. If a page consists of 2K words, how many pages and blocks are there in the system?</a:t>
            </a:r>
          </a:p>
          <a:p>
            <a:endParaRPr lang="en-I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ctrTitle"/>
          </p:nvPr>
        </p:nvSpPr>
        <p:spPr/>
        <p:txBody>
          <a:bodyPr/>
          <a:lstStyle/>
          <a:p>
            <a:pPr eaLnBrk="1" hangingPunct="1"/>
            <a:r>
              <a:rPr lang="en-US" altLang="zh-CN" sz="4800" b="1">
                <a:ea typeface="SimSun" pitchFamily="2" charset="-122"/>
              </a:rPr>
              <a:t>Secondary Storage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152400" y="857250"/>
            <a:ext cx="8686800" cy="5786438"/>
          </a:xfrm>
        </p:spPr>
        <p:txBody>
          <a:bodyPr/>
          <a:lstStyle/>
          <a:p>
            <a:pPr lvl="1">
              <a:lnSpc>
                <a:spcPct val="90000"/>
              </a:lnSpc>
            </a:pPr>
            <a:r>
              <a:rPr lang="en-US" altLang="ko-KR" sz="2000">
                <a:solidFill>
                  <a:srgbClr val="6600FF"/>
                </a:solidFill>
              </a:rPr>
              <a:t>RAM Chips</a:t>
            </a:r>
          </a:p>
          <a:p>
            <a:pPr lvl="1">
              <a:lnSpc>
                <a:spcPct val="90000"/>
              </a:lnSpc>
            </a:pPr>
            <a:endParaRPr lang="en-US" altLang="ko-KR" sz="1800">
              <a:solidFill>
                <a:srgbClr val="6600FF"/>
              </a:solidFill>
            </a:endParaRPr>
          </a:p>
          <a:p>
            <a:pPr lvl="1">
              <a:lnSpc>
                <a:spcPct val="90000"/>
              </a:lnSpc>
            </a:pPr>
            <a:r>
              <a:rPr lang="en-US" altLang="ko-KR" sz="1800">
                <a:solidFill>
                  <a:srgbClr val="6600FF"/>
                </a:solidFill>
              </a:rPr>
              <a:t>Static RAM</a:t>
            </a:r>
          </a:p>
          <a:p>
            <a:pPr lvl="1">
              <a:lnSpc>
                <a:spcPct val="90000"/>
              </a:lnSpc>
              <a:buFont typeface="Arial" pitchFamily="34" charset="0"/>
              <a:buChar char="•"/>
            </a:pPr>
            <a:r>
              <a:rPr lang="en-US" altLang="ko-KR" sz="1800">
                <a:solidFill>
                  <a:schemeClr val="tx1"/>
                </a:solidFill>
              </a:rPr>
              <a:t>Consists of Flip-flops to store binary information.</a:t>
            </a:r>
          </a:p>
          <a:p>
            <a:pPr lvl="1">
              <a:lnSpc>
                <a:spcPct val="90000"/>
              </a:lnSpc>
              <a:buFont typeface="Arial" pitchFamily="34" charset="0"/>
              <a:buChar char="•"/>
            </a:pPr>
            <a:r>
              <a:rPr lang="en-US" altLang="ko-KR" sz="1800">
                <a:solidFill>
                  <a:schemeClr val="tx1"/>
                </a:solidFill>
              </a:rPr>
              <a:t>Static RAM is easier to use and having short Read/Write cycles</a:t>
            </a:r>
          </a:p>
          <a:p>
            <a:pPr lvl="1">
              <a:lnSpc>
                <a:spcPct val="90000"/>
              </a:lnSpc>
              <a:buFont typeface="Arial" pitchFamily="34" charset="0"/>
              <a:buChar char="•"/>
            </a:pPr>
            <a:r>
              <a:rPr lang="en-US" altLang="ko-KR" sz="1800">
                <a:solidFill>
                  <a:schemeClr val="tx1"/>
                </a:solidFill>
              </a:rPr>
              <a:t>Used mostly in Cache memory.</a:t>
            </a:r>
          </a:p>
          <a:p>
            <a:pPr lvl="2">
              <a:lnSpc>
                <a:spcPct val="90000"/>
              </a:lnSpc>
            </a:pPr>
            <a:endParaRPr lang="en-US" altLang="ko-KR" sz="600"/>
          </a:p>
          <a:p>
            <a:pPr lvl="1">
              <a:lnSpc>
                <a:spcPct val="90000"/>
              </a:lnSpc>
            </a:pPr>
            <a:endParaRPr lang="en-US" altLang="ko-KR" sz="1800">
              <a:solidFill>
                <a:srgbClr val="6600FF"/>
              </a:solidFill>
            </a:endParaRPr>
          </a:p>
          <a:p>
            <a:pPr lvl="1">
              <a:lnSpc>
                <a:spcPct val="90000"/>
              </a:lnSpc>
            </a:pPr>
            <a:r>
              <a:rPr lang="en-US" altLang="ko-KR" sz="1800">
                <a:solidFill>
                  <a:srgbClr val="6600FF"/>
                </a:solidFill>
              </a:rPr>
              <a:t>Dynamic RAM</a:t>
            </a:r>
          </a:p>
          <a:p>
            <a:pPr lvl="1">
              <a:lnSpc>
                <a:spcPct val="90000"/>
              </a:lnSpc>
              <a:buFont typeface="Wingdings" pitchFamily="2" charset="2"/>
              <a:buChar char="§"/>
            </a:pPr>
            <a:r>
              <a:rPr lang="en-US" altLang="ko-KR" sz="1800">
                <a:solidFill>
                  <a:schemeClr val="tx1"/>
                </a:solidFill>
              </a:rPr>
              <a:t>Stores binary information in the form of electric charge stored inside the capacitor.</a:t>
            </a:r>
          </a:p>
          <a:p>
            <a:pPr lvl="1">
              <a:lnSpc>
                <a:spcPct val="90000"/>
              </a:lnSpc>
              <a:buFont typeface="Wingdings" pitchFamily="2" charset="2"/>
              <a:buChar char="§"/>
            </a:pPr>
            <a:r>
              <a:rPr lang="en-US" altLang="ko-KR" sz="1800">
                <a:solidFill>
                  <a:schemeClr val="tx1"/>
                </a:solidFill>
              </a:rPr>
              <a:t>The capacitors are provided by MOS transistors.</a:t>
            </a:r>
          </a:p>
          <a:p>
            <a:pPr lvl="1">
              <a:lnSpc>
                <a:spcPct val="90000"/>
              </a:lnSpc>
              <a:buFont typeface="Wingdings" pitchFamily="2" charset="2"/>
              <a:buChar char="§"/>
            </a:pPr>
            <a:r>
              <a:rPr lang="en-US" altLang="ko-KR" sz="1800">
                <a:solidFill>
                  <a:schemeClr val="tx1"/>
                </a:solidFill>
              </a:rPr>
              <a:t>Refreshing circuit is required to refresh the memory.</a:t>
            </a:r>
          </a:p>
          <a:p>
            <a:pPr lvl="1">
              <a:lnSpc>
                <a:spcPct val="90000"/>
              </a:lnSpc>
              <a:buFont typeface="Arial" pitchFamily="34" charset="0"/>
              <a:buChar char="•"/>
            </a:pPr>
            <a:r>
              <a:rPr lang="en-US" altLang="ko-KR" sz="1800">
                <a:solidFill>
                  <a:schemeClr val="tx1"/>
                </a:solidFill>
              </a:rPr>
              <a:t>Dynamic RAM offers reduced power consumption and large storage capacity. </a:t>
            </a:r>
          </a:p>
          <a:p>
            <a:pPr lvl="1">
              <a:lnSpc>
                <a:spcPct val="90000"/>
              </a:lnSpc>
              <a:buFont typeface="Arial" pitchFamily="34" charset="0"/>
              <a:buChar char="•"/>
            </a:pPr>
            <a:r>
              <a:rPr lang="en-US" altLang="ko-KR" sz="1800">
                <a:solidFill>
                  <a:schemeClr val="tx1"/>
                </a:solidFill>
              </a:rPr>
              <a:t>It is used to construct main memory.</a:t>
            </a:r>
          </a:p>
          <a:p>
            <a:pPr lvl="1">
              <a:lnSpc>
                <a:spcPct val="90000"/>
              </a:lnSpc>
              <a:buFont typeface="Arial" pitchFamily="34" charset="0"/>
              <a:buChar char="•"/>
            </a:pPr>
            <a:endParaRPr lang="en-US" altLang="ko-KR" sz="1800"/>
          </a:p>
          <a:p>
            <a:pPr lvl="1">
              <a:lnSpc>
                <a:spcPct val="90000"/>
              </a:lnSpc>
              <a:buFont typeface="Arial" pitchFamily="34" charset="0"/>
              <a:buChar char="•"/>
            </a:pPr>
            <a:endParaRPr lang="en-US" altLang="ko-KR" sz="1800"/>
          </a:p>
          <a:p>
            <a:pPr lvl="1">
              <a:lnSpc>
                <a:spcPct val="90000"/>
              </a:lnSpc>
              <a:buFont typeface="Wingdings" pitchFamily="2" charset="2"/>
              <a:buNone/>
            </a:pPr>
            <a:endParaRPr lang="en-US" altLang="ko-KR" sz="1800"/>
          </a:p>
          <a:p>
            <a:pPr lvl="1">
              <a:lnSpc>
                <a:spcPct val="90000"/>
              </a:lnSpc>
            </a:pPr>
            <a:endParaRPr lang="en-US" altLang="ko-KR" sz="1800"/>
          </a:p>
          <a:p>
            <a:pPr lvl="1">
              <a:lnSpc>
                <a:spcPct val="90000"/>
              </a:lnSpc>
            </a:pPr>
            <a:endParaRPr lang="en-US" altLang="ko-KR" sz="1800"/>
          </a:p>
          <a:p>
            <a:pPr lvl="1">
              <a:lnSpc>
                <a:spcPct val="90000"/>
              </a:lnSpc>
            </a:pPr>
            <a:endParaRPr lang="en-US" altLang="ko-KR" sz="1800"/>
          </a:p>
          <a:p>
            <a:pPr lvl="2">
              <a:lnSpc>
                <a:spcPct val="90000"/>
              </a:lnSpc>
            </a:pPr>
            <a:r>
              <a:rPr lang="en-US" altLang="ko-KR"/>
              <a:t>Typical RAM chip :</a:t>
            </a:r>
            <a:endParaRPr lang="en-US" altLang="ko-KR" b="1" i="1">
              <a:solidFill>
                <a:srgbClr val="FF00FF"/>
              </a:solidFill>
            </a:endParaRPr>
          </a:p>
          <a:p>
            <a:pPr lvl="3">
              <a:lnSpc>
                <a:spcPct val="90000"/>
              </a:lnSpc>
            </a:pPr>
            <a:r>
              <a:rPr lang="en-US" altLang="ko-KR"/>
              <a:t>128 X 8 RAM : 2</a:t>
            </a:r>
            <a:r>
              <a:rPr lang="en-US" altLang="ko-KR" baseline="30000"/>
              <a:t>7</a:t>
            </a:r>
            <a:r>
              <a:rPr lang="en-US" altLang="ko-KR"/>
              <a:t> = 128 (</a:t>
            </a:r>
            <a:r>
              <a:rPr lang="en-US" altLang="ko-KR">
                <a:solidFill>
                  <a:srgbClr val="CC9900"/>
                </a:solidFill>
              </a:rPr>
              <a:t>7 bit address lines</a:t>
            </a:r>
            <a:r>
              <a:rPr lang="en-US" altLang="ko-KR"/>
              <a:t>)</a:t>
            </a:r>
          </a:p>
          <a:p>
            <a:pPr lvl="2">
              <a:lnSpc>
                <a:spcPct val="90000"/>
              </a:lnSpc>
            </a:pPr>
            <a:r>
              <a:rPr lang="en-US" altLang="ko-KR"/>
              <a:t>Typical ROM chip:</a:t>
            </a:r>
            <a:endParaRPr lang="en-US" altLang="ko-KR" b="1" i="1">
              <a:solidFill>
                <a:srgbClr val="FF00FF"/>
              </a:solidFill>
            </a:endParaRPr>
          </a:p>
          <a:p>
            <a:pPr lvl="3">
              <a:lnSpc>
                <a:spcPct val="90000"/>
              </a:lnSpc>
            </a:pPr>
            <a:r>
              <a:rPr lang="en-US" altLang="ko-KR"/>
              <a:t>512 X 8 ROM : 2</a:t>
            </a:r>
            <a:r>
              <a:rPr lang="en-US" altLang="ko-KR" baseline="30000"/>
              <a:t>9</a:t>
            </a:r>
            <a:r>
              <a:rPr lang="en-US" altLang="ko-KR"/>
              <a:t> = 512 (</a:t>
            </a:r>
            <a:r>
              <a:rPr lang="en-US" altLang="ko-KR">
                <a:solidFill>
                  <a:srgbClr val="CC9900"/>
                </a:solidFill>
              </a:rPr>
              <a:t>9 bit address lines</a:t>
            </a:r>
          </a:p>
          <a:p>
            <a:pPr lvl="3">
              <a:lnSpc>
                <a:spcPct val="90000"/>
              </a:lnSpc>
            </a:pPr>
            <a:endParaRPr lang="en-US" altLang="ko-KR"/>
          </a:p>
          <a:p>
            <a:pPr lvl="3">
              <a:lnSpc>
                <a:spcPct val="90000"/>
              </a:lnSpc>
            </a:pPr>
            <a:endParaRPr lang="en-US" altLang="ko-KR"/>
          </a:p>
        </p:txBody>
      </p:sp>
      <p:sp>
        <p:nvSpPr>
          <p:cNvPr id="6147" name="Rectangle 2"/>
          <p:cNvSpPr>
            <a:spLocks noGrp="1" noChangeArrowheads="1"/>
          </p:cNvSpPr>
          <p:nvPr>
            <p:ph type="title"/>
          </p:nvPr>
        </p:nvSpPr>
        <p:spPr/>
        <p:txBody>
          <a:bodyPr/>
          <a:lstStyle/>
          <a:p>
            <a:r>
              <a:rPr lang="en-US" altLang="ko-KR"/>
              <a:t>Random Access Memory (RAM)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b="1"/>
              <a:t>Hard-disk Organization</a:t>
            </a:r>
          </a:p>
        </p:txBody>
      </p:sp>
      <p:pic>
        <p:nvPicPr>
          <p:cNvPr id="30723" name="Picture 2"/>
          <p:cNvPicPr>
            <a:picLocks noChangeAspect="1" noChangeArrowheads="1"/>
          </p:cNvPicPr>
          <p:nvPr/>
        </p:nvPicPr>
        <p:blipFill>
          <a:blip r:embed="rId2"/>
          <a:srcRect/>
          <a:stretch>
            <a:fillRect/>
          </a:stretch>
        </p:blipFill>
        <p:spPr bwMode="auto">
          <a:xfrm>
            <a:off x="1119188" y="1285875"/>
            <a:ext cx="6905625" cy="5138738"/>
          </a:xfrm>
          <a:prstGeom prst="rect">
            <a:avLst/>
          </a:prstGeom>
          <a:noFill/>
          <a:ln w="12700">
            <a:noFill/>
            <a:miter lim="800000"/>
            <a:headEnd type="none" w="med" len="sm"/>
            <a:tailEnd type="none" w="med"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3600" b="1">
                <a:ea typeface="SimSun" pitchFamily="2" charset="-122"/>
              </a:rPr>
              <a:t>Magnetic Hard Disks</a:t>
            </a:r>
          </a:p>
        </p:txBody>
      </p:sp>
      <p:pic>
        <p:nvPicPr>
          <p:cNvPr id="31747" name="Picture 2"/>
          <p:cNvPicPr>
            <a:picLocks noChangeAspect="1" noChangeArrowheads="1"/>
          </p:cNvPicPr>
          <p:nvPr/>
        </p:nvPicPr>
        <p:blipFill>
          <a:blip r:embed="rId3"/>
          <a:srcRect/>
          <a:stretch>
            <a:fillRect/>
          </a:stretch>
        </p:blipFill>
        <p:spPr bwMode="auto">
          <a:xfrm>
            <a:off x="428625" y="1285875"/>
            <a:ext cx="8053388" cy="4643438"/>
          </a:xfrm>
          <a:prstGeom prst="rect">
            <a:avLst/>
          </a:prstGeom>
          <a:noFill/>
          <a:ln w="12700">
            <a:noFill/>
            <a:miter lim="800000"/>
            <a:headEnd type="none" w="med" len="sm"/>
            <a:tailEnd type="none" w="med"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ea typeface="SimSun" pitchFamily="2" charset="-122"/>
              </a:rPr>
              <a:t>Organization of Data on a Disk</a:t>
            </a:r>
          </a:p>
        </p:txBody>
      </p:sp>
      <p:sp>
        <p:nvSpPr>
          <p:cNvPr id="33795" name="Rectangle 4"/>
          <p:cNvSpPr>
            <a:spLocks noChangeArrowheads="1"/>
          </p:cNvSpPr>
          <p:nvPr/>
        </p:nvSpPr>
        <p:spPr bwMode="auto">
          <a:xfrm>
            <a:off x="6515100" y="3683000"/>
            <a:ext cx="1290638" cy="212725"/>
          </a:xfrm>
          <a:prstGeom prst="rect">
            <a:avLst/>
          </a:prstGeom>
          <a:noFill/>
          <a:ln w="9525">
            <a:noFill/>
            <a:miter lim="800000"/>
            <a:headEnd/>
            <a:tailEnd/>
          </a:ln>
        </p:spPr>
        <p:txBody>
          <a:bodyPr wrap="none" lIns="0" tIns="0" rIns="0" bIns="0">
            <a:spAutoFit/>
          </a:bodyPr>
          <a:lstStyle/>
          <a:p>
            <a:pPr algn="ctr"/>
            <a:r>
              <a:rPr lang="en-CA" altLang="en-US">
                <a:solidFill>
                  <a:srgbClr val="000000"/>
                </a:solidFill>
                <a:latin typeface="Nimbus Roman No9 L" charset="0"/>
              </a:rPr>
              <a:t>Sector 0, track 0</a:t>
            </a:r>
            <a:endParaRPr lang="en-CA" altLang="en-US" sz="2400"/>
          </a:p>
        </p:txBody>
      </p:sp>
      <p:sp>
        <p:nvSpPr>
          <p:cNvPr id="33796" name="Rectangle 5"/>
          <p:cNvSpPr>
            <a:spLocks noChangeArrowheads="1"/>
          </p:cNvSpPr>
          <p:nvPr/>
        </p:nvSpPr>
        <p:spPr bwMode="auto">
          <a:xfrm>
            <a:off x="1138238" y="3382963"/>
            <a:ext cx="1143000" cy="212725"/>
          </a:xfrm>
          <a:prstGeom prst="rect">
            <a:avLst/>
          </a:prstGeom>
          <a:noFill/>
          <a:ln w="9525">
            <a:noFill/>
            <a:miter lim="800000"/>
            <a:headEnd/>
            <a:tailEnd/>
          </a:ln>
        </p:spPr>
        <p:txBody>
          <a:bodyPr wrap="none" lIns="0" tIns="0" rIns="0" bIns="0">
            <a:spAutoFit/>
          </a:bodyPr>
          <a:lstStyle/>
          <a:p>
            <a:pPr algn="ctr"/>
            <a:r>
              <a:rPr lang="en-CA" altLang="en-US">
                <a:solidFill>
                  <a:srgbClr val="000000"/>
                </a:solidFill>
                <a:latin typeface="Nimbus Roman No9 L" charset="0"/>
              </a:rPr>
              <a:t>Sector 3, track</a:t>
            </a:r>
            <a:endParaRPr lang="en-CA" altLang="en-US" sz="2400"/>
          </a:p>
        </p:txBody>
      </p:sp>
      <p:sp>
        <p:nvSpPr>
          <p:cNvPr id="33797" name="Rectangle 6"/>
          <p:cNvSpPr>
            <a:spLocks noChangeArrowheads="1"/>
          </p:cNvSpPr>
          <p:nvPr/>
        </p:nvSpPr>
        <p:spPr bwMode="auto">
          <a:xfrm>
            <a:off x="2286000" y="3382963"/>
            <a:ext cx="98425" cy="212725"/>
          </a:xfrm>
          <a:prstGeom prst="rect">
            <a:avLst/>
          </a:prstGeom>
          <a:noFill/>
          <a:ln w="9525">
            <a:noFill/>
            <a:miter lim="800000"/>
            <a:headEnd/>
            <a:tailEnd/>
          </a:ln>
        </p:spPr>
        <p:txBody>
          <a:bodyPr wrap="none" lIns="0" tIns="0" rIns="0" bIns="0">
            <a:spAutoFit/>
          </a:bodyPr>
          <a:lstStyle/>
          <a:p>
            <a:pPr algn="ctr"/>
            <a:r>
              <a:rPr lang="en-CA" altLang="en-US" i="1">
                <a:solidFill>
                  <a:srgbClr val="000000"/>
                </a:solidFill>
                <a:latin typeface="Nimbus Roman No9 L" charset="0"/>
              </a:rPr>
              <a:t>n</a:t>
            </a:r>
            <a:endParaRPr lang="en-CA" altLang="en-US" sz="2400"/>
          </a:p>
        </p:txBody>
      </p:sp>
      <p:sp>
        <p:nvSpPr>
          <p:cNvPr id="33798" name="Rectangle 8"/>
          <p:cNvSpPr>
            <a:spLocks noChangeArrowheads="1"/>
          </p:cNvSpPr>
          <p:nvPr/>
        </p:nvSpPr>
        <p:spPr bwMode="auto">
          <a:xfrm>
            <a:off x="6573838" y="3265488"/>
            <a:ext cx="1290637" cy="212725"/>
          </a:xfrm>
          <a:prstGeom prst="rect">
            <a:avLst/>
          </a:prstGeom>
          <a:noFill/>
          <a:ln w="9525">
            <a:noFill/>
            <a:miter lim="800000"/>
            <a:headEnd/>
            <a:tailEnd/>
          </a:ln>
        </p:spPr>
        <p:txBody>
          <a:bodyPr wrap="none" lIns="0" tIns="0" rIns="0" bIns="0">
            <a:spAutoFit/>
          </a:bodyPr>
          <a:lstStyle/>
          <a:p>
            <a:pPr algn="ctr"/>
            <a:r>
              <a:rPr lang="en-CA" altLang="en-US">
                <a:solidFill>
                  <a:srgbClr val="000000"/>
                </a:solidFill>
                <a:latin typeface="Nimbus Roman No9 L" charset="0"/>
              </a:rPr>
              <a:t>Sector 0, track 1</a:t>
            </a:r>
            <a:endParaRPr lang="en-CA" altLang="en-US" sz="2400"/>
          </a:p>
        </p:txBody>
      </p:sp>
      <p:sp>
        <p:nvSpPr>
          <p:cNvPr id="33799" name="Line 9"/>
          <p:cNvSpPr>
            <a:spLocks noChangeShapeType="1"/>
          </p:cNvSpPr>
          <p:nvPr/>
        </p:nvSpPr>
        <p:spPr bwMode="auto">
          <a:xfrm flipV="1">
            <a:off x="2413000" y="3186113"/>
            <a:ext cx="1354138" cy="298450"/>
          </a:xfrm>
          <a:prstGeom prst="line">
            <a:avLst/>
          </a:prstGeom>
          <a:noFill/>
          <a:ln w="20638">
            <a:solidFill>
              <a:srgbClr val="000000"/>
            </a:solidFill>
            <a:round/>
            <a:headEnd/>
            <a:tailEnd/>
          </a:ln>
        </p:spPr>
        <p:txBody>
          <a:bodyPr/>
          <a:lstStyle/>
          <a:p>
            <a:endParaRPr lang="en-IN"/>
          </a:p>
        </p:txBody>
      </p:sp>
      <p:sp>
        <p:nvSpPr>
          <p:cNvPr id="33800" name="Line 10"/>
          <p:cNvSpPr>
            <a:spLocks noChangeShapeType="1"/>
          </p:cNvSpPr>
          <p:nvPr/>
        </p:nvSpPr>
        <p:spPr bwMode="auto">
          <a:xfrm flipV="1">
            <a:off x="4483100" y="1135063"/>
            <a:ext cx="1588" cy="3663950"/>
          </a:xfrm>
          <a:prstGeom prst="line">
            <a:avLst/>
          </a:prstGeom>
          <a:noFill/>
          <a:ln w="20638">
            <a:solidFill>
              <a:srgbClr val="000000"/>
            </a:solidFill>
            <a:round/>
            <a:headEnd/>
            <a:tailEnd/>
          </a:ln>
        </p:spPr>
        <p:txBody>
          <a:bodyPr/>
          <a:lstStyle/>
          <a:p>
            <a:endParaRPr lang="en-IN"/>
          </a:p>
        </p:txBody>
      </p:sp>
      <p:sp>
        <p:nvSpPr>
          <p:cNvPr id="33801" name="Line 11"/>
          <p:cNvSpPr>
            <a:spLocks noChangeShapeType="1"/>
          </p:cNvSpPr>
          <p:nvPr/>
        </p:nvSpPr>
        <p:spPr bwMode="auto">
          <a:xfrm flipH="1">
            <a:off x="2649538" y="2967038"/>
            <a:ext cx="3665537" cy="1587"/>
          </a:xfrm>
          <a:prstGeom prst="line">
            <a:avLst/>
          </a:prstGeom>
          <a:noFill/>
          <a:ln w="20638">
            <a:solidFill>
              <a:srgbClr val="000000"/>
            </a:solidFill>
            <a:round/>
            <a:headEnd/>
            <a:tailEnd/>
          </a:ln>
        </p:spPr>
        <p:txBody>
          <a:bodyPr/>
          <a:lstStyle/>
          <a:p>
            <a:endParaRPr lang="en-IN"/>
          </a:p>
        </p:txBody>
      </p:sp>
      <p:sp>
        <p:nvSpPr>
          <p:cNvPr id="33802" name="Line 12"/>
          <p:cNvSpPr>
            <a:spLocks noChangeShapeType="1"/>
          </p:cNvSpPr>
          <p:nvPr/>
        </p:nvSpPr>
        <p:spPr bwMode="auto">
          <a:xfrm flipV="1">
            <a:off x="3048000" y="1531938"/>
            <a:ext cx="2868613" cy="2868612"/>
          </a:xfrm>
          <a:prstGeom prst="line">
            <a:avLst/>
          </a:prstGeom>
          <a:noFill/>
          <a:ln w="20638">
            <a:solidFill>
              <a:srgbClr val="000000"/>
            </a:solidFill>
            <a:round/>
            <a:headEnd/>
            <a:tailEnd/>
          </a:ln>
        </p:spPr>
        <p:txBody>
          <a:bodyPr/>
          <a:lstStyle/>
          <a:p>
            <a:endParaRPr lang="en-IN"/>
          </a:p>
        </p:txBody>
      </p:sp>
      <p:sp>
        <p:nvSpPr>
          <p:cNvPr id="33803" name="Line 13"/>
          <p:cNvSpPr>
            <a:spLocks noChangeShapeType="1"/>
          </p:cNvSpPr>
          <p:nvPr/>
        </p:nvSpPr>
        <p:spPr bwMode="auto">
          <a:xfrm>
            <a:off x="3022600" y="1511300"/>
            <a:ext cx="2868613" cy="2868613"/>
          </a:xfrm>
          <a:prstGeom prst="line">
            <a:avLst/>
          </a:prstGeom>
          <a:noFill/>
          <a:ln w="20638">
            <a:solidFill>
              <a:srgbClr val="000000"/>
            </a:solidFill>
            <a:round/>
            <a:headEnd/>
            <a:tailEnd/>
          </a:ln>
        </p:spPr>
        <p:txBody>
          <a:bodyPr/>
          <a:lstStyle/>
          <a:p>
            <a:endParaRPr lang="en-IN"/>
          </a:p>
        </p:txBody>
      </p:sp>
      <p:sp>
        <p:nvSpPr>
          <p:cNvPr id="33804" name="Line 14"/>
          <p:cNvSpPr>
            <a:spLocks noChangeShapeType="1"/>
          </p:cNvSpPr>
          <p:nvPr/>
        </p:nvSpPr>
        <p:spPr bwMode="auto">
          <a:xfrm flipH="1" flipV="1">
            <a:off x="5876925" y="3683000"/>
            <a:ext cx="557213" cy="139700"/>
          </a:xfrm>
          <a:prstGeom prst="line">
            <a:avLst/>
          </a:prstGeom>
          <a:noFill/>
          <a:ln w="20638">
            <a:solidFill>
              <a:srgbClr val="000000"/>
            </a:solidFill>
            <a:round/>
            <a:headEnd/>
            <a:tailEnd/>
          </a:ln>
        </p:spPr>
        <p:txBody>
          <a:bodyPr/>
          <a:lstStyle/>
          <a:p>
            <a:endParaRPr lang="en-IN"/>
          </a:p>
        </p:txBody>
      </p:sp>
      <p:sp>
        <p:nvSpPr>
          <p:cNvPr id="33805" name="Line 15"/>
          <p:cNvSpPr>
            <a:spLocks noChangeShapeType="1"/>
          </p:cNvSpPr>
          <p:nvPr/>
        </p:nvSpPr>
        <p:spPr bwMode="auto">
          <a:xfrm flipH="1" flipV="1">
            <a:off x="5776913" y="3244850"/>
            <a:ext cx="717550" cy="139700"/>
          </a:xfrm>
          <a:prstGeom prst="line">
            <a:avLst/>
          </a:prstGeom>
          <a:noFill/>
          <a:ln w="20638">
            <a:solidFill>
              <a:srgbClr val="000000"/>
            </a:solidFill>
            <a:round/>
            <a:headEnd/>
            <a:tailEnd/>
          </a:ln>
        </p:spPr>
        <p:txBody>
          <a:bodyPr/>
          <a:lstStyle/>
          <a:p>
            <a:endParaRPr lang="en-IN"/>
          </a:p>
        </p:txBody>
      </p:sp>
      <p:sp>
        <p:nvSpPr>
          <p:cNvPr id="33806" name="Oval 16"/>
          <p:cNvSpPr>
            <a:spLocks noChangeArrowheads="1"/>
          </p:cNvSpPr>
          <p:nvPr/>
        </p:nvSpPr>
        <p:spPr bwMode="auto">
          <a:xfrm>
            <a:off x="2797175" y="1320800"/>
            <a:ext cx="3344863" cy="3328988"/>
          </a:xfrm>
          <a:prstGeom prst="ellipse">
            <a:avLst/>
          </a:prstGeom>
          <a:noFill/>
          <a:ln w="19050">
            <a:solidFill>
              <a:schemeClr val="tx1"/>
            </a:solidFill>
            <a:round/>
            <a:headEnd/>
            <a:tailEnd/>
          </a:ln>
        </p:spPr>
        <p:txBody>
          <a:bodyPr wrap="none" anchor="ctr"/>
          <a:lstStyle/>
          <a:p>
            <a:pPr algn="ctr"/>
            <a:endParaRPr lang="en-US" altLang="en-US"/>
          </a:p>
        </p:txBody>
      </p:sp>
      <p:sp>
        <p:nvSpPr>
          <p:cNvPr id="33807" name="Oval 17"/>
          <p:cNvSpPr>
            <a:spLocks noChangeArrowheads="1"/>
          </p:cNvSpPr>
          <p:nvPr/>
        </p:nvSpPr>
        <p:spPr bwMode="auto">
          <a:xfrm>
            <a:off x="2954338" y="1458913"/>
            <a:ext cx="3054350" cy="3035300"/>
          </a:xfrm>
          <a:prstGeom prst="ellipse">
            <a:avLst/>
          </a:prstGeom>
          <a:noFill/>
          <a:ln w="9525">
            <a:solidFill>
              <a:srgbClr val="66FFFF"/>
            </a:solidFill>
            <a:round/>
            <a:headEnd/>
            <a:tailEnd/>
          </a:ln>
        </p:spPr>
        <p:txBody>
          <a:bodyPr wrap="none" anchor="ctr"/>
          <a:lstStyle/>
          <a:p>
            <a:pPr algn="ctr"/>
            <a:endParaRPr lang="en-US" altLang="en-US"/>
          </a:p>
        </p:txBody>
      </p:sp>
      <p:sp>
        <p:nvSpPr>
          <p:cNvPr id="33808" name="Oval 18"/>
          <p:cNvSpPr>
            <a:spLocks noChangeArrowheads="1"/>
          </p:cNvSpPr>
          <p:nvPr/>
        </p:nvSpPr>
        <p:spPr bwMode="auto">
          <a:xfrm>
            <a:off x="3130550" y="1671638"/>
            <a:ext cx="2686050" cy="2644775"/>
          </a:xfrm>
          <a:prstGeom prst="ellipse">
            <a:avLst/>
          </a:prstGeom>
          <a:noFill/>
          <a:ln w="9525">
            <a:solidFill>
              <a:srgbClr val="66FFFF"/>
            </a:solidFill>
            <a:round/>
            <a:headEnd/>
            <a:tailEnd/>
          </a:ln>
        </p:spPr>
        <p:txBody>
          <a:bodyPr wrap="none" anchor="ctr"/>
          <a:lstStyle/>
          <a:p>
            <a:pPr algn="ctr"/>
            <a:endParaRPr lang="en-US" altLang="en-US"/>
          </a:p>
        </p:txBody>
      </p:sp>
      <p:sp>
        <p:nvSpPr>
          <p:cNvPr id="33809" name="Oval 19"/>
          <p:cNvSpPr>
            <a:spLocks noChangeArrowheads="1"/>
          </p:cNvSpPr>
          <p:nvPr/>
        </p:nvSpPr>
        <p:spPr bwMode="auto">
          <a:xfrm>
            <a:off x="3363913" y="1944688"/>
            <a:ext cx="2238375" cy="2139950"/>
          </a:xfrm>
          <a:prstGeom prst="ellipse">
            <a:avLst/>
          </a:prstGeom>
          <a:noFill/>
          <a:ln w="9525">
            <a:solidFill>
              <a:srgbClr val="66FFFF"/>
            </a:solidFill>
            <a:round/>
            <a:headEnd/>
            <a:tailEnd/>
          </a:ln>
        </p:spPr>
        <p:txBody>
          <a:bodyPr wrap="none" anchor="ctr"/>
          <a:lstStyle/>
          <a:p>
            <a:pPr algn="ctr"/>
            <a:endParaRPr lang="en-US" altLang="en-US"/>
          </a:p>
        </p:txBody>
      </p:sp>
      <p:sp>
        <p:nvSpPr>
          <p:cNvPr id="33810" name="Oval 20"/>
          <p:cNvSpPr>
            <a:spLocks noChangeArrowheads="1"/>
          </p:cNvSpPr>
          <p:nvPr/>
        </p:nvSpPr>
        <p:spPr bwMode="auto">
          <a:xfrm>
            <a:off x="3730625" y="2312988"/>
            <a:ext cx="1501775" cy="1400175"/>
          </a:xfrm>
          <a:prstGeom prst="ellipse">
            <a:avLst/>
          </a:prstGeom>
          <a:noFill/>
          <a:ln w="9525">
            <a:solidFill>
              <a:srgbClr val="66FFFF"/>
            </a:solidFill>
            <a:round/>
            <a:headEnd/>
            <a:tailEnd/>
          </a:ln>
        </p:spPr>
        <p:txBody>
          <a:bodyPr wrap="none" anchor="ctr"/>
          <a:lstStyle/>
          <a:p>
            <a:pPr algn="ctr"/>
            <a:endParaRPr lang="en-US" altLang="en-US"/>
          </a:p>
        </p:txBody>
      </p:sp>
      <p:sp>
        <p:nvSpPr>
          <p:cNvPr id="33811" name="Oval 21"/>
          <p:cNvSpPr>
            <a:spLocks noChangeArrowheads="1"/>
          </p:cNvSpPr>
          <p:nvPr/>
        </p:nvSpPr>
        <p:spPr bwMode="auto">
          <a:xfrm>
            <a:off x="4211638" y="2727325"/>
            <a:ext cx="523875" cy="511175"/>
          </a:xfrm>
          <a:prstGeom prst="ellipse">
            <a:avLst/>
          </a:prstGeom>
          <a:noFill/>
          <a:ln w="19050">
            <a:solidFill>
              <a:schemeClr val="tx1"/>
            </a:solidFill>
            <a:round/>
            <a:headEnd/>
            <a:tailEnd/>
          </a:ln>
        </p:spPr>
        <p:txBody>
          <a:bodyPr wrap="none" anchor="ctr"/>
          <a:lstStyle/>
          <a:p>
            <a:pPr algn="ctr"/>
            <a:endParaRPr lang="en-US" altLang="en-US"/>
          </a:p>
        </p:txBody>
      </p:sp>
      <p:sp>
        <p:nvSpPr>
          <p:cNvPr id="33812" name="Rectangle 7"/>
          <p:cNvSpPr>
            <a:spLocks noChangeArrowheads="1"/>
          </p:cNvSpPr>
          <p:nvPr/>
        </p:nvSpPr>
        <p:spPr bwMode="auto">
          <a:xfrm>
            <a:off x="2857500" y="4929188"/>
            <a:ext cx="3402013" cy="246062"/>
          </a:xfrm>
          <a:prstGeom prst="rect">
            <a:avLst/>
          </a:prstGeom>
          <a:noFill/>
          <a:ln w="9525">
            <a:noFill/>
            <a:miter lim="800000"/>
            <a:headEnd/>
            <a:tailEnd/>
          </a:ln>
        </p:spPr>
        <p:txBody>
          <a:bodyPr wrap="none" lIns="0" tIns="0" rIns="0" bIns="0">
            <a:spAutoFit/>
          </a:bodyPr>
          <a:lstStyle/>
          <a:p>
            <a:pPr algn="ctr"/>
            <a:r>
              <a:rPr lang="en-CA" altLang="en-US" sz="1600">
                <a:solidFill>
                  <a:srgbClr val="000000"/>
                </a:solidFill>
                <a:latin typeface="Nimbus Roman No9 L" charset="0"/>
              </a:rPr>
              <a:t>Organization of one surface of a disk.</a:t>
            </a:r>
            <a:endParaRPr lang="en-CA" altLang="en-US" sz="2400"/>
          </a:p>
        </p:txBody>
      </p:sp>
      <p:sp>
        <p:nvSpPr>
          <p:cNvPr id="33813" name="Rectangle 21"/>
          <p:cNvSpPr>
            <a:spLocks noChangeArrowheads="1"/>
          </p:cNvSpPr>
          <p:nvPr/>
        </p:nvSpPr>
        <p:spPr bwMode="auto">
          <a:xfrm>
            <a:off x="642938" y="5500688"/>
            <a:ext cx="7858125" cy="1089025"/>
          </a:xfrm>
          <a:prstGeom prst="rect">
            <a:avLst/>
          </a:prstGeom>
          <a:noFill/>
          <a:ln w="9525">
            <a:noFill/>
            <a:miter lim="800000"/>
            <a:headEnd/>
            <a:tailEnd/>
          </a:ln>
        </p:spPr>
        <p:txBody>
          <a:bodyPr>
            <a:spAutoFit/>
          </a:bodyPr>
          <a:lstStyle/>
          <a:p>
            <a:pPr eaLnBrk="1" hangingPunct="1">
              <a:lnSpc>
                <a:spcPct val="90000"/>
              </a:lnSpc>
            </a:pPr>
            <a:r>
              <a:rPr lang="en-US" altLang="zh-CN" sz="1800" b="1" i="1">
                <a:ea typeface="SimSun" pitchFamily="2" charset="-122"/>
              </a:rPr>
              <a:t>Access Time:</a:t>
            </a:r>
          </a:p>
          <a:p>
            <a:pPr eaLnBrk="1" hangingPunct="1">
              <a:lnSpc>
                <a:spcPct val="90000"/>
              </a:lnSpc>
            </a:pPr>
            <a:r>
              <a:rPr lang="en-US" altLang="zh-CN" sz="1800" b="1">
                <a:ea typeface="SimSun" pitchFamily="2" charset="-122"/>
              </a:rPr>
              <a:t>Seek time:</a:t>
            </a:r>
            <a:r>
              <a:rPr lang="en-US" altLang="zh-CN" sz="1800">
                <a:ea typeface="SimSun" pitchFamily="2" charset="-122"/>
              </a:rPr>
              <a:t> Time required to move the R/W head to the proper track.</a:t>
            </a:r>
          </a:p>
          <a:p>
            <a:pPr eaLnBrk="1" hangingPunct="1">
              <a:lnSpc>
                <a:spcPct val="90000"/>
              </a:lnSpc>
            </a:pPr>
            <a:r>
              <a:rPr lang="en-US" altLang="zh-CN" sz="1800" b="1">
                <a:ea typeface="SimSun" pitchFamily="2" charset="-122"/>
              </a:rPr>
              <a:t>Rotational latency:</a:t>
            </a:r>
            <a:r>
              <a:rPr lang="en-US" altLang="zh-CN" sz="1800">
                <a:ea typeface="SimSun" pitchFamily="2" charset="-122"/>
              </a:rPr>
              <a:t> Time required to move the starting position of sector under the read/write head.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0"/>
            <a:ext cx="3028950" cy="685800"/>
          </a:xfrm>
        </p:spPr>
        <p:txBody>
          <a:bodyPr/>
          <a:lstStyle/>
          <a:p>
            <a:pPr eaLnBrk="1" hangingPunct="1"/>
            <a:r>
              <a:rPr lang="en-US" altLang="zh-CN" sz="3200" b="1">
                <a:ea typeface="SimSun" pitchFamily="2" charset="-122"/>
              </a:rPr>
              <a:t>Optical Disks</a:t>
            </a:r>
          </a:p>
        </p:txBody>
      </p:sp>
      <p:sp>
        <p:nvSpPr>
          <p:cNvPr id="35843" name="Freeform 4"/>
          <p:cNvSpPr>
            <a:spLocks/>
          </p:cNvSpPr>
          <p:nvPr/>
        </p:nvSpPr>
        <p:spPr bwMode="auto">
          <a:xfrm>
            <a:off x="3906838" y="1060450"/>
            <a:ext cx="3395662" cy="79375"/>
          </a:xfrm>
          <a:custGeom>
            <a:avLst/>
            <a:gdLst>
              <a:gd name="T0" fmla="*/ 2147483646 w 254"/>
              <a:gd name="T1" fmla="*/ 0 h 6"/>
              <a:gd name="T2" fmla="*/ 2147483646 w 254"/>
              <a:gd name="T3" fmla="*/ 0 h 6"/>
              <a:gd name="T4" fmla="*/ 2147483646 w 254"/>
              <a:gd name="T5" fmla="*/ 2147483646 h 6"/>
              <a:gd name="T6" fmla="*/ 2147483646 w 254"/>
              <a:gd name="T7" fmla="*/ 2147483646 h 6"/>
              <a:gd name="T8" fmla="*/ 2147483646 w 254"/>
              <a:gd name="T9" fmla="*/ 0 h 6"/>
              <a:gd name="T10" fmla="*/ 2147483646 w 254"/>
              <a:gd name="T11" fmla="*/ 0 h 6"/>
              <a:gd name="T12" fmla="*/ 2147483646 w 254"/>
              <a:gd name="T13" fmla="*/ 2147483646 h 6"/>
              <a:gd name="T14" fmla="*/ 2147483646 w 254"/>
              <a:gd name="T15" fmla="*/ 2147483646 h 6"/>
              <a:gd name="T16" fmla="*/ 2147483646 w 254"/>
              <a:gd name="T17" fmla="*/ 0 h 6"/>
              <a:gd name="T18" fmla="*/ 2147483646 w 254"/>
              <a:gd name="T19" fmla="*/ 0 h 6"/>
              <a:gd name="T20" fmla="*/ 2147483646 w 254"/>
              <a:gd name="T21" fmla="*/ 2147483646 h 6"/>
              <a:gd name="T22" fmla="*/ 2147483646 w 254"/>
              <a:gd name="T23" fmla="*/ 2147483646 h 6"/>
              <a:gd name="T24" fmla="*/ 2147483646 w 254"/>
              <a:gd name="T25" fmla="*/ 0 h 6"/>
              <a:gd name="T26" fmla="*/ 2147483646 w 254"/>
              <a:gd name="T27" fmla="*/ 0 h 6"/>
              <a:gd name="T28" fmla="*/ 2147483646 w 254"/>
              <a:gd name="T29" fmla="*/ 2147483646 h 6"/>
              <a:gd name="T30" fmla="*/ 2147483646 w 254"/>
              <a:gd name="T31" fmla="*/ 2147483646 h 6"/>
              <a:gd name="T32" fmla="*/ 2147483646 w 254"/>
              <a:gd name="T33" fmla="*/ 0 h 6"/>
              <a:gd name="T34" fmla="*/ 0 w 254"/>
              <a:gd name="T35" fmla="*/ 0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4"/>
              <a:gd name="T55" fmla="*/ 0 h 6"/>
              <a:gd name="T56" fmla="*/ 254 w 254"/>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4" h="6">
                <a:moveTo>
                  <a:pt x="254" y="0"/>
                </a:moveTo>
                <a:lnTo>
                  <a:pt x="242" y="0"/>
                </a:lnTo>
                <a:lnTo>
                  <a:pt x="242" y="6"/>
                </a:lnTo>
                <a:lnTo>
                  <a:pt x="204" y="6"/>
                </a:lnTo>
                <a:lnTo>
                  <a:pt x="204" y="0"/>
                </a:lnTo>
                <a:lnTo>
                  <a:pt x="178" y="0"/>
                </a:lnTo>
                <a:lnTo>
                  <a:pt x="178" y="6"/>
                </a:lnTo>
                <a:lnTo>
                  <a:pt x="127" y="6"/>
                </a:lnTo>
                <a:lnTo>
                  <a:pt x="127" y="0"/>
                </a:lnTo>
                <a:lnTo>
                  <a:pt x="102" y="0"/>
                </a:lnTo>
                <a:lnTo>
                  <a:pt x="102" y="6"/>
                </a:lnTo>
                <a:lnTo>
                  <a:pt x="76" y="6"/>
                </a:lnTo>
                <a:lnTo>
                  <a:pt x="76" y="0"/>
                </a:lnTo>
                <a:lnTo>
                  <a:pt x="38" y="0"/>
                </a:lnTo>
                <a:lnTo>
                  <a:pt x="38" y="6"/>
                </a:lnTo>
                <a:lnTo>
                  <a:pt x="12" y="6"/>
                </a:lnTo>
                <a:lnTo>
                  <a:pt x="12" y="0"/>
                </a:lnTo>
                <a:lnTo>
                  <a:pt x="0" y="0"/>
                </a:lnTo>
              </a:path>
            </a:pathLst>
          </a:custGeom>
          <a:noFill/>
          <a:ln w="120650">
            <a:solidFill>
              <a:srgbClr val="00FFFF"/>
            </a:solidFill>
            <a:round/>
            <a:headEnd/>
            <a:tailEnd/>
          </a:ln>
        </p:spPr>
        <p:txBody>
          <a:bodyPr/>
          <a:lstStyle/>
          <a:p>
            <a:endParaRPr lang="en-IN"/>
          </a:p>
        </p:txBody>
      </p:sp>
      <p:sp>
        <p:nvSpPr>
          <p:cNvPr id="35844" name="Rectangle 5"/>
          <p:cNvSpPr>
            <a:spLocks noChangeArrowheads="1"/>
          </p:cNvSpPr>
          <p:nvPr/>
        </p:nvSpPr>
        <p:spPr bwMode="auto">
          <a:xfrm>
            <a:off x="3865563" y="792163"/>
            <a:ext cx="3463925" cy="93662"/>
          </a:xfrm>
          <a:prstGeom prst="rect">
            <a:avLst/>
          </a:prstGeom>
          <a:solidFill>
            <a:srgbClr val="808080"/>
          </a:solidFill>
          <a:ln w="0">
            <a:solidFill>
              <a:srgbClr val="808080"/>
            </a:solidFill>
            <a:miter lim="800000"/>
            <a:headEnd/>
            <a:tailEnd/>
          </a:ln>
        </p:spPr>
        <p:txBody>
          <a:bodyPr/>
          <a:lstStyle/>
          <a:p>
            <a:pPr algn="ctr"/>
            <a:endParaRPr lang="en-US" altLang="en-US"/>
          </a:p>
        </p:txBody>
      </p:sp>
      <p:sp>
        <p:nvSpPr>
          <p:cNvPr id="35845" name="Rectangle 6"/>
          <p:cNvSpPr>
            <a:spLocks noChangeArrowheads="1"/>
          </p:cNvSpPr>
          <p:nvPr/>
        </p:nvSpPr>
        <p:spPr bwMode="auto">
          <a:xfrm>
            <a:off x="3865563" y="792163"/>
            <a:ext cx="3463925" cy="790575"/>
          </a:xfrm>
          <a:prstGeom prst="rect">
            <a:avLst/>
          </a:prstGeom>
          <a:noFill/>
          <a:ln w="12700">
            <a:solidFill>
              <a:srgbClr val="000000"/>
            </a:solidFill>
            <a:miter lim="800000"/>
            <a:headEnd/>
            <a:tailEnd/>
          </a:ln>
        </p:spPr>
        <p:txBody>
          <a:bodyPr/>
          <a:lstStyle/>
          <a:p>
            <a:pPr algn="ctr"/>
            <a:endParaRPr lang="en-US" altLang="en-US"/>
          </a:p>
        </p:txBody>
      </p:sp>
      <p:sp>
        <p:nvSpPr>
          <p:cNvPr id="35846" name="Freeform 7"/>
          <p:cNvSpPr>
            <a:spLocks/>
          </p:cNvSpPr>
          <p:nvPr/>
        </p:nvSpPr>
        <p:spPr bwMode="auto">
          <a:xfrm>
            <a:off x="4533900" y="927100"/>
            <a:ext cx="53975" cy="120650"/>
          </a:xfrm>
          <a:custGeom>
            <a:avLst/>
            <a:gdLst>
              <a:gd name="T0" fmla="*/ 0 w 4"/>
              <a:gd name="T1" fmla="*/ 0 h 9"/>
              <a:gd name="T2" fmla="*/ 2147483646 w 4"/>
              <a:gd name="T3" fmla="*/ 2147483646 h 9"/>
              <a:gd name="T4" fmla="*/ 2147483646 w 4"/>
              <a:gd name="T5" fmla="*/ 0 h 9"/>
              <a:gd name="T6" fmla="*/ 2147483646 w 4"/>
              <a:gd name="T7" fmla="*/ 0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2" y="9"/>
                </a:lnTo>
                <a:lnTo>
                  <a:pt x="4" y="0"/>
                </a:lnTo>
                <a:lnTo>
                  <a:pt x="2" y="0"/>
                </a:lnTo>
                <a:lnTo>
                  <a:pt x="0" y="0"/>
                </a:lnTo>
              </a:path>
            </a:pathLst>
          </a:custGeom>
          <a:noFill/>
          <a:ln w="12700">
            <a:solidFill>
              <a:srgbClr val="000000"/>
            </a:solidFill>
            <a:round/>
            <a:headEnd/>
            <a:tailEnd/>
          </a:ln>
        </p:spPr>
        <p:txBody>
          <a:bodyPr/>
          <a:lstStyle/>
          <a:p>
            <a:endParaRPr lang="en-IN"/>
          </a:p>
        </p:txBody>
      </p:sp>
      <p:sp>
        <p:nvSpPr>
          <p:cNvPr id="35847" name="Freeform 8"/>
          <p:cNvSpPr>
            <a:spLocks/>
          </p:cNvSpPr>
          <p:nvPr/>
        </p:nvSpPr>
        <p:spPr bwMode="auto">
          <a:xfrm>
            <a:off x="4533900" y="927100"/>
            <a:ext cx="53975" cy="120650"/>
          </a:xfrm>
          <a:custGeom>
            <a:avLst/>
            <a:gdLst>
              <a:gd name="T0" fmla="*/ 0 w 34"/>
              <a:gd name="T1" fmla="*/ 0 h 76"/>
              <a:gd name="T2" fmla="*/ 2147483646 w 34"/>
              <a:gd name="T3" fmla="*/ 2147483646 h 76"/>
              <a:gd name="T4" fmla="*/ 2147483646 w 34"/>
              <a:gd name="T5" fmla="*/ 0 h 76"/>
              <a:gd name="T6" fmla="*/ 2147483646 w 34"/>
              <a:gd name="T7" fmla="*/ 0 h 76"/>
              <a:gd name="T8" fmla="*/ 0 w 34"/>
              <a:gd name="T9" fmla="*/ 0 h 76"/>
              <a:gd name="T10" fmla="*/ 0 60000 65536"/>
              <a:gd name="T11" fmla="*/ 0 60000 65536"/>
              <a:gd name="T12" fmla="*/ 0 60000 65536"/>
              <a:gd name="T13" fmla="*/ 0 60000 65536"/>
              <a:gd name="T14" fmla="*/ 0 60000 65536"/>
              <a:gd name="T15" fmla="*/ 0 w 34"/>
              <a:gd name="T16" fmla="*/ 0 h 76"/>
              <a:gd name="T17" fmla="*/ 34 w 34"/>
              <a:gd name="T18" fmla="*/ 76 h 76"/>
            </a:gdLst>
            <a:ahLst/>
            <a:cxnLst>
              <a:cxn ang="T10">
                <a:pos x="T0" y="T1"/>
              </a:cxn>
              <a:cxn ang="T11">
                <a:pos x="T2" y="T3"/>
              </a:cxn>
              <a:cxn ang="T12">
                <a:pos x="T4" y="T5"/>
              </a:cxn>
              <a:cxn ang="T13">
                <a:pos x="T6" y="T7"/>
              </a:cxn>
              <a:cxn ang="T14">
                <a:pos x="T8" y="T9"/>
              </a:cxn>
            </a:cxnLst>
            <a:rect l="T15" t="T16" r="T17" b="T18"/>
            <a:pathLst>
              <a:path w="34" h="76">
                <a:moveTo>
                  <a:pt x="0" y="0"/>
                </a:moveTo>
                <a:lnTo>
                  <a:pt x="17" y="76"/>
                </a:lnTo>
                <a:lnTo>
                  <a:pt x="34" y="0"/>
                </a:lnTo>
                <a:lnTo>
                  <a:pt x="17" y="0"/>
                </a:lnTo>
                <a:lnTo>
                  <a:pt x="0" y="0"/>
                </a:lnTo>
                <a:close/>
              </a:path>
            </a:pathLst>
          </a:custGeom>
          <a:solidFill>
            <a:srgbClr val="000000"/>
          </a:solidFill>
          <a:ln w="0">
            <a:solidFill>
              <a:srgbClr val="000000"/>
            </a:solidFill>
            <a:round/>
            <a:headEnd/>
            <a:tailEnd/>
          </a:ln>
        </p:spPr>
        <p:txBody>
          <a:bodyPr/>
          <a:lstStyle/>
          <a:p>
            <a:endParaRPr lang="en-IN"/>
          </a:p>
        </p:txBody>
      </p:sp>
      <p:sp>
        <p:nvSpPr>
          <p:cNvPr id="35848" name="Line 9"/>
          <p:cNvSpPr>
            <a:spLocks noChangeShapeType="1"/>
          </p:cNvSpPr>
          <p:nvPr/>
        </p:nvSpPr>
        <p:spPr bwMode="auto">
          <a:xfrm flipV="1">
            <a:off x="4560888" y="619125"/>
            <a:ext cx="1587" cy="307975"/>
          </a:xfrm>
          <a:prstGeom prst="line">
            <a:avLst/>
          </a:prstGeom>
          <a:noFill/>
          <a:ln w="12700">
            <a:solidFill>
              <a:srgbClr val="000000"/>
            </a:solidFill>
            <a:round/>
            <a:headEnd/>
            <a:tailEnd/>
          </a:ln>
        </p:spPr>
        <p:txBody>
          <a:bodyPr/>
          <a:lstStyle/>
          <a:p>
            <a:endParaRPr lang="en-IN"/>
          </a:p>
        </p:txBody>
      </p:sp>
      <p:sp>
        <p:nvSpPr>
          <p:cNvPr id="35849" name="Freeform 10"/>
          <p:cNvSpPr>
            <a:spLocks/>
          </p:cNvSpPr>
          <p:nvPr/>
        </p:nvSpPr>
        <p:spPr bwMode="auto">
          <a:xfrm>
            <a:off x="5832475" y="927100"/>
            <a:ext cx="52388" cy="120650"/>
          </a:xfrm>
          <a:custGeom>
            <a:avLst/>
            <a:gdLst>
              <a:gd name="T0" fmla="*/ 0 w 4"/>
              <a:gd name="T1" fmla="*/ 0 h 9"/>
              <a:gd name="T2" fmla="*/ 2147483646 w 4"/>
              <a:gd name="T3" fmla="*/ 2147483646 h 9"/>
              <a:gd name="T4" fmla="*/ 2147483646 w 4"/>
              <a:gd name="T5" fmla="*/ 0 h 9"/>
              <a:gd name="T6" fmla="*/ 2147483646 w 4"/>
              <a:gd name="T7" fmla="*/ 0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2" y="9"/>
                </a:lnTo>
                <a:lnTo>
                  <a:pt x="4" y="0"/>
                </a:lnTo>
                <a:lnTo>
                  <a:pt x="2" y="0"/>
                </a:lnTo>
                <a:lnTo>
                  <a:pt x="0" y="0"/>
                </a:lnTo>
              </a:path>
            </a:pathLst>
          </a:custGeom>
          <a:noFill/>
          <a:ln w="12700">
            <a:solidFill>
              <a:srgbClr val="000000"/>
            </a:solidFill>
            <a:round/>
            <a:headEnd/>
            <a:tailEnd/>
          </a:ln>
        </p:spPr>
        <p:txBody>
          <a:bodyPr/>
          <a:lstStyle/>
          <a:p>
            <a:endParaRPr lang="en-IN"/>
          </a:p>
        </p:txBody>
      </p:sp>
      <p:sp>
        <p:nvSpPr>
          <p:cNvPr id="35850" name="Freeform 11"/>
          <p:cNvSpPr>
            <a:spLocks/>
          </p:cNvSpPr>
          <p:nvPr/>
        </p:nvSpPr>
        <p:spPr bwMode="auto">
          <a:xfrm>
            <a:off x="5832475" y="927100"/>
            <a:ext cx="52388" cy="120650"/>
          </a:xfrm>
          <a:custGeom>
            <a:avLst/>
            <a:gdLst>
              <a:gd name="T0" fmla="*/ 0 w 33"/>
              <a:gd name="T1" fmla="*/ 0 h 76"/>
              <a:gd name="T2" fmla="*/ 2147483646 w 33"/>
              <a:gd name="T3" fmla="*/ 2147483646 h 76"/>
              <a:gd name="T4" fmla="*/ 2147483646 w 33"/>
              <a:gd name="T5" fmla="*/ 0 h 76"/>
              <a:gd name="T6" fmla="*/ 2147483646 w 33"/>
              <a:gd name="T7" fmla="*/ 0 h 76"/>
              <a:gd name="T8" fmla="*/ 0 w 33"/>
              <a:gd name="T9" fmla="*/ 0 h 76"/>
              <a:gd name="T10" fmla="*/ 0 60000 65536"/>
              <a:gd name="T11" fmla="*/ 0 60000 65536"/>
              <a:gd name="T12" fmla="*/ 0 60000 65536"/>
              <a:gd name="T13" fmla="*/ 0 60000 65536"/>
              <a:gd name="T14" fmla="*/ 0 60000 65536"/>
              <a:gd name="T15" fmla="*/ 0 w 33"/>
              <a:gd name="T16" fmla="*/ 0 h 76"/>
              <a:gd name="T17" fmla="*/ 33 w 33"/>
              <a:gd name="T18" fmla="*/ 76 h 76"/>
            </a:gdLst>
            <a:ahLst/>
            <a:cxnLst>
              <a:cxn ang="T10">
                <a:pos x="T0" y="T1"/>
              </a:cxn>
              <a:cxn ang="T11">
                <a:pos x="T2" y="T3"/>
              </a:cxn>
              <a:cxn ang="T12">
                <a:pos x="T4" y="T5"/>
              </a:cxn>
              <a:cxn ang="T13">
                <a:pos x="T6" y="T7"/>
              </a:cxn>
              <a:cxn ang="T14">
                <a:pos x="T8" y="T9"/>
              </a:cxn>
            </a:cxnLst>
            <a:rect l="T15" t="T16" r="T17" b="T18"/>
            <a:pathLst>
              <a:path w="33" h="76">
                <a:moveTo>
                  <a:pt x="0" y="0"/>
                </a:moveTo>
                <a:lnTo>
                  <a:pt x="16" y="76"/>
                </a:lnTo>
                <a:lnTo>
                  <a:pt x="33" y="0"/>
                </a:lnTo>
                <a:lnTo>
                  <a:pt x="16" y="0"/>
                </a:lnTo>
                <a:lnTo>
                  <a:pt x="0" y="0"/>
                </a:lnTo>
                <a:close/>
              </a:path>
            </a:pathLst>
          </a:custGeom>
          <a:solidFill>
            <a:srgbClr val="000000"/>
          </a:solidFill>
          <a:ln w="0">
            <a:solidFill>
              <a:srgbClr val="000000"/>
            </a:solidFill>
            <a:round/>
            <a:headEnd/>
            <a:tailEnd/>
          </a:ln>
        </p:spPr>
        <p:txBody>
          <a:bodyPr/>
          <a:lstStyle/>
          <a:p>
            <a:endParaRPr lang="en-IN"/>
          </a:p>
        </p:txBody>
      </p:sp>
      <p:sp>
        <p:nvSpPr>
          <p:cNvPr id="35851" name="Line 12"/>
          <p:cNvSpPr>
            <a:spLocks noChangeShapeType="1"/>
          </p:cNvSpPr>
          <p:nvPr/>
        </p:nvSpPr>
        <p:spPr bwMode="auto">
          <a:xfrm flipV="1">
            <a:off x="5857875" y="619125"/>
            <a:ext cx="1588" cy="307975"/>
          </a:xfrm>
          <a:prstGeom prst="line">
            <a:avLst/>
          </a:prstGeom>
          <a:noFill/>
          <a:ln w="12700">
            <a:solidFill>
              <a:srgbClr val="000000"/>
            </a:solidFill>
            <a:round/>
            <a:headEnd/>
            <a:tailEnd/>
          </a:ln>
        </p:spPr>
        <p:txBody>
          <a:bodyPr/>
          <a:lstStyle/>
          <a:p>
            <a:endParaRPr lang="en-IN"/>
          </a:p>
        </p:txBody>
      </p:sp>
      <p:sp>
        <p:nvSpPr>
          <p:cNvPr id="35852" name="Freeform 13"/>
          <p:cNvSpPr>
            <a:spLocks/>
          </p:cNvSpPr>
          <p:nvPr/>
        </p:nvSpPr>
        <p:spPr bwMode="auto">
          <a:xfrm>
            <a:off x="7129463" y="673100"/>
            <a:ext cx="52387" cy="106363"/>
          </a:xfrm>
          <a:custGeom>
            <a:avLst/>
            <a:gdLst>
              <a:gd name="T0" fmla="*/ 0 w 4"/>
              <a:gd name="T1" fmla="*/ 0 h 8"/>
              <a:gd name="T2" fmla="*/ 2147483646 w 4"/>
              <a:gd name="T3" fmla="*/ 2147483646 h 8"/>
              <a:gd name="T4" fmla="*/ 2147483646 w 4"/>
              <a:gd name="T5" fmla="*/ 0 h 8"/>
              <a:gd name="T6" fmla="*/ 2147483646 w 4"/>
              <a:gd name="T7" fmla="*/ 0 h 8"/>
              <a:gd name="T8" fmla="*/ 0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0" y="0"/>
                </a:moveTo>
                <a:lnTo>
                  <a:pt x="2" y="8"/>
                </a:lnTo>
                <a:lnTo>
                  <a:pt x="4" y="0"/>
                </a:lnTo>
                <a:lnTo>
                  <a:pt x="2" y="0"/>
                </a:lnTo>
                <a:lnTo>
                  <a:pt x="0" y="0"/>
                </a:lnTo>
              </a:path>
            </a:pathLst>
          </a:custGeom>
          <a:noFill/>
          <a:ln w="12700">
            <a:solidFill>
              <a:srgbClr val="000000"/>
            </a:solidFill>
            <a:round/>
            <a:headEnd/>
            <a:tailEnd/>
          </a:ln>
        </p:spPr>
        <p:txBody>
          <a:bodyPr/>
          <a:lstStyle/>
          <a:p>
            <a:endParaRPr lang="en-IN"/>
          </a:p>
        </p:txBody>
      </p:sp>
      <p:sp>
        <p:nvSpPr>
          <p:cNvPr id="35853" name="Freeform 14"/>
          <p:cNvSpPr>
            <a:spLocks/>
          </p:cNvSpPr>
          <p:nvPr/>
        </p:nvSpPr>
        <p:spPr bwMode="auto">
          <a:xfrm>
            <a:off x="7129463" y="673100"/>
            <a:ext cx="52387" cy="106363"/>
          </a:xfrm>
          <a:custGeom>
            <a:avLst/>
            <a:gdLst>
              <a:gd name="T0" fmla="*/ 0 w 33"/>
              <a:gd name="T1" fmla="*/ 0 h 67"/>
              <a:gd name="T2" fmla="*/ 2147483646 w 33"/>
              <a:gd name="T3" fmla="*/ 2147483646 h 67"/>
              <a:gd name="T4" fmla="*/ 2147483646 w 33"/>
              <a:gd name="T5" fmla="*/ 0 h 67"/>
              <a:gd name="T6" fmla="*/ 2147483646 w 33"/>
              <a:gd name="T7" fmla="*/ 0 h 67"/>
              <a:gd name="T8" fmla="*/ 0 w 33"/>
              <a:gd name="T9" fmla="*/ 0 h 67"/>
              <a:gd name="T10" fmla="*/ 0 60000 65536"/>
              <a:gd name="T11" fmla="*/ 0 60000 65536"/>
              <a:gd name="T12" fmla="*/ 0 60000 65536"/>
              <a:gd name="T13" fmla="*/ 0 60000 65536"/>
              <a:gd name="T14" fmla="*/ 0 60000 65536"/>
              <a:gd name="T15" fmla="*/ 0 w 33"/>
              <a:gd name="T16" fmla="*/ 0 h 67"/>
              <a:gd name="T17" fmla="*/ 33 w 33"/>
              <a:gd name="T18" fmla="*/ 67 h 67"/>
            </a:gdLst>
            <a:ahLst/>
            <a:cxnLst>
              <a:cxn ang="T10">
                <a:pos x="T0" y="T1"/>
              </a:cxn>
              <a:cxn ang="T11">
                <a:pos x="T2" y="T3"/>
              </a:cxn>
              <a:cxn ang="T12">
                <a:pos x="T4" y="T5"/>
              </a:cxn>
              <a:cxn ang="T13">
                <a:pos x="T6" y="T7"/>
              </a:cxn>
              <a:cxn ang="T14">
                <a:pos x="T8" y="T9"/>
              </a:cxn>
            </a:cxnLst>
            <a:rect l="T15" t="T16" r="T17" b="T18"/>
            <a:pathLst>
              <a:path w="33" h="67">
                <a:moveTo>
                  <a:pt x="0" y="0"/>
                </a:moveTo>
                <a:lnTo>
                  <a:pt x="17" y="67"/>
                </a:lnTo>
                <a:lnTo>
                  <a:pt x="33" y="0"/>
                </a:lnTo>
                <a:lnTo>
                  <a:pt x="17" y="0"/>
                </a:lnTo>
                <a:lnTo>
                  <a:pt x="0" y="0"/>
                </a:lnTo>
                <a:close/>
              </a:path>
            </a:pathLst>
          </a:custGeom>
          <a:solidFill>
            <a:srgbClr val="000000"/>
          </a:solidFill>
          <a:ln w="0">
            <a:solidFill>
              <a:srgbClr val="000000"/>
            </a:solidFill>
            <a:round/>
            <a:headEnd/>
            <a:tailEnd/>
          </a:ln>
        </p:spPr>
        <p:txBody>
          <a:bodyPr/>
          <a:lstStyle/>
          <a:p>
            <a:endParaRPr lang="en-IN"/>
          </a:p>
        </p:txBody>
      </p:sp>
      <p:sp>
        <p:nvSpPr>
          <p:cNvPr id="35854" name="Line 15"/>
          <p:cNvSpPr>
            <a:spLocks noChangeShapeType="1"/>
          </p:cNvSpPr>
          <p:nvPr/>
        </p:nvSpPr>
        <p:spPr bwMode="auto">
          <a:xfrm flipV="1">
            <a:off x="7156450" y="619125"/>
            <a:ext cx="1588" cy="53975"/>
          </a:xfrm>
          <a:prstGeom prst="line">
            <a:avLst/>
          </a:prstGeom>
          <a:noFill/>
          <a:ln w="12700">
            <a:solidFill>
              <a:srgbClr val="000000"/>
            </a:solidFill>
            <a:round/>
            <a:headEnd/>
            <a:tailEnd/>
          </a:ln>
        </p:spPr>
        <p:txBody>
          <a:bodyPr/>
          <a:lstStyle/>
          <a:p>
            <a:endParaRPr lang="en-IN"/>
          </a:p>
        </p:txBody>
      </p:sp>
      <p:sp>
        <p:nvSpPr>
          <p:cNvPr id="35855" name="Rectangle 16"/>
          <p:cNvSpPr>
            <a:spLocks noChangeArrowheads="1"/>
          </p:cNvSpPr>
          <p:nvPr/>
        </p:nvSpPr>
        <p:spPr bwMode="auto">
          <a:xfrm>
            <a:off x="4294188" y="431800"/>
            <a:ext cx="563562"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Aluminum</a:t>
            </a:r>
            <a:endParaRPr lang="en-CA" altLang="en-US" sz="2400"/>
          </a:p>
        </p:txBody>
      </p:sp>
      <p:sp>
        <p:nvSpPr>
          <p:cNvPr id="35856" name="Rectangle 17"/>
          <p:cNvSpPr>
            <a:spLocks noChangeArrowheads="1"/>
          </p:cNvSpPr>
          <p:nvPr/>
        </p:nvSpPr>
        <p:spPr bwMode="auto">
          <a:xfrm>
            <a:off x="5684838" y="431800"/>
            <a:ext cx="374650"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Acrylic</a:t>
            </a:r>
            <a:endParaRPr lang="en-CA" altLang="en-US" sz="2400"/>
          </a:p>
        </p:txBody>
      </p:sp>
      <p:sp>
        <p:nvSpPr>
          <p:cNvPr id="35857" name="Rectangle 18"/>
          <p:cNvSpPr>
            <a:spLocks noChangeArrowheads="1"/>
          </p:cNvSpPr>
          <p:nvPr/>
        </p:nvSpPr>
        <p:spPr bwMode="auto">
          <a:xfrm>
            <a:off x="7021513" y="431800"/>
            <a:ext cx="307975"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Label</a:t>
            </a:r>
            <a:endParaRPr lang="en-CA" altLang="en-US" sz="2400"/>
          </a:p>
        </p:txBody>
      </p:sp>
      <p:sp>
        <p:nvSpPr>
          <p:cNvPr id="35858" name="Rectangle 19"/>
          <p:cNvSpPr>
            <a:spLocks noChangeArrowheads="1"/>
          </p:cNvSpPr>
          <p:nvPr/>
        </p:nvSpPr>
        <p:spPr bwMode="auto">
          <a:xfrm>
            <a:off x="5162550" y="1757363"/>
            <a:ext cx="965200"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Sans L" charset="0"/>
              </a:rPr>
              <a:t>(a) Cross-section</a:t>
            </a:r>
            <a:endParaRPr lang="en-CA" altLang="en-US" sz="2400"/>
          </a:p>
        </p:txBody>
      </p:sp>
      <p:sp>
        <p:nvSpPr>
          <p:cNvPr id="35859" name="Rectangle 20"/>
          <p:cNvSpPr>
            <a:spLocks noChangeArrowheads="1"/>
          </p:cNvSpPr>
          <p:nvPr/>
        </p:nvSpPr>
        <p:spPr bwMode="auto">
          <a:xfrm>
            <a:off x="5537200" y="1327150"/>
            <a:ext cx="1200150"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Polycarbonate plastic</a:t>
            </a:r>
            <a:endParaRPr lang="en-CA" altLang="en-US" sz="2400"/>
          </a:p>
        </p:txBody>
      </p:sp>
      <p:sp>
        <p:nvSpPr>
          <p:cNvPr id="35860" name="Line 21"/>
          <p:cNvSpPr>
            <a:spLocks noChangeShapeType="1"/>
          </p:cNvSpPr>
          <p:nvPr/>
        </p:nvSpPr>
        <p:spPr bwMode="auto">
          <a:xfrm>
            <a:off x="4067175" y="2330450"/>
            <a:ext cx="1588" cy="1588"/>
          </a:xfrm>
          <a:prstGeom prst="line">
            <a:avLst/>
          </a:prstGeom>
          <a:noFill/>
          <a:ln w="12700">
            <a:solidFill>
              <a:srgbClr val="000000"/>
            </a:solidFill>
            <a:round/>
            <a:headEnd/>
            <a:tailEnd/>
          </a:ln>
        </p:spPr>
        <p:txBody>
          <a:bodyPr/>
          <a:lstStyle/>
          <a:p>
            <a:endParaRPr lang="en-IN"/>
          </a:p>
        </p:txBody>
      </p:sp>
      <p:sp>
        <p:nvSpPr>
          <p:cNvPr id="35861" name="Freeform 22"/>
          <p:cNvSpPr>
            <a:spLocks/>
          </p:cNvSpPr>
          <p:nvPr/>
        </p:nvSpPr>
        <p:spPr bwMode="auto">
          <a:xfrm>
            <a:off x="4227513" y="4364038"/>
            <a:ext cx="39687" cy="106362"/>
          </a:xfrm>
          <a:custGeom>
            <a:avLst/>
            <a:gdLst>
              <a:gd name="T0" fmla="*/ 0 w 3"/>
              <a:gd name="T1" fmla="*/ 0 h 8"/>
              <a:gd name="T2" fmla="*/ 2147483646 w 3"/>
              <a:gd name="T3" fmla="*/ 2147483646 h 8"/>
              <a:gd name="T4" fmla="*/ 2147483646 w 3"/>
              <a:gd name="T5" fmla="*/ 0 h 8"/>
              <a:gd name="T6" fmla="*/ 2147483646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1" y="0"/>
                </a:lnTo>
                <a:lnTo>
                  <a:pt x="0" y="0"/>
                </a:lnTo>
              </a:path>
            </a:pathLst>
          </a:custGeom>
          <a:noFill/>
          <a:ln w="12700">
            <a:solidFill>
              <a:srgbClr val="000000"/>
            </a:solidFill>
            <a:round/>
            <a:headEnd/>
            <a:tailEnd/>
          </a:ln>
        </p:spPr>
        <p:txBody>
          <a:bodyPr/>
          <a:lstStyle/>
          <a:p>
            <a:endParaRPr lang="en-IN"/>
          </a:p>
        </p:txBody>
      </p:sp>
      <p:sp>
        <p:nvSpPr>
          <p:cNvPr id="35862" name="Freeform 23"/>
          <p:cNvSpPr>
            <a:spLocks/>
          </p:cNvSpPr>
          <p:nvPr/>
        </p:nvSpPr>
        <p:spPr bwMode="auto">
          <a:xfrm>
            <a:off x="4227513" y="4364038"/>
            <a:ext cx="39687" cy="106362"/>
          </a:xfrm>
          <a:custGeom>
            <a:avLst/>
            <a:gdLst>
              <a:gd name="T0" fmla="*/ 0 w 25"/>
              <a:gd name="T1" fmla="*/ 0 h 67"/>
              <a:gd name="T2" fmla="*/ 2147483646 w 25"/>
              <a:gd name="T3" fmla="*/ 2147483646 h 67"/>
              <a:gd name="T4" fmla="*/ 2147483646 w 25"/>
              <a:gd name="T5" fmla="*/ 0 h 67"/>
              <a:gd name="T6" fmla="*/ 2147483646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8" y="0"/>
                </a:lnTo>
                <a:lnTo>
                  <a:pt x="0" y="0"/>
                </a:lnTo>
                <a:close/>
              </a:path>
            </a:pathLst>
          </a:custGeom>
          <a:solidFill>
            <a:srgbClr val="000000"/>
          </a:solidFill>
          <a:ln w="0">
            <a:solidFill>
              <a:srgbClr val="000000"/>
            </a:solidFill>
            <a:round/>
            <a:headEnd/>
            <a:tailEnd/>
          </a:ln>
        </p:spPr>
        <p:txBody>
          <a:bodyPr/>
          <a:lstStyle/>
          <a:p>
            <a:endParaRPr lang="en-IN"/>
          </a:p>
        </p:txBody>
      </p:sp>
      <p:sp>
        <p:nvSpPr>
          <p:cNvPr id="35863" name="Freeform 24"/>
          <p:cNvSpPr>
            <a:spLocks/>
          </p:cNvSpPr>
          <p:nvPr/>
        </p:nvSpPr>
        <p:spPr bwMode="auto">
          <a:xfrm>
            <a:off x="3517900" y="2544763"/>
            <a:ext cx="722313" cy="1939925"/>
          </a:xfrm>
          <a:custGeom>
            <a:avLst/>
            <a:gdLst>
              <a:gd name="T0" fmla="*/ 2147483646 w 54"/>
              <a:gd name="T1" fmla="*/ 2147483646 h 145"/>
              <a:gd name="T2" fmla="*/ 2147483646 w 54"/>
              <a:gd name="T3" fmla="*/ 0 h 145"/>
              <a:gd name="T4" fmla="*/ 0 w 54"/>
              <a:gd name="T5" fmla="*/ 2147483646 h 145"/>
              <a:gd name="T6" fmla="*/ 0 60000 65536"/>
              <a:gd name="T7" fmla="*/ 0 60000 65536"/>
              <a:gd name="T8" fmla="*/ 0 60000 65536"/>
              <a:gd name="T9" fmla="*/ 0 w 54"/>
              <a:gd name="T10" fmla="*/ 0 h 145"/>
              <a:gd name="T11" fmla="*/ 54 w 54"/>
              <a:gd name="T12" fmla="*/ 145 h 145"/>
            </a:gdLst>
            <a:ahLst/>
            <a:cxnLst>
              <a:cxn ang="T6">
                <a:pos x="T0" y="T1"/>
              </a:cxn>
              <a:cxn ang="T7">
                <a:pos x="T2" y="T3"/>
              </a:cxn>
              <a:cxn ang="T8">
                <a:pos x="T4" y="T5"/>
              </a:cxn>
            </a:cxnLst>
            <a:rect l="T9" t="T10" r="T11" b="T12"/>
            <a:pathLst>
              <a:path w="54" h="145">
                <a:moveTo>
                  <a:pt x="54" y="136"/>
                </a:moveTo>
                <a:lnTo>
                  <a:pt x="25" y="0"/>
                </a:lnTo>
                <a:lnTo>
                  <a:pt x="0" y="145"/>
                </a:lnTo>
              </a:path>
            </a:pathLst>
          </a:custGeom>
          <a:noFill/>
          <a:ln w="12700">
            <a:solidFill>
              <a:srgbClr val="000000"/>
            </a:solidFill>
            <a:round/>
            <a:headEnd/>
            <a:tailEnd/>
          </a:ln>
        </p:spPr>
        <p:txBody>
          <a:bodyPr/>
          <a:lstStyle/>
          <a:p>
            <a:endParaRPr lang="en-IN"/>
          </a:p>
        </p:txBody>
      </p:sp>
      <p:sp>
        <p:nvSpPr>
          <p:cNvPr id="35864" name="Freeform 25"/>
          <p:cNvSpPr>
            <a:spLocks/>
          </p:cNvSpPr>
          <p:nvPr/>
        </p:nvSpPr>
        <p:spPr bwMode="auto">
          <a:xfrm>
            <a:off x="4333875" y="4364038"/>
            <a:ext cx="39688" cy="106362"/>
          </a:xfrm>
          <a:custGeom>
            <a:avLst/>
            <a:gdLst>
              <a:gd name="T0" fmla="*/ 0 w 3"/>
              <a:gd name="T1" fmla="*/ 0 h 8"/>
              <a:gd name="T2" fmla="*/ 2147483646 w 3"/>
              <a:gd name="T3" fmla="*/ 2147483646 h 8"/>
              <a:gd name="T4" fmla="*/ 2147483646 w 3"/>
              <a:gd name="T5" fmla="*/ 0 h 8"/>
              <a:gd name="T6" fmla="*/ 2147483646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round/>
            <a:headEnd/>
            <a:tailEnd/>
          </a:ln>
        </p:spPr>
        <p:txBody>
          <a:bodyPr/>
          <a:lstStyle/>
          <a:p>
            <a:endParaRPr lang="en-IN"/>
          </a:p>
        </p:txBody>
      </p:sp>
      <p:sp>
        <p:nvSpPr>
          <p:cNvPr id="35865" name="Freeform 26"/>
          <p:cNvSpPr>
            <a:spLocks/>
          </p:cNvSpPr>
          <p:nvPr/>
        </p:nvSpPr>
        <p:spPr bwMode="auto">
          <a:xfrm>
            <a:off x="4333875" y="4364038"/>
            <a:ext cx="39688" cy="106362"/>
          </a:xfrm>
          <a:custGeom>
            <a:avLst/>
            <a:gdLst>
              <a:gd name="T0" fmla="*/ 0 w 25"/>
              <a:gd name="T1" fmla="*/ 0 h 67"/>
              <a:gd name="T2" fmla="*/ 2147483646 w 25"/>
              <a:gd name="T3" fmla="*/ 2147483646 h 67"/>
              <a:gd name="T4" fmla="*/ 2147483646 w 25"/>
              <a:gd name="T5" fmla="*/ 0 h 67"/>
              <a:gd name="T6" fmla="*/ 2147483646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17" y="0"/>
                </a:lnTo>
                <a:lnTo>
                  <a:pt x="0" y="0"/>
                </a:lnTo>
                <a:close/>
              </a:path>
            </a:pathLst>
          </a:custGeom>
          <a:solidFill>
            <a:srgbClr val="000000"/>
          </a:solidFill>
          <a:ln w="0">
            <a:solidFill>
              <a:srgbClr val="000000"/>
            </a:solidFill>
            <a:round/>
            <a:headEnd/>
            <a:tailEnd/>
          </a:ln>
        </p:spPr>
        <p:txBody>
          <a:bodyPr/>
          <a:lstStyle/>
          <a:p>
            <a:endParaRPr lang="en-IN"/>
          </a:p>
        </p:txBody>
      </p:sp>
      <p:sp>
        <p:nvSpPr>
          <p:cNvPr id="35866" name="Freeform 27"/>
          <p:cNvSpPr>
            <a:spLocks/>
          </p:cNvSpPr>
          <p:nvPr/>
        </p:nvSpPr>
        <p:spPr bwMode="auto">
          <a:xfrm>
            <a:off x="3625850" y="2544763"/>
            <a:ext cx="735013" cy="1939925"/>
          </a:xfrm>
          <a:custGeom>
            <a:avLst/>
            <a:gdLst>
              <a:gd name="T0" fmla="*/ 2147483646 w 55"/>
              <a:gd name="T1" fmla="*/ 2147483646 h 145"/>
              <a:gd name="T2" fmla="*/ 2147483646 w 55"/>
              <a:gd name="T3" fmla="*/ 0 h 145"/>
              <a:gd name="T4" fmla="*/ 0 w 55"/>
              <a:gd name="T5" fmla="*/ 2147483646 h 145"/>
              <a:gd name="T6" fmla="*/ 0 60000 65536"/>
              <a:gd name="T7" fmla="*/ 0 60000 65536"/>
              <a:gd name="T8" fmla="*/ 0 60000 65536"/>
              <a:gd name="T9" fmla="*/ 0 w 55"/>
              <a:gd name="T10" fmla="*/ 0 h 145"/>
              <a:gd name="T11" fmla="*/ 55 w 55"/>
              <a:gd name="T12" fmla="*/ 145 h 145"/>
            </a:gdLst>
            <a:ahLst/>
            <a:cxnLst>
              <a:cxn ang="T6">
                <a:pos x="T0" y="T1"/>
              </a:cxn>
              <a:cxn ang="T7">
                <a:pos x="T2" y="T3"/>
              </a:cxn>
              <a:cxn ang="T8">
                <a:pos x="T4" y="T5"/>
              </a:cxn>
            </a:cxnLst>
            <a:rect l="T9" t="T10" r="T11" b="T12"/>
            <a:pathLst>
              <a:path w="55" h="145">
                <a:moveTo>
                  <a:pt x="55" y="136"/>
                </a:moveTo>
                <a:lnTo>
                  <a:pt x="25" y="0"/>
                </a:lnTo>
                <a:lnTo>
                  <a:pt x="0" y="145"/>
                </a:lnTo>
              </a:path>
            </a:pathLst>
          </a:custGeom>
          <a:noFill/>
          <a:ln w="12700">
            <a:solidFill>
              <a:srgbClr val="000000"/>
            </a:solidFill>
            <a:round/>
            <a:headEnd/>
            <a:tailEnd/>
          </a:ln>
        </p:spPr>
        <p:txBody>
          <a:bodyPr/>
          <a:lstStyle/>
          <a:p>
            <a:endParaRPr lang="en-IN"/>
          </a:p>
        </p:txBody>
      </p:sp>
      <p:sp>
        <p:nvSpPr>
          <p:cNvPr id="35867" name="Freeform 28"/>
          <p:cNvSpPr>
            <a:spLocks/>
          </p:cNvSpPr>
          <p:nvPr/>
        </p:nvSpPr>
        <p:spPr bwMode="auto">
          <a:xfrm>
            <a:off x="4441825" y="4364038"/>
            <a:ext cx="39688" cy="106362"/>
          </a:xfrm>
          <a:custGeom>
            <a:avLst/>
            <a:gdLst>
              <a:gd name="T0" fmla="*/ 0 w 3"/>
              <a:gd name="T1" fmla="*/ 0 h 8"/>
              <a:gd name="T2" fmla="*/ 2147483646 w 3"/>
              <a:gd name="T3" fmla="*/ 2147483646 h 8"/>
              <a:gd name="T4" fmla="*/ 2147483646 w 3"/>
              <a:gd name="T5" fmla="*/ 0 h 8"/>
              <a:gd name="T6" fmla="*/ 2147483646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round/>
            <a:headEnd/>
            <a:tailEnd/>
          </a:ln>
        </p:spPr>
        <p:txBody>
          <a:bodyPr/>
          <a:lstStyle/>
          <a:p>
            <a:endParaRPr lang="en-IN"/>
          </a:p>
        </p:txBody>
      </p:sp>
      <p:sp>
        <p:nvSpPr>
          <p:cNvPr id="35868" name="Freeform 29"/>
          <p:cNvSpPr>
            <a:spLocks/>
          </p:cNvSpPr>
          <p:nvPr/>
        </p:nvSpPr>
        <p:spPr bwMode="auto">
          <a:xfrm>
            <a:off x="4441825" y="4364038"/>
            <a:ext cx="39688" cy="106362"/>
          </a:xfrm>
          <a:custGeom>
            <a:avLst/>
            <a:gdLst>
              <a:gd name="T0" fmla="*/ 0 w 25"/>
              <a:gd name="T1" fmla="*/ 0 h 67"/>
              <a:gd name="T2" fmla="*/ 2147483646 w 25"/>
              <a:gd name="T3" fmla="*/ 2147483646 h 67"/>
              <a:gd name="T4" fmla="*/ 2147483646 w 25"/>
              <a:gd name="T5" fmla="*/ 0 h 67"/>
              <a:gd name="T6" fmla="*/ 2147483646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16" y="0"/>
                </a:lnTo>
                <a:lnTo>
                  <a:pt x="0" y="0"/>
                </a:lnTo>
                <a:close/>
              </a:path>
            </a:pathLst>
          </a:custGeom>
          <a:solidFill>
            <a:srgbClr val="000000"/>
          </a:solidFill>
          <a:ln w="0">
            <a:solidFill>
              <a:srgbClr val="000000"/>
            </a:solidFill>
            <a:round/>
            <a:headEnd/>
            <a:tailEnd/>
          </a:ln>
        </p:spPr>
        <p:txBody>
          <a:bodyPr/>
          <a:lstStyle/>
          <a:p>
            <a:endParaRPr lang="en-IN"/>
          </a:p>
        </p:txBody>
      </p:sp>
      <p:sp>
        <p:nvSpPr>
          <p:cNvPr id="35869" name="Freeform 30"/>
          <p:cNvSpPr>
            <a:spLocks/>
          </p:cNvSpPr>
          <p:nvPr/>
        </p:nvSpPr>
        <p:spPr bwMode="auto">
          <a:xfrm>
            <a:off x="3732213" y="2532063"/>
            <a:ext cx="735012" cy="1938337"/>
          </a:xfrm>
          <a:custGeom>
            <a:avLst/>
            <a:gdLst>
              <a:gd name="T0" fmla="*/ 2147483646 w 55"/>
              <a:gd name="T1" fmla="*/ 2147483646 h 145"/>
              <a:gd name="T2" fmla="*/ 2147483646 w 55"/>
              <a:gd name="T3" fmla="*/ 0 h 145"/>
              <a:gd name="T4" fmla="*/ 0 w 55"/>
              <a:gd name="T5" fmla="*/ 2147483646 h 145"/>
              <a:gd name="T6" fmla="*/ 0 60000 65536"/>
              <a:gd name="T7" fmla="*/ 0 60000 65536"/>
              <a:gd name="T8" fmla="*/ 0 60000 65536"/>
              <a:gd name="T9" fmla="*/ 0 w 55"/>
              <a:gd name="T10" fmla="*/ 0 h 145"/>
              <a:gd name="T11" fmla="*/ 55 w 55"/>
              <a:gd name="T12" fmla="*/ 145 h 145"/>
            </a:gdLst>
            <a:ahLst/>
            <a:cxnLst>
              <a:cxn ang="T6">
                <a:pos x="T0" y="T1"/>
              </a:cxn>
              <a:cxn ang="T7">
                <a:pos x="T2" y="T3"/>
              </a:cxn>
              <a:cxn ang="T8">
                <a:pos x="T4" y="T5"/>
              </a:cxn>
            </a:cxnLst>
            <a:rect l="T9" t="T10" r="T11" b="T12"/>
            <a:pathLst>
              <a:path w="55" h="145">
                <a:moveTo>
                  <a:pt x="55" y="137"/>
                </a:moveTo>
                <a:lnTo>
                  <a:pt x="24" y="0"/>
                </a:lnTo>
                <a:lnTo>
                  <a:pt x="0" y="145"/>
                </a:lnTo>
              </a:path>
            </a:pathLst>
          </a:custGeom>
          <a:noFill/>
          <a:ln w="12700">
            <a:solidFill>
              <a:srgbClr val="000000"/>
            </a:solidFill>
            <a:round/>
            <a:headEnd/>
            <a:tailEnd/>
          </a:ln>
        </p:spPr>
        <p:txBody>
          <a:bodyPr/>
          <a:lstStyle/>
          <a:p>
            <a:endParaRPr lang="en-IN"/>
          </a:p>
        </p:txBody>
      </p:sp>
      <p:sp>
        <p:nvSpPr>
          <p:cNvPr id="35870" name="Freeform 31"/>
          <p:cNvSpPr>
            <a:spLocks/>
          </p:cNvSpPr>
          <p:nvPr/>
        </p:nvSpPr>
        <p:spPr bwMode="auto">
          <a:xfrm>
            <a:off x="4548188" y="4364038"/>
            <a:ext cx="39687" cy="106362"/>
          </a:xfrm>
          <a:custGeom>
            <a:avLst/>
            <a:gdLst>
              <a:gd name="T0" fmla="*/ 0 w 3"/>
              <a:gd name="T1" fmla="*/ 0 h 8"/>
              <a:gd name="T2" fmla="*/ 2147483646 w 3"/>
              <a:gd name="T3" fmla="*/ 2147483646 h 8"/>
              <a:gd name="T4" fmla="*/ 2147483646 w 3"/>
              <a:gd name="T5" fmla="*/ 0 h 8"/>
              <a:gd name="T6" fmla="*/ 2147483646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round/>
            <a:headEnd/>
            <a:tailEnd/>
          </a:ln>
        </p:spPr>
        <p:txBody>
          <a:bodyPr/>
          <a:lstStyle/>
          <a:p>
            <a:endParaRPr lang="en-IN"/>
          </a:p>
        </p:txBody>
      </p:sp>
      <p:sp>
        <p:nvSpPr>
          <p:cNvPr id="35871" name="Freeform 32"/>
          <p:cNvSpPr>
            <a:spLocks/>
          </p:cNvSpPr>
          <p:nvPr/>
        </p:nvSpPr>
        <p:spPr bwMode="auto">
          <a:xfrm>
            <a:off x="4548188" y="4364038"/>
            <a:ext cx="39687" cy="106362"/>
          </a:xfrm>
          <a:custGeom>
            <a:avLst/>
            <a:gdLst>
              <a:gd name="T0" fmla="*/ 0 w 25"/>
              <a:gd name="T1" fmla="*/ 0 h 67"/>
              <a:gd name="T2" fmla="*/ 2147483646 w 25"/>
              <a:gd name="T3" fmla="*/ 2147483646 h 67"/>
              <a:gd name="T4" fmla="*/ 2147483646 w 25"/>
              <a:gd name="T5" fmla="*/ 0 h 67"/>
              <a:gd name="T6" fmla="*/ 2147483646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17" y="0"/>
                </a:lnTo>
                <a:lnTo>
                  <a:pt x="0" y="0"/>
                </a:lnTo>
                <a:close/>
              </a:path>
            </a:pathLst>
          </a:custGeom>
          <a:solidFill>
            <a:srgbClr val="000000"/>
          </a:solidFill>
          <a:ln w="0">
            <a:solidFill>
              <a:srgbClr val="000000"/>
            </a:solidFill>
            <a:round/>
            <a:headEnd/>
            <a:tailEnd/>
          </a:ln>
        </p:spPr>
        <p:txBody>
          <a:bodyPr/>
          <a:lstStyle/>
          <a:p>
            <a:endParaRPr lang="en-IN"/>
          </a:p>
        </p:txBody>
      </p:sp>
      <p:sp>
        <p:nvSpPr>
          <p:cNvPr id="35872" name="Freeform 33"/>
          <p:cNvSpPr>
            <a:spLocks/>
          </p:cNvSpPr>
          <p:nvPr/>
        </p:nvSpPr>
        <p:spPr bwMode="auto">
          <a:xfrm>
            <a:off x="3838575" y="2544763"/>
            <a:ext cx="736600" cy="1939925"/>
          </a:xfrm>
          <a:custGeom>
            <a:avLst/>
            <a:gdLst>
              <a:gd name="T0" fmla="*/ 2147483646 w 55"/>
              <a:gd name="T1" fmla="*/ 2147483646 h 145"/>
              <a:gd name="T2" fmla="*/ 2147483646 w 55"/>
              <a:gd name="T3" fmla="*/ 0 h 145"/>
              <a:gd name="T4" fmla="*/ 0 w 55"/>
              <a:gd name="T5" fmla="*/ 2147483646 h 145"/>
              <a:gd name="T6" fmla="*/ 0 60000 65536"/>
              <a:gd name="T7" fmla="*/ 0 60000 65536"/>
              <a:gd name="T8" fmla="*/ 0 60000 65536"/>
              <a:gd name="T9" fmla="*/ 0 w 55"/>
              <a:gd name="T10" fmla="*/ 0 h 145"/>
              <a:gd name="T11" fmla="*/ 55 w 55"/>
              <a:gd name="T12" fmla="*/ 145 h 145"/>
            </a:gdLst>
            <a:ahLst/>
            <a:cxnLst>
              <a:cxn ang="T6">
                <a:pos x="T0" y="T1"/>
              </a:cxn>
              <a:cxn ang="T7">
                <a:pos x="T2" y="T3"/>
              </a:cxn>
              <a:cxn ang="T8">
                <a:pos x="T4" y="T5"/>
              </a:cxn>
            </a:cxnLst>
            <a:rect l="T9" t="T10" r="T11" b="T12"/>
            <a:pathLst>
              <a:path w="55" h="145">
                <a:moveTo>
                  <a:pt x="55" y="136"/>
                </a:moveTo>
                <a:lnTo>
                  <a:pt x="25" y="0"/>
                </a:lnTo>
                <a:lnTo>
                  <a:pt x="0" y="145"/>
                </a:lnTo>
              </a:path>
            </a:pathLst>
          </a:custGeom>
          <a:noFill/>
          <a:ln w="12700">
            <a:solidFill>
              <a:srgbClr val="000000"/>
            </a:solidFill>
            <a:round/>
            <a:headEnd/>
            <a:tailEnd/>
          </a:ln>
        </p:spPr>
        <p:txBody>
          <a:bodyPr/>
          <a:lstStyle/>
          <a:p>
            <a:endParaRPr lang="en-IN"/>
          </a:p>
        </p:txBody>
      </p:sp>
      <p:sp>
        <p:nvSpPr>
          <p:cNvPr id="35873" name="Rectangle 34"/>
          <p:cNvSpPr>
            <a:spLocks noChangeArrowheads="1"/>
          </p:cNvSpPr>
          <p:nvPr/>
        </p:nvSpPr>
        <p:spPr bwMode="auto">
          <a:xfrm>
            <a:off x="3397250" y="4497388"/>
            <a:ext cx="549275" cy="320675"/>
          </a:xfrm>
          <a:prstGeom prst="rect">
            <a:avLst/>
          </a:prstGeom>
          <a:noFill/>
          <a:ln w="12700">
            <a:solidFill>
              <a:srgbClr val="000000"/>
            </a:solidFill>
            <a:miter lim="800000"/>
            <a:headEnd/>
            <a:tailEnd/>
          </a:ln>
        </p:spPr>
        <p:txBody>
          <a:bodyPr/>
          <a:lstStyle/>
          <a:p>
            <a:pPr algn="ctr"/>
            <a:endParaRPr lang="en-US" altLang="en-US"/>
          </a:p>
        </p:txBody>
      </p:sp>
      <p:sp>
        <p:nvSpPr>
          <p:cNvPr id="35874" name="Rectangle 35"/>
          <p:cNvSpPr>
            <a:spLocks noChangeArrowheads="1"/>
          </p:cNvSpPr>
          <p:nvPr/>
        </p:nvSpPr>
        <p:spPr bwMode="auto">
          <a:xfrm>
            <a:off x="4160838" y="4497388"/>
            <a:ext cx="547687" cy="320675"/>
          </a:xfrm>
          <a:prstGeom prst="rect">
            <a:avLst/>
          </a:prstGeom>
          <a:noFill/>
          <a:ln w="12700">
            <a:solidFill>
              <a:srgbClr val="000000"/>
            </a:solidFill>
            <a:miter lim="800000"/>
            <a:headEnd/>
            <a:tailEnd/>
          </a:ln>
        </p:spPr>
        <p:txBody>
          <a:bodyPr/>
          <a:lstStyle/>
          <a:p>
            <a:pPr algn="ctr"/>
            <a:endParaRPr lang="en-US" altLang="en-US"/>
          </a:p>
        </p:txBody>
      </p:sp>
      <p:sp>
        <p:nvSpPr>
          <p:cNvPr id="35875" name="Rectangle 36"/>
          <p:cNvSpPr>
            <a:spLocks noChangeArrowheads="1"/>
          </p:cNvSpPr>
          <p:nvPr/>
        </p:nvSpPr>
        <p:spPr bwMode="auto">
          <a:xfrm>
            <a:off x="3505200" y="4591050"/>
            <a:ext cx="400050"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Source</a:t>
            </a:r>
            <a:endParaRPr lang="en-CA" altLang="en-US" sz="2400"/>
          </a:p>
        </p:txBody>
      </p:sp>
      <p:sp>
        <p:nvSpPr>
          <p:cNvPr id="35876" name="Rectangle 37"/>
          <p:cNvSpPr>
            <a:spLocks noChangeArrowheads="1"/>
          </p:cNvSpPr>
          <p:nvPr/>
        </p:nvSpPr>
        <p:spPr bwMode="auto">
          <a:xfrm>
            <a:off x="4227513" y="4591050"/>
            <a:ext cx="477837"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Detector</a:t>
            </a:r>
            <a:endParaRPr lang="en-CA" altLang="en-US" sz="2400"/>
          </a:p>
        </p:txBody>
      </p:sp>
      <p:sp>
        <p:nvSpPr>
          <p:cNvPr id="35877" name="Line 38"/>
          <p:cNvSpPr>
            <a:spLocks noChangeShapeType="1"/>
          </p:cNvSpPr>
          <p:nvPr/>
        </p:nvSpPr>
        <p:spPr bwMode="auto">
          <a:xfrm>
            <a:off x="5738813" y="2330450"/>
            <a:ext cx="1587" cy="1588"/>
          </a:xfrm>
          <a:prstGeom prst="line">
            <a:avLst/>
          </a:prstGeom>
          <a:noFill/>
          <a:ln w="12700">
            <a:solidFill>
              <a:srgbClr val="000000"/>
            </a:solidFill>
            <a:round/>
            <a:headEnd/>
            <a:tailEnd/>
          </a:ln>
        </p:spPr>
        <p:txBody>
          <a:bodyPr/>
          <a:lstStyle/>
          <a:p>
            <a:endParaRPr lang="en-IN"/>
          </a:p>
        </p:txBody>
      </p:sp>
      <p:sp>
        <p:nvSpPr>
          <p:cNvPr id="35878" name="Freeform 39"/>
          <p:cNvSpPr>
            <a:spLocks/>
          </p:cNvSpPr>
          <p:nvPr/>
        </p:nvSpPr>
        <p:spPr bwMode="auto">
          <a:xfrm>
            <a:off x="5738813" y="3494088"/>
            <a:ext cx="52387" cy="107950"/>
          </a:xfrm>
          <a:custGeom>
            <a:avLst/>
            <a:gdLst>
              <a:gd name="T0" fmla="*/ 0 w 4"/>
              <a:gd name="T1" fmla="*/ 2147483646 h 8"/>
              <a:gd name="T2" fmla="*/ 2147483646 w 4"/>
              <a:gd name="T3" fmla="*/ 2147483646 h 8"/>
              <a:gd name="T4" fmla="*/ 2147483646 w 4"/>
              <a:gd name="T5" fmla="*/ 0 h 8"/>
              <a:gd name="T6" fmla="*/ 2147483646 w 4"/>
              <a:gd name="T7" fmla="*/ 0 h 8"/>
              <a:gd name="T8" fmla="*/ 0 w 4"/>
              <a:gd name="T9" fmla="*/ 2147483646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0" y="1"/>
                </a:moveTo>
                <a:lnTo>
                  <a:pt x="4" y="8"/>
                </a:lnTo>
                <a:lnTo>
                  <a:pt x="3" y="0"/>
                </a:lnTo>
                <a:lnTo>
                  <a:pt x="2" y="0"/>
                </a:lnTo>
                <a:lnTo>
                  <a:pt x="0" y="1"/>
                </a:lnTo>
              </a:path>
            </a:pathLst>
          </a:custGeom>
          <a:noFill/>
          <a:ln w="12700">
            <a:solidFill>
              <a:srgbClr val="000000"/>
            </a:solidFill>
            <a:round/>
            <a:headEnd/>
            <a:tailEnd/>
          </a:ln>
        </p:spPr>
        <p:txBody>
          <a:bodyPr/>
          <a:lstStyle/>
          <a:p>
            <a:endParaRPr lang="en-IN"/>
          </a:p>
        </p:txBody>
      </p:sp>
      <p:sp>
        <p:nvSpPr>
          <p:cNvPr id="35879" name="Freeform 40"/>
          <p:cNvSpPr>
            <a:spLocks/>
          </p:cNvSpPr>
          <p:nvPr/>
        </p:nvSpPr>
        <p:spPr bwMode="auto">
          <a:xfrm>
            <a:off x="5738813" y="3494088"/>
            <a:ext cx="52387" cy="107950"/>
          </a:xfrm>
          <a:custGeom>
            <a:avLst/>
            <a:gdLst>
              <a:gd name="T0" fmla="*/ 0 w 33"/>
              <a:gd name="T1" fmla="*/ 2147483646 h 68"/>
              <a:gd name="T2" fmla="*/ 2147483646 w 33"/>
              <a:gd name="T3" fmla="*/ 2147483646 h 68"/>
              <a:gd name="T4" fmla="*/ 2147483646 w 33"/>
              <a:gd name="T5" fmla="*/ 0 h 68"/>
              <a:gd name="T6" fmla="*/ 2147483646 w 33"/>
              <a:gd name="T7" fmla="*/ 0 h 68"/>
              <a:gd name="T8" fmla="*/ 0 w 33"/>
              <a:gd name="T9" fmla="*/ 2147483646 h 68"/>
              <a:gd name="T10" fmla="*/ 0 60000 65536"/>
              <a:gd name="T11" fmla="*/ 0 60000 65536"/>
              <a:gd name="T12" fmla="*/ 0 60000 65536"/>
              <a:gd name="T13" fmla="*/ 0 60000 65536"/>
              <a:gd name="T14" fmla="*/ 0 60000 65536"/>
              <a:gd name="T15" fmla="*/ 0 w 33"/>
              <a:gd name="T16" fmla="*/ 0 h 68"/>
              <a:gd name="T17" fmla="*/ 33 w 33"/>
              <a:gd name="T18" fmla="*/ 68 h 68"/>
            </a:gdLst>
            <a:ahLst/>
            <a:cxnLst>
              <a:cxn ang="T10">
                <a:pos x="T0" y="T1"/>
              </a:cxn>
              <a:cxn ang="T11">
                <a:pos x="T2" y="T3"/>
              </a:cxn>
              <a:cxn ang="T12">
                <a:pos x="T4" y="T5"/>
              </a:cxn>
              <a:cxn ang="T13">
                <a:pos x="T6" y="T7"/>
              </a:cxn>
              <a:cxn ang="T14">
                <a:pos x="T8" y="T9"/>
              </a:cxn>
            </a:cxnLst>
            <a:rect l="T15" t="T16" r="T17" b="T18"/>
            <a:pathLst>
              <a:path w="33" h="68">
                <a:moveTo>
                  <a:pt x="0" y="9"/>
                </a:moveTo>
                <a:lnTo>
                  <a:pt x="33" y="68"/>
                </a:lnTo>
                <a:lnTo>
                  <a:pt x="25" y="0"/>
                </a:lnTo>
                <a:lnTo>
                  <a:pt x="17" y="0"/>
                </a:lnTo>
                <a:lnTo>
                  <a:pt x="0" y="9"/>
                </a:lnTo>
                <a:close/>
              </a:path>
            </a:pathLst>
          </a:custGeom>
          <a:solidFill>
            <a:srgbClr val="000000"/>
          </a:solidFill>
          <a:ln w="0">
            <a:solidFill>
              <a:srgbClr val="000000"/>
            </a:solidFill>
            <a:round/>
            <a:headEnd/>
            <a:tailEnd/>
          </a:ln>
        </p:spPr>
        <p:txBody>
          <a:bodyPr/>
          <a:lstStyle/>
          <a:p>
            <a:endParaRPr lang="en-IN"/>
          </a:p>
        </p:txBody>
      </p:sp>
      <p:sp>
        <p:nvSpPr>
          <p:cNvPr id="35880" name="Freeform 41"/>
          <p:cNvSpPr>
            <a:spLocks/>
          </p:cNvSpPr>
          <p:nvPr/>
        </p:nvSpPr>
        <p:spPr bwMode="auto">
          <a:xfrm>
            <a:off x="5137150" y="2544763"/>
            <a:ext cx="628650" cy="1939925"/>
          </a:xfrm>
          <a:custGeom>
            <a:avLst/>
            <a:gdLst>
              <a:gd name="T0" fmla="*/ 2147483646 w 47"/>
              <a:gd name="T1" fmla="*/ 2147483646 h 145"/>
              <a:gd name="T2" fmla="*/ 2147483646 w 47"/>
              <a:gd name="T3" fmla="*/ 0 h 145"/>
              <a:gd name="T4" fmla="*/ 0 w 47"/>
              <a:gd name="T5" fmla="*/ 2147483646 h 145"/>
              <a:gd name="T6" fmla="*/ 0 60000 65536"/>
              <a:gd name="T7" fmla="*/ 0 60000 65536"/>
              <a:gd name="T8" fmla="*/ 0 60000 65536"/>
              <a:gd name="T9" fmla="*/ 0 w 47"/>
              <a:gd name="T10" fmla="*/ 0 h 145"/>
              <a:gd name="T11" fmla="*/ 47 w 47"/>
              <a:gd name="T12" fmla="*/ 145 h 145"/>
            </a:gdLst>
            <a:ahLst/>
            <a:cxnLst>
              <a:cxn ang="T6">
                <a:pos x="T0" y="T1"/>
              </a:cxn>
              <a:cxn ang="T7">
                <a:pos x="T2" y="T3"/>
              </a:cxn>
              <a:cxn ang="T8">
                <a:pos x="T4" y="T5"/>
              </a:cxn>
            </a:cxnLst>
            <a:rect l="T9" t="T10" r="T11" b="T12"/>
            <a:pathLst>
              <a:path w="47" h="145">
                <a:moveTo>
                  <a:pt x="47" y="71"/>
                </a:moveTo>
                <a:lnTo>
                  <a:pt x="29" y="0"/>
                </a:lnTo>
                <a:lnTo>
                  <a:pt x="0" y="145"/>
                </a:lnTo>
              </a:path>
            </a:pathLst>
          </a:custGeom>
          <a:noFill/>
          <a:ln w="12700">
            <a:solidFill>
              <a:srgbClr val="000000"/>
            </a:solidFill>
            <a:round/>
            <a:headEnd/>
            <a:tailEnd/>
          </a:ln>
        </p:spPr>
        <p:txBody>
          <a:bodyPr/>
          <a:lstStyle/>
          <a:p>
            <a:endParaRPr lang="en-IN"/>
          </a:p>
        </p:txBody>
      </p:sp>
      <p:sp>
        <p:nvSpPr>
          <p:cNvPr id="35881" name="Freeform 42"/>
          <p:cNvSpPr>
            <a:spLocks/>
          </p:cNvSpPr>
          <p:nvPr/>
        </p:nvSpPr>
        <p:spPr bwMode="auto">
          <a:xfrm>
            <a:off x="5845175" y="3494088"/>
            <a:ext cx="53975" cy="107950"/>
          </a:xfrm>
          <a:custGeom>
            <a:avLst/>
            <a:gdLst>
              <a:gd name="T0" fmla="*/ 0 w 4"/>
              <a:gd name="T1" fmla="*/ 2147483646 h 8"/>
              <a:gd name="T2" fmla="*/ 2147483646 w 4"/>
              <a:gd name="T3" fmla="*/ 2147483646 h 8"/>
              <a:gd name="T4" fmla="*/ 2147483646 w 4"/>
              <a:gd name="T5" fmla="*/ 0 h 8"/>
              <a:gd name="T6" fmla="*/ 2147483646 w 4"/>
              <a:gd name="T7" fmla="*/ 0 h 8"/>
              <a:gd name="T8" fmla="*/ 0 w 4"/>
              <a:gd name="T9" fmla="*/ 2147483646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0" y="1"/>
                </a:moveTo>
                <a:lnTo>
                  <a:pt x="4" y="8"/>
                </a:lnTo>
                <a:lnTo>
                  <a:pt x="3" y="0"/>
                </a:lnTo>
                <a:lnTo>
                  <a:pt x="2" y="0"/>
                </a:lnTo>
                <a:lnTo>
                  <a:pt x="0" y="1"/>
                </a:lnTo>
              </a:path>
            </a:pathLst>
          </a:custGeom>
          <a:noFill/>
          <a:ln w="12700">
            <a:solidFill>
              <a:srgbClr val="000000"/>
            </a:solidFill>
            <a:round/>
            <a:headEnd/>
            <a:tailEnd/>
          </a:ln>
        </p:spPr>
        <p:txBody>
          <a:bodyPr/>
          <a:lstStyle/>
          <a:p>
            <a:endParaRPr lang="en-IN"/>
          </a:p>
        </p:txBody>
      </p:sp>
      <p:sp>
        <p:nvSpPr>
          <p:cNvPr id="35882" name="Freeform 43"/>
          <p:cNvSpPr>
            <a:spLocks/>
          </p:cNvSpPr>
          <p:nvPr/>
        </p:nvSpPr>
        <p:spPr bwMode="auto">
          <a:xfrm>
            <a:off x="5845175" y="3494088"/>
            <a:ext cx="53975" cy="107950"/>
          </a:xfrm>
          <a:custGeom>
            <a:avLst/>
            <a:gdLst>
              <a:gd name="T0" fmla="*/ 0 w 34"/>
              <a:gd name="T1" fmla="*/ 2147483646 h 68"/>
              <a:gd name="T2" fmla="*/ 2147483646 w 34"/>
              <a:gd name="T3" fmla="*/ 2147483646 h 68"/>
              <a:gd name="T4" fmla="*/ 2147483646 w 34"/>
              <a:gd name="T5" fmla="*/ 0 h 68"/>
              <a:gd name="T6" fmla="*/ 2147483646 w 34"/>
              <a:gd name="T7" fmla="*/ 0 h 68"/>
              <a:gd name="T8" fmla="*/ 0 w 34"/>
              <a:gd name="T9" fmla="*/ 2147483646 h 68"/>
              <a:gd name="T10" fmla="*/ 0 60000 65536"/>
              <a:gd name="T11" fmla="*/ 0 60000 65536"/>
              <a:gd name="T12" fmla="*/ 0 60000 65536"/>
              <a:gd name="T13" fmla="*/ 0 60000 65536"/>
              <a:gd name="T14" fmla="*/ 0 60000 65536"/>
              <a:gd name="T15" fmla="*/ 0 w 34"/>
              <a:gd name="T16" fmla="*/ 0 h 68"/>
              <a:gd name="T17" fmla="*/ 34 w 34"/>
              <a:gd name="T18" fmla="*/ 68 h 68"/>
            </a:gdLst>
            <a:ahLst/>
            <a:cxnLst>
              <a:cxn ang="T10">
                <a:pos x="T0" y="T1"/>
              </a:cxn>
              <a:cxn ang="T11">
                <a:pos x="T2" y="T3"/>
              </a:cxn>
              <a:cxn ang="T12">
                <a:pos x="T4" y="T5"/>
              </a:cxn>
              <a:cxn ang="T13">
                <a:pos x="T6" y="T7"/>
              </a:cxn>
              <a:cxn ang="T14">
                <a:pos x="T8" y="T9"/>
              </a:cxn>
            </a:cxnLst>
            <a:rect l="T15" t="T16" r="T17" b="T18"/>
            <a:pathLst>
              <a:path w="34" h="68">
                <a:moveTo>
                  <a:pt x="0" y="9"/>
                </a:moveTo>
                <a:lnTo>
                  <a:pt x="34" y="68"/>
                </a:lnTo>
                <a:lnTo>
                  <a:pt x="25" y="0"/>
                </a:lnTo>
                <a:lnTo>
                  <a:pt x="17" y="0"/>
                </a:lnTo>
                <a:lnTo>
                  <a:pt x="0" y="9"/>
                </a:lnTo>
                <a:close/>
              </a:path>
            </a:pathLst>
          </a:custGeom>
          <a:solidFill>
            <a:srgbClr val="000000"/>
          </a:solidFill>
          <a:ln w="0">
            <a:solidFill>
              <a:srgbClr val="000000"/>
            </a:solidFill>
            <a:round/>
            <a:headEnd/>
            <a:tailEnd/>
          </a:ln>
        </p:spPr>
        <p:txBody>
          <a:bodyPr/>
          <a:lstStyle/>
          <a:p>
            <a:endParaRPr lang="en-IN"/>
          </a:p>
        </p:txBody>
      </p:sp>
      <p:sp>
        <p:nvSpPr>
          <p:cNvPr id="35883" name="Freeform 44"/>
          <p:cNvSpPr>
            <a:spLocks/>
          </p:cNvSpPr>
          <p:nvPr/>
        </p:nvSpPr>
        <p:spPr bwMode="auto">
          <a:xfrm>
            <a:off x="5243513" y="2544763"/>
            <a:ext cx="628650" cy="1939925"/>
          </a:xfrm>
          <a:custGeom>
            <a:avLst/>
            <a:gdLst>
              <a:gd name="T0" fmla="*/ 2147483646 w 47"/>
              <a:gd name="T1" fmla="*/ 2147483646 h 145"/>
              <a:gd name="T2" fmla="*/ 2147483646 w 47"/>
              <a:gd name="T3" fmla="*/ 0 h 145"/>
              <a:gd name="T4" fmla="*/ 0 w 47"/>
              <a:gd name="T5" fmla="*/ 2147483646 h 145"/>
              <a:gd name="T6" fmla="*/ 0 60000 65536"/>
              <a:gd name="T7" fmla="*/ 0 60000 65536"/>
              <a:gd name="T8" fmla="*/ 0 60000 65536"/>
              <a:gd name="T9" fmla="*/ 0 w 47"/>
              <a:gd name="T10" fmla="*/ 0 h 145"/>
              <a:gd name="T11" fmla="*/ 47 w 47"/>
              <a:gd name="T12" fmla="*/ 145 h 145"/>
            </a:gdLst>
            <a:ahLst/>
            <a:cxnLst>
              <a:cxn ang="T6">
                <a:pos x="T0" y="T1"/>
              </a:cxn>
              <a:cxn ang="T7">
                <a:pos x="T2" y="T3"/>
              </a:cxn>
              <a:cxn ang="T8">
                <a:pos x="T4" y="T5"/>
              </a:cxn>
            </a:cxnLst>
            <a:rect l="T9" t="T10" r="T11" b="T12"/>
            <a:pathLst>
              <a:path w="47" h="145">
                <a:moveTo>
                  <a:pt x="47" y="71"/>
                </a:moveTo>
                <a:lnTo>
                  <a:pt x="29" y="0"/>
                </a:lnTo>
                <a:lnTo>
                  <a:pt x="0" y="145"/>
                </a:lnTo>
              </a:path>
            </a:pathLst>
          </a:custGeom>
          <a:noFill/>
          <a:ln w="12700">
            <a:solidFill>
              <a:srgbClr val="000000"/>
            </a:solidFill>
            <a:round/>
            <a:headEnd/>
            <a:tailEnd/>
          </a:ln>
        </p:spPr>
        <p:txBody>
          <a:bodyPr/>
          <a:lstStyle/>
          <a:p>
            <a:endParaRPr lang="en-IN"/>
          </a:p>
        </p:txBody>
      </p:sp>
      <p:sp>
        <p:nvSpPr>
          <p:cNvPr id="35884" name="Freeform 45"/>
          <p:cNvSpPr>
            <a:spLocks/>
          </p:cNvSpPr>
          <p:nvPr/>
        </p:nvSpPr>
        <p:spPr bwMode="auto">
          <a:xfrm>
            <a:off x="5965825" y="3494088"/>
            <a:ext cx="39688" cy="107950"/>
          </a:xfrm>
          <a:custGeom>
            <a:avLst/>
            <a:gdLst>
              <a:gd name="T0" fmla="*/ 0 w 3"/>
              <a:gd name="T1" fmla="*/ 2147483646 h 8"/>
              <a:gd name="T2" fmla="*/ 2147483646 w 3"/>
              <a:gd name="T3" fmla="*/ 2147483646 h 8"/>
              <a:gd name="T4" fmla="*/ 2147483646 w 3"/>
              <a:gd name="T5" fmla="*/ 0 h 8"/>
              <a:gd name="T6" fmla="*/ 2147483646 w 3"/>
              <a:gd name="T7" fmla="*/ 0 h 8"/>
              <a:gd name="T8" fmla="*/ 0 w 3"/>
              <a:gd name="T9" fmla="*/ 2147483646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1"/>
                </a:moveTo>
                <a:lnTo>
                  <a:pt x="3" y="8"/>
                </a:lnTo>
                <a:lnTo>
                  <a:pt x="3" y="0"/>
                </a:lnTo>
                <a:lnTo>
                  <a:pt x="1" y="0"/>
                </a:lnTo>
                <a:lnTo>
                  <a:pt x="0" y="1"/>
                </a:lnTo>
              </a:path>
            </a:pathLst>
          </a:custGeom>
          <a:noFill/>
          <a:ln w="12700">
            <a:solidFill>
              <a:srgbClr val="000000"/>
            </a:solidFill>
            <a:round/>
            <a:headEnd/>
            <a:tailEnd/>
          </a:ln>
        </p:spPr>
        <p:txBody>
          <a:bodyPr/>
          <a:lstStyle/>
          <a:p>
            <a:endParaRPr lang="en-IN"/>
          </a:p>
        </p:txBody>
      </p:sp>
      <p:sp>
        <p:nvSpPr>
          <p:cNvPr id="35885" name="Freeform 46"/>
          <p:cNvSpPr>
            <a:spLocks/>
          </p:cNvSpPr>
          <p:nvPr/>
        </p:nvSpPr>
        <p:spPr bwMode="auto">
          <a:xfrm>
            <a:off x="5965825" y="3494088"/>
            <a:ext cx="39688" cy="107950"/>
          </a:xfrm>
          <a:custGeom>
            <a:avLst/>
            <a:gdLst>
              <a:gd name="T0" fmla="*/ 0 w 25"/>
              <a:gd name="T1" fmla="*/ 2147483646 h 68"/>
              <a:gd name="T2" fmla="*/ 2147483646 w 25"/>
              <a:gd name="T3" fmla="*/ 2147483646 h 68"/>
              <a:gd name="T4" fmla="*/ 2147483646 w 25"/>
              <a:gd name="T5" fmla="*/ 0 h 68"/>
              <a:gd name="T6" fmla="*/ 2147483646 w 25"/>
              <a:gd name="T7" fmla="*/ 0 h 68"/>
              <a:gd name="T8" fmla="*/ 0 w 25"/>
              <a:gd name="T9" fmla="*/ 2147483646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0" y="9"/>
                </a:moveTo>
                <a:lnTo>
                  <a:pt x="25" y="68"/>
                </a:lnTo>
                <a:lnTo>
                  <a:pt x="25" y="0"/>
                </a:lnTo>
                <a:lnTo>
                  <a:pt x="8" y="0"/>
                </a:lnTo>
                <a:lnTo>
                  <a:pt x="0" y="9"/>
                </a:lnTo>
                <a:close/>
              </a:path>
            </a:pathLst>
          </a:custGeom>
          <a:solidFill>
            <a:srgbClr val="000000"/>
          </a:solidFill>
          <a:ln w="0">
            <a:solidFill>
              <a:srgbClr val="000000"/>
            </a:solidFill>
            <a:round/>
            <a:headEnd/>
            <a:tailEnd/>
          </a:ln>
        </p:spPr>
        <p:txBody>
          <a:bodyPr/>
          <a:lstStyle/>
          <a:p>
            <a:endParaRPr lang="en-IN"/>
          </a:p>
        </p:txBody>
      </p:sp>
      <p:sp>
        <p:nvSpPr>
          <p:cNvPr id="35886" name="Freeform 47"/>
          <p:cNvSpPr>
            <a:spLocks/>
          </p:cNvSpPr>
          <p:nvPr/>
        </p:nvSpPr>
        <p:spPr bwMode="auto">
          <a:xfrm>
            <a:off x="5349875" y="2330450"/>
            <a:ext cx="628650" cy="2154238"/>
          </a:xfrm>
          <a:custGeom>
            <a:avLst/>
            <a:gdLst>
              <a:gd name="T0" fmla="*/ 2147483646 w 47"/>
              <a:gd name="T1" fmla="*/ 2147483646 h 161"/>
              <a:gd name="T2" fmla="*/ 2147483646 w 47"/>
              <a:gd name="T3" fmla="*/ 0 h 161"/>
              <a:gd name="T4" fmla="*/ 0 w 47"/>
              <a:gd name="T5" fmla="*/ 2147483646 h 161"/>
              <a:gd name="T6" fmla="*/ 0 60000 65536"/>
              <a:gd name="T7" fmla="*/ 0 60000 65536"/>
              <a:gd name="T8" fmla="*/ 0 60000 65536"/>
              <a:gd name="T9" fmla="*/ 0 w 47"/>
              <a:gd name="T10" fmla="*/ 0 h 161"/>
              <a:gd name="T11" fmla="*/ 47 w 47"/>
              <a:gd name="T12" fmla="*/ 161 h 161"/>
            </a:gdLst>
            <a:ahLst/>
            <a:cxnLst>
              <a:cxn ang="T6">
                <a:pos x="T0" y="T1"/>
              </a:cxn>
              <a:cxn ang="T7">
                <a:pos x="T2" y="T3"/>
              </a:cxn>
              <a:cxn ang="T8">
                <a:pos x="T4" y="T5"/>
              </a:cxn>
            </a:cxnLst>
            <a:rect l="T9" t="T10" r="T11" b="T12"/>
            <a:pathLst>
              <a:path w="47" h="161">
                <a:moveTo>
                  <a:pt x="47" y="87"/>
                </a:moveTo>
                <a:lnTo>
                  <a:pt x="29" y="0"/>
                </a:lnTo>
                <a:lnTo>
                  <a:pt x="0" y="161"/>
                </a:lnTo>
              </a:path>
            </a:pathLst>
          </a:custGeom>
          <a:noFill/>
          <a:ln w="12700">
            <a:solidFill>
              <a:srgbClr val="000000"/>
            </a:solidFill>
            <a:round/>
            <a:headEnd/>
            <a:tailEnd/>
          </a:ln>
        </p:spPr>
        <p:txBody>
          <a:bodyPr/>
          <a:lstStyle/>
          <a:p>
            <a:endParaRPr lang="en-IN"/>
          </a:p>
        </p:txBody>
      </p:sp>
      <p:sp>
        <p:nvSpPr>
          <p:cNvPr id="35887" name="Freeform 48"/>
          <p:cNvSpPr>
            <a:spLocks/>
          </p:cNvSpPr>
          <p:nvPr/>
        </p:nvSpPr>
        <p:spPr bwMode="auto">
          <a:xfrm>
            <a:off x="6072188" y="3494088"/>
            <a:ext cx="41275" cy="107950"/>
          </a:xfrm>
          <a:custGeom>
            <a:avLst/>
            <a:gdLst>
              <a:gd name="T0" fmla="*/ 0 w 3"/>
              <a:gd name="T1" fmla="*/ 2147483646 h 8"/>
              <a:gd name="T2" fmla="*/ 2147483646 w 3"/>
              <a:gd name="T3" fmla="*/ 2147483646 h 8"/>
              <a:gd name="T4" fmla="*/ 2147483646 w 3"/>
              <a:gd name="T5" fmla="*/ 0 h 8"/>
              <a:gd name="T6" fmla="*/ 2147483646 w 3"/>
              <a:gd name="T7" fmla="*/ 0 h 8"/>
              <a:gd name="T8" fmla="*/ 0 w 3"/>
              <a:gd name="T9" fmla="*/ 2147483646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1"/>
                </a:moveTo>
                <a:lnTo>
                  <a:pt x="3" y="8"/>
                </a:lnTo>
                <a:lnTo>
                  <a:pt x="3" y="0"/>
                </a:lnTo>
                <a:lnTo>
                  <a:pt x="1" y="0"/>
                </a:lnTo>
                <a:lnTo>
                  <a:pt x="0" y="1"/>
                </a:lnTo>
              </a:path>
            </a:pathLst>
          </a:custGeom>
          <a:noFill/>
          <a:ln w="12700">
            <a:solidFill>
              <a:srgbClr val="000000"/>
            </a:solidFill>
            <a:round/>
            <a:headEnd/>
            <a:tailEnd/>
          </a:ln>
        </p:spPr>
        <p:txBody>
          <a:bodyPr/>
          <a:lstStyle/>
          <a:p>
            <a:endParaRPr lang="en-IN"/>
          </a:p>
        </p:txBody>
      </p:sp>
      <p:sp>
        <p:nvSpPr>
          <p:cNvPr id="35888" name="Freeform 49"/>
          <p:cNvSpPr>
            <a:spLocks/>
          </p:cNvSpPr>
          <p:nvPr/>
        </p:nvSpPr>
        <p:spPr bwMode="auto">
          <a:xfrm>
            <a:off x="6072188" y="3494088"/>
            <a:ext cx="41275" cy="107950"/>
          </a:xfrm>
          <a:custGeom>
            <a:avLst/>
            <a:gdLst>
              <a:gd name="T0" fmla="*/ 0 w 26"/>
              <a:gd name="T1" fmla="*/ 2147483646 h 68"/>
              <a:gd name="T2" fmla="*/ 2147483646 w 26"/>
              <a:gd name="T3" fmla="*/ 2147483646 h 68"/>
              <a:gd name="T4" fmla="*/ 2147483646 w 26"/>
              <a:gd name="T5" fmla="*/ 0 h 68"/>
              <a:gd name="T6" fmla="*/ 2147483646 w 26"/>
              <a:gd name="T7" fmla="*/ 0 h 68"/>
              <a:gd name="T8" fmla="*/ 0 w 26"/>
              <a:gd name="T9" fmla="*/ 2147483646 h 68"/>
              <a:gd name="T10" fmla="*/ 0 60000 65536"/>
              <a:gd name="T11" fmla="*/ 0 60000 65536"/>
              <a:gd name="T12" fmla="*/ 0 60000 65536"/>
              <a:gd name="T13" fmla="*/ 0 60000 65536"/>
              <a:gd name="T14" fmla="*/ 0 60000 65536"/>
              <a:gd name="T15" fmla="*/ 0 w 26"/>
              <a:gd name="T16" fmla="*/ 0 h 68"/>
              <a:gd name="T17" fmla="*/ 26 w 26"/>
              <a:gd name="T18" fmla="*/ 68 h 68"/>
            </a:gdLst>
            <a:ahLst/>
            <a:cxnLst>
              <a:cxn ang="T10">
                <a:pos x="T0" y="T1"/>
              </a:cxn>
              <a:cxn ang="T11">
                <a:pos x="T2" y="T3"/>
              </a:cxn>
              <a:cxn ang="T12">
                <a:pos x="T4" y="T5"/>
              </a:cxn>
              <a:cxn ang="T13">
                <a:pos x="T6" y="T7"/>
              </a:cxn>
              <a:cxn ang="T14">
                <a:pos x="T8" y="T9"/>
              </a:cxn>
            </a:cxnLst>
            <a:rect l="T15" t="T16" r="T17" b="T18"/>
            <a:pathLst>
              <a:path w="26" h="68">
                <a:moveTo>
                  <a:pt x="0" y="9"/>
                </a:moveTo>
                <a:lnTo>
                  <a:pt x="26" y="68"/>
                </a:lnTo>
                <a:lnTo>
                  <a:pt x="26" y="0"/>
                </a:lnTo>
                <a:lnTo>
                  <a:pt x="9" y="0"/>
                </a:lnTo>
                <a:lnTo>
                  <a:pt x="0" y="9"/>
                </a:lnTo>
                <a:close/>
              </a:path>
            </a:pathLst>
          </a:custGeom>
          <a:solidFill>
            <a:srgbClr val="000000"/>
          </a:solidFill>
          <a:ln w="0">
            <a:solidFill>
              <a:srgbClr val="000000"/>
            </a:solidFill>
            <a:round/>
            <a:headEnd/>
            <a:tailEnd/>
          </a:ln>
        </p:spPr>
        <p:txBody>
          <a:bodyPr/>
          <a:lstStyle/>
          <a:p>
            <a:endParaRPr lang="en-IN"/>
          </a:p>
        </p:txBody>
      </p:sp>
      <p:sp>
        <p:nvSpPr>
          <p:cNvPr id="35889" name="Freeform 50"/>
          <p:cNvSpPr>
            <a:spLocks/>
          </p:cNvSpPr>
          <p:nvPr/>
        </p:nvSpPr>
        <p:spPr bwMode="auto">
          <a:xfrm>
            <a:off x="5470525" y="2330450"/>
            <a:ext cx="615950" cy="2154238"/>
          </a:xfrm>
          <a:custGeom>
            <a:avLst/>
            <a:gdLst>
              <a:gd name="T0" fmla="*/ 2147483646 w 46"/>
              <a:gd name="T1" fmla="*/ 2147483646 h 161"/>
              <a:gd name="T2" fmla="*/ 2147483646 w 46"/>
              <a:gd name="T3" fmla="*/ 0 h 161"/>
              <a:gd name="T4" fmla="*/ 0 w 46"/>
              <a:gd name="T5" fmla="*/ 2147483646 h 161"/>
              <a:gd name="T6" fmla="*/ 0 60000 65536"/>
              <a:gd name="T7" fmla="*/ 0 60000 65536"/>
              <a:gd name="T8" fmla="*/ 0 60000 65536"/>
              <a:gd name="T9" fmla="*/ 0 w 46"/>
              <a:gd name="T10" fmla="*/ 0 h 161"/>
              <a:gd name="T11" fmla="*/ 46 w 46"/>
              <a:gd name="T12" fmla="*/ 161 h 161"/>
            </a:gdLst>
            <a:ahLst/>
            <a:cxnLst>
              <a:cxn ang="T6">
                <a:pos x="T0" y="T1"/>
              </a:cxn>
              <a:cxn ang="T7">
                <a:pos x="T2" y="T3"/>
              </a:cxn>
              <a:cxn ang="T8">
                <a:pos x="T4" y="T5"/>
              </a:cxn>
            </a:cxnLst>
            <a:rect l="T9" t="T10" r="T11" b="T12"/>
            <a:pathLst>
              <a:path w="46" h="161">
                <a:moveTo>
                  <a:pt x="46" y="87"/>
                </a:moveTo>
                <a:lnTo>
                  <a:pt x="28" y="0"/>
                </a:lnTo>
                <a:lnTo>
                  <a:pt x="0" y="161"/>
                </a:lnTo>
              </a:path>
            </a:pathLst>
          </a:custGeom>
          <a:noFill/>
          <a:ln w="12700">
            <a:solidFill>
              <a:srgbClr val="000000"/>
            </a:solidFill>
            <a:round/>
            <a:headEnd/>
            <a:tailEnd/>
          </a:ln>
        </p:spPr>
        <p:txBody>
          <a:bodyPr/>
          <a:lstStyle/>
          <a:p>
            <a:endParaRPr lang="en-IN"/>
          </a:p>
        </p:txBody>
      </p:sp>
      <p:sp>
        <p:nvSpPr>
          <p:cNvPr id="35890" name="Rectangle 51"/>
          <p:cNvSpPr>
            <a:spLocks noChangeArrowheads="1"/>
          </p:cNvSpPr>
          <p:nvPr/>
        </p:nvSpPr>
        <p:spPr bwMode="auto">
          <a:xfrm>
            <a:off x="5029200" y="4497388"/>
            <a:ext cx="549275" cy="320675"/>
          </a:xfrm>
          <a:prstGeom prst="rect">
            <a:avLst/>
          </a:prstGeom>
          <a:noFill/>
          <a:ln w="12700">
            <a:solidFill>
              <a:srgbClr val="000000"/>
            </a:solidFill>
            <a:miter lim="800000"/>
            <a:headEnd/>
            <a:tailEnd/>
          </a:ln>
        </p:spPr>
        <p:txBody>
          <a:bodyPr/>
          <a:lstStyle/>
          <a:p>
            <a:pPr algn="ctr"/>
            <a:endParaRPr lang="en-US" altLang="en-US"/>
          </a:p>
        </p:txBody>
      </p:sp>
      <p:sp>
        <p:nvSpPr>
          <p:cNvPr id="35891" name="Rectangle 52"/>
          <p:cNvSpPr>
            <a:spLocks noChangeArrowheads="1"/>
          </p:cNvSpPr>
          <p:nvPr/>
        </p:nvSpPr>
        <p:spPr bwMode="auto">
          <a:xfrm>
            <a:off x="5818188" y="4497388"/>
            <a:ext cx="534987" cy="320675"/>
          </a:xfrm>
          <a:prstGeom prst="rect">
            <a:avLst/>
          </a:prstGeom>
          <a:noFill/>
          <a:ln w="12700">
            <a:solidFill>
              <a:srgbClr val="000000"/>
            </a:solidFill>
            <a:miter lim="800000"/>
            <a:headEnd/>
            <a:tailEnd/>
          </a:ln>
        </p:spPr>
        <p:txBody>
          <a:bodyPr/>
          <a:lstStyle/>
          <a:p>
            <a:pPr algn="ctr"/>
            <a:endParaRPr lang="en-US" altLang="en-US"/>
          </a:p>
        </p:txBody>
      </p:sp>
      <p:sp>
        <p:nvSpPr>
          <p:cNvPr id="35892" name="Rectangle 53"/>
          <p:cNvSpPr>
            <a:spLocks noChangeArrowheads="1"/>
          </p:cNvSpPr>
          <p:nvPr/>
        </p:nvSpPr>
        <p:spPr bwMode="auto">
          <a:xfrm>
            <a:off x="5137150" y="4591050"/>
            <a:ext cx="400050"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Source</a:t>
            </a:r>
            <a:endParaRPr lang="en-CA" altLang="en-US" sz="2400"/>
          </a:p>
        </p:txBody>
      </p:sp>
      <p:sp>
        <p:nvSpPr>
          <p:cNvPr id="35893" name="Rectangle 54"/>
          <p:cNvSpPr>
            <a:spLocks noChangeArrowheads="1"/>
          </p:cNvSpPr>
          <p:nvPr/>
        </p:nvSpPr>
        <p:spPr bwMode="auto">
          <a:xfrm>
            <a:off x="5872163" y="4591050"/>
            <a:ext cx="477837"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Detector</a:t>
            </a:r>
            <a:endParaRPr lang="en-CA" altLang="en-US" sz="2400"/>
          </a:p>
        </p:txBody>
      </p:sp>
      <p:sp>
        <p:nvSpPr>
          <p:cNvPr id="35894" name="Line 55"/>
          <p:cNvSpPr>
            <a:spLocks noChangeShapeType="1"/>
          </p:cNvSpPr>
          <p:nvPr/>
        </p:nvSpPr>
        <p:spPr bwMode="auto">
          <a:xfrm>
            <a:off x="7356475" y="2344738"/>
            <a:ext cx="1588" cy="1587"/>
          </a:xfrm>
          <a:prstGeom prst="line">
            <a:avLst/>
          </a:prstGeom>
          <a:noFill/>
          <a:ln w="12700">
            <a:solidFill>
              <a:srgbClr val="000000"/>
            </a:solidFill>
            <a:round/>
            <a:headEnd/>
            <a:tailEnd/>
          </a:ln>
        </p:spPr>
        <p:txBody>
          <a:bodyPr/>
          <a:lstStyle/>
          <a:p>
            <a:endParaRPr lang="en-IN"/>
          </a:p>
        </p:txBody>
      </p:sp>
      <p:sp>
        <p:nvSpPr>
          <p:cNvPr id="35895" name="Freeform 56"/>
          <p:cNvSpPr>
            <a:spLocks/>
          </p:cNvSpPr>
          <p:nvPr/>
        </p:nvSpPr>
        <p:spPr bwMode="auto">
          <a:xfrm>
            <a:off x="7516813" y="4364038"/>
            <a:ext cx="39687" cy="106362"/>
          </a:xfrm>
          <a:custGeom>
            <a:avLst/>
            <a:gdLst>
              <a:gd name="T0" fmla="*/ 0 w 3"/>
              <a:gd name="T1" fmla="*/ 0 h 8"/>
              <a:gd name="T2" fmla="*/ 2147483646 w 3"/>
              <a:gd name="T3" fmla="*/ 2147483646 h 8"/>
              <a:gd name="T4" fmla="*/ 2147483646 w 3"/>
              <a:gd name="T5" fmla="*/ 0 h 8"/>
              <a:gd name="T6" fmla="*/ 2147483646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1" y="0"/>
                </a:lnTo>
                <a:lnTo>
                  <a:pt x="0" y="0"/>
                </a:lnTo>
              </a:path>
            </a:pathLst>
          </a:custGeom>
          <a:noFill/>
          <a:ln w="12700">
            <a:solidFill>
              <a:srgbClr val="000000"/>
            </a:solidFill>
            <a:round/>
            <a:headEnd/>
            <a:tailEnd/>
          </a:ln>
        </p:spPr>
        <p:txBody>
          <a:bodyPr/>
          <a:lstStyle/>
          <a:p>
            <a:endParaRPr lang="en-IN"/>
          </a:p>
        </p:txBody>
      </p:sp>
      <p:sp>
        <p:nvSpPr>
          <p:cNvPr id="35896" name="Freeform 57"/>
          <p:cNvSpPr>
            <a:spLocks/>
          </p:cNvSpPr>
          <p:nvPr/>
        </p:nvSpPr>
        <p:spPr bwMode="auto">
          <a:xfrm>
            <a:off x="7516813" y="4364038"/>
            <a:ext cx="39687" cy="106362"/>
          </a:xfrm>
          <a:custGeom>
            <a:avLst/>
            <a:gdLst>
              <a:gd name="T0" fmla="*/ 0 w 25"/>
              <a:gd name="T1" fmla="*/ 0 h 67"/>
              <a:gd name="T2" fmla="*/ 2147483646 w 25"/>
              <a:gd name="T3" fmla="*/ 2147483646 h 67"/>
              <a:gd name="T4" fmla="*/ 2147483646 w 25"/>
              <a:gd name="T5" fmla="*/ 0 h 67"/>
              <a:gd name="T6" fmla="*/ 2147483646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35897" name="Freeform 58"/>
          <p:cNvSpPr>
            <a:spLocks/>
          </p:cNvSpPr>
          <p:nvPr/>
        </p:nvSpPr>
        <p:spPr bwMode="auto">
          <a:xfrm>
            <a:off x="6794500" y="2344738"/>
            <a:ext cx="736600" cy="2139950"/>
          </a:xfrm>
          <a:custGeom>
            <a:avLst/>
            <a:gdLst>
              <a:gd name="T0" fmla="*/ 2147483646 w 55"/>
              <a:gd name="T1" fmla="*/ 2147483646 h 160"/>
              <a:gd name="T2" fmla="*/ 2147483646 w 55"/>
              <a:gd name="T3" fmla="*/ 0 h 160"/>
              <a:gd name="T4" fmla="*/ 0 w 55"/>
              <a:gd name="T5" fmla="*/ 2147483646 h 160"/>
              <a:gd name="T6" fmla="*/ 0 60000 65536"/>
              <a:gd name="T7" fmla="*/ 0 60000 65536"/>
              <a:gd name="T8" fmla="*/ 0 60000 65536"/>
              <a:gd name="T9" fmla="*/ 0 w 55"/>
              <a:gd name="T10" fmla="*/ 0 h 160"/>
              <a:gd name="T11" fmla="*/ 55 w 55"/>
              <a:gd name="T12" fmla="*/ 160 h 160"/>
            </a:gdLst>
            <a:ahLst/>
            <a:cxnLst>
              <a:cxn ang="T6">
                <a:pos x="T0" y="T1"/>
              </a:cxn>
              <a:cxn ang="T7">
                <a:pos x="T2" y="T3"/>
              </a:cxn>
              <a:cxn ang="T8">
                <a:pos x="T4" y="T5"/>
              </a:cxn>
            </a:cxnLst>
            <a:rect l="T9" t="T10" r="T11" b="T12"/>
            <a:pathLst>
              <a:path w="55" h="160">
                <a:moveTo>
                  <a:pt x="55" y="151"/>
                </a:moveTo>
                <a:lnTo>
                  <a:pt x="26" y="0"/>
                </a:lnTo>
                <a:lnTo>
                  <a:pt x="0" y="160"/>
                </a:lnTo>
              </a:path>
            </a:pathLst>
          </a:custGeom>
          <a:noFill/>
          <a:ln w="12700">
            <a:solidFill>
              <a:srgbClr val="000000"/>
            </a:solidFill>
            <a:round/>
            <a:headEnd/>
            <a:tailEnd/>
          </a:ln>
        </p:spPr>
        <p:txBody>
          <a:bodyPr/>
          <a:lstStyle/>
          <a:p>
            <a:endParaRPr lang="en-IN"/>
          </a:p>
        </p:txBody>
      </p:sp>
      <p:sp>
        <p:nvSpPr>
          <p:cNvPr id="35898" name="Freeform 59"/>
          <p:cNvSpPr>
            <a:spLocks/>
          </p:cNvSpPr>
          <p:nvPr/>
        </p:nvSpPr>
        <p:spPr bwMode="auto">
          <a:xfrm>
            <a:off x="7623175" y="4364038"/>
            <a:ext cx="41275" cy="106362"/>
          </a:xfrm>
          <a:custGeom>
            <a:avLst/>
            <a:gdLst>
              <a:gd name="T0" fmla="*/ 0 w 3"/>
              <a:gd name="T1" fmla="*/ 0 h 8"/>
              <a:gd name="T2" fmla="*/ 2147483646 w 3"/>
              <a:gd name="T3" fmla="*/ 2147483646 h 8"/>
              <a:gd name="T4" fmla="*/ 2147483646 w 3"/>
              <a:gd name="T5" fmla="*/ 0 h 8"/>
              <a:gd name="T6" fmla="*/ 2147483646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1" y="0"/>
                </a:lnTo>
                <a:lnTo>
                  <a:pt x="0" y="0"/>
                </a:lnTo>
              </a:path>
            </a:pathLst>
          </a:custGeom>
          <a:noFill/>
          <a:ln w="12700">
            <a:solidFill>
              <a:srgbClr val="000000"/>
            </a:solidFill>
            <a:round/>
            <a:headEnd/>
            <a:tailEnd/>
          </a:ln>
        </p:spPr>
        <p:txBody>
          <a:bodyPr/>
          <a:lstStyle/>
          <a:p>
            <a:endParaRPr lang="en-IN"/>
          </a:p>
        </p:txBody>
      </p:sp>
      <p:sp>
        <p:nvSpPr>
          <p:cNvPr id="35899" name="Freeform 60"/>
          <p:cNvSpPr>
            <a:spLocks/>
          </p:cNvSpPr>
          <p:nvPr/>
        </p:nvSpPr>
        <p:spPr bwMode="auto">
          <a:xfrm>
            <a:off x="7623175" y="4364038"/>
            <a:ext cx="41275" cy="106362"/>
          </a:xfrm>
          <a:custGeom>
            <a:avLst/>
            <a:gdLst>
              <a:gd name="T0" fmla="*/ 0 w 26"/>
              <a:gd name="T1" fmla="*/ 0 h 67"/>
              <a:gd name="T2" fmla="*/ 2147483646 w 26"/>
              <a:gd name="T3" fmla="*/ 2147483646 h 67"/>
              <a:gd name="T4" fmla="*/ 2147483646 w 26"/>
              <a:gd name="T5" fmla="*/ 0 h 67"/>
              <a:gd name="T6" fmla="*/ 2147483646 w 26"/>
              <a:gd name="T7" fmla="*/ 0 h 67"/>
              <a:gd name="T8" fmla="*/ 0 w 26"/>
              <a:gd name="T9" fmla="*/ 0 h 67"/>
              <a:gd name="T10" fmla="*/ 0 60000 65536"/>
              <a:gd name="T11" fmla="*/ 0 60000 65536"/>
              <a:gd name="T12" fmla="*/ 0 60000 65536"/>
              <a:gd name="T13" fmla="*/ 0 60000 65536"/>
              <a:gd name="T14" fmla="*/ 0 60000 65536"/>
              <a:gd name="T15" fmla="*/ 0 w 26"/>
              <a:gd name="T16" fmla="*/ 0 h 67"/>
              <a:gd name="T17" fmla="*/ 26 w 26"/>
              <a:gd name="T18" fmla="*/ 67 h 67"/>
            </a:gdLst>
            <a:ahLst/>
            <a:cxnLst>
              <a:cxn ang="T10">
                <a:pos x="T0" y="T1"/>
              </a:cxn>
              <a:cxn ang="T11">
                <a:pos x="T2" y="T3"/>
              </a:cxn>
              <a:cxn ang="T12">
                <a:pos x="T4" y="T5"/>
              </a:cxn>
              <a:cxn ang="T13">
                <a:pos x="T6" y="T7"/>
              </a:cxn>
              <a:cxn ang="T14">
                <a:pos x="T8" y="T9"/>
              </a:cxn>
            </a:cxnLst>
            <a:rect l="T15" t="T16" r="T17" b="T18"/>
            <a:pathLst>
              <a:path w="26" h="67">
                <a:moveTo>
                  <a:pt x="0" y="0"/>
                </a:moveTo>
                <a:lnTo>
                  <a:pt x="26" y="67"/>
                </a:lnTo>
                <a:lnTo>
                  <a:pt x="26"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35900" name="Freeform 61"/>
          <p:cNvSpPr>
            <a:spLocks/>
          </p:cNvSpPr>
          <p:nvPr/>
        </p:nvSpPr>
        <p:spPr bwMode="auto">
          <a:xfrm>
            <a:off x="6915150" y="2344738"/>
            <a:ext cx="722313" cy="2139950"/>
          </a:xfrm>
          <a:custGeom>
            <a:avLst/>
            <a:gdLst>
              <a:gd name="T0" fmla="*/ 2147483646 w 54"/>
              <a:gd name="T1" fmla="*/ 2147483646 h 160"/>
              <a:gd name="T2" fmla="*/ 2147483646 w 54"/>
              <a:gd name="T3" fmla="*/ 0 h 160"/>
              <a:gd name="T4" fmla="*/ 0 w 54"/>
              <a:gd name="T5" fmla="*/ 2147483646 h 160"/>
              <a:gd name="T6" fmla="*/ 0 60000 65536"/>
              <a:gd name="T7" fmla="*/ 0 60000 65536"/>
              <a:gd name="T8" fmla="*/ 0 60000 65536"/>
              <a:gd name="T9" fmla="*/ 0 w 54"/>
              <a:gd name="T10" fmla="*/ 0 h 160"/>
              <a:gd name="T11" fmla="*/ 54 w 54"/>
              <a:gd name="T12" fmla="*/ 160 h 160"/>
            </a:gdLst>
            <a:ahLst/>
            <a:cxnLst>
              <a:cxn ang="T6">
                <a:pos x="T0" y="T1"/>
              </a:cxn>
              <a:cxn ang="T7">
                <a:pos x="T2" y="T3"/>
              </a:cxn>
              <a:cxn ang="T8">
                <a:pos x="T4" y="T5"/>
              </a:cxn>
            </a:cxnLst>
            <a:rect l="T9" t="T10" r="T11" b="T12"/>
            <a:pathLst>
              <a:path w="54" h="160">
                <a:moveTo>
                  <a:pt x="54" y="151"/>
                </a:moveTo>
                <a:lnTo>
                  <a:pt x="25" y="0"/>
                </a:lnTo>
                <a:lnTo>
                  <a:pt x="0" y="160"/>
                </a:lnTo>
              </a:path>
            </a:pathLst>
          </a:custGeom>
          <a:noFill/>
          <a:ln w="12700">
            <a:solidFill>
              <a:srgbClr val="000000"/>
            </a:solidFill>
            <a:round/>
            <a:headEnd/>
            <a:tailEnd/>
          </a:ln>
        </p:spPr>
        <p:txBody>
          <a:bodyPr/>
          <a:lstStyle/>
          <a:p>
            <a:endParaRPr lang="en-IN"/>
          </a:p>
        </p:txBody>
      </p:sp>
      <p:sp>
        <p:nvSpPr>
          <p:cNvPr id="35901" name="Freeform 62"/>
          <p:cNvSpPr>
            <a:spLocks/>
          </p:cNvSpPr>
          <p:nvPr/>
        </p:nvSpPr>
        <p:spPr bwMode="auto">
          <a:xfrm>
            <a:off x="7731125" y="4364038"/>
            <a:ext cx="39688" cy="106362"/>
          </a:xfrm>
          <a:custGeom>
            <a:avLst/>
            <a:gdLst>
              <a:gd name="T0" fmla="*/ 0 w 3"/>
              <a:gd name="T1" fmla="*/ 0 h 8"/>
              <a:gd name="T2" fmla="*/ 2147483646 w 3"/>
              <a:gd name="T3" fmla="*/ 2147483646 h 8"/>
              <a:gd name="T4" fmla="*/ 2147483646 w 3"/>
              <a:gd name="T5" fmla="*/ 0 h 8"/>
              <a:gd name="T6" fmla="*/ 2147483646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round/>
            <a:headEnd/>
            <a:tailEnd/>
          </a:ln>
        </p:spPr>
        <p:txBody>
          <a:bodyPr/>
          <a:lstStyle/>
          <a:p>
            <a:endParaRPr lang="en-IN"/>
          </a:p>
        </p:txBody>
      </p:sp>
      <p:sp>
        <p:nvSpPr>
          <p:cNvPr id="35902" name="Freeform 63"/>
          <p:cNvSpPr>
            <a:spLocks/>
          </p:cNvSpPr>
          <p:nvPr/>
        </p:nvSpPr>
        <p:spPr bwMode="auto">
          <a:xfrm>
            <a:off x="7731125" y="4364038"/>
            <a:ext cx="39688" cy="106362"/>
          </a:xfrm>
          <a:custGeom>
            <a:avLst/>
            <a:gdLst>
              <a:gd name="T0" fmla="*/ 0 w 25"/>
              <a:gd name="T1" fmla="*/ 0 h 67"/>
              <a:gd name="T2" fmla="*/ 2147483646 w 25"/>
              <a:gd name="T3" fmla="*/ 2147483646 h 67"/>
              <a:gd name="T4" fmla="*/ 2147483646 w 25"/>
              <a:gd name="T5" fmla="*/ 0 h 67"/>
              <a:gd name="T6" fmla="*/ 2147483646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17" y="0"/>
                </a:lnTo>
                <a:lnTo>
                  <a:pt x="0" y="0"/>
                </a:lnTo>
                <a:close/>
              </a:path>
            </a:pathLst>
          </a:custGeom>
          <a:solidFill>
            <a:srgbClr val="000000"/>
          </a:solidFill>
          <a:ln w="0">
            <a:solidFill>
              <a:srgbClr val="000000"/>
            </a:solidFill>
            <a:round/>
            <a:headEnd/>
            <a:tailEnd/>
          </a:ln>
        </p:spPr>
        <p:txBody>
          <a:bodyPr/>
          <a:lstStyle/>
          <a:p>
            <a:endParaRPr lang="en-IN"/>
          </a:p>
        </p:txBody>
      </p:sp>
      <p:sp>
        <p:nvSpPr>
          <p:cNvPr id="35903" name="Freeform 64"/>
          <p:cNvSpPr>
            <a:spLocks/>
          </p:cNvSpPr>
          <p:nvPr/>
        </p:nvSpPr>
        <p:spPr bwMode="auto">
          <a:xfrm>
            <a:off x="7021513" y="2344738"/>
            <a:ext cx="736600" cy="2139950"/>
          </a:xfrm>
          <a:custGeom>
            <a:avLst/>
            <a:gdLst>
              <a:gd name="T0" fmla="*/ 2147483646 w 55"/>
              <a:gd name="T1" fmla="*/ 2147483646 h 160"/>
              <a:gd name="T2" fmla="*/ 2147483646 w 55"/>
              <a:gd name="T3" fmla="*/ 0 h 160"/>
              <a:gd name="T4" fmla="*/ 0 w 55"/>
              <a:gd name="T5" fmla="*/ 2147483646 h 160"/>
              <a:gd name="T6" fmla="*/ 0 60000 65536"/>
              <a:gd name="T7" fmla="*/ 0 60000 65536"/>
              <a:gd name="T8" fmla="*/ 0 60000 65536"/>
              <a:gd name="T9" fmla="*/ 0 w 55"/>
              <a:gd name="T10" fmla="*/ 0 h 160"/>
              <a:gd name="T11" fmla="*/ 55 w 55"/>
              <a:gd name="T12" fmla="*/ 160 h 160"/>
            </a:gdLst>
            <a:ahLst/>
            <a:cxnLst>
              <a:cxn ang="T6">
                <a:pos x="T0" y="T1"/>
              </a:cxn>
              <a:cxn ang="T7">
                <a:pos x="T2" y="T3"/>
              </a:cxn>
              <a:cxn ang="T8">
                <a:pos x="T4" y="T5"/>
              </a:cxn>
            </a:cxnLst>
            <a:rect l="T9" t="T10" r="T11" b="T12"/>
            <a:pathLst>
              <a:path w="55" h="160">
                <a:moveTo>
                  <a:pt x="55" y="151"/>
                </a:moveTo>
                <a:lnTo>
                  <a:pt x="25" y="0"/>
                </a:lnTo>
                <a:lnTo>
                  <a:pt x="0" y="160"/>
                </a:lnTo>
              </a:path>
            </a:pathLst>
          </a:custGeom>
          <a:noFill/>
          <a:ln w="12700">
            <a:solidFill>
              <a:srgbClr val="000000"/>
            </a:solidFill>
            <a:round/>
            <a:headEnd/>
            <a:tailEnd/>
          </a:ln>
        </p:spPr>
        <p:txBody>
          <a:bodyPr/>
          <a:lstStyle/>
          <a:p>
            <a:endParaRPr lang="en-IN"/>
          </a:p>
        </p:txBody>
      </p:sp>
      <p:sp>
        <p:nvSpPr>
          <p:cNvPr id="35904" name="Freeform 65"/>
          <p:cNvSpPr>
            <a:spLocks/>
          </p:cNvSpPr>
          <p:nvPr/>
        </p:nvSpPr>
        <p:spPr bwMode="auto">
          <a:xfrm>
            <a:off x="7837488" y="4364038"/>
            <a:ext cx="41275" cy="106362"/>
          </a:xfrm>
          <a:custGeom>
            <a:avLst/>
            <a:gdLst>
              <a:gd name="T0" fmla="*/ 0 w 3"/>
              <a:gd name="T1" fmla="*/ 0 h 8"/>
              <a:gd name="T2" fmla="*/ 2147483646 w 3"/>
              <a:gd name="T3" fmla="*/ 2147483646 h 8"/>
              <a:gd name="T4" fmla="*/ 2147483646 w 3"/>
              <a:gd name="T5" fmla="*/ 0 h 8"/>
              <a:gd name="T6" fmla="*/ 2147483646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round/>
            <a:headEnd/>
            <a:tailEnd/>
          </a:ln>
        </p:spPr>
        <p:txBody>
          <a:bodyPr/>
          <a:lstStyle/>
          <a:p>
            <a:endParaRPr lang="en-IN"/>
          </a:p>
        </p:txBody>
      </p:sp>
      <p:sp>
        <p:nvSpPr>
          <p:cNvPr id="35905" name="Freeform 66"/>
          <p:cNvSpPr>
            <a:spLocks/>
          </p:cNvSpPr>
          <p:nvPr/>
        </p:nvSpPr>
        <p:spPr bwMode="auto">
          <a:xfrm>
            <a:off x="7837488" y="4364038"/>
            <a:ext cx="41275" cy="106362"/>
          </a:xfrm>
          <a:custGeom>
            <a:avLst/>
            <a:gdLst>
              <a:gd name="T0" fmla="*/ 0 w 26"/>
              <a:gd name="T1" fmla="*/ 0 h 67"/>
              <a:gd name="T2" fmla="*/ 2147483646 w 26"/>
              <a:gd name="T3" fmla="*/ 2147483646 h 67"/>
              <a:gd name="T4" fmla="*/ 2147483646 w 26"/>
              <a:gd name="T5" fmla="*/ 0 h 67"/>
              <a:gd name="T6" fmla="*/ 2147483646 w 26"/>
              <a:gd name="T7" fmla="*/ 0 h 67"/>
              <a:gd name="T8" fmla="*/ 0 w 26"/>
              <a:gd name="T9" fmla="*/ 0 h 67"/>
              <a:gd name="T10" fmla="*/ 0 60000 65536"/>
              <a:gd name="T11" fmla="*/ 0 60000 65536"/>
              <a:gd name="T12" fmla="*/ 0 60000 65536"/>
              <a:gd name="T13" fmla="*/ 0 60000 65536"/>
              <a:gd name="T14" fmla="*/ 0 60000 65536"/>
              <a:gd name="T15" fmla="*/ 0 w 26"/>
              <a:gd name="T16" fmla="*/ 0 h 67"/>
              <a:gd name="T17" fmla="*/ 26 w 26"/>
              <a:gd name="T18" fmla="*/ 67 h 67"/>
            </a:gdLst>
            <a:ahLst/>
            <a:cxnLst>
              <a:cxn ang="T10">
                <a:pos x="T0" y="T1"/>
              </a:cxn>
              <a:cxn ang="T11">
                <a:pos x="T2" y="T3"/>
              </a:cxn>
              <a:cxn ang="T12">
                <a:pos x="T4" y="T5"/>
              </a:cxn>
              <a:cxn ang="T13">
                <a:pos x="T6" y="T7"/>
              </a:cxn>
              <a:cxn ang="T14">
                <a:pos x="T8" y="T9"/>
              </a:cxn>
            </a:cxnLst>
            <a:rect l="T15" t="T16" r="T17" b="T18"/>
            <a:pathLst>
              <a:path w="26" h="67">
                <a:moveTo>
                  <a:pt x="0" y="0"/>
                </a:moveTo>
                <a:lnTo>
                  <a:pt x="26" y="67"/>
                </a:lnTo>
                <a:lnTo>
                  <a:pt x="26" y="0"/>
                </a:lnTo>
                <a:lnTo>
                  <a:pt x="17" y="0"/>
                </a:lnTo>
                <a:lnTo>
                  <a:pt x="0" y="0"/>
                </a:lnTo>
                <a:close/>
              </a:path>
            </a:pathLst>
          </a:custGeom>
          <a:solidFill>
            <a:srgbClr val="000000"/>
          </a:solidFill>
          <a:ln w="0">
            <a:solidFill>
              <a:srgbClr val="000000"/>
            </a:solidFill>
            <a:round/>
            <a:headEnd/>
            <a:tailEnd/>
          </a:ln>
        </p:spPr>
        <p:txBody>
          <a:bodyPr/>
          <a:lstStyle/>
          <a:p>
            <a:endParaRPr lang="en-IN"/>
          </a:p>
        </p:txBody>
      </p:sp>
      <p:sp>
        <p:nvSpPr>
          <p:cNvPr id="35906" name="Freeform 67"/>
          <p:cNvSpPr>
            <a:spLocks/>
          </p:cNvSpPr>
          <p:nvPr/>
        </p:nvSpPr>
        <p:spPr bwMode="auto">
          <a:xfrm>
            <a:off x="7129463" y="2317750"/>
            <a:ext cx="735012" cy="2152650"/>
          </a:xfrm>
          <a:custGeom>
            <a:avLst/>
            <a:gdLst>
              <a:gd name="T0" fmla="*/ 2147483646 w 55"/>
              <a:gd name="T1" fmla="*/ 2147483646 h 161"/>
              <a:gd name="T2" fmla="*/ 2147483646 w 55"/>
              <a:gd name="T3" fmla="*/ 0 h 161"/>
              <a:gd name="T4" fmla="*/ 0 w 55"/>
              <a:gd name="T5" fmla="*/ 2147483646 h 161"/>
              <a:gd name="T6" fmla="*/ 0 60000 65536"/>
              <a:gd name="T7" fmla="*/ 0 60000 65536"/>
              <a:gd name="T8" fmla="*/ 0 60000 65536"/>
              <a:gd name="T9" fmla="*/ 0 w 55"/>
              <a:gd name="T10" fmla="*/ 0 h 161"/>
              <a:gd name="T11" fmla="*/ 55 w 55"/>
              <a:gd name="T12" fmla="*/ 161 h 161"/>
            </a:gdLst>
            <a:ahLst/>
            <a:cxnLst>
              <a:cxn ang="T6">
                <a:pos x="T0" y="T1"/>
              </a:cxn>
              <a:cxn ang="T7">
                <a:pos x="T2" y="T3"/>
              </a:cxn>
              <a:cxn ang="T8">
                <a:pos x="T4" y="T5"/>
              </a:cxn>
            </a:cxnLst>
            <a:rect l="T9" t="T10" r="T11" b="T12"/>
            <a:pathLst>
              <a:path w="55" h="161">
                <a:moveTo>
                  <a:pt x="55" y="153"/>
                </a:moveTo>
                <a:lnTo>
                  <a:pt x="25" y="0"/>
                </a:lnTo>
                <a:lnTo>
                  <a:pt x="0" y="161"/>
                </a:lnTo>
              </a:path>
            </a:pathLst>
          </a:custGeom>
          <a:noFill/>
          <a:ln w="12700">
            <a:solidFill>
              <a:srgbClr val="000000"/>
            </a:solidFill>
            <a:round/>
            <a:headEnd/>
            <a:tailEnd/>
          </a:ln>
        </p:spPr>
        <p:txBody>
          <a:bodyPr/>
          <a:lstStyle/>
          <a:p>
            <a:endParaRPr lang="en-IN"/>
          </a:p>
        </p:txBody>
      </p:sp>
      <p:sp>
        <p:nvSpPr>
          <p:cNvPr id="35907" name="Rectangle 68"/>
          <p:cNvSpPr>
            <a:spLocks noChangeArrowheads="1"/>
          </p:cNvSpPr>
          <p:nvPr/>
        </p:nvSpPr>
        <p:spPr bwMode="auto">
          <a:xfrm>
            <a:off x="6688138" y="4497388"/>
            <a:ext cx="547687" cy="320675"/>
          </a:xfrm>
          <a:prstGeom prst="rect">
            <a:avLst/>
          </a:prstGeom>
          <a:noFill/>
          <a:ln w="12700">
            <a:solidFill>
              <a:srgbClr val="000000"/>
            </a:solidFill>
            <a:miter lim="800000"/>
            <a:headEnd/>
            <a:tailEnd/>
          </a:ln>
        </p:spPr>
        <p:txBody>
          <a:bodyPr/>
          <a:lstStyle/>
          <a:p>
            <a:pPr algn="ctr"/>
            <a:endParaRPr lang="en-US" altLang="en-US"/>
          </a:p>
        </p:txBody>
      </p:sp>
      <p:sp>
        <p:nvSpPr>
          <p:cNvPr id="35908" name="Rectangle 69"/>
          <p:cNvSpPr>
            <a:spLocks noChangeArrowheads="1"/>
          </p:cNvSpPr>
          <p:nvPr/>
        </p:nvSpPr>
        <p:spPr bwMode="auto">
          <a:xfrm>
            <a:off x="7450138" y="4497388"/>
            <a:ext cx="547687" cy="320675"/>
          </a:xfrm>
          <a:prstGeom prst="rect">
            <a:avLst/>
          </a:prstGeom>
          <a:noFill/>
          <a:ln w="12700">
            <a:solidFill>
              <a:srgbClr val="000000"/>
            </a:solidFill>
            <a:miter lim="800000"/>
            <a:headEnd/>
            <a:tailEnd/>
          </a:ln>
        </p:spPr>
        <p:txBody>
          <a:bodyPr/>
          <a:lstStyle/>
          <a:p>
            <a:pPr algn="ctr"/>
            <a:endParaRPr lang="en-US" altLang="en-US"/>
          </a:p>
        </p:txBody>
      </p:sp>
      <p:sp>
        <p:nvSpPr>
          <p:cNvPr id="35909" name="Rectangle 70"/>
          <p:cNvSpPr>
            <a:spLocks noChangeArrowheads="1"/>
          </p:cNvSpPr>
          <p:nvPr/>
        </p:nvSpPr>
        <p:spPr bwMode="auto">
          <a:xfrm>
            <a:off x="6794500" y="4576763"/>
            <a:ext cx="400050"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Source</a:t>
            </a:r>
            <a:endParaRPr lang="en-CA" altLang="en-US" sz="2400"/>
          </a:p>
        </p:txBody>
      </p:sp>
      <p:sp>
        <p:nvSpPr>
          <p:cNvPr id="35910" name="Rectangle 71"/>
          <p:cNvSpPr>
            <a:spLocks noChangeArrowheads="1"/>
          </p:cNvSpPr>
          <p:nvPr/>
        </p:nvSpPr>
        <p:spPr bwMode="auto">
          <a:xfrm>
            <a:off x="7516813" y="4576763"/>
            <a:ext cx="477837"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Detector</a:t>
            </a:r>
            <a:endParaRPr lang="en-CA" altLang="en-US" sz="2400"/>
          </a:p>
        </p:txBody>
      </p:sp>
      <p:sp>
        <p:nvSpPr>
          <p:cNvPr id="35911" name="Rectangle 72"/>
          <p:cNvSpPr>
            <a:spLocks noChangeArrowheads="1"/>
          </p:cNvSpPr>
          <p:nvPr/>
        </p:nvSpPr>
        <p:spPr bwMode="auto">
          <a:xfrm>
            <a:off x="5711825" y="3841750"/>
            <a:ext cx="709613"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No reflection</a:t>
            </a:r>
            <a:endParaRPr lang="en-CA" altLang="en-US" sz="2400"/>
          </a:p>
        </p:txBody>
      </p:sp>
      <p:sp>
        <p:nvSpPr>
          <p:cNvPr id="35912" name="Rectangle 73"/>
          <p:cNvSpPr>
            <a:spLocks noChangeArrowheads="1"/>
          </p:cNvSpPr>
          <p:nvPr/>
        </p:nvSpPr>
        <p:spPr bwMode="auto">
          <a:xfrm>
            <a:off x="4427538" y="3079750"/>
            <a:ext cx="561975"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Reflection</a:t>
            </a:r>
            <a:endParaRPr lang="en-CA" altLang="en-US" sz="2400"/>
          </a:p>
        </p:txBody>
      </p:sp>
      <p:sp>
        <p:nvSpPr>
          <p:cNvPr id="35913" name="Rectangle 74"/>
          <p:cNvSpPr>
            <a:spLocks noChangeArrowheads="1"/>
          </p:cNvSpPr>
          <p:nvPr/>
        </p:nvSpPr>
        <p:spPr bwMode="auto">
          <a:xfrm>
            <a:off x="7743825" y="3079750"/>
            <a:ext cx="561975"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Reflection</a:t>
            </a:r>
            <a:endParaRPr lang="en-CA" altLang="en-US" sz="2400"/>
          </a:p>
        </p:txBody>
      </p:sp>
      <p:sp>
        <p:nvSpPr>
          <p:cNvPr id="35914" name="Rectangle 75"/>
          <p:cNvSpPr>
            <a:spLocks noChangeArrowheads="1"/>
          </p:cNvSpPr>
          <p:nvPr/>
        </p:nvSpPr>
        <p:spPr bwMode="auto">
          <a:xfrm>
            <a:off x="4708525" y="2344738"/>
            <a:ext cx="147638"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Pit</a:t>
            </a:r>
            <a:endParaRPr lang="en-CA" altLang="en-US" sz="2400"/>
          </a:p>
        </p:txBody>
      </p:sp>
      <p:sp>
        <p:nvSpPr>
          <p:cNvPr id="35915" name="Rectangle 76"/>
          <p:cNvSpPr>
            <a:spLocks noChangeArrowheads="1"/>
          </p:cNvSpPr>
          <p:nvPr/>
        </p:nvSpPr>
        <p:spPr bwMode="auto">
          <a:xfrm>
            <a:off x="6473825" y="2344738"/>
            <a:ext cx="279400"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Land</a:t>
            </a:r>
            <a:endParaRPr lang="en-CA" altLang="en-US" sz="2400"/>
          </a:p>
        </p:txBody>
      </p:sp>
      <p:sp>
        <p:nvSpPr>
          <p:cNvPr id="35916" name="Freeform 77"/>
          <p:cNvSpPr>
            <a:spLocks/>
          </p:cNvSpPr>
          <p:nvPr/>
        </p:nvSpPr>
        <p:spPr bwMode="auto">
          <a:xfrm>
            <a:off x="3505200" y="2317750"/>
            <a:ext cx="4546600" cy="214313"/>
          </a:xfrm>
          <a:custGeom>
            <a:avLst/>
            <a:gdLst>
              <a:gd name="T0" fmla="*/ 0 w 340"/>
              <a:gd name="T1" fmla="*/ 2147483646 h 16"/>
              <a:gd name="T2" fmla="*/ 2147483646 w 340"/>
              <a:gd name="T3" fmla="*/ 2147483646 h 16"/>
              <a:gd name="T4" fmla="*/ 2147483646 w 340"/>
              <a:gd name="T5" fmla="*/ 0 h 16"/>
              <a:gd name="T6" fmla="*/ 2147483646 w 340"/>
              <a:gd name="T7" fmla="*/ 0 h 16"/>
              <a:gd name="T8" fmla="*/ 0 60000 65536"/>
              <a:gd name="T9" fmla="*/ 0 60000 65536"/>
              <a:gd name="T10" fmla="*/ 0 60000 65536"/>
              <a:gd name="T11" fmla="*/ 0 60000 65536"/>
              <a:gd name="T12" fmla="*/ 0 w 340"/>
              <a:gd name="T13" fmla="*/ 0 h 16"/>
              <a:gd name="T14" fmla="*/ 340 w 340"/>
              <a:gd name="T15" fmla="*/ 16 h 16"/>
            </a:gdLst>
            <a:ahLst/>
            <a:cxnLst>
              <a:cxn ang="T8">
                <a:pos x="T0" y="T1"/>
              </a:cxn>
              <a:cxn ang="T9">
                <a:pos x="T2" y="T3"/>
              </a:cxn>
              <a:cxn ang="T10">
                <a:pos x="T4" y="T5"/>
              </a:cxn>
              <a:cxn ang="T11">
                <a:pos x="T6" y="T7"/>
              </a:cxn>
            </a:cxnLst>
            <a:rect l="T12" t="T13" r="T14" b="T15"/>
            <a:pathLst>
              <a:path w="340" h="16">
                <a:moveTo>
                  <a:pt x="0" y="16"/>
                </a:moveTo>
                <a:lnTo>
                  <a:pt x="162" y="16"/>
                </a:lnTo>
                <a:lnTo>
                  <a:pt x="162" y="0"/>
                </a:lnTo>
                <a:lnTo>
                  <a:pt x="340" y="0"/>
                </a:lnTo>
              </a:path>
            </a:pathLst>
          </a:custGeom>
          <a:noFill/>
          <a:ln w="39688">
            <a:solidFill>
              <a:srgbClr val="00FFFF"/>
            </a:solidFill>
            <a:round/>
            <a:headEnd/>
            <a:tailEnd/>
          </a:ln>
        </p:spPr>
        <p:txBody>
          <a:bodyPr/>
          <a:lstStyle/>
          <a:p>
            <a:endParaRPr lang="en-IN"/>
          </a:p>
        </p:txBody>
      </p:sp>
      <p:sp>
        <p:nvSpPr>
          <p:cNvPr id="35917" name="Rectangle 78"/>
          <p:cNvSpPr>
            <a:spLocks noChangeArrowheads="1"/>
          </p:cNvSpPr>
          <p:nvPr/>
        </p:nvSpPr>
        <p:spPr bwMode="auto">
          <a:xfrm>
            <a:off x="3532188" y="5888038"/>
            <a:ext cx="77787"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18" name="Rectangle 79"/>
          <p:cNvSpPr>
            <a:spLocks noChangeArrowheads="1"/>
          </p:cNvSpPr>
          <p:nvPr/>
        </p:nvSpPr>
        <p:spPr bwMode="auto">
          <a:xfrm>
            <a:off x="3959225" y="5888038"/>
            <a:ext cx="77788"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19" name="Rectangle 80"/>
          <p:cNvSpPr>
            <a:spLocks noChangeArrowheads="1"/>
          </p:cNvSpPr>
          <p:nvPr/>
        </p:nvSpPr>
        <p:spPr bwMode="auto">
          <a:xfrm>
            <a:off x="4173538" y="5888038"/>
            <a:ext cx="77787"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20" name="Rectangle 81"/>
          <p:cNvSpPr>
            <a:spLocks noChangeArrowheads="1"/>
          </p:cNvSpPr>
          <p:nvPr/>
        </p:nvSpPr>
        <p:spPr bwMode="auto">
          <a:xfrm>
            <a:off x="4400550" y="5888038"/>
            <a:ext cx="77788"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1</a:t>
            </a:r>
            <a:endParaRPr lang="en-CA" altLang="en-US" sz="2400"/>
          </a:p>
        </p:txBody>
      </p:sp>
      <p:sp>
        <p:nvSpPr>
          <p:cNvPr id="35921" name="Rectangle 82"/>
          <p:cNvSpPr>
            <a:spLocks noChangeArrowheads="1"/>
          </p:cNvSpPr>
          <p:nvPr/>
        </p:nvSpPr>
        <p:spPr bwMode="auto">
          <a:xfrm>
            <a:off x="4614863" y="5888038"/>
            <a:ext cx="77787"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22" name="Rectangle 83"/>
          <p:cNvSpPr>
            <a:spLocks noChangeArrowheads="1"/>
          </p:cNvSpPr>
          <p:nvPr/>
        </p:nvSpPr>
        <p:spPr bwMode="auto">
          <a:xfrm>
            <a:off x="4829175" y="5888038"/>
            <a:ext cx="77788"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23" name="Rectangle 84"/>
          <p:cNvSpPr>
            <a:spLocks noChangeArrowheads="1"/>
          </p:cNvSpPr>
          <p:nvPr/>
        </p:nvSpPr>
        <p:spPr bwMode="auto">
          <a:xfrm>
            <a:off x="5043488" y="5888038"/>
            <a:ext cx="77787"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24" name="Rectangle 85"/>
          <p:cNvSpPr>
            <a:spLocks noChangeArrowheads="1"/>
          </p:cNvSpPr>
          <p:nvPr/>
        </p:nvSpPr>
        <p:spPr bwMode="auto">
          <a:xfrm>
            <a:off x="5256213" y="5888038"/>
            <a:ext cx="77787"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25" name="Rectangle 86"/>
          <p:cNvSpPr>
            <a:spLocks noChangeArrowheads="1"/>
          </p:cNvSpPr>
          <p:nvPr/>
        </p:nvSpPr>
        <p:spPr bwMode="auto">
          <a:xfrm>
            <a:off x="5484813" y="5888038"/>
            <a:ext cx="77787"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1</a:t>
            </a:r>
            <a:endParaRPr lang="en-CA" altLang="en-US" sz="2400"/>
          </a:p>
        </p:txBody>
      </p:sp>
      <p:sp>
        <p:nvSpPr>
          <p:cNvPr id="35926" name="Rectangle 87"/>
          <p:cNvSpPr>
            <a:spLocks noChangeArrowheads="1"/>
          </p:cNvSpPr>
          <p:nvPr/>
        </p:nvSpPr>
        <p:spPr bwMode="auto">
          <a:xfrm>
            <a:off x="5697538" y="5888038"/>
            <a:ext cx="77787"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27" name="Rectangle 88"/>
          <p:cNvSpPr>
            <a:spLocks noChangeArrowheads="1"/>
          </p:cNvSpPr>
          <p:nvPr/>
        </p:nvSpPr>
        <p:spPr bwMode="auto">
          <a:xfrm>
            <a:off x="5911850" y="5888038"/>
            <a:ext cx="77788"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28" name="Rectangle 89"/>
          <p:cNvSpPr>
            <a:spLocks noChangeArrowheads="1"/>
          </p:cNvSpPr>
          <p:nvPr/>
        </p:nvSpPr>
        <p:spPr bwMode="auto">
          <a:xfrm>
            <a:off x="6126163" y="5888038"/>
            <a:ext cx="77787"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29" name="Rectangle 90"/>
          <p:cNvSpPr>
            <a:spLocks noChangeArrowheads="1"/>
          </p:cNvSpPr>
          <p:nvPr/>
        </p:nvSpPr>
        <p:spPr bwMode="auto">
          <a:xfrm>
            <a:off x="6340475" y="5888038"/>
            <a:ext cx="77788"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1</a:t>
            </a:r>
            <a:endParaRPr lang="en-CA" altLang="en-US" sz="2400"/>
          </a:p>
        </p:txBody>
      </p:sp>
      <p:sp>
        <p:nvSpPr>
          <p:cNvPr id="35930" name="Rectangle 91"/>
          <p:cNvSpPr>
            <a:spLocks noChangeArrowheads="1"/>
          </p:cNvSpPr>
          <p:nvPr/>
        </p:nvSpPr>
        <p:spPr bwMode="auto">
          <a:xfrm>
            <a:off x="6567488" y="5888038"/>
            <a:ext cx="77787"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31" name="Rectangle 92"/>
          <p:cNvSpPr>
            <a:spLocks noChangeArrowheads="1"/>
          </p:cNvSpPr>
          <p:nvPr/>
        </p:nvSpPr>
        <p:spPr bwMode="auto">
          <a:xfrm>
            <a:off x="6781800" y="5888038"/>
            <a:ext cx="77788"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32" name="Rectangle 93"/>
          <p:cNvSpPr>
            <a:spLocks noChangeArrowheads="1"/>
          </p:cNvSpPr>
          <p:nvPr/>
        </p:nvSpPr>
        <p:spPr bwMode="auto">
          <a:xfrm>
            <a:off x="6996113" y="5888038"/>
            <a:ext cx="77787"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1</a:t>
            </a:r>
            <a:endParaRPr lang="en-CA" altLang="en-US" sz="2400"/>
          </a:p>
        </p:txBody>
      </p:sp>
      <p:sp>
        <p:nvSpPr>
          <p:cNvPr id="35933" name="Rectangle 94"/>
          <p:cNvSpPr>
            <a:spLocks noChangeArrowheads="1"/>
          </p:cNvSpPr>
          <p:nvPr/>
        </p:nvSpPr>
        <p:spPr bwMode="auto">
          <a:xfrm>
            <a:off x="7208838" y="5888038"/>
            <a:ext cx="77787"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34" name="Rectangle 95"/>
          <p:cNvSpPr>
            <a:spLocks noChangeArrowheads="1"/>
          </p:cNvSpPr>
          <p:nvPr/>
        </p:nvSpPr>
        <p:spPr bwMode="auto">
          <a:xfrm>
            <a:off x="7423150" y="5888038"/>
            <a:ext cx="77788"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35" name="Rectangle 96"/>
          <p:cNvSpPr>
            <a:spLocks noChangeArrowheads="1"/>
          </p:cNvSpPr>
          <p:nvPr/>
        </p:nvSpPr>
        <p:spPr bwMode="auto">
          <a:xfrm>
            <a:off x="7650163" y="5888038"/>
            <a:ext cx="77787"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1</a:t>
            </a:r>
            <a:endParaRPr lang="en-CA" altLang="en-US" sz="2400"/>
          </a:p>
        </p:txBody>
      </p:sp>
      <p:sp>
        <p:nvSpPr>
          <p:cNvPr id="35936" name="Rectangle 97"/>
          <p:cNvSpPr>
            <a:spLocks noChangeArrowheads="1"/>
          </p:cNvSpPr>
          <p:nvPr/>
        </p:nvSpPr>
        <p:spPr bwMode="auto">
          <a:xfrm>
            <a:off x="7864475" y="5888038"/>
            <a:ext cx="77788"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0</a:t>
            </a:r>
            <a:endParaRPr lang="en-CA" altLang="en-US" sz="2400"/>
          </a:p>
        </p:txBody>
      </p:sp>
      <p:sp>
        <p:nvSpPr>
          <p:cNvPr id="35937" name="Freeform 98"/>
          <p:cNvSpPr>
            <a:spLocks/>
          </p:cNvSpPr>
          <p:nvPr/>
        </p:nvSpPr>
        <p:spPr bwMode="auto">
          <a:xfrm>
            <a:off x="3438525" y="5580063"/>
            <a:ext cx="4546600" cy="228600"/>
          </a:xfrm>
          <a:custGeom>
            <a:avLst/>
            <a:gdLst>
              <a:gd name="T0" fmla="*/ 2147483646 w 340"/>
              <a:gd name="T1" fmla="*/ 2147483646 h 17"/>
              <a:gd name="T2" fmla="*/ 2147483646 w 340"/>
              <a:gd name="T3" fmla="*/ 2147483646 h 17"/>
              <a:gd name="T4" fmla="*/ 2147483646 w 340"/>
              <a:gd name="T5" fmla="*/ 0 h 17"/>
              <a:gd name="T6" fmla="*/ 2147483646 w 340"/>
              <a:gd name="T7" fmla="*/ 0 h 17"/>
              <a:gd name="T8" fmla="*/ 2147483646 w 340"/>
              <a:gd name="T9" fmla="*/ 2147483646 h 17"/>
              <a:gd name="T10" fmla="*/ 2147483646 w 340"/>
              <a:gd name="T11" fmla="*/ 2147483646 h 17"/>
              <a:gd name="T12" fmla="*/ 2147483646 w 340"/>
              <a:gd name="T13" fmla="*/ 0 h 17"/>
              <a:gd name="T14" fmla="*/ 2147483646 w 340"/>
              <a:gd name="T15" fmla="*/ 0 h 17"/>
              <a:gd name="T16" fmla="*/ 2147483646 w 340"/>
              <a:gd name="T17" fmla="*/ 2147483646 h 17"/>
              <a:gd name="T18" fmla="*/ 2147483646 w 340"/>
              <a:gd name="T19" fmla="*/ 2147483646 h 17"/>
              <a:gd name="T20" fmla="*/ 2147483646 w 340"/>
              <a:gd name="T21" fmla="*/ 0 h 17"/>
              <a:gd name="T22" fmla="*/ 2147483646 w 340"/>
              <a:gd name="T23" fmla="*/ 0 h 17"/>
              <a:gd name="T24" fmla="*/ 2147483646 w 340"/>
              <a:gd name="T25" fmla="*/ 2147483646 h 17"/>
              <a:gd name="T26" fmla="*/ 0 w 340"/>
              <a:gd name="T27" fmla="*/ 2147483646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
              <a:gd name="T43" fmla="*/ 0 h 17"/>
              <a:gd name="T44" fmla="*/ 340 w 340"/>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 h="17">
                <a:moveTo>
                  <a:pt x="340" y="17"/>
                </a:moveTo>
                <a:lnTo>
                  <a:pt x="315" y="17"/>
                </a:lnTo>
                <a:lnTo>
                  <a:pt x="315" y="0"/>
                </a:lnTo>
                <a:lnTo>
                  <a:pt x="267" y="0"/>
                </a:lnTo>
                <a:lnTo>
                  <a:pt x="267" y="17"/>
                </a:lnTo>
                <a:lnTo>
                  <a:pt x="218" y="17"/>
                </a:lnTo>
                <a:lnTo>
                  <a:pt x="218" y="0"/>
                </a:lnTo>
                <a:lnTo>
                  <a:pt x="153" y="0"/>
                </a:lnTo>
                <a:lnTo>
                  <a:pt x="153" y="17"/>
                </a:lnTo>
                <a:lnTo>
                  <a:pt x="72" y="17"/>
                </a:lnTo>
                <a:lnTo>
                  <a:pt x="72" y="0"/>
                </a:lnTo>
                <a:lnTo>
                  <a:pt x="24" y="0"/>
                </a:lnTo>
                <a:lnTo>
                  <a:pt x="24" y="17"/>
                </a:lnTo>
                <a:lnTo>
                  <a:pt x="0" y="17"/>
                </a:lnTo>
              </a:path>
            </a:pathLst>
          </a:custGeom>
          <a:noFill/>
          <a:ln w="12700">
            <a:solidFill>
              <a:srgbClr val="00FFFF"/>
            </a:solidFill>
            <a:round/>
            <a:headEnd/>
            <a:tailEnd/>
          </a:ln>
        </p:spPr>
        <p:txBody>
          <a:bodyPr/>
          <a:lstStyle/>
          <a:p>
            <a:endParaRPr lang="en-IN"/>
          </a:p>
        </p:txBody>
      </p:sp>
      <p:sp>
        <p:nvSpPr>
          <p:cNvPr id="35938" name="Rectangle 99"/>
          <p:cNvSpPr>
            <a:spLocks noChangeArrowheads="1"/>
          </p:cNvSpPr>
          <p:nvPr/>
        </p:nvSpPr>
        <p:spPr bwMode="auto">
          <a:xfrm>
            <a:off x="4949825" y="6219825"/>
            <a:ext cx="1733550" cy="152400"/>
          </a:xfrm>
          <a:prstGeom prst="rect">
            <a:avLst/>
          </a:prstGeom>
          <a:noFill/>
          <a:ln w="9525">
            <a:noFill/>
            <a:miter lim="800000"/>
            <a:headEnd/>
            <a:tailEnd/>
          </a:ln>
        </p:spPr>
        <p:txBody>
          <a:bodyPr lIns="0" tIns="0" rIns="0" bIns="0">
            <a:spAutoFit/>
          </a:bodyPr>
          <a:lstStyle/>
          <a:p>
            <a:pPr algn="ctr"/>
            <a:r>
              <a:rPr lang="en-CA" altLang="en-US" sz="1000">
                <a:solidFill>
                  <a:srgbClr val="000000"/>
                </a:solidFill>
                <a:latin typeface="Nimbus Sans L" charset="0"/>
              </a:rPr>
              <a:t>(c) Stored binar</a:t>
            </a:r>
            <a:r>
              <a:rPr lang="en-US" altLang="zh-CN" sz="1000">
                <a:solidFill>
                  <a:srgbClr val="000000"/>
                </a:solidFill>
                <a:latin typeface="Nimbus Sans L" charset="0"/>
                <a:ea typeface="SimSun" pitchFamily="2" charset="-122"/>
              </a:rPr>
              <a:t>y pattern</a:t>
            </a:r>
            <a:endParaRPr lang="en-CA" altLang="en-US" sz="2400"/>
          </a:p>
        </p:txBody>
      </p:sp>
      <p:sp>
        <p:nvSpPr>
          <p:cNvPr id="35939" name="Freeform 101"/>
          <p:cNvSpPr>
            <a:spLocks/>
          </p:cNvSpPr>
          <p:nvPr/>
        </p:nvSpPr>
        <p:spPr bwMode="auto">
          <a:xfrm>
            <a:off x="4186238" y="1193800"/>
            <a:ext cx="53975" cy="107950"/>
          </a:xfrm>
          <a:custGeom>
            <a:avLst/>
            <a:gdLst>
              <a:gd name="T0" fmla="*/ 2147483646 w 4"/>
              <a:gd name="T1" fmla="*/ 2147483646 h 8"/>
              <a:gd name="T2" fmla="*/ 2147483646 w 4"/>
              <a:gd name="T3" fmla="*/ 0 h 8"/>
              <a:gd name="T4" fmla="*/ 0 w 4"/>
              <a:gd name="T5" fmla="*/ 2147483646 h 8"/>
              <a:gd name="T6" fmla="*/ 2147483646 w 4"/>
              <a:gd name="T7" fmla="*/ 2147483646 h 8"/>
              <a:gd name="T8" fmla="*/ 2147483646 w 4"/>
              <a:gd name="T9" fmla="*/ 2147483646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8"/>
                </a:moveTo>
                <a:lnTo>
                  <a:pt x="2" y="0"/>
                </a:lnTo>
                <a:lnTo>
                  <a:pt x="0" y="8"/>
                </a:lnTo>
                <a:lnTo>
                  <a:pt x="2" y="8"/>
                </a:lnTo>
                <a:lnTo>
                  <a:pt x="4" y="8"/>
                </a:lnTo>
              </a:path>
            </a:pathLst>
          </a:custGeom>
          <a:noFill/>
          <a:ln w="12700">
            <a:solidFill>
              <a:srgbClr val="000000"/>
            </a:solidFill>
            <a:round/>
            <a:headEnd/>
            <a:tailEnd/>
          </a:ln>
        </p:spPr>
        <p:txBody>
          <a:bodyPr/>
          <a:lstStyle/>
          <a:p>
            <a:endParaRPr lang="en-IN"/>
          </a:p>
        </p:txBody>
      </p:sp>
      <p:sp>
        <p:nvSpPr>
          <p:cNvPr id="35940" name="Freeform 102"/>
          <p:cNvSpPr>
            <a:spLocks/>
          </p:cNvSpPr>
          <p:nvPr/>
        </p:nvSpPr>
        <p:spPr bwMode="auto">
          <a:xfrm>
            <a:off x="4186238" y="1193800"/>
            <a:ext cx="53975" cy="107950"/>
          </a:xfrm>
          <a:custGeom>
            <a:avLst/>
            <a:gdLst>
              <a:gd name="T0" fmla="*/ 2147483646 w 34"/>
              <a:gd name="T1" fmla="*/ 2147483646 h 68"/>
              <a:gd name="T2" fmla="*/ 2147483646 w 34"/>
              <a:gd name="T3" fmla="*/ 0 h 68"/>
              <a:gd name="T4" fmla="*/ 0 w 34"/>
              <a:gd name="T5" fmla="*/ 2147483646 h 68"/>
              <a:gd name="T6" fmla="*/ 2147483646 w 34"/>
              <a:gd name="T7" fmla="*/ 2147483646 h 68"/>
              <a:gd name="T8" fmla="*/ 2147483646 w 34"/>
              <a:gd name="T9" fmla="*/ 2147483646 h 68"/>
              <a:gd name="T10" fmla="*/ 0 60000 65536"/>
              <a:gd name="T11" fmla="*/ 0 60000 65536"/>
              <a:gd name="T12" fmla="*/ 0 60000 65536"/>
              <a:gd name="T13" fmla="*/ 0 60000 65536"/>
              <a:gd name="T14" fmla="*/ 0 60000 65536"/>
              <a:gd name="T15" fmla="*/ 0 w 34"/>
              <a:gd name="T16" fmla="*/ 0 h 68"/>
              <a:gd name="T17" fmla="*/ 34 w 34"/>
              <a:gd name="T18" fmla="*/ 68 h 68"/>
            </a:gdLst>
            <a:ahLst/>
            <a:cxnLst>
              <a:cxn ang="T10">
                <a:pos x="T0" y="T1"/>
              </a:cxn>
              <a:cxn ang="T11">
                <a:pos x="T2" y="T3"/>
              </a:cxn>
              <a:cxn ang="T12">
                <a:pos x="T4" y="T5"/>
              </a:cxn>
              <a:cxn ang="T13">
                <a:pos x="T6" y="T7"/>
              </a:cxn>
              <a:cxn ang="T14">
                <a:pos x="T8" y="T9"/>
              </a:cxn>
            </a:cxnLst>
            <a:rect l="T15" t="T16" r="T17" b="T18"/>
            <a:pathLst>
              <a:path w="34" h="68">
                <a:moveTo>
                  <a:pt x="34" y="68"/>
                </a:moveTo>
                <a:lnTo>
                  <a:pt x="17" y="0"/>
                </a:lnTo>
                <a:lnTo>
                  <a:pt x="0" y="68"/>
                </a:lnTo>
                <a:lnTo>
                  <a:pt x="17" y="68"/>
                </a:lnTo>
                <a:lnTo>
                  <a:pt x="34" y="68"/>
                </a:lnTo>
                <a:close/>
              </a:path>
            </a:pathLst>
          </a:custGeom>
          <a:solidFill>
            <a:srgbClr val="000000"/>
          </a:solidFill>
          <a:ln w="0">
            <a:solidFill>
              <a:srgbClr val="000000"/>
            </a:solidFill>
            <a:round/>
            <a:headEnd/>
            <a:tailEnd/>
          </a:ln>
        </p:spPr>
        <p:txBody>
          <a:bodyPr/>
          <a:lstStyle/>
          <a:p>
            <a:endParaRPr lang="en-IN"/>
          </a:p>
        </p:txBody>
      </p:sp>
      <p:sp>
        <p:nvSpPr>
          <p:cNvPr id="35941" name="Line 103"/>
          <p:cNvSpPr>
            <a:spLocks noChangeShapeType="1"/>
          </p:cNvSpPr>
          <p:nvPr/>
        </p:nvSpPr>
        <p:spPr bwMode="auto">
          <a:xfrm>
            <a:off x="4213225" y="1301750"/>
            <a:ext cx="1588" cy="52388"/>
          </a:xfrm>
          <a:prstGeom prst="line">
            <a:avLst/>
          </a:prstGeom>
          <a:noFill/>
          <a:ln w="12700">
            <a:solidFill>
              <a:srgbClr val="000000"/>
            </a:solidFill>
            <a:round/>
            <a:headEnd/>
            <a:tailEnd/>
          </a:ln>
        </p:spPr>
        <p:txBody>
          <a:bodyPr/>
          <a:lstStyle/>
          <a:p>
            <a:endParaRPr lang="en-IN"/>
          </a:p>
        </p:txBody>
      </p:sp>
      <p:sp>
        <p:nvSpPr>
          <p:cNvPr id="35942" name="Freeform 104"/>
          <p:cNvSpPr>
            <a:spLocks/>
          </p:cNvSpPr>
          <p:nvPr/>
        </p:nvSpPr>
        <p:spPr bwMode="auto">
          <a:xfrm>
            <a:off x="4708525" y="1114425"/>
            <a:ext cx="53975" cy="106363"/>
          </a:xfrm>
          <a:custGeom>
            <a:avLst/>
            <a:gdLst>
              <a:gd name="T0" fmla="*/ 2147483646 w 4"/>
              <a:gd name="T1" fmla="*/ 2147483646 h 8"/>
              <a:gd name="T2" fmla="*/ 2147483646 w 4"/>
              <a:gd name="T3" fmla="*/ 0 h 8"/>
              <a:gd name="T4" fmla="*/ 0 w 4"/>
              <a:gd name="T5" fmla="*/ 2147483646 h 8"/>
              <a:gd name="T6" fmla="*/ 2147483646 w 4"/>
              <a:gd name="T7" fmla="*/ 2147483646 h 8"/>
              <a:gd name="T8" fmla="*/ 2147483646 w 4"/>
              <a:gd name="T9" fmla="*/ 2147483646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8"/>
                </a:moveTo>
                <a:lnTo>
                  <a:pt x="2" y="0"/>
                </a:lnTo>
                <a:lnTo>
                  <a:pt x="0" y="8"/>
                </a:lnTo>
                <a:lnTo>
                  <a:pt x="2" y="8"/>
                </a:lnTo>
                <a:lnTo>
                  <a:pt x="4" y="8"/>
                </a:lnTo>
              </a:path>
            </a:pathLst>
          </a:custGeom>
          <a:noFill/>
          <a:ln w="12700">
            <a:solidFill>
              <a:srgbClr val="000000"/>
            </a:solidFill>
            <a:round/>
            <a:headEnd/>
            <a:tailEnd/>
          </a:ln>
        </p:spPr>
        <p:txBody>
          <a:bodyPr/>
          <a:lstStyle/>
          <a:p>
            <a:endParaRPr lang="en-IN"/>
          </a:p>
        </p:txBody>
      </p:sp>
      <p:sp>
        <p:nvSpPr>
          <p:cNvPr id="35943" name="Freeform 105"/>
          <p:cNvSpPr>
            <a:spLocks/>
          </p:cNvSpPr>
          <p:nvPr/>
        </p:nvSpPr>
        <p:spPr bwMode="auto">
          <a:xfrm>
            <a:off x="4708525" y="1114425"/>
            <a:ext cx="53975" cy="106363"/>
          </a:xfrm>
          <a:custGeom>
            <a:avLst/>
            <a:gdLst>
              <a:gd name="T0" fmla="*/ 2147483646 w 34"/>
              <a:gd name="T1" fmla="*/ 2147483646 h 67"/>
              <a:gd name="T2" fmla="*/ 2147483646 w 34"/>
              <a:gd name="T3" fmla="*/ 0 h 67"/>
              <a:gd name="T4" fmla="*/ 0 w 34"/>
              <a:gd name="T5" fmla="*/ 2147483646 h 67"/>
              <a:gd name="T6" fmla="*/ 2147483646 w 34"/>
              <a:gd name="T7" fmla="*/ 2147483646 h 67"/>
              <a:gd name="T8" fmla="*/ 2147483646 w 34"/>
              <a:gd name="T9" fmla="*/ 2147483646 h 67"/>
              <a:gd name="T10" fmla="*/ 0 60000 65536"/>
              <a:gd name="T11" fmla="*/ 0 60000 65536"/>
              <a:gd name="T12" fmla="*/ 0 60000 65536"/>
              <a:gd name="T13" fmla="*/ 0 60000 65536"/>
              <a:gd name="T14" fmla="*/ 0 60000 65536"/>
              <a:gd name="T15" fmla="*/ 0 w 34"/>
              <a:gd name="T16" fmla="*/ 0 h 67"/>
              <a:gd name="T17" fmla="*/ 34 w 34"/>
              <a:gd name="T18" fmla="*/ 67 h 67"/>
            </a:gdLst>
            <a:ahLst/>
            <a:cxnLst>
              <a:cxn ang="T10">
                <a:pos x="T0" y="T1"/>
              </a:cxn>
              <a:cxn ang="T11">
                <a:pos x="T2" y="T3"/>
              </a:cxn>
              <a:cxn ang="T12">
                <a:pos x="T4" y="T5"/>
              </a:cxn>
              <a:cxn ang="T13">
                <a:pos x="T6" y="T7"/>
              </a:cxn>
              <a:cxn ang="T14">
                <a:pos x="T8" y="T9"/>
              </a:cxn>
            </a:cxnLst>
            <a:rect l="T15" t="T16" r="T17" b="T18"/>
            <a:pathLst>
              <a:path w="34" h="67">
                <a:moveTo>
                  <a:pt x="34" y="67"/>
                </a:moveTo>
                <a:lnTo>
                  <a:pt x="17" y="0"/>
                </a:lnTo>
                <a:lnTo>
                  <a:pt x="0" y="67"/>
                </a:lnTo>
                <a:lnTo>
                  <a:pt x="17" y="67"/>
                </a:lnTo>
                <a:lnTo>
                  <a:pt x="34" y="67"/>
                </a:lnTo>
                <a:close/>
              </a:path>
            </a:pathLst>
          </a:custGeom>
          <a:solidFill>
            <a:srgbClr val="000000"/>
          </a:solidFill>
          <a:ln w="0">
            <a:solidFill>
              <a:srgbClr val="000000"/>
            </a:solidFill>
            <a:round/>
            <a:headEnd/>
            <a:tailEnd/>
          </a:ln>
        </p:spPr>
        <p:txBody>
          <a:bodyPr/>
          <a:lstStyle/>
          <a:p>
            <a:endParaRPr lang="en-IN"/>
          </a:p>
        </p:txBody>
      </p:sp>
      <p:sp>
        <p:nvSpPr>
          <p:cNvPr id="35944" name="Line 106"/>
          <p:cNvSpPr>
            <a:spLocks noChangeShapeType="1"/>
          </p:cNvSpPr>
          <p:nvPr/>
        </p:nvSpPr>
        <p:spPr bwMode="auto">
          <a:xfrm>
            <a:off x="4735513" y="1220788"/>
            <a:ext cx="1587" cy="133350"/>
          </a:xfrm>
          <a:prstGeom prst="line">
            <a:avLst/>
          </a:prstGeom>
          <a:noFill/>
          <a:ln w="12700">
            <a:solidFill>
              <a:srgbClr val="000000"/>
            </a:solidFill>
            <a:round/>
            <a:headEnd/>
            <a:tailEnd/>
          </a:ln>
        </p:spPr>
        <p:txBody>
          <a:bodyPr/>
          <a:lstStyle/>
          <a:p>
            <a:endParaRPr lang="en-IN"/>
          </a:p>
        </p:txBody>
      </p:sp>
      <p:sp>
        <p:nvSpPr>
          <p:cNvPr id="35945" name="Rectangle 107"/>
          <p:cNvSpPr>
            <a:spLocks noChangeArrowheads="1"/>
          </p:cNvSpPr>
          <p:nvPr/>
        </p:nvSpPr>
        <p:spPr bwMode="auto">
          <a:xfrm>
            <a:off x="4146550" y="1368425"/>
            <a:ext cx="147638"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Pit</a:t>
            </a:r>
            <a:endParaRPr lang="en-CA" altLang="en-US" sz="2400"/>
          </a:p>
        </p:txBody>
      </p:sp>
      <p:sp>
        <p:nvSpPr>
          <p:cNvPr id="35946" name="Rectangle 108"/>
          <p:cNvSpPr>
            <a:spLocks noChangeArrowheads="1"/>
          </p:cNvSpPr>
          <p:nvPr/>
        </p:nvSpPr>
        <p:spPr bwMode="auto">
          <a:xfrm>
            <a:off x="4614863" y="1368425"/>
            <a:ext cx="279400"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Land</a:t>
            </a:r>
            <a:endParaRPr lang="en-CA" altLang="en-US" sz="2400"/>
          </a:p>
        </p:txBody>
      </p:sp>
      <p:sp>
        <p:nvSpPr>
          <p:cNvPr id="35947" name="Rectangle 109"/>
          <p:cNvSpPr>
            <a:spLocks noChangeArrowheads="1"/>
          </p:cNvSpPr>
          <p:nvPr/>
        </p:nvSpPr>
        <p:spPr bwMode="auto">
          <a:xfrm>
            <a:off x="3744913" y="5888038"/>
            <a:ext cx="77787" cy="168275"/>
          </a:xfrm>
          <a:prstGeom prst="rect">
            <a:avLst/>
          </a:prstGeom>
          <a:noFill/>
          <a:ln w="9525">
            <a:noFill/>
            <a:miter lim="800000"/>
            <a:headEnd/>
            <a:tailEnd/>
          </a:ln>
        </p:spPr>
        <p:txBody>
          <a:bodyPr wrap="none" lIns="0" tIns="0" rIns="0" bIns="0">
            <a:spAutoFit/>
          </a:bodyPr>
          <a:lstStyle/>
          <a:p>
            <a:pPr algn="ctr"/>
            <a:r>
              <a:rPr lang="en-CA" altLang="en-US" sz="1100">
                <a:solidFill>
                  <a:srgbClr val="000000"/>
                </a:solidFill>
                <a:latin typeface="Nimbus Roman No9 L" charset="0"/>
              </a:rPr>
              <a:t>1</a:t>
            </a:r>
            <a:endParaRPr lang="en-CA" altLang="en-US" sz="2400"/>
          </a:p>
        </p:txBody>
      </p:sp>
      <p:sp>
        <p:nvSpPr>
          <p:cNvPr id="35948" name="Rectangle 110"/>
          <p:cNvSpPr>
            <a:spLocks noChangeArrowheads="1"/>
          </p:cNvSpPr>
          <p:nvPr/>
        </p:nvSpPr>
        <p:spPr bwMode="auto">
          <a:xfrm>
            <a:off x="4940300" y="4981575"/>
            <a:ext cx="1616075" cy="152400"/>
          </a:xfrm>
          <a:prstGeom prst="rect">
            <a:avLst/>
          </a:prstGeom>
          <a:noFill/>
          <a:ln w="9525">
            <a:noFill/>
            <a:miter lim="800000"/>
            <a:headEnd/>
            <a:tailEnd/>
          </a:ln>
        </p:spPr>
        <p:txBody>
          <a:bodyPr wrap="none" lIns="0" tIns="0" rIns="0" bIns="0">
            <a:spAutoFit/>
          </a:bodyPr>
          <a:lstStyle/>
          <a:p>
            <a:pPr algn="ctr"/>
            <a:r>
              <a:rPr lang="en-US" altLang="zh-CN" sz="1000">
                <a:solidFill>
                  <a:srgbClr val="000000"/>
                </a:solidFill>
                <a:latin typeface="Nimbus Sans L" charset="0"/>
                <a:ea typeface="SimSun" pitchFamily="2" charset="-122"/>
              </a:rPr>
              <a:t>(b) Transition from pit to land</a:t>
            </a:r>
            <a:endParaRPr lang="en-CA"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z="3600" b="1">
                <a:ea typeface="SimSun" pitchFamily="2" charset="-122"/>
              </a:rPr>
              <a:t>Optical Disks</a:t>
            </a:r>
          </a:p>
        </p:txBody>
      </p:sp>
      <p:sp>
        <p:nvSpPr>
          <p:cNvPr id="37891" name="Rectangle 3"/>
          <p:cNvSpPr>
            <a:spLocks noGrp="1" noChangeArrowheads="1"/>
          </p:cNvSpPr>
          <p:nvPr>
            <p:ph type="body" idx="1"/>
          </p:nvPr>
        </p:nvSpPr>
        <p:spPr/>
        <p:txBody>
          <a:bodyPr/>
          <a:lstStyle/>
          <a:p>
            <a:pPr eaLnBrk="1" hangingPunct="1"/>
            <a:r>
              <a:rPr lang="en-US" altLang="zh-CN" sz="2400">
                <a:ea typeface="SimSun" pitchFamily="2" charset="-122"/>
              </a:rPr>
              <a:t>CD is 120 mm in diameter.</a:t>
            </a:r>
          </a:p>
          <a:p>
            <a:pPr eaLnBrk="1" hangingPunct="1"/>
            <a:r>
              <a:rPr lang="en-US" altLang="zh-CN" sz="2400">
                <a:ea typeface="SimSun" pitchFamily="2" charset="-122"/>
              </a:rPr>
              <a:t>15 mm hole in the center.</a:t>
            </a:r>
          </a:p>
          <a:p>
            <a:pPr eaLnBrk="1" hangingPunct="1"/>
            <a:r>
              <a:rPr lang="en-US" altLang="zh-CN" sz="2400">
                <a:ea typeface="SimSun" pitchFamily="2" charset="-122"/>
              </a:rPr>
              <a:t>Data stored on tracks that cover the area from 25 mm radius to 58 mm radius.</a:t>
            </a:r>
          </a:p>
          <a:p>
            <a:pPr eaLnBrk="1" hangingPunct="1"/>
            <a:r>
              <a:rPr lang="en-US" altLang="zh-CN" sz="2400">
                <a:ea typeface="SimSun" pitchFamily="2" charset="-122"/>
              </a:rPr>
              <a:t>There are more than 15,000 tracks.</a:t>
            </a:r>
          </a:p>
          <a:p>
            <a:pPr eaLnBrk="1" hangingPunct="1"/>
            <a:r>
              <a:rPr lang="en-US" altLang="zh-CN" sz="2600">
                <a:ea typeface="SimSun" pitchFamily="2" charset="-122"/>
              </a:rPr>
              <a:t>Spiral structured were unraveled will be more than 5 KM long ! </a:t>
            </a:r>
          </a:p>
          <a:p>
            <a:pPr eaLnBrk="1" hangingPunct="1"/>
            <a:r>
              <a:rPr lang="en-US" altLang="zh-CN" sz="2600">
                <a:ea typeface="SimSun" pitchFamily="2" charset="-122"/>
              </a:rPr>
              <a:t>Basic access speed is 1X, 75 sectors per second.</a:t>
            </a:r>
          </a:p>
          <a:p>
            <a:pPr eaLnBrk="1" hangingPunct="1"/>
            <a:r>
              <a:rPr lang="en-US" altLang="zh-CN" sz="2600" b="1">
                <a:ea typeface="SimSun" pitchFamily="2" charset="-122"/>
              </a:rPr>
              <a:t>CD-RW: </a:t>
            </a:r>
          </a:p>
          <a:p>
            <a:pPr eaLnBrk="1" hangingPunct="1"/>
            <a:r>
              <a:rPr lang="en-US" altLang="zh-CN" sz="2200" b="1">
                <a:ea typeface="SimSun" pitchFamily="2" charset="-122"/>
              </a:rPr>
              <a:t>Consists of alloy of silver, indium, antimony &amp; tellurum.</a:t>
            </a:r>
          </a:p>
          <a:p>
            <a:pPr eaLnBrk="1" hangingPunct="1"/>
            <a:r>
              <a:rPr lang="en-US" altLang="zh-CN" sz="2200" b="1">
                <a:ea typeface="SimSun" pitchFamily="2" charset="-122"/>
              </a:rPr>
              <a:t>When heated above 500c, it absorbs light.(Amorphous state)</a:t>
            </a:r>
          </a:p>
          <a:p>
            <a:pPr eaLnBrk="1" hangingPunct="1"/>
            <a:r>
              <a:rPr lang="en-US" altLang="zh-CN" sz="2200" b="1">
                <a:ea typeface="SimSun" pitchFamily="2" charset="-122"/>
              </a:rPr>
              <a:t>When heated to 200c, it goes in crystalline state and allows light to pass through.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z="3600" b="1">
                <a:ea typeface="SimSun" pitchFamily="2" charset="-122"/>
              </a:rPr>
              <a:t>Magnetic Tape Systems</a:t>
            </a:r>
          </a:p>
        </p:txBody>
      </p:sp>
      <p:sp>
        <p:nvSpPr>
          <p:cNvPr id="39939" name="Rectangle 4"/>
          <p:cNvSpPr>
            <a:spLocks noChangeArrowheads="1"/>
          </p:cNvSpPr>
          <p:nvPr/>
        </p:nvSpPr>
        <p:spPr bwMode="auto">
          <a:xfrm>
            <a:off x="2433638" y="4614863"/>
            <a:ext cx="4208462" cy="609600"/>
          </a:xfrm>
          <a:prstGeom prst="rect">
            <a:avLst/>
          </a:prstGeom>
          <a:noFill/>
          <a:ln w="9525">
            <a:noFill/>
            <a:miter lim="800000"/>
            <a:headEnd/>
            <a:tailEnd/>
          </a:ln>
        </p:spPr>
        <p:txBody>
          <a:bodyPr wrap="none" lIns="0" tIns="0" rIns="0" bIns="0">
            <a:spAutoFit/>
          </a:bodyPr>
          <a:lstStyle/>
          <a:p>
            <a:pPr algn="ctr"/>
            <a:r>
              <a:rPr lang="en-CA" altLang="en-US" sz="1600">
                <a:solidFill>
                  <a:srgbClr val="000000"/>
                </a:solidFill>
                <a:latin typeface="Nimbus Roman No9 L" charset="0"/>
              </a:rPr>
              <a:t>Figure 5.33</a:t>
            </a:r>
            <a:r>
              <a:rPr lang="en-US" altLang="zh-CN" sz="1600">
                <a:solidFill>
                  <a:srgbClr val="000000"/>
                </a:solidFill>
                <a:latin typeface="Nimbus Roman No9 L" charset="0"/>
                <a:ea typeface="SimSun" pitchFamily="2" charset="-122"/>
              </a:rPr>
              <a:t>. </a:t>
            </a:r>
            <a:r>
              <a:rPr lang="en-CA" altLang="en-US" sz="1600">
                <a:solidFill>
                  <a:srgbClr val="000000"/>
                </a:solidFill>
                <a:latin typeface="Nimbus Roman No9 L" charset="0"/>
              </a:rPr>
              <a:t>Organization of data on magnetic tape.</a:t>
            </a:r>
            <a:endParaRPr lang="en-CA" altLang="en-US" sz="2400"/>
          </a:p>
          <a:p>
            <a:pPr algn="ctr"/>
            <a:endParaRPr lang="en-CA" altLang="en-US" sz="2400"/>
          </a:p>
        </p:txBody>
      </p:sp>
      <p:sp>
        <p:nvSpPr>
          <p:cNvPr id="39940" name="Rectangle 5"/>
          <p:cNvSpPr>
            <a:spLocks noChangeArrowheads="1"/>
          </p:cNvSpPr>
          <p:nvPr/>
        </p:nvSpPr>
        <p:spPr bwMode="auto">
          <a:xfrm>
            <a:off x="7675563" y="2165350"/>
            <a:ext cx="295275"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File</a:t>
            </a:r>
            <a:endParaRPr lang="en-CA" altLang="en-US" sz="2400"/>
          </a:p>
        </p:txBody>
      </p:sp>
      <p:sp>
        <p:nvSpPr>
          <p:cNvPr id="39941" name="Rectangle 6"/>
          <p:cNvSpPr>
            <a:spLocks noChangeArrowheads="1"/>
          </p:cNvSpPr>
          <p:nvPr/>
        </p:nvSpPr>
        <p:spPr bwMode="auto">
          <a:xfrm>
            <a:off x="1800225" y="1958975"/>
            <a:ext cx="295275"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File</a:t>
            </a:r>
            <a:endParaRPr lang="en-CA" altLang="en-US" sz="2400"/>
          </a:p>
        </p:txBody>
      </p:sp>
      <p:sp>
        <p:nvSpPr>
          <p:cNvPr id="39942" name="Rectangle 7"/>
          <p:cNvSpPr>
            <a:spLocks noChangeArrowheads="1"/>
          </p:cNvSpPr>
          <p:nvPr/>
        </p:nvSpPr>
        <p:spPr bwMode="auto">
          <a:xfrm>
            <a:off x="7675563" y="2352675"/>
            <a:ext cx="390525"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mark</a:t>
            </a:r>
            <a:endParaRPr lang="en-CA" altLang="en-US" sz="2400"/>
          </a:p>
        </p:txBody>
      </p:sp>
      <p:sp>
        <p:nvSpPr>
          <p:cNvPr id="39943" name="Rectangle 8"/>
          <p:cNvSpPr>
            <a:spLocks noChangeArrowheads="1"/>
          </p:cNvSpPr>
          <p:nvPr/>
        </p:nvSpPr>
        <p:spPr bwMode="auto">
          <a:xfrm>
            <a:off x="1800225" y="2144713"/>
            <a:ext cx="390525"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mark</a:t>
            </a:r>
            <a:endParaRPr lang="en-CA" altLang="en-US" sz="2400"/>
          </a:p>
        </p:txBody>
      </p:sp>
      <p:sp>
        <p:nvSpPr>
          <p:cNvPr id="39944" name="Freeform 9"/>
          <p:cNvSpPr>
            <a:spLocks/>
          </p:cNvSpPr>
          <p:nvPr/>
        </p:nvSpPr>
        <p:spPr bwMode="auto">
          <a:xfrm>
            <a:off x="2609850" y="2187575"/>
            <a:ext cx="125413" cy="41275"/>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0638">
            <a:solidFill>
              <a:srgbClr val="000000"/>
            </a:solidFill>
            <a:round/>
            <a:headEnd/>
            <a:tailEnd/>
          </a:ln>
        </p:spPr>
        <p:txBody>
          <a:bodyPr/>
          <a:lstStyle/>
          <a:p>
            <a:endParaRPr lang="en-IN"/>
          </a:p>
        </p:txBody>
      </p:sp>
      <p:sp>
        <p:nvSpPr>
          <p:cNvPr id="39945" name="Freeform 10"/>
          <p:cNvSpPr>
            <a:spLocks/>
          </p:cNvSpPr>
          <p:nvPr/>
        </p:nvSpPr>
        <p:spPr bwMode="auto">
          <a:xfrm>
            <a:off x="2609850" y="2187575"/>
            <a:ext cx="125413" cy="41275"/>
          </a:xfrm>
          <a:custGeom>
            <a:avLst/>
            <a:gdLst>
              <a:gd name="T0" fmla="*/ 2147483646 w 79"/>
              <a:gd name="T1" fmla="*/ 0 h 26"/>
              <a:gd name="T2" fmla="*/ 0 w 79"/>
              <a:gd name="T3" fmla="*/ 2147483646 h 26"/>
              <a:gd name="T4" fmla="*/ 2147483646 w 79"/>
              <a:gd name="T5" fmla="*/ 2147483646 h 26"/>
              <a:gd name="T6" fmla="*/ 2147483646 w 79"/>
              <a:gd name="T7" fmla="*/ 2147483646 h 26"/>
              <a:gd name="T8" fmla="*/ 2147483646 w 79"/>
              <a:gd name="T9" fmla="*/ 0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79" y="0"/>
                </a:moveTo>
                <a:lnTo>
                  <a:pt x="0" y="13"/>
                </a:lnTo>
                <a:lnTo>
                  <a:pt x="79" y="26"/>
                </a:lnTo>
                <a:lnTo>
                  <a:pt x="79" y="13"/>
                </a:lnTo>
                <a:lnTo>
                  <a:pt x="79" y="0"/>
                </a:lnTo>
                <a:close/>
              </a:path>
            </a:pathLst>
          </a:custGeom>
          <a:solidFill>
            <a:srgbClr val="000000"/>
          </a:solidFill>
          <a:ln w="0">
            <a:solidFill>
              <a:srgbClr val="000000"/>
            </a:solidFill>
            <a:round/>
            <a:headEnd/>
            <a:tailEnd/>
          </a:ln>
        </p:spPr>
        <p:txBody>
          <a:bodyPr/>
          <a:lstStyle/>
          <a:p>
            <a:endParaRPr lang="en-IN"/>
          </a:p>
        </p:txBody>
      </p:sp>
      <p:sp>
        <p:nvSpPr>
          <p:cNvPr id="39946" name="Freeform 11"/>
          <p:cNvSpPr>
            <a:spLocks/>
          </p:cNvSpPr>
          <p:nvPr/>
        </p:nvSpPr>
        <p:spPr bwMode="auto">
          <a:xfrm>
            <a:off x="7123113" y="2187575"/>
            <a:ext cx="123825" cy="4127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p:spPr>
        <p:txBody>
          <a:bodyPr/>
          <a:lstStyle/>
          <a:p>
            <a:endParaRPr lang="en-IN"/>
          </a:p>
        </p:txBody>
      </p:sp>
      <p:sp>
        <p:nvSpPr>
          <p:cNvPr id="39947" name="Freeform 12"/>
          <p:cNvSpPr>
            <a:spLocks/>
          </p:cNvSpPr>
          <p:nvPr/>
        </p:nvSpPr>
        <p:spPr bwMode="auto">
          <a:xfrm>
            <a:off x="7123113" y="2187575"/>
            <a:ext cx="123825" cy="41275"/>
          </a:xfrm>
          <a:custGeom>
            <a:avLst/>
            <a:gdLst>
              <a:gd name="T0" fmla="*/ 0 w 78"/>
              <a:gd name="T1" fmla="*/ 2147483646 h 26"/>
              <a:gd name="T2" fmla="*/ 2147483646 w 78"/>
              <a:gd name="T3" fmla="*/ 2147483646 h 26"/>
              <a:gd name="T4" fmla="*/ 0 w 78"/>
              <a:gd name="T5" fmla="*/ 0 h 26"/>
              <a:gd name="T6" fmla="*/ 0 w 78"/>
              <a:gd name="T7" fmla="*/ 2147483646 h 26"/>
              <a:gd name="T8" fmla="*/ 0 w 78"/>
              <a:gd name="T9" fmla="*/ 2147483646 h 26"/>
              <a:gd name="T10" fmla="*/ 0 60000 65536"/>
              <a:gd name="T11" fmla="*/ 0 60000 65536"/>
              <a:gd name="T12" fmla="*/ 0 60000 65536"/>
              <a:gd name="T13" fmla="*/ 0 60000 65536"/>
              <a:gd name="T14" fmla="*/ 0 60000 65536"/>
              <a:gd name="T15" fmla="*/ 0 w 78"/>
              <a:gd name="T16" fmla="*/ 0 h 26"/>
              <a:gd name="T17" fmla="*/ 78 w 78"/>
              <a:gd name="T18" fmla="*/ 26 h 26"/>
            </a:gdLst>
            <a:ahLst/>
            <a:cxnLst>
              <a:cxn ang="T10">
                <a:pos x="T0" y="T1"/>
              </a:cxn>
              <a:cxn ang="T11">
                <a:pos x="T2" y="T3"/>
              </a:cxn>
              <a:cxn ang="T12">
                <a:pos x="T4" y="T5"/>
              </a:cxn>
              <a:cxn ang="T13">
                <a:pos x="T6" y="T7"/>
              </a:cxn>
              <a:cxn ang="T14">
                <a:pos x="T8" y="T9"/>
              </a:cxn>
            </a:cxnLst>
            <a:rect l="T15" t="T16" r="T17" b="T18"/>
            <a:pathLst>
              <a:path w="78" h="26">
                <a:moveTo>
                  <a:pt x="0" y="26"/>
                </a:moveTo>
                <a:lnTo>
                  <a:pt x="78"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IN"/>
          </a:p>
        </p:txBody>
      </p:sp>
      <p:sp>
        <p:nvSpPr>
          <p:cNvPr id="39948" name="Line 13"/>
          <p:cNvSpPr>
            <a:spLocks noChangeShapeType="1"/>
          </p:cNvSpPr>
          <p:nvPr/>
        </p:nvSpPr>
        <p:spPr bwMode="auto">
          <a:xfrm flipH="1">
            <a:off x="2735263" y="2208213"/>
            <a:ext cx="4416425" cy="1587"/>
          </a:xfrm>
          <a:prstGeom prst="line">
            <a:avLst/>
          </a:prstGeom>
          <a:noFill/>
          <a:ln w="20638">
            <a:solidFill>
              <a:srgbClr val="000000"/>
            </a:solidFill>
            <a:round/>
            <a:headEnd/>
            <a:tailEnd/>
          </a:ln>
        </p:spPr>
        <p:txBody>
          <a:bodyPr/>
          <a:lstStyle/>
          <a:p>
            <a:endParaRPr lang="en-IN"/>
          </a:p>
        </p:txBody>
      </p:sp>
      <p:sp>
        <p:nvSpPr>
          <p:cNvPr id="39949" name="Line 14"/>
          <p:cNvSpPr>
            <a:spLocks noChangeShapeType="1"/>
          </p:cNvSpPr>
          <p:nvPr/>
        </p:nvSpPr>
        <p:spPr bwMode="auto">
          <a:xfrm flipV="1">
            <a:off x="7261225" y="2084388"/>
            <a:ext cx="1588" cy="247650"/>
          </a:xfrm>
          <a:prstGeom prst="line">
            <a:avLst/>
          </a:prstGeom>
          <a:noFill/>
          <a:ln w="20638">
            <a:solidFill>
              <a:srgbClr val="000000"/>
            </a:solidFill>
            <a:round/>
            <a:headEnd/>
            <a:tailEnd/>
          </a:ln>
        </p:spPr>
        <p:txBody>
          <a:bodyPr/>
          <a:lstStyle/>
          <a:p>
            <a:endParaRPr lang="en-IN"/>
          </a:p>
        </p:txBody>
      </p:sp>
      <p:sp>
        <p:nvSpPr>
          <p:cNvPr id="39950" name="Line 15"/>
          <p:cNvSpPr>
            <a:spLocks noChangeShapeType="1"/>
          </p:cNvSpPr>
          <p:nvPr/>
        </p:nvSpPr>
        <p:spPr bwMode="auto">
          <a:xfrm flipV="1">
            <a:off x="2589213" y="2084388"/>
            <a:ext cx="1587" cy="247650"/>
          </a:xfrm>
          <a:prstGeom prst="line">
            <a:avLst/>
          </a:prstGeom>
          <a:noFill/>
          <a:ln w="20638">
            <a:solidFill>
              <a:srgbClr val="000000"/>
            </a:solidFill>
            <a:round/>
            <a:headEnd/>
            <a:tailEnd/>
          </a:ln>
        </p:spPr>
        <p:txBody>
          <a:bodyPr/>
          <a:lstStyle/>
          <a:p>
            <a:endParaRPr lang="en-IN"/>
          </a:p>
        </p:txBody>
      </p:sp>
      <p:sp>
        <p:nvSpPr>
          <p:cNvPr id="39951" name="Rectangle 16"/>
          <p:cNvSpPr>
            <a:spLocks noChangeArrowheads="1"/>
          </p:cNvSpPr>
          <p:nvPr/>
        </p:nvSpPr>
        <p:spPr bwMode="auto">
          <a:xfrm>
            <a:off x="4768850" y="1938338"/>
            <a:ext cx="295275"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File</a:t>
            </a:r>
            <a:endParaRPr lang="en-CA" altLang="en-US" sz="2400"/>
          </a:p>
        </p:txBody>
      </p:sp>
      <p:sp>
        <p:nvSpPr>
          <p:cNvPr id="39952" name="Rectangle 17"/>
          <p:cNvSpPr>
            <a:spLocks noChangeArrowheads="1"/>
          </p:cNvSpPr>
          <p:nvPr/>
        </p:nvSpPr>
        <p:spPr bwMode="auto">
          <a:xfrm>
            <a:off x="7716838" y="2768600"/>
            <a:ext cx="444500"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7 or 9</a:t>
            </a:r>
            <a:endParaRPr lang="en-CA" altLang="en-US" sz="2400"/>
          </a:p>
        </p:txBody>
      </p:sp>
      <p:sp>
        <p:nvSpPr>
          <p:cNvPr id="39953" name="Rectangle 18"/>
          <p:cNvSpPr>
            <a:spLocks noChangeArrowheads="1"/>
          </p:cNvSpPr>
          <p:nvPr/>
        </p:nvSpPr>
        <p:spPr bwMode="auto">
          <a:xfrm>
            <a:off x="4064000" y="3722688"/>
            <a:ext cx="274638"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gap</a:t>
            </a:r>
            <a:endParaRPr lang="en-CA" altLang="en-US" sz="2400"/>
          </a:p>
        </p:txBody>
      </p:sp>
      <p:sp>
        <p:nvSpPr>
          <p:cNvPr id="39954" name="Rectangle 19"/>
          <p:cNvSpPr>
            <a:spLocks noChangeArrowheads="1"/>
          </p:cNvSpPr>
          <p:nvPr/>
        </p:nvSpPr>
        <p:spPr bwMode="auto">
          <a:xfrm>
            <a:off x="6243638" y="3722688"/>
            <a:ext cx="274637"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gap</a:t>
            </a:r>
            <a:endParaRPr lang="en-CA" altLang="en-US" sz="2400"/>
          </a:p>
        </p:txBody>
      </p:sp>
      <p:sp>
        <p:nvSpPr>
          <p:cNvPr id="39955" name="Freeform 20"/>
          <p:cNvSpPr>
            <a:spLocks/>
          </p:cNvSpPr>
          <p:nvPr/>
        </p:nvSpPr>
        <p:spPr bwMode="auto">
          <a:xfrm>
            <a:off x="1363663" y="2519363"/>
            <a:ext cx="42862" cy="123825"/>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20638">
            <a:solidFill>
              <a:srgbClr val="000000"/>
            </a:solidFill>
            <a:round/>
            <a:headEnd/>
            <a:tailEnd/>
          </a:ln>
        </p:spPr>
        <p:txBody>
          <a:bodyPr/>
          <a:lstStyle/>
          <a:p>
            <a:endParaRPr lang="en-IN"/>
          </a:p>
        </p:txBody>
      </p:sp>
      <p:sp>
        <p:nvSpPr>
          <p:cNvPr id="39956" name="Freeform 21"/>
          <p:cNvSpPr>
            <a:spLocks/>
          </p:cNvSpPr>
          <p:nvPr/>
        </p:nvSpPr>
        <p:spPr bwMode="auto">
          <a:xfrm>
            <a:off x="1363663" y="2519363"/>
            <a:ext cx="42862" cy="123825"/>
          </a:xfrm>
          <a:custGeom>
            <a:avLst/>
            <a:gdLst>
              <a:gd name="T0" fmla="*/ 0 w 27"/>
              <a:gd name="T1" fmla="*/ 0 h 78"/>
              <a:gd name="T2" fmla="*/ 2147483646 w 27"/>
              <a:gd name="T3" fmla="*/ 2147483646 h 78"/>
              <a:gd name="T4" fmla="*/ 2147483646 w 27"/>
              <a:gd name="T5" fmla="*/ 0 h 78"/>
              <a:gd name="T6" fmla="*/ 2147483646 w 27"/>
              <a:gd name="T7" fmla="*/ 0 h 78"/>
              <a:gd name="T8" fmla="*/ 0 w 27"/>
              <a:gd name="T9" fmla="*/ 0 h 78"/>
              <a:gd name="T10" fmla="*/ 0 60000 65536"/>
              <a:gd name="T11" fmla="*/ 0 60000 65536"/>
              <a:gd name="T12" fmla="*/ 0 60000 65536"/>
              <a:gd name="T13" fmla="*/ 0 60000 65536"/>
              <a:gd name="T14" fmla="*/ 0 60000 65536"/>
              <a:gd name="T15" fmla="*/ 0 w 27"/>
              <a:gd name="T16" fmla="*/ 0 h 78"/>
              <a:gd name="T17" fmla="*/ 27 w 27"/>
              <a:gd name="T18" fmla="*/ 78 h 78"/>
            </a:gdLst>
            <a:ahLst/>
            <a:cxnLst>
              <a:cxn ang="T10">
                <a:pos x="T0" y="T1"/>
              </a:cxn>
              <a:cxn ang="T11">
                <a:pos x="T2" y="T3"/>
              </a:cxn>
              <a:cxn ang="T12">
                <a:pos x="T4" y="T5"/>
              </a:cxn>
              <a:cxn ang="T13">
                <a:pos x="T6" y="T7"/>
              </a:cxn>
              <a:cxn ang="T14">
                <a:pos x="T8" y="T9"/>
              </a:cxn>
            </a:cxnLst>
            <a:rect l="T15" t="T16" r="T17" b="T18"/>
            <a:pathLst>
              <a:path w="27" h="78">
                <a:moveTo>
                  <a:pt x="0" y="0"/>
                </a:moveTo>
                <a:lnTo>
                  <a:pt x="13" y="78"/>
                </a:lnTo>
                <a:lnTo>
                  <a:pt x="27" y="0"/>
                </a:lnTo>
                <a:lnTo>
                  <a:pt x="13" y="0"/>
                </a:lnTo>
                <a:lnTo>
                  <a:pt x="0" y="0"/>
                </a:lnTo>
                <a:close/>
              </a:path>
            </a:pathLst>
          </a:custGeom>
          <a:solidFill>
            <a:srgbClr val="000000"/>
          </a:solidFill>
          <a:ln w="0">
            <a:solidFill>
              <a:srgbClr val="000000"/>
            </a:solidFill>
            <a:round/>
            <a:headEnd/>
            <a:tailEnd/>
          </a:ln>
        </p:spPr>
        <p:txBody>
          <a:bodyPr/>
          <a:lstStyle/>
          <a:p>
            <a:endParaRPr lang="en-IN"/>
          </a:p>
        </p:txBody>
      </p:sp>
      <p:sp>
        <p:nvSpPr>
          <p:cNvPr id="39957" name="Freeform 22"/>
          <p:cNvSpPr>
            <a:spLocks/>
          </p:cNvSpPr>
          <p:nvPr/>
        </p:nvSpPr>
        <p:spPr bwMode="auto">
          <a:xfrm>
            <a:off x="1384300" y="2208213"/>
            <a:ext cx="312738" cy="311150"/>
          </a:xfrm>
          <a:custGeom>
            <a:avLst/>
            <a:gdLst>
              <a:gd name="T0" fmla="*/ 0 w 15"/>
              <a:gd name="T1" fmla="*/ 2147483646 h 15"/>
              <a:gd name="T2" fmla="*/ 0 w 15"/>
              <a:gd name="T3" fmla="*/ 2147483646 h 15"/>
              <a:gd name="T4" fmla="*/ 0 w 15"/>
              <a:gd name="T5" fmla="*/ 0 h 15"/>
              <a:gd name="T6" fmla="*/ 2147483646 w 15"/>
              <a:gd name="T7" fmla="*/ 0 h 15"/>
              <a:gd name="T8" fmla="*/ 2147483646 w 15"/>
              <a:gd name="T9" fmla="*/ 0 h 15"/>
              <a:gd name="T10" fmla="*/ 0 60000 65536"/>
              <a:gd name="T11" fmla="*/ 0 60000 65536"/>
              <a:gd name="T12" fmla="*/ 0 60000 65536"/>
              <a:gd name="T13" fmla="*/ 0 60000 65536"/>
              <a:gd name="T14" fmla="*/ 0 60000 65536"/>
              <a:gd name="T15" fmla="*/ 0 w 15"/>
              <a:gd name="T16" fmla="*/ 0 h 15"/>
              <a:gd name="T17" fmla="*/ 15 w 15"/>
              <a:gd name="T18" fmla="*/ 15 h 15"/>
            </a:gdLst>
            <a:ahLst/>
            <a:cxnLst>
              <a:cxn ang="T10">
                <a:pos x="T0" y="T1"/>
              </a:cxn>
              <a:cxn ang="T11">
                <a:pos x="T2" y="T3"/>
              </a:cxn>
              <a:cxn ang="T12">
                <a:pos x="T4" y="T5"/>
              </a:cxn>
              <a:cxn ang="T13">
                <a:pos x="T6" y="T7"/>
              </a:cxn>
              <a:cxn ang="T14">
                <a:pos x="T8" y="T9"/>
              </a:cxn>
            </a:cxnLst>
            <a:rect l="T15" t="T16" r="T17" b="T18"/>
            <a:pathLst>
              <a:path w="15" h="15">
                <a:moveTo>
                  <a:pt x="0" y="15"/>
                </a:moveTo>
                <a:lnTo>
                  <a:pt x="0" y="5"/>
                </a:lnTo>
                <a:lnTo>
                  <a:pt x="0" y="0"/>
                </a:lnTo>
                <a:lnTo>
                  <a:pt x="6" y="0"/>
                </a:lnTo>
                <a:lnTo>
                  <a:pt x="15" y="0"/>
                </a:lnTo>
              </a:path>
            </a:pathLst>
          </a:custGeom>
          <a:noFill/>
          <a:ln w="20638">
            <a:solidFill>
              <a:srgbClr val="000000"/>
            </a:solidFill>
            <a:round/>
            <a:headEnd/>
            <a:tailEnd/>
          </a:ln>
        </p:spPr>
        <p:txBody>
          <a:bodyPr/>
          <a:lstStyle/>
          <a:p>
            <a:endParaRPr lang="en-IN"/>
          </a:p>
        </p:txBody>
      </p:sp>
      <p:sp>
        <p:nvSpPr>
          <p:cNvPr id="39958" name="Line 23"/>
          <p:cNvSpPr>
            <a:spLocks noChangeShapeType="1"/>
          </p:cNvSpPr>
          <p:nvPr/>
        </p:nvSpPr>
        <p:spPr bwMode="auto">
          <a:xfrm flipV="1">
            <a:off x="4624388" y="2686050"/>
            <a:ext cx="1587" cy="601663"/>
          </a:xfrm>
          <a:prstGeom prst="line">
            <a:avLst/>
          </a:prstGeom>
          <a:noFill/>
          <a:ln w="20638">
            <a:solidFill>
              <a:srgbClr val="000000"/>
            </a:solidFill>
            <a:round/>
            <a:headEnd/>
            <a:tailEnd/>
          </a:ln>
        </p:spPr>
        <p:txBody>
          <a:bodyPr/>
          <a:lstStyle/>
          <a:p>
            <a:endParaRPr lang="en-IN"/>
          </a:p>
        </p:txBody>
      </p:sp>
      <p:sp>
        <p:nvSpPr>
          <p:cNvPr id="39959" name="Line 24"/>
          <p:cNvSpPr>
            <a:spLocks noChangeShapeType="1"/>
          </p:cNvSpPr>
          <p:nvPr/>
        </p:nvSpPr>
        <p:spPr bwMode="auto">
          <a:xfrm flipV="1">
            <a:off x="3794125" y="2686050"/>
            <a:ext cx="1588" cy="601663"/>
          </a:xfrm>
          <a:prstGeom prst="line">
            <a:avLst/>
          </a:prstGeom>
          <a:noFill/>
          <a:ln w="20638">
            <a:solidFill>
              <a:srgbClr val="000000"/>
            </a:solidFill>
            <a:round/>
            <a:headEnd/>
            <a:tailEnd/>
          </a:ln>
        </p:spPr>
        <p:txBody>
          <a:bodyPr/>
          <a:lstStyle/>
          <a:p>
            <a:endParaRPr lang="en-IN"/>
          </a:p>
        </p:txBody>
      </p:sp>
      <p:sp>
        <p:nvSpPr>
          <p:cNvPr id="39960" name="Freeform 25"/>
          <p:cNvSpPr>
            <a:spLocks/>
          </p:cNvSpPr>
          <p:nvPr/>
        </p:nvSpPr>
        <p:spPr bwMode="auto">
          <a:xfrm>
            <a:off x="3190875" y="2686050"/>
            <a:ext cx="104775" cy="601663"/>
          </a:xfrm>
          <a:custGeom>
            <a:avLst/>
            <a:gdLst>
              <a:gd name="T0" fmla="*/ 0 w 5"/>
              <a:gd name="T1" fmla="*/ 2147483646 h 29"/>
              <a:gd name="T2" fmla="*/ 0 w 5"/>
              <a:gd name="T3" fmla="*/ 2147483646 h 29"/>
              <a:gd name="T4" fmla="*/ 2147483646 w 5"/>
              <a:gd name="T5" fmla="*/ 2147483646 h 29"/>
              <a:gd name="T6" fmla="*/ 0 w 5"/>
              <a:gd name="T7" fmla="*/ 2147483646 h 29"/>
              <a:gd name="T8" fmla="*/ 2147483646 w 5"/>
              <a:gd name="T9" fmla="*/ 0 h 29"/>
              <a:gd name="T10" fmla="*/ 0 60000 65536"/>
              <a:gd name="T11" fmla="*/ 0 60000 65536"/>
              <a:gd name="T12" fmla="*/ 0 60000 65536"/>
              <a:gd name="T13" fmla="*/ 0 60000 65536"/>
              <a:gd name="T14" fmla="*/ 0 60000 65536"/>
              <a:gd name="T15" fmla="*/ 0 w 5"/>
              <a:gd name="T16" fmla="*/ 0 h 29"/>
              <a:gd name="T17" fmla="*/ 5 w 5"/>
              <a:gd name="T18" fmla="*/ 29 h 29"/>
            </a:gdLst>
            <a:ahLst/>
            <a:cxnLst>
              <a:cxn ang="T10">
                <a:pos x="T0" y="T1"/>
              </a:cxn>
              <a:cxn ang="T11">
                <a:pos x="T2" y="T3"/>
              </a:cxn>
              <a:cxn ang="T12">
                <a:pos x="T4" y="T5"/>
              </a:cxn>
              <a:cxn ang="T13">
                <a:pos x="T6" y="T7"/>
              </a:cxn>
              <a:cxn ang="T14">
                <a:pos x="T8" y="T9"/>
              </a:cxn>
            </a:cxnLst>
            <a:rect l="T15" t="T16" r="T17" b="T18"/>
            <a:pathLst>
              <a:path w="5" h="29">
                <a:moveTo>
                  <a:pt x="0" y="29"/>
                </a:moveTo>
                <a:lnTo>
                  <a:pt x="0" y="24"/>
                </a:lnTo>
                <a:lnTo>
                  <a:pt x="2" y="18"/>
                </a:lnTo>
                <a:lnTo>
                  <a:pt x="0" y="12"/>
                </a:lnTo>
                <a:lnTo>
                  <a:pt x="5" y="0"/>
                </a:lnTo>
              </a:path>
            </a:pathLst>
          </a:custGeom>
          <a:noFill/>
          <a:ln w="20638">
            <a:solidFill>
              <a:srgbClr val="00FFFF"/>
            </a:solidFill>
            <a:round/>
            <a:headEnd/>
            <a:tailEnd/>
          </a:ln>
        </p:spPr>
        <p:txBody>
          <a:bodyPr/>
          <a:lstStyle/>
          <a:p>
            <a:endParaRPr lang="en-IN"/>
          </a:p>
        </p:txBody>
      </p:sp>
      <p:sp>
        <p:nvSpPr>
          <p:cNvPr id="39961" name="Line 26"/>
          <p:cNvSpPr>
            <a:spLocks noChangeShapeType="1"/>
          </p:cNvSpPr>
          <p:nvPr/>
        </p:nvSpPr>
        <p:spPr bwMode="auto">
          <a:xfrm flipV="1">
            <a:off x="2589213" y="2686050"/>
            <a:ext cx="1587" cy="601663"/>
          </a:xfrm>
          <a:prstGeom prst="line">
            <a:avLst/>
          </a:prstGeom>
          <a:noFill/>
          <a:ln w="20638">
            <a:solidFill>
              <a:srgbClr val="000000"/>
            </a:solidFill>
            <a:round/>
            <a:headEnd/>
            <a:tailEnd/>
          </a:ln>
        </p:spPr>
        <p:txBody>
          <a:bodyPr/>
          <a:lstStyle/>
          <a:p>
            <a:endParaRPr lang="en-IN"/>
          </a:p>
        </p:txBody>
      </p:sp>
      <p:sp>
        <p:nvSpPr>
          <p:cNvPr id="39962" name="Line 27"/>
          <p:cNvSpPr>
            <a:spLocks noChangeShapeType="1"/>
          </p:cNvSpPr>
          <p:nvPr/>
        </p:nvSpPr>
        <p:spPr bwMode="auto">
          <a:xfrm flipV="1">
            <a:off x="1612900" y="2686050"/>
            <a:ext cx="1588" cy="601663"/>
          </a:xfrm>
          <a:prstGeom prst="line">
            <a:avLst/>
          </a:prstGeom>
          <a:noFill/>
          <a:ln w="20638">
            <a:solidFill>
              <a:srgbClr val="000000"/>
            </a:solidFill>
            <a:round/>
            <a:headEnd/>
            <a:tailEnd/>
          </a:ln>
        </p:spPr>
        <p:txBody>
          <a:bodyPr/>
          <a:lstStyle/>
          <a:p>
            <a:endParaRPr lang="en-IN"/>
          </a:p>
        </p:txBody>
      </p:sp>
      <p:sp>
        <p:nvSpPr>
          <p:cNvPr id="39963" name="Line 28"/>
          <p:cNvSpPr>
            <a:spLocks noChangeShapeType="1"/>
          </p:cNvSpPr>
          <p:nvPr/>
        </p:nvSpPr>
        <p:spPr bwMode="auto">
          <a:xfrm flipV="1">
            <a:off x="7261225" y="2686050"/>
            <a:ext cx="1588" cy="601663"/>
          </a:xfrm>
          <a:prstGeom prst="line">
            <a:avLst/>
          </a:prstGeom>
          <a:noFill/>
          <a:ln w="20638">
            <a:solidFill>
              <a:srgbClr val="000000"/>
            </a:solidFill>
            <a:round/>
            <a:headEnd/>
            <a:tailEnd/>
          </a:ln>
        </p:spPr>
        <p:txBody>
          <a:bodyPr/>
          <a:lstStyle/>
          <a:p>
            <a:endParaRPr lang="en-IN"/>
          </a:p>
        </p:txBody>
      </p:sp>
      <p:sp>
        <p:nvSpPr>
          <p:cNvPr id="39964" name="Line 29"/>
          <p:cNvSpPr>
            <a:spLocks noChangeShapeType="1"/>
          </p:cNvSpPr>
          <p:nvPr/>
        </p:nvSpPr>
        <p:spPr bwMode="auto">
          <a:xfrm flipV="1">
            <a:off x="5953125" y="2686050"/>
            <a:ext cx="1588" cy="601663"/>
          </a:xfrm>
          <a:prstGeom prst="line">
            <a:avLst/>
          </a:prstGeom>
          <a:noFill/>
          <a:ln w="20638">
            <a:solidFill>
              <a:srgbClr val="000000"/>
            </a:solidFill>
            <a:round/>
            <a:headEnd/>
            <a:tailEnd/>
          </a:ln>
        </p:spPr>
        <p:txBody>
          <a:bodyPr/>
          <a:lstStyle/>
          <a:p>
            <a:endParaRPr lang="en-IN"/>
          </a:p>
        </p:txBody>
      </p:sp>
      <p:sp>
        <p:nvSpPr>
          <p:cNvPr id="39965" name="Freeform 30"/>
          <p:cNvSpPr>
            <a:spLocks/>
          </p:cNvSpPr>
          <p:nvPr/>
        </p:nvSpPr>
        <p:spPr bwMode="auto">
          <a:xfrm>
            <a:off x="5599113" y="2686050"/>
            <a:ext cx="125412" cy="601663"/>
          </a:xfrm>
          <a:custGeom>
            <a:avLst/>
            <a:gdLst>
              <a:gd name="T0" fmla="*/ 0 w 6"/>
              <a:gd name="T1" fmla="*/ 2147483646 h 29"/>
              <a:gd name="T2" fmla="*/ 0 w 6"/>
              <a:gd name="T3" fmla="*/ 2147483646 h 29"/>
              <a:gd name="T4" fmla="*/ 2147483646 w 6"/>
              <a:gd name="T5" fmla="*/ 2147483646 h 29"/>
              <a:gd name="T6" fmla="*/ 0 w 6"/>
              <a:gd name="T7" fmla="*/ 2147483646 h 29"/>
              <a:gd name="T8" fmla="*/ 2147483646 w 6"/>
              <a:gd name="T9" fmla="*/ 0 h 29"/>
              <a:gd name="T10" fmla="*/ 0 60000 65536"/>
              <a:gd name="T11" fmla="*/ 0 60000 65536"/>
              <a:gd name="T12" fmla="*/ 0 60000 65536"/>
              <a:gd name="T13" fmla="*/ 0 60000 65536"/>
              <a:gd name="T14" fmla="*/ 0 60000 65536"/>
              <a:gd name="T15" fmla="*/ 0 w 6"/>
              <a:gd name="T16" fmla="*/ 0 h 29"/>
              <a:gd name="T17" fmla="*/ 6 w 6"/>
              <a:gd name="T18" fmla="*/ 29 h 29"/>
            </a:gdLst>
            <a:ahLst/>
            <a:cxnLst>
              <a:cxn ang="T10">
                <a:pos x="T0" y="T1"/>
              </a:cxn>
              <a:cxn ang="T11">
                <a:pos x="T2" y="T3"/>
              </a:cxn>
              <a:cxn ang="T12">
                <a:pos x="T4" y="T5"/>
              </a:cxn>
              <a:cxn ang="T13">
                <a:pos x="T6" y="T7"/>
              </a:cxn>
              <a:cxn ang="T14">
                <a:pos x="T8" y="T9"/>
              </a:cxn>
            </a:cxnLst>
            <a:rect l="T15" t="T16" r="T17" b="T18"/>
            <a:pathLst>
              <a:path w="6" h="29">
                <a:moveTo>
                  <a:pt x="0" y="29"/>
                </a:moveTo>
                <a:lnTo>
                  <a:pt x="0" y="24"/>
                </a:lnTo>
                <a:lnTo>
                  <a:pt x="3" y="18"/>
                </a:lnTo>
                <a:lnTo>
                  <a:pt x="0" y="12"/>
                </a:lnTo>
                <a:lnTo>
                  <a:pt x="6" y="0"/>
                </a:lnTo>
              </a:path>
            </a:pathLst>
          </a:custGeom>
          <a:noFill/>
          <a:ln w="20638">
            <a:solidFill>
              <a:srgbClr val="00FFFF"/>
            </a:solidFill>
            <a:round/>
            <a:headEnd/>
            <a:tailEnd/>
          </a:ln>
        </p:spPr>
        <p:txBody>
          <a:bodyPr/>
          <a:lstStyle/>
          <a:p>
            <a:endParaRPr lang="en-IN"/>
          </a:p>
        </p:txBody>
      </p:sp>
      <p:sp>
        <p:nvSpPr>
          <p:cNvPr id="39966" name="Freeform 31"/>
          <p:cNvSpPr>
            <a:spLocks/>
          </p:cNvSpPr>
          <p:nvPr/>
        </p:nvSpPr>
        <p:spPr bwMode="auto">
          <a:xfrm>
            <a:off x="5475288" y="2686050"/>
            <a:ext cx="123825" cy="601663"/>
          </a:xfrm>
          <a:custGeom>
            <a:avLst/>
            <a:gdLst>
              <a:gd name="T0" fmla="*/ 0 w 6"/>
              <a:gd name="T1" fmla="*/ 2147483646 h 29"/>
              <a:gd name="T2" fmla="*/ 0 w 6"/>
              <a:gd name="T3" fmla="*/ 2147483646 h 29"/>
              <a:gd name="T4" fmla="*/ 2147483646 w 6"/>
              <a:gd name="T5" fmla="*/ 2147483646 h 29"/>
              <a:gd name="T6" fmla="*/ 0 w 6"/>
              <a:gd name="T7" fmla="*/ 2147483646 h 29"/>
              <a:gd name="T8" fmla="*/ 2147483646 w 6"/>
              <a:gd name="T9" fmla="*/ 0 h 29"/>
              <a:gd name="T10" fmla="*/ 0 60000 65536"/>
              <a:gd name="T11" fmla="*/ 0 60000 65536"/>
              <a:gd name="T12" fmla="*/ 0 60000 65536"/>
              <a:gd name="T13" fmla="*/ 0 60000 65536"/>
              <a:gd name="T14" fmla="*/ 0 60000 65536"/>
              <a:gd name="T15" fmla="*/ 0 w 6"/>
              <a:gd name="T16" fmla="*/ 0 h 29"/>
              <a:gd name="T17" fmla="*/ 6 w 6"/>
              <a:gd name="T18" fmla="*/ 29 h 29"/>
            </a:gdLst>
            <a:ahLst/>
            <a:cxnLst>
              <a:cxn ang="T10">
                <a:pos x="T0" y="T1"/>
              </a:cxn>
              <a:cxn ang="T11">
                <a:pos x="T2" y="T3"/>
              </a:cxn>
              <a:cxn ang="T12">
                <a:pos x="T4" y="T5"/>
              </a:cxn>
              <a:cxn ang="T13">
                <a:pos x="T6" y="T7"/>
              </a:cxn>
              <a:cxn ang="T14">
                <a:pos x="T8" y="T9"/>
              </a:cxn>
            </a:cxnLst>
            <a:rect l="T15" t="T16" r="T17" b="T18"/>
            <a:pathLst>
              <a:path w="6" h="29">
                <a:moveTo>
                  <a:pt x="0" y="29"/>
                </a:moveTo>
                <a:lnTo>
                  <a:pt x="0" y="24"/>
                </a:lnTo>
                <a:lnTo>
                  <a:pt x="3" y="18"/>
                </a:lnTo>
                <a:lnTo>
                  <a:pt x="0" y="12"/>
                </a:lnTo>
                <a:lnTo>
                  <a:pt x="6" y="0"/>
                </a:lnTo>
              </a:path>
            </a:pathLst>
          </a:custGeom>
          <a:noFill/>
          <a:ln w="20638">
            <a:solidFill>
              <a:srgbClr val="00FFFF"/>
            </a:solidFill>
            <a:round/>
            <a:headEnd/>
            <a:tailEnd/>
          </a:ln>
        </p:spPr>
        <p:txBody>
          <a:bodyPr/>
          <a:lstStyle/>
          <a:p>
            <a:endParaRPr lang="en-IN"/>
          </a:p>
        </p:txBody>
      </p:sp>
      <p:sp>
        <p:nvSpPr>
          <p:cNvPr id="39967" name="Line 32"/>
          <p:cNvSpPr>
            <a:spLocks noChangeShapeType="1"/>
          </p:cNvSpPr>
          <p:nvPr/>
        </p:nvSpPr>
        <p:spPr bwMode="auto">
          <a:xfrm flipV="1">
            <a:off x="6804025" y="2686050"/>
            <a:ext cx="1588" cy="601663"/>
          </a:xfrm>
          <a:prstGeom prst="line">
            <a:avLst/>
          </a:prstGeom>
          <a:noFill/>
          <a:ln w="20638">
            <a:solidFill>
              <a:srgbClr val="000000"/>
            </a:solidFill>
            <a:round/>
            <a:headEnd/>
            <a:tailEnd/>
          </a:ln>
        </p:spPr>
        <p:txBody>
          <a:bodyPr/>
          <a:lstStyle/>
          <a:p>
            <a:endParaRPr lang="en-IN"/>
          </a:p>
        </p:txBody>
      </p:sp>
      <p:sp>
        <p:nvSpPr>
          <p:cNvPr id="39968" name="Freeform 33"/>
          <p:cNvSpPr>
            <a:spLocks/>
          </p:cNvSpPr>
          <p:nvPr/>
        </p:nvSpPr>
        <p:spPr bwMode="auto">
          <a:xfrm>
            <a:off x="1633538" y="3452813"/>
            <a:ext cx="146050" cy="41275"/>
          </a:xfrm>
          <a:custGeom>
            <a:avLst/>
            <a:gdLst>
              <a:gd name="T0" fmla="*/ 2147483646 w 7"/>
              <a:gd name="T1" fmla="*/ 0 h 2"/>
              <a:gd name="T2" fmla="*/ 0 w 7"/>
              <a:gd name="T3" fmla="*/ 2147483646 h 2"/>
              <a:gd name="T4" fmla="*/ 2147483646 w 7"/>
              <a:gd name="T5" fmla="*/ 2147483646 h 2"/>
              <a:gd name="T6" fmla="*/ 2147483646 w 7"/>
              <a:gd name="T7" fmla="*/ 2147483646 h 2"/>
              <a:gd name="T8" fmla="*/ 2147483646 w 7"/>
              <a:gd name="T9" fmla="*/ 0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7" y="0"/>
                </a:moveTo>
                <a:lnTo>
                  <a:pt x="0" y="1"/>
                </a:lnTo>
                <a:lnTo>
                  <a:pt x="7" y="2"/>
                </a:lnTo>
                <a:lnTo>
                  <a:pt x="7" y="1"/>
                </a:lnTo>
                <a:lnTo>
                  <a:pt x="7" y="0"/>
                </a:lnTo>
              </a:path>
            </a:pathLst>
          </a:custGeom>
          <a:noFill/>
          <a:ln w="20638">
            <a:solidFill>
              <a:srgbClr val="000000"/>
            </a:solidFill>
            <a:round/>
            <a:headEnd/>
            <a:tailEnd/>
          </a:ln>
        </p:spPr>
        <p:txBody>
          <a:bodyPr/>
          <a:lstStyle/>
          <a:p>
            <a:endParaRPr lang="en-IN"/>
          </a:p>
        </p:txBody>
      </p:sp>
      <p:sp>
        <p:nvSpPr>
          <p:cNvPr id="39969" name="Freeform 34"/>
          <p:cNvSpPr>
            <a:spLocks/>
          </p:cNvSpPr>
          <p:nvPr/>
        </p:nvSpPr>
        <p:spPr bwMode="auto">
          <a:xfrm>
            <a:off x="1633538" y="3452813"/>
            <a:ext cx="146050" cy="41275"/>
          </a:xfrm>
          <a:custGeom>
            <a:avLst/>
            <a:gdLst>
              <a:gd name="T0" fmla="*/ 2147483646 w 92"/>
              <a:gd name="T1" fmla="*/ 0 h 26"/>
              <a:gd name="T2" fmla="*/ 0 w 92"/>
              <a:gd name="T3" fmla="*/ 2147483646 h 26"/>
              <a:gd name="T4" fmla="*/ 2147483646 w 92"/>
              <a:gd name="T5" fmla="*/ 2147483646 h 26"/>
              <a:gd name="T6" fmla="*/ 2147483646 w 92"/>
              <a:gd name="T7" fmla="*/ 2147483646 h 26"/>
              <a:gd name="T8" fmla="*/ 2147483646 w 92"/>
              <a:gd name="T9" fmla="*/ 0 h 26"/>
              <a:gd name="T10" fmla="*/ 0 60000 65536"/>
              <a:gd name="T11" fmla="*/ 0 60000 65536"/>
              <a:gd name="T12" fmla="*/ 0 60000 65536"/>
              <a:gd name="T13" fmla="*/ 0 60000 65536"/>
              <a:gd name="T14" fmla="*/ 0 60000 65536"/>
              <a:gd name="T15" fmla="*/ 0 w 92"/>
              <a:gd name="T16" fmla="*/ 0 h 26"/>
              <a:gd name="T17" fmla="*/ 92 w 92"/>
              <a:gd name="T18" fmla="*/ 26 h 26"/>
            </a:gdLst>
            <a:ahLst/>
            <a:cxnLst>
              <a:cxn ang="T10">
                <a:pos x="T0" y="T1"/>
              </a:cxn>
              <a:cxn ang="T11">
                <a:pos x="T2" y="T3"/>
              </a:cxn>
              <a:cxn ang="T12">
                <a:pos x="T4" y="T5"/>
              </a:cxn>
              <a:cxn ang="T13">
                <a:pos x="T6" y="T7"/>
              </a:cxn>
              <a:cxn ang="T14">
                <a:pos x="T8" y="T9"/>
              </a:cxn>
            </a:cxnLst>
            <a:rect l="T15" t="T16" r="T17" b="T18"/>
            <a:pathLst>
              <a:path w="92" h="26">
                <a:moveTo>
                  <a:pt x="92" y="0"/>
                </a:moveTo>
                <a:lnTo>
                  <a:pt x="0" y="13"/>
                </a:lnTo>
                <a:lnTo>
                  <a:pt x="92" y="26"/>
                </a:lnTo>
                <a:lnTo>
                  <a:pt x="92" y="13"/>
                </a:lnTo>
                <a:lnTo>
                  <a:pt x="92" y="0"/>
                </a:lnTo>
                <a:close/>
              </a:path>
            </a:pathLst>
          </a:custGeom>
          <a:solidFill>
            <a:srgbClr val="000000"/>
          </a:solidFill>
          <a:ln w="0">
            <a:solidFill>
              <a:srgbClr val="000000"/>
            </a:solidFill>
            <a:round/>
            <a:headEnd/>
            <a:tailEnd/>
          </a:ln>
        </p:spPr>
        <p:txBody>
          <a:bodyPr/>
          <a:lstStyle/>
          <a:p>
            <a:endParaRPr lang="en-IN"/>
          </a:p>
        </p:txBody>
      </p:sp>
      <p:sp>
        <p:nvSpPr>
          <p:cNvPr id="39970" name="Freeform 35"/>
          <p:cNvSpPr>
            <a:spLocks/>
          </p:cNvSpPr>
          <p:nvPr/>
        </p:nvSpPr>
        <p:spPr bwMode="auto">
          <a:xfrm>
            <a:off x="2422525" y="3452813"/>
            <a:ext cx="125413" cy="4127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p:spPr>
        <p:txBody>
          <a:bodyPr/>
          <a:lstStyle/>
          <a:p>
            <a:endParaRPr lang="en-IN"/>
          </a:p>
        </p:txBody>
      </p:sp>
      <p:sp>
        <p:nvSpPr>
          <p:cNvPr id="39971" name="Freeform 36"/>
          <p:cNvSpPr>
            <a:spLocks/>
          </p:cNvSpPr>
          <p:nvPr/>
        </p:nvSpPr>
        <p:spPr bwMode="auto">
          <a:xfrm>
            <a:off x="2422525" y="3452813"/>
            <a:ext cx="125413" cy="41275"/>
          </a:xfrm>
          <a:custGeom>
            <a:avLst/>
            <a:gdLst>
              <a:gd name="T0" fmla="*/ 0 w 79"/>
              <a:gd name="T1" fmla="*/ 2147483646 h 26"/>
              <a:gd name="T2" fmla="*/ 2147483646 w 79"/>
              <a:gd name="T3" fmla="*/ 2147483646 h 26"/>
              <a:gd name="T4" fmla="*/ 0 w 79"/>
              <a:gd name="T5" fmla="*/ 0 h 26"/>
              <a:gd name="T6" fmla="*/ 0 w 79"/>
              <a:gd name="T7" fmla="*/ 2147483646 h 26"/>
              <a:gd name="T8" fmla="*/ 0 w 79"/>
              <a:gd name="T9" fmla="*/ 2147483646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IN"/>
          </a:p>
        </p:txBody>
      </p:sp>
      <p:sp>
        <p:nvSpPr>
          <p:cNvPr id="39972" name="Line 37"/>
          <p:cNvSpPr>
            <a:spLocks noChangeShapeType="1"/>
          </p:cNvSpPr>
          <p:nvPr/>
        </p:nvSpPr>
        <p:spPr bwMode="auto">
          <a:xfrm flipH="1">
            <a:off x="1779588" y="3473450"/>
            <a:ext cx="642937" cy="1588"/>
          </a:xfrm>
          <a:prstGeom prst="line">
            <a:avLst/>
          </a:prstGeom>
          <a:noFill/>
          <a:ln w="20638">
            <a:solidFill>
              <a:srgbClr val="000000"/>
            </a:solidFill>
            <a:round/>
            <a:headEnd/>
            <a:tailEnd/>
          </a:ln>
        </p:spPr>
        <p:txBody>
          <a:bodyPr/>
          <a:lstStyle/>
          <a:p>
            <a:endParaRPr lang="en-IN"/>
          </a:p>
        </p:txBody>
      </p:sp>
      <p:sp>
        <p:nvSpPr>
          <p:cNvPr id="39973" name="Freeform 38"/>
          <p:cNvSpPr>
            <a:spLocks/>
          </p:cNvSpPr>
          <p:nvPr/>
        </p:nvSpPr>
        <p:spPr bwMode="auto">
          <a:xfrm>
            <a:off x="3814763" y="3452813"/>
            <a:ext cx="123825" cy="41275"/>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0638">
            <a:solidFill>
              <a:srgbClr val="000000"/>
            </a:solidFill>
            <a:round/>
            <a:headEnd/>
            <a:tailEnd/>
          </a:ln>
        </p:spPr>
        <p:txBody>
          <a:bodyPr/>
          <a:lstStyle/>
          <a:p>
            <a:endParaRPr lang="en-IN"/>
          </a:p>
        </p:txBody>
      </p:sp>
      <p:sp>
        <p:nvSpPr>
          <p:cNvPr id="39974" name="Freeform 39"/>
          <p:cNvSpPr>
            <a:spLocks/>
          </p:cNvSpPr>
          <p:nvPr/>
        </p:nvSpPr>
        <p:spPr bwMode="auto">
          <a:xfrm>
            <a:off x="3814763" y="3452813"/>
            <a:ext cx="123825" cy="41275"/>
          </a:xfrm>
          <a:custGeom>
            <a:avLst/>
            <a:gdLst>
              <a:gd name="T0" fmla="*/ 2147483646 w 78"/>
              <a:gd name="T1" fmla="*/ 0 h 26"/>
              <a:gd name="T2" fmla="*/ 0 w 78"/>
              <a:gd name="T3" fmla="*/ 2147483646 h 26"/>
              <a:gd name="T4" fmla="*/ 2147483646 w 78"/>
              <a:gd name="T5" fmla="*/ 2147483646 h 26"/>
              <a:gd name="T6" fmla="*/ 2147483646 w 78"/>
              <a:gd name="T7" fmla="*/ 2147483646 h 26"/>
              <a:gd name="T8" fmla="*/ 2147483646 w 78"/>
              <a:gd name="T9" fmla="*/ 0 h 26"/>
              <a:gd name="T10" fmla="*/ 0 60000 65536"/>
              <a:gd name="T11" fmla="*/ 0 60000 65536"/>
              <a:gd name="T12" fmla="*/ 0 60000 65536"/>
              <a:gd name="T13" fmla="*/ 0 60000 65536"/>
              <a:gd name="T14" fmla="*/ 0 60000 65536"/>
              <a:gd name="T15" fmla="*/ 0 w 78"/>
              <a:gd name="T16" fmla="*/ 0 h 26"/>
              <a:gd name="T17" fmla="*/ 78 w 78"/>
              <a:gd name="T18" fmla="*/ 26 h 26"/>
            </a:gdLst>
            <a:ahLst/>
            <a:cxnLst>
              <a:cxn ang="T10">
                <a:pos x="T0" y="T1"/>
              </a:cxn>
              <a:cxn ang="T11">
                <a:pos x="T2" y="T3"/>
              </a:cxn>
              <a:cxn ang="T12">
                <a:pos x="T4" y="T5"/>
              </a:cxn>
              <a:cxn ang="T13">
                <a:pos x="T6" y="T7"/>
              </a:cxn>
              <a:cxn ang="T14">
                <a:pos x="T8" y="T9"/>
              </a:cxn>
            </a:cxnLst>
            <a:rect l="T15" t="T16" r="T17" b="T18"/>
            <a:pathLst>
              <a:path w="78" h="26">
                <a:moveTo>
                  <a:pt x="78" y="0"/>
                </a:moveTo>
                <a:lnTo>
                  <a:pt x="0" y="13"/>
                </a:lnTo>
                <a:lnTo>
                  <a:pt x="78" y="26"/>
                </a:lnTo>
                <a:lnTo>
                  <a:pt x="78" y="13"/>
                </a:lnTo>
                <a:lnTo>
                  <a:pt x="78" y="0"/>
                </a:lnTo>
                <a:close/>
              </a:path>
            </a:pathLst>
          </a:custGeom>
          <a:solidFill>
            <a:srgbClr val="000000"/>
          </a:solidFill>
          <a:ln w="0">
            <a:solidFill>
              <a:srgbClr val="000000"/>
            </a:solidFill>
            <a:round/>
            <a:headEnd/>
            <a:tailEnd/>
          </a:ln>
        </p:spPr>
        <p:txBody>
          <a:bodyPr/>
          <a:lstStyle/>
          <a:p>
            <a:endParaRPr lang="en-IN"/>
          </a:p>
        </p:txBody>
      </p:sp>
      <p:sp>
        <p:nvSpPr>
          <p:cNvPr id="39975" name="Freeform 40"/>
          <p:cNvSpPr>
            <a:spLocks/>
          </p:cNvSpPr>
          <p:nvPr/>
        </p:nvSpPr>
        <p:spPr bwMode="auto">
          <a:xfrm>
            <a:off x="4478338" y="3452813"/>
            <a:ext cx="125412" cy="4127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p:spPr>
        <p:txBody>
          <a:bodyPr/>
          <a:lstStyle/>
          <a:p>
            <a:endParaRPr lang="en-IN"/>
          </a:p>
        </p:txBody>
      </p:sp>
      <p:sp>
        <p:nvSpPr>
          <p:cNvPr id="39976" name="Freeform 41"/>
          <p:cNvSpPr>
            <a:spLocks/>
          </p:cNvSpPr>
          <p:nvPr/>
        </p:nvSpPr>
        <p:spPr bwMode="auto">
          <a:xfrm>
            <a:off x="4478338" y="3452813"/>
            <a:ext cx="125412" cy="41275"/>
          </a:xfrm>
          <a:custGeom>
            <a:avLst/>
            <a:gdLst>
              <a:gd name="T0" fmla="*/ 0 w 79"/>
              <a:gd name="T1" fmla="*/ 2147483646 h 26"/>
              <a:gd name="T2" fmla="*/ 2147483646 w 79"/>
              <a:gd name="T3" fmla="*/ 2147483646 h 26"/>
              <a:gd name="T4" fmla="*/ 0 w 79"/>
              <a:gd name="T5" fmla="*/ 0 h 26"/>
              <a:gd name="T6" fmla="*/ 0 w 79"/>
              <a:gd name="T7" fmla="*/ 2147483646 h 26"/>
              <a:gd name="T8" fmla="*/ 0 w 79"/>
              <a:gd name="T9" fmla="*/ 2147483646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IN"/>
          </a:p>
        </p:txBody>
      </p:sp>
      <p:sp>
        <p:nvSpPr>
          <p:cNvPr id="39977" name="Line 42"/>
          <p:cNvSpPr>
            <a:spLocks noChangeShapeType="1"/>
          </p:cNvSpPr>
          <p:nvPr/>
        </p:nvSpPr>
        <p:spPr bwMode="auto">
          <a:xfrm flipH="1">
            <a:off x="3938588" y="3473450"/>
            <a:ext cx="539750" cy="1588"/>
          </a:xfrm>
          <a:prstGeom prst="line">
            <a:avLst/>
          </a:prstGeom>
          <a:noFill/>
          <a:ln w="20638">
            <a:solidFill>
              <a:srgbClr val="000000"/>
            </a:solidFill>
            <a:round/>
            <a:headEnd/>
            <a:tailEnd/>
          </a:ln>
        </p:spPr>
        <p:txBody>
          <a:bodyPr/>
          <a:lstStyle/>
          <a:p>
            <a:endParaRPr lang="en-IN"/>
          </a:p>
        </p:txBody>
      </p:sp>
      <p:sp>
        <p:nvSpPr>
          <p:cNvPr id="39978" name="Freeform 43"/>
          <p:cNvSpPr>
            <a:spLocks/>
          </p:cNvSpPr>
          <p:nvPr/>
        </p:nvSpPr>
        <p:spPr bwMode="auto">
          <a:xfrm>
            <a:off x="4665663" y="3452813"/>
            <a:ext cx="123825" cy="41275"/>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0638">
            <a:solidFill>
              <a:srgbClr val="000000"/>
            </a:solidFill>
            <a:round/>
            <a:headEnd/>
            <a:tailEnd/>
          </a:ln>
        </p:spPr>
        <p:txBody>
          <a:bodyPr/>
          <a:lstStyle/>
          <a:p>
            <a:endParaRPr lang="en-IN"/>
          </a:p>
        </p:txBody>
      </p:sp>
      <p:sp>
        <p:nvSpPr>
          <p:cNvPr id="39979" name="Freeform 44"/>
          <p:cNvSpPr>
            <a:spLocks/>
          </p:cNvSpPr>
          <p:nvPr/>
        </p:nvSpPr>
        <p:spPr bwMode="auto">
          <a:xfrm>
            <a:off x="4665663" y="3452813"/>
            <a:ext cx="123825" cy="41275"/>
          </a:xfrm>
          <a:custGeom>
            <a:avLst/>
            <a:gdLst>
              <a:gd name="T0" fmla="*/ 2147483646 w 78"/>
              <a:gd name="T1" fmla="*/ 0 h 26"/>
              <a:gd name="T2" fmla="*/ 0 w 78"/>
              <a:gd name="T3" fmla="*/ 2147483646 h 26"/>
              <a:gd name="T4" fmla="*/ 2147483646 w 78"/>
              <a:gd name="T5" fmla="*/ 2147483646 h 26"/>
              <a:gd name="T6" fmla="*/ 2147483646 w 78"/>
              <a:gd name="T7" fmla="*/ 2147483646 h 26"/>
              <a:gd name="T8" fmla="*/ 2147483646 w 78"/>
              <a:gd name="T9" fmla="*/ 0 h 26"/>
              <a:gd name="T10" fmla="*/ 0 60000 65536"/>
              <a:gd name="T11" fmla="*/ 0 60000 65536"/>
              <a:gd name="T12" fmla="*/ 0 60000 65536"/>
              <a:gd name="T13" fmla="*/ 0 60000 65536"/>
              <a:gd name="T14" fmla="*/ 0 60000 65536"/>
              <a:gd name="T15" fmla="*/ 0 w 78"/>
              <a:gd name="T16" fmla="*/ 0 h 26"/>
              <a:gd name="T17" fmla="*/ 78 w 78"/>
              <a:gd name="T18" fmla="*/ 26 h 26"/>
            </a:gdLst>
            <a:ahLst/>
            <a:cxnLst>
              <a:cxn ang="T10">
                <a:pos x="T0" y="T1"/>
              </a:cxn>
              <a:cxn ang="T11">
                <a:pos x="T2" y="T3"/>
              </a:cxn>
              <a:cxn ang="T12">
                <a:pos x="T4" y="T5"/>
              </a:cxn>
              <a:cxn ang="T13">
                <a:pos x="T6" y="T7"/>
              </a:cxn>
              <a:cxn ang="T14">
                <a:pos x="T8" y="T9"/>
              </a:cxn>
            </a:cxnLst>
            <a:rect l="T15" t="T16" r="T17" b="T18"/>
            <a:pathLst>
              <a:path w="78" h="26">
                <a:moveTo>
                  <a:pt x="78" y="0"/>
                </a:moveTo>
                <a:lnTo>
                  <a:pt x="0" y="13"/>
                </a:lnTo>
                <a:lnTo>
                  <a:pt x="78" y="26"/>
                </a:lnTo>
                <a:lnTo>
                  <a:pt x="78" y="13"/>
                </a:lnTo>
                <a:lnTo>
                  <a:pt x="78" y="0"/>
                </a:lnTo>
                <a:close/>
              </a:path>
            </a:pathLst>
          </a:custGeom>
          <a:solidFill>
            <a:srgbClr val="000000"/>
          </a:solidFill>
          <a:ln w="0">
            <a:solidFill>
              <a:srgbClr val="000000"/>
            </a:solidFill>
            <a:round/>
            <a:headEnd/>
            <a:tailEnd/>
          </a:ln>
        </p:spPr>
        <p:txBody>
          <a:bodyPr/>
          <a:lstStyle/>
          <a:p>
            <a:endParaRPr lang="en-IN"/>
          </a:p>
        </p:txBody>
      </p:sp>
      <p:sp>
        <p:nvSpPr>
          <p:cNvPr id="39980" name="Freeform 45"/>
          <p:cNvSpPr>
            <a:spLocks/>
          </p:cNvSpPr>
          <p:nvPr/>
        </p:nvSpPr>
        <p:spPr bwMode="auto">
          <a:xfrm>
            <a:off x="5807075" y="3452813"/>
            <a:ext cx="125413" cy="4127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p:spPr>
        <p:txBody>
          <a:bodyPr/>
          <a:lstStyle/>
          <a:p>
            <a:endParaRPr lang="en-IN"/>
          </a:p>
        </p:txBody>
      </p:sp>
      <p:sp>
        <p:nvSpPr>
          <p:cNvPr id="39981" name="Freeform 46"/>
          <p:cNvSpPr>
            <a:spLocks/>
          </p:cNvSpPr>
          <p:nvPr/>
        </p:nvSpPr>
        <p:spPr bwMode="auto">
          <a:xfrm>
            <a:off x="5807075" y="3452813"/>
            <a:ext cx="125413" cy="41275"/>
          </a:xfrm>
          <a:custGeom>
            <a:avLst/>
            <a:gdLst>
              <a:gd name="T0" fmla="*/ 0 w 79"/>
              <a:gd name="T1" fmla="*/ 2147483646 h 26"/>
              <a:gd name="T2" fmla="*/ 2147483646 w 79"/>
              <a:gd name="T3" fmla="*/ 2147483646 h 26"/>
              <a:gd name="T4" fmla="*/ 0 w 79"/>
              <a:gd name="T5" fmla="*/ 0 h 26"/>
              <a:gd name="T6" fmla="*/ 0 w 79"/>
              <a:gd name="T7" fmla="*/ 2147483646 h 26"/>
              <a:gd name="T8" fmla="*/ 0 w 79"/>
              <a:gd name="T9" fmla="*/ 2147483646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0" y="26"/>
                </a:moveTo>
                <a:lnTo>
                  <a:pt x="79"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IN"/>
          </a:p>
        </p:txBody>
      </p:sp>
      <p:sp>
        <p:nvSpPr>
          <p:cNvPr id="39982" name="Line 47"/>
          <p:cNvSpPr>
            <a:spLocks noChangeShapeType="1"/>
          </p:cNvSpPr>
          <p:nvPr/>
        </p:nvSpPr>
        <p:spPr bwMode="auto">
          <a:xfrm flipH="1">
            <a:off x="4789488" y="3473450"/>
            <a:ext cx="996950" cy="1588"/>
          </a:xfrm>
          <a:prstGeom prst="line">
            <a:avLst/>
          </a:prstGeom>
          <a:noFill/>
          <a:ln w="20638">
            <a:solidFill>
              <a:srgbClr val="000000"/>
            </a:solidFill>
            <a:round/>
            <a:headEnd/>
            <a:tailEnd/>
          </a:ln>
        </p:spPr>
        <p:txBody>
          <a:bodyPr/>
          <a:lstStyle/>
          <a:p>
            <a:endParaRPr lang="en-IN"/>
          </a:p>
        </p:txBody>
      </p:sp>
      <p:sp>
        <p:nvSpPr>
          <p:cNvPr id="39983" name="Freeform 48"/>
          <p:cNvSpPr>
            <a:spLocks/>
          </p:cNvSpPr>
          <p:nvPr/>
        </p:nvSpPr>
        <p:spPr bwMode="auto">
          <a:xfrm>
            <a:off x="5994400" y="3452813"/>
            <a:ext cx="123825" cy="41275"/>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0638">
            <a:solidFill>
              <a:srgbClr val="000000"/>
            </a:solidFill>
            <a:round/>
            <a:headEnd/>
            <a:tailEnd/>
          </a:ln>
        </p:spPr>
        <p:txBody>
          <a:bodyPr/>
          <a:lstStyle/>
          <a:p>
            <a:endParaRPr lang="en-IN"/>
          </a:p>
        </p:txBody>
      </p:sp>
      <p:sp>
        <p:nvSpPr>
          <p:cNvPr id="39984" name="Freeform 49"/>
          <p:cNvSpPr>
            <a:spLocks/>
          </p:cNvSpPr>
          <p:nvPr/>
        </p:nvSpPr>
        <p:spPr bwMode="auto">
          <a:xfrm>
            <a:off x="5994400" y="3452813"/>
            <a:ext cx="123825" cy="41275"/>
          </a:xfrm>
          <a:custGeom>
            <a:avLst/>
            <a:gdLst>
              <a:gd name="T0" fmla="*/ 2147483646 w 78"/>
              <a:gd name="T1" fmla="*/ 0 h 26"/>
              <a:gd name="T2" fmla="*/ 0 w 78"/>
              <a:gd name="T3" fmla="*/ 2147483646 h 26"/>
              <a:gd name="T4" fmla="*/ 2147483646 w 78"/>
              <a:gd name="T5" fmla="*/ 2147483646 h 26"/>
              <a:gd name="T6" fmla="*/ 2147483646 w 78"/>
              <a:gd name="T7" fmla="*/ 2147483646 h 26"/>
              <a:gd name="T8" fmla="*/ 2147483646 w 78"/>
              <a:gd name="T9" fmla="*/ 0 h 26"/>
              <a:gd name="T10" fmla="*/ 0 60000 65536"/>
              <a:gd name="T11" fmla="*/ 0 60000 65536"/>
              <a:gd name="T12" fmla="*/ 0 60000 65536"/>
              <a:gd name="T13" fmla="*/ 0 60000 65536"/>
              <a:gd name="T14" fmla="*/ 0 60000 65536"/>
              <a:gd name="T15" fmla="*/ 0 w 78"/>
              <a:gd name="T16" fmla="*/ 0 h 26"/>
              <a:gd name="T17" fmla="*/ 78 w 78"/>
              <a:gd name="T18" fmla="*/ 26 h 26"/>
            </a:gdLst>
            <a:ahLst/>
            <a:cxnLst>
              <a:cxn ang="T10">
                <a:pos x="T0" y="T1"/>
              </a:cxn>
              <a:cxn ang="T11">
                <a:pos x="T2" y="T3"/>
              </a:cxn>
              <a:cxn ang="T12">
                <a:pos x="T4" y="T5"/>
              </a:cxn>
              <a:cxn ang="T13">
                <a:pos x="T6" y="T7"/>
              </a:cxn>
              <a:cxn ang="T14">
                <a:pos x="T8" y="T9"/>
              </a:cxn>
            </a:cxnLst>
            <a:rect l="T15" t="T16" r="T17" b="T18"/>
            <a:pathLst>
              <a:path w="78" h="26">
                <a:moveTo>
                  <a:pt x="78" y="0"/>
                </a:moveTo>
                <a:lnTo>
                  <a:pt x="0" y="13"/>
                </a:lnTo>
                <a:lnTo>
                  <a:pt x="78" y="26"/>
                </a:lnTo>
                <a:lnTo>
                  <a:pt x="78" y="13"/>
                </a:lnTo>
                <a:lnTo>
                  <a:pt x="78" y="0"/>
                </a:lnTo>
                <a:close/>
              </a:path>
            </a:pathLst>
          </a:custGeom>
          <a:solidFill>
            <a:srgbClr val="000000"/>
          </a:solidFill>
          <a:ln w="0">
            <a:solidFill>
              <a:srgbClr val="000000"/>
            </a:solidFill>
            <a:round/>
            <a:headEnd/>
            <a:tailEnd/>
          </a:ln>
        </p:spPr>
        <p:txBody>
          <a:bodyPr/>
          <a:lstStyle/>
          <a:p>
            <a:endParaRPr lang="en-IN"/>
          </a:p>
        </p:txBody>
      </p:sp>
      <p:sp>
        <p:nvSpPr>
          <p:cNvPr id="39985" name="Freeform 50"/>
          <p:cNvSpPr>
            <a:spLocks/>
          </p:cNvSpPr>
          <p:nvPr/>
        </p:nvSpPr>
        <p:spPr bwMode="auto">
          <a:xfrm>
            <a:off x="6637338" y="3452813"/>
            <a:ext cx="146050" cy="41275"/>
          </a:xfrm>
          <a:custGeom>
            <a:avLst/>
            <a:gdLst>
              <a:gd name="T0" fmla="*/ 0 w 7"/>
              <a:gd name="T1" fmla="*/ 2147483646 h 2"/>
              <a:gd name="T2" fmla="*/ 2147483646 w 7"/>
              <a:gd name="T3" fmla="*/ 2147483646 h 2"/>
              <a:gd name="T4" fmla="*/ 0 w 7"/>
              <a:gd name="T5" fmla="*/ 0 h 2"/>
              <a:gd name="T6" fmla="*/ 0 w 7"/>
              <a:gd name="T7" fmla="*/ 2147483646 h 2"/>
              <a:gd name="T8" fmla="*/ 0 w 7"/>
              <a:gd name="T9" fmla="*/ 2147483646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0" y="2"/>
                </a:moveTo>
                <a:lnTo>
                  <a:pt x="7" y="1"/>
                </a:lnTo>
                <a:lnTo>
                  <a:pt x="0" y="0"/>
                </a:lnTo>
                <a:lnTo>
                  <a:pt x="0" y="1"/>
                </a:lnTo>
                <a:lnTo>
                  <a:pt x="0" y="2"/>
                </a:lnTo>
              </a:path>
            </a:pathLst>
          </a:custGeom>
          <a:noFill/>
          <a:ln w="20638">
            <a:solidFill>
              <a:srgbClr val="000000"/>
            </a:solidFill>
            <a:round/>
            <a:headEnd/>
            <a:tailEnd/>
          </a:ln>
        </p:spPr>
        <p:txBody>
          <a:bodyPr/>
          <a:lstStyle/>
          <a:p>
            <a:endParaRPr lang="en-IN"/>
          </a:p>
        </p:txBody>
      </p:sp>
      <p:sp>
        <p:nvSpPr>
          <p:cNvPr id="39986" name="Freeform 51"/>
          <p:cNvSpPr>
            <a:spLocks/>
          </p:cNvSpPr>
          <p:nvPr/>
        </p:nvSpPr>
        <p:spPr bwMode="auto">
          <a:xfrm>
            <a:off x="6637338" y="3452813"/>
            <a:ext cx="146050" cy="41275"/>
          </a:xfrm>
          <a:custGeom>
            <a:avLst/>
            <a:gdLst>
              <a:gd name="T0" fmla="*/ 0 w 92"/>
              <a:gd name="T1" fmla="*/ 2147483646 h 26"/>
              <a:gd name="T2" fmla="*/ 2147483646 w 92"/>
              <a:gd name="T3" fmla="*/ 2147483646 h 26"/>
              <a:gd name="T4" fmla="*/ 0 w 92"/>
              <a:gd name="T5" fmla="*/ 0 h 26"/>
              <a:gd name="T6" fmla="*/ 0 w 92"/>
              <a:gd name="T7" fmla="*/ 2147483646 h 26"/>
              <a:gd name="T8" fmla="*/ 0 w 92"/>
              <a:gd name="T9" fmla="*/ 2147483646 h 26"/>
              <a:gd name="T10" fmla="*/ 0 60000 65536"/>
              <a:gd name="T11" fmla="*/ 0 60000 65536"/>
              <a:gd name="T12" fmla="*/ 0 60000 65536"/>
              <a:gd name="T13" fmla="*/ 0 60000 65536"/>
              <a:gd name="T14" fmla="*/ 0 60000 65536"/>
              <a:gd name="T15" fmla="*/ 0 w 92"/>
              <a:gd name="T16" fmla="*/ 0 h 26"/>
              <a:gd name="T17" fmla="*/ 92 w 92"/>
              <a:gd name="T18" fmla="*/ 26 h 26"/>
            </a:gdLst>
            <a:ahLst/>
            <a:cxnLst>
              <a:cxn ang="T10">
                <a:pos x="T0" y="T1"/>
              </a:cxn>
              <a:cxn ang="T11">
                <a:pos x="T2" y="T3"/>
              </a:cxn>
              <a:cxn ang="T12">
                <a:pos x="T4" y="T5"/>
              </a:cxn>
              <a:cxn ang="T13">
                <a:pos x="T6" y="T7"/>
              </a:cxn>
              <a:cxn ang="T14">
                <a:pos x="T8" y="T9"/>
              </a:cxn>
            </a:cxnLst>
            <a:rect l="T15" t="T16" r="T17" b="T18"/>
            <a:pathLst>
              <a:path w="92" h="26">
                <a:moveTo>
                  <a:pt x="0" y="26"/>
                </a:moveTo>
                <a:lnTo>
                  <a:pt x="92"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IN"/>
          </a:p>
        </p:txBody>
      </p:sp>
      <p:sp>
        <p:nvSpPr>
          <p:cNvPr id="39987" name="Line 52"/>
          <p:cNvSpPr>
            <a:spLocks noChangeShapeType="1"/>
          </p:cNvSpPr>
          <p:nvPr/>
        </p:nvSpPr>
        <p:spPr bwMode="auto">
          <a:xfrm flipH="1">
            <a:off x="6118225" y="3473450"/>
            <a:ext cx="519113" cy="1588"/>
          </a:xfrm>
          <a:prstGeom prst="line">
            <a:avLst/>
          </a:prstGeom>
          <a:noFill/>
          <a:ln w="20638">
            <a:solidFill>
              <a:srgbClr val="000000"/>
            </a:solidFill>
            <a:round/>
            <a:headEnd/>
            <a:tailEnd/>
          </a:ln>
        </p:spPr>
        <p:txBody>
          <a:bodyPr/>
          <a:lstStyle/>
          <a:p>
            <a:endParaRPr lang="en-IN"/>
          </a:p>
        </p:txBody>
      </p:sp>
      <p:sp>
        <p:nvSpPr>
          <p:cNvPr id="39988" name="Line 53"/>
          <p:cNvSpPr>
            <a:spLocks noChangeShapeType="1"/>
          </p:cNvSpPr>
          <p:nvPr/>
        </p:nvSpPr>
        <p:spPr bwMode="auto">
          <a:xfrm flipV="1">
            <a:off x="1612900" y="3349625"/>
            <a:ext cx="1588" cy="249238"/>
          </a:xfrm>
          <a:prstGeom prst="line">
            <a:avLst/>
          </a:prstGeom>
          <a:noFill/>
          <a:ln w="20638">
            <a:solidFill>
              <a:srgbClr val="000000"/>
            </a:solidFill>
            <a:round/>
            <a:headEnd/>
            <a:tailEnd/>
          </a:ln>
        </p:spPr>
        <p:txBody>
          <a:bodyPr/>
          <a:lstStyle/>
          <a:p>
            <a:endParaRPr lang="en-IN"/>
          </a:p>
        </p:txBody>
      </p:sp>
      <p:sp>
        <p:nvSpPr>
          <p:cNvPr id="39989" name="Line 54"/>
          <p:cNvSpPr>
            <a:spLocks noChangeShapeType="1"/>
          </p:cNvSpPr>
          <p:nvPr/>
        </p:nvSpPr>
        <p:spPr bwMode="auto">
          <a:xfrm flipV="1">
            <a:off x="2589213" y="3349625"/>
            <a:ext cx="1587" cy="249238"/>
          </a:xfrm>
          <a:prstGeom prst="line">
            <a:avLst/>
          </a:prstGeom>
          <a:noFill/>
          <a:ln w="20638">
            <a:solidFill>
              <a:srgbClr val="000000"/>
            </a:solidFill>
            <a:round/>
            <a:headEnd/>
            <a:tailEnd/>
          </a:ln>
        </p:spPr>
        <p:txBody>
          <a:bodyPr/>
          <a:lstStyle/>
          <a:p>
            <a:endParaRPr lang="en-IN"/>
          </a:p>
        </p:txBody>
      </p:sp>
      <p:sp>
        <p:nvSpPr>
          <p:cNvPr id="39990" name="Line 55"/>
          <p:cNvSpPr>
            <a:spLocks noChangeShapeType="1"/>
          </p:cNvSpPr>
          <p:nvPr/>
        </p:nvSpPr>
        <p:spPr bwMode="auto">
          <a:xfrm flipV="1">
            <a:off x="3794125" y="3349625"/>
            <a:ext cx="1588" cy="249238"/>
          </a:xfrm>
          <a:prstGeom prst="line">
            <a:avLst/>
          </a:prstGeom>
          <a:noFill/>
          <a:ln w="20638">
            <a:solidFill>
              <a:srgbClr val="000000"/>
            </a:solidFill>
            <a:round/>
            <a:headEnd/>
            <a:tailEnd/>
          </a:ln>
        </p:spPr>
        <p:txBody>
          <a:bodyPr/>
          <a:lstStyle/>
          <a:p>
            <a:endParaRPr lang="en-IN"/>
          </a:p>
        </p:txBody>
      </p:sp>
      <p:sp>
        <p:nvSpPr>
          <p:cNvPr id="39991" name="Line 56"/>
          <p:cNvSpPr>
            <a:spLocks noChangeShapeType="1"/>
          </p:cNvSpPr>
          <p:nvPr/>
        </p:nvSpPr>
        <p:spPr bwMode="auto">
          <a:xfrm flipV="1">
            <a:off x="4624388" y="3349625"/>
            <a:ext cx="1587" cy="249238"/>
          </a:xfrm>
          <a:prstGeom prst="line">
            <a:avLst/>
          </a:prstGeom>
          <a:noFill/>
          <a:ln w="20638">
            <a:solidFill>
              <a:srgbClr val="000000"/>
            </a:solidFill>
            <a:round/>
            <a:headEnd/>
            <a:tailEnd/>
          </a:ln>
        </p:spPr>
        <p:txBody>
          <a:bodyPr/>
          <a:lstStyle/>
          <a:p>
            <a:endParaRPr lang="en-IN"/>
          </a:p>
        </p:txBody>
      </p:sp>
      <p:sp>
        <p:nvSpPr>
          <p:cNvPr id="39992" name="Line 57"/>
          <p:cNvSpPr>
            <a:spLocks noChangeShapeType="1"/>
          </p:cNvSpPr>
          <p:nvPr/>
        </p:nvSpPr>
        <p:spPr bwMode="auto">
          <a:xfrm flipV="1">
            <a:off x="5953125" y="3349625"/>
            <a:ext cx="1588" cy="249238"/>
          </a:xfrm>
          <a:prstGeom prst="line">
            <a:avLst/>
          </a:prstGeom>
          <a:noFill/>
          <a:ln w="20638">
            <a:solidFill>
              <a:srgbClr val="000000"/>
            </a:solidFill>
            <a:round/>
            <a:headEnd/>
            <a:tailEnd/>
          </a:ln>
        </p:spPr>
        <p:txBody>
          <a:bodyPr/>
          <a:lstStyle/>
          <a:p>
            <a:endParaRPr lang="en-IN"/>
          </a:p>
        </p:txBody>
      </p:sp>
      <p:sp>
        <p:nvSpPr>
          <p:cNvPr id="39993" name="Line 58"/>
          <p:cNvSpPr>
            <a:spLocks noChangeShapeType="1"/>
          </p:cNvSpPr>
          <p:nvPr/>
        </p:nvSpPr>
        <p:spPr bwMode="auto">
          <a:xfrm flipV="1">
            <a:off x="6804025" y="3349625"/>
            <a:ext cx="1588" cy="249238"/>
          </a:xfrm>
          <a:prstGeom prst="line">
            <a:avLst/>
          </a:prstGeom>
          <a:noFill/>
          <a:ln w="20638">
            <a:solidFill>
              <a:srgbClr val="000000"/>
            </a:solidFill>
            <a:round/>
            <a:headEnd/>
            <a:tailEnd/>
          </a:ln>
        </p:spPr>
        <p:txBody>
          <a:bodyPr/>
          <a:lstStyle/>
          <a:p>
            <a:endParaRPr lang="en-IN"/>
          </a:p>
        </p:txBody>
      </p:sp>
      <p:sp>
        <p:nvSpPr>
          <p:cNvPr id="39994" name="Rectangle 59"/>
          <p:cNvSpPr>
            <a:spLocks noChangeArrowheads="1"/>
          </p:cNvSpPr>
          <p:nvPr/>
        </p:nvSpPr>
        <p:spPr bwMode="auto">
          <a:xfrm>
            <a:off x="1800225" y="3556000"/>
            <a:ext cx="617538"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File gap</a:t>
            </a:r>
            <a:endParaRPr lang="en-CA" altLang="en-US" sz="2400"/>
          </a:p>
        </p:txBody>
      </p:sp>
      <p:sp>
        <p:nvSpPr>
          <p:cNvPr id="39995" name="Rectangle 60"/>
          <p:cNvSpPr>
            <a:spLocks noChangeArrowheads="1"/>
          </p:cNvSpPr>
          <p:nvPr/>
        </p:nvSpPr>
        <p:spPr bwMode="auto">
          <a:xfrm>
            <a:off x="3938588" y="3556000"/>
            <a:ext cx="549275"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Record</a:t>
            </a:r>
            <a:endParaRPr lang="en-CA" altLang="en-US" sz="2400"/>
          </a:p>
        </p:txBody>
      </p:sp>
      <p:sp>
        <p:nvSpPr>
          <p:cNvPr id="39996" name="Freeform 61"/>
          <p:cNvSpPr>
            <a:spLocks/>
          </p:cNvSpPr>
          <p:nvPr/>
        </p:nvSpPr>
        <p:spPr bwMode="auto">
          <a:xfrm>
            <a:off x="2609850" y="3452813"/>
            <a:ext cx="125413" cy="41275"/>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0638">
            <a:solidFill>
              <a:srgbClr val="000000"/>
            </a:solidFill>
            <a:round/>
            <a:headEnd/>
            <a:tailEnd/>
          </a:ln>
        </p:spPr>
        <p:txBody>
          <a:bodyPr/>
          <a:lstStyle/>
          <a:p>
            <a:endParaRPr lang="en-IN"/>
          </a:p>
        </p:txBody>
      </p:sp>
      <p:sp>
        <p:nvSpPr>
          <p:cNvPr id="39997" name="Freeform 62"/>
          <p:cNvSpPr>
            <a:spLocks/>
          </p:cNvSpPr>
          <p:nvPr/>
        </p:nvSpPr>
        <p:spPr bwMode="auto">
          <a:xfrm>
            <a:off x="2609850" y="3452813"/>
            <a:ext cx="125413" cy="41275"/>
          </a:xfrm>
          <a:custGeom>
            <a:avLst/>
            <a:gdLst>
              <a:gd name="T0" fmla="*/ 2147483646 w 79"/>
              <a:gd name="T1" fmla="*/ 0 h 26"/>
              <a:gd name="T2" fmla="*/ 0 w 79"/>
              <a:gd name="T3" fmla="*/ 2147483646 h 26"/>
              <a:gd name="T4" fmla="*/ 2147483646 w 79"/>
              <a:gd name="T5" fmla="*/ 2147483646 h 26"/>
              <a:gd name="T6" fmla="*/ 2147483646 w 79"/>
              <a:gd name="T7" fmla="*/ 2147483646 h 26"/>
              <a:gd name="T8" fmla="*/ 2147483646 w 79"/>
              <a:gd name="T9" fmla="*/ 0 h 26"/>
              <a:gd name="T10" fmla="*/ 0 60000 65536"/>
              <a:gd name="T11" fmla="*/ 0 60000 65536"/>
              <a:gd name="T12" fmla="*/ 0 60000 65536"/>
              <a:gd name="T13" fmla="*/ 0 60000 65536"/>
              <a:gd name="T14" fmla="*/ 0 60000 65536"/>
              <a:gd name="T15" fmla="*/ 0 w 79"/>
              <a:gd name="T16" fmla="*/ 0 h 26"/>
              <a:gd name="T17" fmla="*/ 79 w 79"/>
              <a:gd name="T18" fmla="*/ 26 h 26"/>
            </a:gdLst>
            <a:ahLst/>
            <a:cxnLst>
              <a:cxn ang="T10">
                <a:pos x="T0" y="T1"/>
              </a:cxn>
              <a:cxn ang="T11">
                <a:pos x="T2" y="T3"/>
              </a:cxn>
              <a:cxn ang="T12">
                <a:pos x="T4" y="T5"/>
              </a:cxn>
              <a:cxn ang="T13">
                <a:pos x="T6" y="T7"/>
              </a:cxn>
              <a:cxn ang="T14">
                <a:pos x="T8" y="T9"/>
              </a:cxn>
            </a:cxnLst>
            <a:rect l="T15" t="T16" r="T17" b="T18"/>
            <a:pathLst>
              <a:path w="79" h="26">
                <a:moveTo>
                  <a:pt x="79" y="0"/>
                </a:moveTo>
                <a:lnTo>
                  <a:pt x="0" y="13"/>
                </a:lnTo>
                <a:lnTo>
                  <a:pt x="79" y="26"/>
                </a:lnTo>
                <a:lnTo>
                  <a:pt x="79" y="13"/>
                </a:lnTo>
                <a:lnTo>
                  <a:pt x="79" y="0"/>
                </a:lnTo>
                <a:close/>
              </a:path>
            </a:pathLst>
          </a:custGeom>
          <a:solidFill>
            <a:srgbClr val="000000"/>
          </a:solidFill>
          <a:ln w="0">
            <a:solidFill>
              <a:srgbClr val="000000"/>
            </a:solidFill>
            <a:round/>
            <a:headEnd/>
            <a:tailEnd/>
          </a:ln>
        </p:spPr>
        <p:txBody>
          <a:bodyPr/>
          <a:lstStyle/>
          <a:p>
            <a:endParaRPr lang="en-IN"/>
          </a:p>
        </p:txBody>
      </p:sp>
      <p:sp>
        <p:nvSpPr>
          <p:cNvPr id="39998" name="Freeform 63"/>
          <p:cNvSpPr>
            <a:spLocks/>
          </p:cNvSpPr>
          <p:nvPr/>
        </p:nvSpPr>
        <p:spPr bwMode="auto">
          <a:xfrm>
            <a:off x="3627438" y="3452813"/>
            <a:ext cx="123825" cy="4127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0638">
            <a:solidFill>
              <a:srgbClr val="000000"/>
            </a:solidFill>
            <a:round/>
            <a:headEnd/>
            <a:tailEnd/>
          </a:ln>
        </p:spPr>
        <p:txBody>
          <a:bodyPr/>
          <a:lstStyle/>
          <a:p>
            <a:endParaRPr lang="en-IN"/>
          </a:p>
        </p:txBody>
      </p:sp>
      <p:sp>
        <p:nvSpPr>
          <p:cNvPr id="39999" name="Freeform 64"/>
          <p:cNvSpPr>
            <a:spLocks/>
          </p:cNvSpPr>
          <p:nvPr/>
        </p:nvSpPr>
        <p:spPr bwMode="auto">
          <a:xfrm>
            <a:off x="3627438" y="3452813"/>
            <a:ext cx="123825" cy="41275"/>
          </a:xfrm>
          <a:custGeom>
            <a:avLst/>
            <a:gdLst>
              <a:gd name="T0" fmla="*/ 0 w 78"/>
              <a:gd name="T1" fmla="*/ 2147483646 h 26"/>
              <a:gd name="T2" fmla="*/ 2147483646 w 78"/>
              <a:gd name="T3" fmla="*/ 2147483646 h 26"/>
              <a:gd name="T4" fmla="*/ 0 w 78"/>
              <a:gd name="T5" fmla="*/ 0 h 26"/>
              <a:gd name="T6" fmla="*/ 0 w 78"/>
              <a:gd name="T7" fmla="*/ 2147483646 h 26"/>
              <a:gd name="T8" fmla="*/ 0 w 78"/>
              <a:gd name="T9" fmla="*/ 2147483646 h 26"/>
              <a:gd name="T10" fmla="*/ 0 60000 65536"/>
              <a:gd name="T11" fmla="*/ 0 60000 65536"/>
              <a:gd name="T12" fmla="*/ 0 60000 65536"/>
              <a:gd name="T13" fmla="*/ 0 60000 65536"/>
              <a:gd name="T14" fmla="*/ 0 60000 65536"/>
              <a:gd name="T15" fmla="*/ 0 w 78"/>
              <a:gd name="T16" fmla="*/ 0 h 26"/>
              <a:gd name="T17" fmla="*/ 78 w 78"/>
              <a:gd name="T18" fmla="*/ 26 h 26"/>
            </a:gdLst>
            <a:ahLst/>
            <a:cxnLst>
              <a:cxn ang="T10">
                <a:pos x="T0" y="T1"/>
              </a:cxn>
              <a:cxn ang="T11">
                <a:pos x="T2" y="T3"/>
              </a:cxn>
              <a:cxn ang="T12">
                <a:pos x="T4" y="T5"/>
              </a:cxn>
              <a:cxn ang="T13">
                <a:pos x="T6" y="T7"/>
              </a:cxn>
              <a:cxn ang="T14">
                <a:pos x="T8" y="T9"/>
              </a:cxn>
            </a:cxnLst>
            <a:rect l="T15" t="T16" r="T17" b="T18"/>
            <a:pathLst>
              <a:path w="78" h="26">
                <a:moveTo>
                  <a:pt x="0" y="26"/>
                </a:moveTo>
                <a:lnTo>
                  <a:pt x="78" y="13"/>
                </a:lnTo>
                <a:lnTo>
                  <a:pt x="0" y="0"/>
                </a:lnTo>
                <a:lnTo>
                  <a:pt x="0" y="13"/>
                </a:lnTo>
                <a:lnTo>
                  <a:pt x="0" y="26"/>
                </a:lnTo>
                <a:close/>
              </a:path>
            </a:pathLst>
          </a:custGeom>
          <a:solidFill>
            <a:srgbClr val="000000"/>
          </a:solidFill>
          <a:ln w="0">
            <a:solidFill>
              <a:srgbClr val="000000"/>
            </a:solidFill>
            <a:round/>
            <a:headEnd/>
            <a:tailEnd/>
          </a:ln>
        </p:spPr>
        <p:txBody>
          <a:bodyPr/>
          <a:lstStyle/>
          <a:p>
            <a:endParaRPr lang="en-IN"/>
          </a:p>
        </p:txBody>
      </p:sp>
      <p:sp>
        <p:nvSpPr>
          <p:cNvPr id="40000" name="Line 65"/>
          <p:cNvSpPr>
            <a:spLocks noChangeShapeType="1"/>
          </p:cNvSpPr>
          <p:nvPr/>
        </p:nvSpPr>
        <p:spPr bwMode="auto">
          <a:xfrm flipH="1">
            <a:off x="2735263" y="3473450"/>
            <a:ext cx="892175" cy="1588"/>
          </a:xfrm>
          <a:prstGeom prst="line">
            <a:avLst/>
          </a:prstGeom>
          <a:noFill/>
          <a:ln w="20638">
            <a:solidFill>
              <a:srgbClr val="000000"/>
            </a:solidFill>
            <a:round/>
            <a:headEnd/>
            <a:tailEnd/>
          </a:ln>
        </p:spPr>
        <p:txBody>
          <a:bodyPr/>
          <a:lstStyle/>
          <a:p>
            <a:endParaRPr lang="en-IN"/>
          </a:p>
        </p:txBody>
      </p:sp>
      <p:sp>
        <p:nvSpPr>
          <p:cNvPr id="40001" name="Freeform 66"/>
          <p:cNvSpPr>
            <a:spLocks/>
          </p:cNvSpPr>
          <p:nvPr/>
        </p:nvSpPr>
        <p:spPr bwMode="auto">
          <a:xfrm>
            <a:off x="3067050" y="2686050"/>
            <a:ext cx="123825" cy="601663"/>
          </a:xfrm>
          <a:custGeom>
            <a:avLst/>
            <a:gdLst>
              <a:gd name="T0" fmla="*/ 0 w 6"/>
              <a:gd name="T1" fmla="*/ 2147483646 h 29"/>
              <a:gd name="T2" fmla="*/ 0 w 6"/>
              <a:gd name="T3" fmla="*/ 2147483646 h 29"/>
              <a:gd name="T4" fmla="*/ 2147483646 w 6"/>
              <a:gd name="T5" fmla="*/ 2147483646 h 29"/>
              <a:gd name="T6" fmla="*/ 0 w 6"/>
              <a:gd name="T7" fmla="*/ 2147483646 h 29"/>
              <a:gd name="T8" fmla="*/ 2147483646 w 6"/>
              <a:gd name="T9" fmla="*/ 0 h 29"/>
              <a:gd name="T10" fmla="*/ 0 60000 65536"/>
              <a:gd name="T11" fmla="*/ 0 60000 65536"/>
              <a:gd name="T12" fmla="*/ 0 60000 65536"/>
              <a:gd name="T13" fmla="*/ 0 60000 65536"/>
              <a:gd name="T14" fmla="*/ 0 60000 65536"/>
              <a:gd name="T15" fmla="*/ 0 w 6"/>
              <a:gd name="T16" fmla="*/ 0 h 29"/>
              <a:gd name="T17" fmla="*/ 6 w 6"/>
              <a:gd name="T18" fmla="*/ 29 h 29"/>
            </a:gdLst>
            <a:ahLst/>
            <a:cxnLst>
              <a:cxn ang="T10">
                <a:pos x="T0" y="T1"/>
              </a:cxn>
              <a:cxn ang="T11">
                <a:pos x="T2" y="T3"/>
              </a:cxn>
              <a:cxn ang="T12">
                <a:pos x="T4" y="T5"/>
              </a:cxn>
              <a:cxn ang="T13">
                <a:pos x="T6" y="T7"/>
              </a:cxn>
              <a:cxn ang="T14">
                <a:pos x="T8" y="T9"/>
              </a:cxn>
            </a:cxnLst>
            <a:rect l="T15" t="T16" r="T17" b="T18"/>
            <a:pathLst>
              <a:path w="6" h="29">
                <a:moveTo>
                  <a:pt x="0" y="29"/>
                </a:moveTo>
                <a:lnTo>
                  <a:pt x="0" y="24"/>
                </a:lnTo>
                <a:lnTo>
                  <a:pt x="3" y="18"/>
                </a:lnTo>
                <a:lnTo>
                  <a:pt x="0" y="12"/>
                </a:lnTo>
                <a:lnTo>
                  <a:pt x="6" y="0"/>
                </a:lnTo>
              </a:path>
            </a:pathLst>
          </a:custGeom>
          <a:noFill/>
          <a:ln w="20638">
            <a:solidFill>
              <a:srgbClr val="00FFFF"/>
            </a:solidFill>
            <a:round/>
            <a:headEnd/>
            <a:tailEnd/>
          </a:ln>
        </p:spPr>
        <p:txBody>
          <a:bodyPr/>
          <a:lstStyle/>
          <a:p>
            <a:endParaRPr lang="en-IN"/>
          </a:p>
        </p:txBody>
      </p:sp>
      <p:sp>
        <p:nvSpPr>
          <p:cNvPr id="40002" name="Rectangle 67"/>
          <p:cNvSpPr>
            <a:spLocks noChangeArrowheads="1"/>
          </p:cNvSpPr>
          <p:nvPr/>
        </p:nvSpPr>
        <p:spPr bwMode="auto">
          <a:xfrm>
            <a:off x="5018088" y="3556000"/>
            <a:ext cx="549275"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Record</a:t>
            </a:r>
            <a:endParaRPr lang="en-CA" altLang="en-US" sz="2400"/>
          </a:p>
        </p:txBody>
      </p:sp>
      <p:sp>
        <p:nvSpPr>
          <p:cNvPr id="40003" name="Rectangle 68"/>
          <p:cNvSpPr>
            <a:spLocks noChangeArrowheads="1"/>
          </p:cNvSpPr>
          <p:nvPr/>
        </p:nvSpPr>
        <p:spPr bwMode="auto">
          <a:xfrm>
            <a:off x="2921000" y="3556000"/>
            <a:ext cx="549275"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Record</a:t>
            </a:r>
            <a:endParaRPr lang="en-CA" altLang="en-US" sz="2400"/>
          </a:p>
        </p:txBody>
      </p:sp>
      <p:sp>
        <p:nvSpPr>
          <p:cNvPr id="40004" name="Rectangle 69"/>
          <p:cNvSpPr>
            <a:spLocks noChangeArrowheads="1"/>
          </p:cNvSpPr>
          <p:nvPr/>
        </p:nvSpPr>
        <p:spPr bwMode="auto">
          <a:xfrm>
            <a:off x="6118225" y="3556000"/>
            <a:ext cx="549275"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Record</a:t>
            </a:r>
            <a:endParaRPr lang="en-CA" altLang="en-US" sz="2400"/>
          </a:p>
        </p:txBody>
      </p:sp>
      <p:sp>
        <p:nvSpPr>
          <p:cNvPr id="40005" name="Line 70"/>
          <p:cNvSpPr>
            <a:spLocks noChangeShapeType="1"/>
          </p:cNvSpPr>
          <p:nvPr/>
        </p:nvSpPr>
        <p:spPr bwMode="auto">
          <a:xfrm flipH="1">
            <a:off x="3295650" y="2686050"/>
            <a:ext cx="2303463" cy="1588"/>
          </a:xfrm>
          <a:prstGeom prst="line">
            <a:avLst/>
          </a:prstGeom>
          <a:noFill/>
          <a:ln w="20638">
            <a:solidFill>
              <a:srgbClr val="00FFFF"/>
            </a:solidFill>
            <a:round/>
            <a:headEnd/>
            <a:tailEnd/>
          </a:ln>
        </p:spPr>
        <p:txBody>
          <a:bodyPr/>
          <a:lstStyle/>
          <a:p>
            <a:endParaRPr lang="en-IN"/>
          </a:p>
        </p:txBody>
      </p:sp>
      <p:sp>
        <p:nvSpPr>
          <p:cNvPr id="40006" name="Line 71"/>
          <p:cNvSpPr>
            <a:spLocks noChangeShapeType="1"/>
          </p:cNvSpPr>
          <p:nvPr/>
        </p:nvSpPr>
        <p:spPr bwMode="auto">
          <a:xfrm flipH="1">
            <a:off x="5724525" y="2686050"/>
            <a:ext cx="1681163" cy="1588"/>
          </a:xfrm>
          <a:prstGeom prst="line">
            <a:avLst/>
          </a:prstGeom>
          <a:noFill/>
          <a:ln w="20638">
            <a:solidFill>
              <a:srgbClr val="00FFFF"/>
            </a:solidFill>
            <a:round/>
            <a:headEnd/>
            <a:tailEnd/>
          </a:ln>
        </p:spPr>
        <p:txBody>
          <a:bodyPr/>
          <a:lstStyle/>
          <a:p>
            <a:endParaRPr lang="en-IN"/>
          </a:p>
        </p:txBody>
      </p:sp>
      <p:sp>
        <p:nvSpPr>
          <p:cNvPr id="40007" name="Line 72"/>
          <p:cNvSpPr>
            <a:spLocks noChangeShapeType="1"/>
          </p:cNvSpPr>
          <p:nvPr/>
        </p:nvSpPr>
        <p:spPr bwMode="auto">
          <a:xfrm flipH="1">
            <a:off x="5599113" y="3287713"/>
            <a:ext cx="1806575" cy="1587"/>
          </a:xfrm>
          <a:prstGeom prst="line">
            <a:avLst/>
          </a:prstGeom>
          <a:noFill/>
          <a:ln w="20638">
            <a:solidFill>
              <a:srgbClr val="00FFFF"/>
            </a:solidFill>
            <a:round/>
            <a:headEnd/>
            <a:tailEnd/>
          </a:ln>
        </p:spPr>
        <p:txBody>
          <a:bodyPr/>
          <a:lstStyle/>
          <a:p>
            <a:endParaRPr lang="en-IN"/>
          </a:p>
        </p:txBody>
      </p:sp>
      <p:sp>
        <p:nvSpPr>
          <p:cNvPr id="40008" name="Line 73"/>
          <p:cNvSpPr>
            <a:spLocks noChangeShapeType="1"/>
          </p:cNvSpPr>
          <p:nvPr/>
        </p:nvSpPr>
        <p:spPr bwMode="auto">
          <a:xfrm flipH="1">
            <a:off x="3190875" y="3287713"/>
            <a:ext cx="2284413" cy="1587"/>
          </a:xfrm>
          <a:prstGeom prst="line">
            <a:avLst/>
          </a:prstGeom>
          <a:noFill/>
          <a:ln w="20638">
            <a:solidFill>
              <a:srgbClr val="00FFFF"/>
            </a:solidFill>
            <a:round/>
            <a:headEnd/>
            <a:tailEnd/>
          </a:ln>
        </p:spPr>
        <p:txBody>
          <a:bodyPr/>
          <a:lstStyle/>
          <a:p>
            <a:endParaRPr lang="en-IN"/>
          </a:p>
        </p:txBody>
      </p:sp>
      <p:sp>
        <p:nvSpPr>
          <p:cNvPr id="40009" name="Line 74"/>
          <p:cNvSpPr>
            <a:spLocks noChangeShapeType="1"/>
          </p:cNvSpPr>
          <p:nvPr/>
        </p:nvSpPr>
        <p:spPr bwMode="auto">
          <a:xfrm flipH="1" flipV="1">
            <a:off x="1149350" y="2676525"/>
            <a:ext cx="3175" cy="590550"/>
          </a:xfrm>
          <a:prstGeom prst="line">
            <a:avLst/>
          </a:prstGeom>
          <a:noFill/>
          <a:ln w="20638">
            <a:solidFill>
              <a:srgbClr val="000000"/>
            </a:solidFill>
            <a:round/>
            <a:headEnd/>
            <a:tailEnd/>
          </a:ln>
        </p:spPr>
        <p:txBody>
          <a:bodyPr/>
          <a:lstStyle/>
          <a:p>
            <a:endParaRPr lang="en-IN"/>
          </a:p>
        </p:txBody>
      </p:sp>
      <p:sp>
        <p:nvSpPr>
          <p:cNvPr id="40010" name="Line 75"/>
          <p:cNvSpPr>
            <a:spLocks noChangeShapeType="1"/>
          </p:cNvSpPr>
          <p:nvPr/>
        </p:nvSpPr>
        <p:spPr bwMode="auto">
          <a:xfrm flipH="1">
            <a:off x="1011238" y="2686050"/>
            <a:ext cx="2179637" cy="1588"/>
          </a:xfrm>
          <a:prstGeom prst="line">
            <a:avLst/>
          </a:prstGeom>
          <a:noFill/>
          <a:ln w="20638">
            <a:solidFill>
              <a:srgbClr val="00FFFF"/>
            </a:solidFill>
            <a:round/>
            <a:headEnd/>
            <a:tailEnd/>
          </a:ln>
        </p:spPr>
        <p:txBody>
          <a:bodyPr/>
          <a:lstStyle/>
          <a:p>
            <a:endParaRPr lang="en-IN"/>
          </a:p>
        </p:txBody>
      </p:sp>
      <p:sp>
        <p:nvSpPr>
          <p:cNvPr id="40011" name="Line 76"/>
          <p:cNvSpPr>
            <a:spLocks noChangeShapeType="1"/>
          </p:cNvSpPr>
          <p:nvPr/>
        </p:nvSpPr>
        <p:spPr bwMode="auto">
          <a:xfrm flipH="1">
            <a:off x="1011238" y="3287713"/>
            <a:ext cx="2055812" cy="1587"/>
          </a:xfrm>
          <a:prstGeom prst="line">
            <a:avLst/>
          </a:prstGeom>
          <a:noFill/>
          <a:ln w="20638">
            <a:solidFill>
              <a:srgbClr val="00FFFF"/>
            </a:solidFill>
            <a:round/>
            <a:headEnd/>
            <a:tailEnd/>
          </a:ln>
        </p:spPr>
        <p:txBody>
          <a:bodyPr/>
          <a:lstStyle/>
          <a:p>
            <a:endParaRPr lang="en-IN"/>
          </a:p>
        </p:txBody>
      </p:sp>
      <p:sp>
        <p:nvSpPr>
          <p:cNvPr id="40012" name="Freeform 77"/>
          <p:cNvSpPr>
            <a:spLocks/>
          </p:cNvSpPr>
          <p:nvPr/>
        </p:nvSpPr>
        <p:spPr bwMode="auto">
          <a:xfrm>
            <a:off x="6991350" y="2519363"/>
            <a:ext cx="61913" cy="123825"/>
          </a:xfrm>
          <a:custGeom>
            <a:avLst/>
            <a:gdLst>
              <a:gd name="T0" fmla="*/ 0 w 3"/>
              <a:gd name="T1" fmla="*/ 0 h 6"/>
              <a:gd name="T2" fmla="*/ 2147483646 w 3"/>
              <a:gd name="T3" fmla="*/ 2147483646 h 6"/>
              <a:gd name="T4" fmla="*/ 2147483646 w 3"/>
              <a:gd name="T5" fmla="*/ 0 h 6"/>
              <a:gd name="T6" fmla="*/ 2147483646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20638">
            <a:solidFill>
              <a:srgbClr val="000000"/>
            </a:solidFill>
            <a:round/>
            <a:headEnd/>
            <a:tailEnd/>
          </a:ln>
        </p:spPr>
        <p:txBody>
          <a:bodyPr/>
          <a:lstStyle/>
          <a:p>
            <a:endParaRPr lang="en-IN"/>
          </a:p>
        </p:txBody>
      </p:sp>
      <p:sp>
        <p:nvSpPr>
          <p:cNvPr id="40013" name="Freeform 78"/>
          <p:cNvSpPr>
            <a:spLocks/>
          </p:cNvSpPr>
          <p:nvPr/>
        </p:nvSpPr>
        <p:spPr bwMode="auto">
          <a:xfrm>
            <a:off x="6991350" y="2519363"/>
            <a:ext cx="61913" cy="123825"/>
          </a:xfrm>
          <a:custGeom>
            <a:avLst/>
            <a:gdLst>
              <a:gd name="T0" fmla="*/ 0 w 39"/>
              <a:gd name="T1" fmla="*/ 0 h 78"/>
              <a:gd name="T2" fmla="*/ 2147483646 w 39"/>
              <a:gd name="T3" fmla="*/ 2147483646 h 78"/>
              <a:gd name="T4" fmla="*/ 2147483646 w 39"/>
              <a:gd name="T5" fmla="*/ 0 h 78"/>
              <a:gd name="T6" fmla="*/ 2147483646 w 39"/>
              <a:gd name="T7" fmla="*/ 0 h 78"/>
              <a:gd name="T8" fmla="*/ 0 w 39"/>
              <a:gd name="T9" fmla="*/ 0 h 78"/>
              <a:gd name="T10" fmla="*/ 0 60000 65536"/>
              <a:gd name="T11" fmla="*/ 0 60000 65536"/>
              <a:gd name="T12" fmla="*/ 0 60000 65536"/>
              <a:gd name="T13" fmla="*/ 0 60000 65536"/>
              <a:gd name="T14" fmla="*/ 0 60000 65536"/>
              <a:gd name="T15" fmla="*/ 0 w 39"/>
              <a:gd name="T16" fmla="*/ 0 h 78"/>
              <a:gd name="T17" fmla="*/ 39 w 39"/>
              <a:gd name="T18" fmla="*/ 78 h 78"/>
            </a:gdLst>
            <a:ahLst/>
            <a:cxnLst>
              <a:cxn ang="T10">
                <a:pos x="T0" y="T1"/>
              </a:cxn>
              <a:cxn ang="T11">
                <a:pos x="T2" y="T3"/>
              </a:cxn>
              <a:cxn ang="T12">
                <a:pos x="T4" y="T5"/>
              </a:cxn>
              <a:cxn ang="T13">
                <a:pos x="T6" y="T7"/>
              </a:cxn>
              <a:cxn ang="T14">
                <a:pos x="T8" y="T9"/>
              </a:cxn>
            </a:cxnLst>
            <a:rect l="T15" t="T16" r="T17" b="T18"/>
            <a:pathLst>
              <a:path w="39" h="78">
                <a:moveTo>
                  <a:pt x="0" y="0"/>
                </a:moveTo>
                <a:lnTo>
                  <a:pt x="26" y="78"/>
                </a:lnTo>
                <a:lnTo>
                  <a:pt x="39" y="0"/>
                </a:lnTo>
                <a:lnTo>
                  <a:pt x="26" y="0"/>
                </a:lnTo>
                <a:lnTo>
                  <a:pt x="0" y="0"/>
                </a:lnTo>
                <a:close/>
              </a:path>
            </a:pathLst>
          </a:custGeom>
          <a:solidFill>
            <a:srgbClr val="000000"/>
          </a:solidFill>
          <a:ln w="0">
            <a:solidFill>
              <a:srgbClr val="000000"/>
            </a:solidFill>
            <a:round/>
            <a:headEnd/>
            <a:tailEnd/>
          </a:ln>
        </p:spPr>
        <p:txBody>
          <a:bodyPr/>
          <a:lstStyle/>
          <a:p>
            <a:endParaRPr lang="en-IN"/>
          </a:p>
        </p:txBody>
      </p:sp>
      <p:sp>
        <p:nvSpPr>
          <p:cNvPr id="40014" name="Freeform 79"/>
          <p:cNvSpPr>
            <a:spLocks/>
          </p:cNvSpPr>
          <p:nvPr/>
        </p:nvSpPr>
        <p:spPr bwMode="auto">
          <a:xfrm>
            <a:off x="7032625" y="2416175"/>
            <a:ext cx="539750" cy="103188"/>
          </a:xfrm>
          <a:custGeom>
            <a:avLst/>
            <a:gdLst>
              <a:gd name="T0" fmla="*/ 0 w 26"/>
              <a:gd name="T1" fmla="*/ 2147483646 h 5"/>
              <a:gd name="T2" fmla="*/ 0 w 26"/>
              <a:gd name="T3" fmla="*/ 0 h 5"/>
              <a:gd name="T4" fmla="*/ 2147483646 w 26"/>
              <a:gd name="T5" fmla="*/ 0 h 5"/>
              <a:gd name="T6" fmla="*/ 0 60000 65536"/>
              <a:gd name="T7" fmla="*/ 0 60000 65536"/>
              <a:gd name="T8" fmla="*/ 0 60000 65536"/>
              <a:gd name="T9" fmla="*/ 0 w 26"/>
              <a:gd name="T10" fmla="*/ 0 h 5"/>
              <a:gd name="T11" fmla="*/ 26 w 26"/>
              <a:gd name="T12" fmla="*/ 5 h 5"/>
            </a:gdLst>
            <a:ahLst/>
            <a:cxnLst>
              <a:cxn ang="T6">
                <a:pos x="T0" y="T1"/>
              </a:cxn>
              <a:cxn ang="T7">
                <a:pos x="T2" y="T3"/>
              </a:cxn>
              <a:cxn ang="T8">
                <a:pos x="T4" y="T5"/>
              </a:cxn>
            </a:cxnLst>
            <a:rect l="T9" t="T10" r="T11" b="T12"/>
            <a:pathLst>
              <a:path w="26" h="5">
                <a:moveTo>
                  <a:pt x="0" y="5"/>
                </a:moveTo>
                <a:lnTo>
                  <a:pt x="0" y="0"/>
                </a:lnTo>
                <a:lnTo>
                  <a:pt x="26" y="0"/>
                </a:lnTo>
              </a:path>
            </a:pathLst>
          </a:custGeom>
          <a:noFill/>
          <a:ln w="20638">
            <a:solidFill>
              <a:srgbClr val="000000"/>
            </a:solidFill>
            <a:round/>
            <a:headEnd/>
            <a:tailEnd/>
          </a:ln>
        </p:spPr>
        <p:txBody>
          <a:bodyPr/>
          <a:lstStyle/>
          <a:p>
            <a:endParaRPr lang="en-IN"/>
          </a:p>
        </p:txBody>
      </p:sp>
      <p:sp>
        <p:nvSpPr>
          <p:cNvPr id="40015" name="Freeform 80"/>
          <p:cNvSpPr>
            <a:spLocks/>
          </p:cNvSpPr>
          <p:nvPr/>
        </p:nvSpPr>
        <p:spPr bwMode="auto">
          <a:xfrm>
            <a:off x="7510463" y="2643188"/>
            <a:ext cx="103187" cy="354012"/>
          </a:xfrm>
          <a:custGeom>
            <a:avLst/>
            <a:gdLst>
              <a:gd name="T0" fmla="*/ 0 w 5"/>
              <a:gd name="T1" fmla="*/ 0 h 17"/>
              <a:gd name="T2" fmla="*/ 2147483646 w 5"/>
              <a:gd name="T3" fmla="*/ 2147483646 h 17"/>
              <a:gd name="T4" fmla="*/ 2147483646 w 5"/>
              <a:gd name="T5" fmla="*/ 2147483646 h 17"/>
              <a:gd name="T6" fmla="*/ 2147483646 w 5"/>
              <a:gd name="T7" fmla="*/ 2147483646 h 17"/>
              <a:gd name="T8" fmla="*/ 2147483646 w 5"/>
              <a:gd name="T9" fmla="*/ 2147483646 h 17"/>
              <a:gd name="T10" fmla="*/ 2147483646 w 5"/>
              <a:gd name="T11" fmla="*/ 2147483646 h 17"/>
              <a:gd name="T12" fmla="*/ 2147483646 w 5"/>
              <a:gd name="T13" fmla="*/ 2147483646 h 17"/>
              <a:gd name="T14" fmla="*/ 2147483646 w 5"/>
              <a:gd name="T15" fmla="*/ 2147483646 h 17"/>
              <a:gd name="T16" fmla="*/ 2147483646 w 5"/>
              <a:gd name="T17" fmla="*/ 2147483646 h 17"/>
              <a:gd name="T18" fmla="*/ 2147483646 w 5"/>
              <a:gd name="T19" fmla="*/ 2147483646 h 17"/>
              <a:gd name="T20" fmla="*/ 2147483646 w 5"/>
              <a:gd name="T21" fmla="*/ 2147483646 h 17"/>
              <a:gd name="T22" fmla="*/ 2147483646 w 5"/>
              <a:gd name="T23" fmla="*/ 2147483646 h 17"/>
              <a:gd name="T24" fmla="*/ 2147483646 w 5"/>
              <a:gd name="T25" fmla="*/ 2147483646 h 17"/>
              <a:gd name="T26" fmla="*/ 2147483646 w 5"/>
              <a:gd name="T27" fmla="*/ 2147483646 h 17"/>
              <a:gd name="T28" fmla="*/ 2147483646 w 5"/>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17"/>
              <a:gd name="T47" fmla="*/ 5 w 5"/>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17">
                <a:moveTo>
                  <a:pt x="0" y="0"/>
                </a:moveTo>
                <a:lnTo>
                  <a:pt x="1" y="1"/>
                </a:lnTo>
                <a:lnTo>
                  <a:pt x="1" y="2"/>
                </a:lnTo>
                <a:lnTo>
                  <a:pt x="2" y="2"/>
                </a:lnTo>
                <a:lnTo>
                  <a:pt x="2" y="3"/>
                </a:lnTo>
                <a:lnTo>
                  <a:pt x="2" y="6"/>
                </a:lnTo>
                <a:lnTo>
                  <a:pt x="2" y="9"/>
                </a:lnTo>
                <a:lnTo>
                  <a:pt x="2" y="12"/>
                </a:lnTo>
                <a:lnTo>
                  <a:pt x="2" y="14"/>
                </a:lnTo>
                <a:lnTo>
                  <a:pt x="2" y="15"/>
                </a:lnTo>
                <a:lnTo>
                  <a:pt x="2" y="16"/>
                </a:lnTo>
                <a:lnTo>
                  <a:pt x="3" y="16"/>
                </a:lnTo>
                <a:lnTo>
                  <a:pt x="5" y="17"/>
                </a:lnTo>
              </a:path>
            </a:pathLst>
          </a:custGeom>
          <a:noFill/>
          <a:ln w="20638">
            <a:solidFill>
              <a:srgbClr val="000000"/>
            </a:solidFill>
            <a:round/>
            <a:headEnd/>
            <a:tailEnd/>
          </a:ln>
        </p:spPr>
        <p:txBody>
          <a:bodyPr/>
          <a:lstStyle/>
          <a:p>
            <a:endParaRPr lang="en-IN"/>
          </a:p>
        </p:txBody>
      </p:sp>
      <p:sp>
        <p:nvSpPr>
          <p:cNvPr id="40016" name="Freeform 81"/>
          <p:cNvSpPr>
            <a:spLocks/>
          </p:cNvSpPr>
          <p:nvPr/>
        </p:nvSpPr>
        <p:spPr bwMode="auto">
          <a:xfrm>
            <a:off x="7510463" y="2997200"/>
            <a:ext cx="103187" cy="352425"/>
          </a:xfrm>
          <a:custGeom>
            <a:avLst/>
            <a:gdLst>
              <a:gd name="T0" fmla="*/ 0 w 5"/>
              <a:gd name="T1" fmla="*/ 2147483646 h 17"/>
              <a:gd name="T2" fmla="*/ 2147483646 w 5"/>
              <a:gd name="T3" fmla="*/ 2147483646 h 17"/>
              <a:gd name="T4" fmla="*/ 2147483646 w 5"/>
              <a:gd name="T5" fmla="*/ 2147483646 h 17"/>
              <a:gd name="T6" fmla="*/ 2147483646 w 5"/>
              <a:gd name="T7" fmla="*/ 2147483646 h 17"/>
              <a:gd name="T8" fmla="*/ 2147483646 w 5"/>
              <a:gd name="T9" fmla="*/ 2147483646 h 17"/>
              <a:gd name="T10" fmla="*/ 2147483646 w 5"/>
              <a:gd name="T11" fmla="*/ 2147483646 h 17"/>
              <a:gd name="T12" fmla="*/ 2147483646 w 5"/>
              <a:gd name="T13" fmla="*/ 2147483646 h 17"/>
              <a:gd name="T14" fmla="*/ 2147483646 w 5"/>
              <a:gd name="T15" fmla="*/ 2147483646 h 17"/>
              <a:gd name="T16" fmla="*/ 2147483646 w 5"/>
              <a:gd name="T17" fmla="*/ 2147483646 h 17"/>
              <a:gd name="T18" fmla="*/ 2147483646 w 5"/>
              <a:gd name="T19" fmla="*/ 2147483646 h 17"/>
              <a:gd name="T20" fmla="*/ 2147483646 w 5"/>
              <a:gd name="T21" fmla="*/ 2147483646 h 17"/>
              <a:gd name="T22" fmla="*/ 2147483646 w 5"/>
              <a:gd name="T23" fmla="*/ 2147483646 h 17"/>
              <a:gd name="T24" fmla="*/ 2147483646 w 5"/>
              <a:gd name="T25" fmla="*/ 2147483646 h 17"/>
              <a:gd name="T26" fmla="*/ 2147483646 w 5"/>
              <a:gd name="T27" fmla="*/ 2147483646 h 17"/>
              <a:gd name="T28" fmla="*/ 2147483646 w 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17"/>
              <a:gd name="T47" fmla="*/ 5 w 5"/>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17">
                <a:moveTo>
                  <a:pt x="0" y="17"/>
                </a:moveTo>
                <a:lnTo>
                  <a:pt x="1" y="16"/>
                </a:lnTo>
                <a:lnTo>
                  <a:pt x="1" y="15"/>
                </a:lnTo>
                <a:lnTo>
                  <a:pt x="2" y="15"/>
                </a:lnTo>
                <a:lnTo>
                  <a:pt x="2" y="14"/>
                </a:lnTo>
                <a:lnTo>
                  <a:pt x="2" y="11"/>
                </a:lnTo>
                <a:lnTo>
                  <a:pt x="2" y="8"/>
                </a:lnTo>
                <a:lnTo>
                  <a:pt x="2" y="5"/>
                </a:lnTo>
                <a:lnTo>
                  <a:pt x="2" y="3"/>
                </a:lnTo>
                <a:lnTo>
                  <a:pt x="2" y="2"/>
                </a:lnTo>
                <a:lnTo>
                  <a:pt x="2" y="1"/>
                </a:lnTo>
                <a:lnTo>
                  <a:pt x="3" y="1"/>
                </a:lnTo>
                <a:lnTo>
                  <a:pt x="5" y="0"/>
                </a:lnTo>
              </a:path>
            </a:pathLst>
          </a:custGeom>
          <a:noFill/>
          <a:ln w="20638">
            <a:solidFill>
              <a:srgbClr val="000000"/>
            </a:solidFill>
            <a:round/>
            <a:headEnd/>
            <a:tailEnd/>
          </a:ln>
        </p:spPr>
        <p:txBody>
          <a:bodyPr/>
          <a:lstStyle/>
          <a:p>
            <a:endParaRPr lang="en-IN"/>
          </a:p>
        </p:txBody>
      </p:sp>
      <p:sp>
        <p:nvSpPr>
          <p:cNvPr id="40017" name="Rectangle 82"/>
          <p:cNvSpPr>
            <a:spLocks noChangeArrowheads="1"/>
          </p:cNvSpPr>
          <p:nvPr/>
        </p:nvSpPr>
        <p:spPr bwMode="auto">
          <a:xfrm>
            <a:off x="7821613" y="2954338"/>
            <a:ext cx="274637"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bits</a:t>
            </a:r>
            <a:endParaRPr lang="en-CA" altLang="en-US" sz="2400"/>
          </a:p>
        </p:txBody>
      </p:sp>
      <p:sp>
        <p:nvSpPr>
          <p:cNvPr id="40018" name="Text Box 83"/>
          <p:cNvSpPr txBox="1">
            <a:spLocks noChangeArrowheads="1"/>
          </p:cNvSpPr>
          <p:nvPr/>
        </p:nvSpPr>
        <p:spPr bwMode="auto">
          <a:xfrm>
            <a:off x="1247775" y="2771775"/>
            <a:ext cx="200025" cy="642938"/>
          </a:xfrm>
          <a:prstGeom prst="rect">
            <a:avLst/>
          </a:prstGeom>
          <a:noFill/>
          <a:ln w="9525">
            <a:noFill/>
            <a:miter lim="800000"/>
            <a:headEnd/>
            <a:tailEnd/>
          </a:ln>
        </p:spPr>
        <p:txBody>
          <a:bodyPr>
            <a:spAutoFit/>
          </a:bodyPr>
          <a:lstStyle/>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p>
          <a:p>
            <a:pPr algn="ctr">
              <a:lnSpc>
                <a:spcPct val="20000"/>
              </a:lnSpc>
              <a:spcBef>
                <a:spcPct val="50000"/>
              </a:spcBef>
            </a:pPr>
            <a:endParaRPr lang="en-CA" altLang="en-US" sz="1200">
              <a:latin typeface="Nimbus Roman No9 L" charset="0"/>
            </a:endParaRPr>
          </a:p>
        </p:txBody>
      </p:sp>
      <p:sp>
        <p:nvSpPr>
          <p:cNvPr id="40019" name="Text Box 84"/>
          <p:cNvSpPr txBox="1">
            <a:spLocks noChangeArrowheads="1"/>
          </p:cNvSpPr>
          <p:nvPr/>
        </p:nvSpPr>
        <p:spPr bwMode="auto">
          <a:xfrm>
            <a:off x="6896100" y="2781300"/>
            <a:ext cx="200025" cy="642938"/>
          </a:xfrm>
          <a:prstGeom prst="rect">
            <a:avLst/>
          </a:prstGeom>
          <a:noFill/>
          <a:ln w="9525">
            <a:noFill/>
            <a:miter lim="800000"/>
            <a:headEnd/>
            <a:tailEnd/>
          </a:ln>
        </p:spPr>
        <p:txBody>
          <a:bodyPr>
            <a:spAutoFit/>
          </a:bodyPr>
          <a:lstStyle/>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p>
          <a:p>
            <a:pPr algn="ctr">
              <a:lnSpc>
                <a:spcPct val="20000"/>
              </a:lnSpc>
              <a:spcBef>
                <a:spcPct val="50000"/>
              </a:spcBef>
            </a:pPr>
            <a:endParaRPr lang="en-CA" altLang="en-US" sz="1200">
              <a:latin typeface="Nimbus Roman No9 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a:ea typeface="SimSun" pitchFamily="2" charset="-122"/>
              </a:rPr>
              <a:t>Traditional  Memory Architecture</a:t>
            </a:r>
          </a:p>
        </p:txBody>
      </p:sp>
      <p:sp>
        <p:nvSpPr>
          <p:cNvPr id="41987" name="Rectangle 4"/>
          <p:cNvSpPr>
            <a:spLocks noChangeArrowheads="1"/>
          </p:cNvSpPr>
          <p:nvPr/>
        </p:nvSpPr>
        <p:spPr bwMode="auto">
          <a:xfrm>
            <a:off x="5834063" y="3324225"/>
            <a:ext cx="614362"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Up to 2</a:t>
            </a:r>
            <a:endParaRPr lang="en-CA" altLang="en-US" sz="2400"/>
          </a:p>
        </p:txBody>
      </p:sp>
      <p:sp>
        <p:nvSpPr>
          <p:cNvPr id="41988" name="Rectangle 5"/>
          <p:cNvSpPr>
            <a:spLocks noChangeArrowheads="1"/>
          </p:cNvSpPr>
          <p:nvPr/>
        </p:nvSpPr>
        <p:spPr bwMode="auto">
          <a:xfrm>
            <a:off x="6411913" y="3282950"/>
            <a:ext cx="76200" cy="182563"/>
          </a:xfrm>
          <a:prstGeom prst="rect">
            <a:avLst/>
          </a:prstGeom>
          <a:noFill/>
          <a:ln w="9525">
            <a:noFill/>
            <a:miter lim="800000"/>
            <a:headEnd/>
            <a:tailEnd/>
          </a:ln>
        </p:spPr>
        <p:txBody>
          <a:bodyPr wrap="none" lIns="0" tIns="0" rIns="0" bIns="0">
            <a:spAutoFit/>
          </a:bodyPr>
          <a:lstStyle/>
          <a:p>
            <a:pPr algn="ctr"/>
            <a:r>
              <a:rPr lang="en-CA" altLang="en-US" sz="1200" i="1">
                <a:solidFill>
                  <a:srgbClr val="000000"/>
                </a:solidFill>
                <a:latin typeface="Nimbus Roman No9 L" charset="0"/>
              </a:rPr>
              <a:t>k</a:t>
            </a:r>
            <a:endParaRPr lang="en-CA" altLang="en-US" sz="2400"/>
          </a:p>
        </p:txBody>
      </p:sp>
      <p:sp>
        <p:nvSpPr>
          <p:cNvPr id="41989" name="Rectangle 6"/>
          <p:cNvSpPr>
            <a:spLocks noChangeArrowheads="1"/>
          </p:cNvSpPr>
          <p:nvPr/>
        </p:nvSpPr>
        <p:spPr bwMode="auto">
          <a:xfrm>
            <a:off x="6497638" y="3324225"/>
            <a:ext cx="1093787"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 addressable</a:t>
            </a:r>
            <a:endParaRPr lang="en-CA" altLang="en-US" sz="2400"/>
          </a:p>
        </p:txBody>
      </p:sp>
      <p:sp>
        <p:nvSpPr>
          <p:cNvPr id="41990" name="Freeform 7"/>
          <p:cNvSpPr>
            <a:spLocks/>
          </p:cNvSpPr>
          <p:nvPr/>
        </p:nvSpPr>
        <p:spPr bwMode="auto">
          <a:xfrm>
            <a:off x="3051175" y="4265613"/>
            <a:ext cx="2527300" cy="236537"/>
          </a:xfrm>
          <a:custGeom>
            <a:avLst/>
            <a:gdLst>
              <a:gd name="T0" fmla="*/ 2147483646 w 1592"/>
              <a:gd name="T1" fmla="*/ 2147483646 h 149"/>
              <a:gd name="T2" fmla="*/ 2147483646 w 1592"/>
              <a:gd name="T3" fmla="*/ 2147483646 h 149"/>
              <a:gd name="T4" fmla="*/ 2147483646 w 1592"/>
              <a:gd name="T5" fmla="*/ 2147483646 h 149"/>
              <a:gd name="T6" fmla="*/ 2147483646 w 1592"/>
              <a:gd name="T7" fmla="*/ 2147483646 h 149"/>
              <a:gd name="T8" fmla="*/ 2147483646 w 1592"/>
              <a:gd name="T9" fmla="*/ 2147483646 h 149"/>
              <a:gd name="T10" fmla="*/ 2147483646 w 1592"/>
              <a:gd name="T11" fmla="*/ 0 h 149"/>
              <a:gd name="T12" fmla="*/ 2147483646 w 1592"/>
              <a:gd name="T13" fmla="*/ 2147483646 h 149"/>
              <a:gd name="T14" fmla="*/ 2147483646 w 1592"/>
              <a:gd name="T15" fmla="*/ 2147483646 h 149"/>
              <a:gd name="T16" fmla="*/ 2147483646 w 1592"/>
              <a:gd name="T17" fmla="*/ 0 h 149"/>
              <a:gd name="T18" fmla="*/ 0 w 1592"/>
              <a:gd name="T19" fmla="*/ 2147483646 h 149"/>
              <a:gd name="T20" fmla="*/ 2147483646 w 1592"/>
              <a:gd name="T21" fmla="*/ 2147483646 h 1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2"/>
              <a:gd name="T34" fmla="*/ 0 h 149"/>
              <a:gd name="T35" fmla="*/ 1592 w 1592"/>
              <a:gd name="T36" fmla="*/ 149 h 1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2" h="149">
                <a:moveTo>
                  <a:pt x="108" y="149"/>
                </a:moveTo>
                <a:lnTo>
                  <a:pt x="108" y="122"/>
                </a:lnTo>
                <a:lnTo>
                  <a:pt x="1484" y="122"/>
                </a:lnTo>
                <a:lnTo>
                  <a:pt x="1484" y="149"/>
                </a:lnTo>
                <a:lnTo>
                  <a:pt x="1592" y="81"/>
                </a:lnTo>
                <a:lnTo>
                  <a:pt x="1484" y="0"/>
                </a:lnTo>
                <a:lnTo>
                  <a:pt x="1484" y="41"/>
                </a:lnTo>
                <a:lnTo>
                  <a:pt x="108" y="41"/>
                </a:lnTo>
                <a:lnTo>
                  <a:pt x="108" y="0"/>
                </a:lnTo>
                <a:lnTo>
                  <a:pt x="0" y="81"/>
                </a:lnTo>
                <a:lnTo>
                  <a:pt x="108" y="149"/>
                </a:lnTo>
                <a:close/>
              </a:path>
            </a:pathLst>
          </a:custGeom>
          <a:solidFill>
            <a:srgbClr val="FFFFFF"/>
          </a:solidFill>
          <a:ln w="0">
            <a:solidFill>
              <a:srgbClr val="FFFFFF"/>
            </a:solidFill>
            <a:round/>
            <a:headEnd/>
            <a:tailEnd/>
          </a:ln>
        </p:spPr>
        <p:txBody>
          <a:bodyPr/>
          <a:lstStyle/>
          <a:p>
            <a:endParaRPr lang="en-IN"/>
          </a:p>
        </p:txBody>
      </p:sp>
      <p:sp>
        <p:nvSpPr>
          <p:cNvPr id="41991" name="Freeform 8"/>
          <p:cNvSpPr>
            <a:spLocks/>
          </p:cNvSpPr>
          <p:nvPr/>
        </p:nvSpPr>
        <p:spPr bwMode="auto">
          <a:xfrm>
            <a:off x="3051175" y="4265613"/>
            <a:ext cx="2527300" cy="236537"/>
          </a:xfrm>
          <a:custGeom>
            <a:avLst/>
            <a:gdLst>
              <a:gd name="T0" fmla="*/ 2147483646 w 118"/>
              <a:gd name="T1" fmla="*/ 2147483646 h 11"/>
              <a:gd name="T2" fmla="*/ 2147483646 w 118"/>
              <a:gd name="T3" fmla="*/ 2147483646 h 11"/>
              <a:gd name="T4" fmla="*/ 2147483646 w 118"/>
              <a:gd name="T5" fmla="*/ 2147483646 h 11"/>
              <a:gd name="T6" fmla="*/ 2147483646 w 118"/>
              <a:gd name="T7" fmla="*/ 2147483646 h 11"/>
              <a:gd name="T8" fmla="*/ 2147483646 w 118"/>
              <a:gd name="T9" fmla="*/ 2147483646 h 11"/>
              <a:gd name="T10" fmla="*/ 2147483646 w 118"/>
              <a:gd name="T11" fmla="*/ 0 h 11"/>
              <a:gd name="T12" fmla="*/ 2147483646 w 118"/>
              <a:gd name="T13" fmla="*/ 2147483646 h 11"/>
              <a:gd name="T14" fmla="*/ 2147483646 w 118"/>
              <a:gd name="T15" fmla="*/ 2147483646 h 11"/>
              <a:gd name="T16" fmla="*/ 2147483646 w 118"/>
              <a:gd name="T17" fmla="*/ 0 h 11"/>
              <a:gd name="T18" fmla="*/ 0 w 118"/>
              <a:gd name="T19" fmla="*/ 2147483646 h 11"/>
              <a:gd name="T20" fmla="*/ 2147483646 w 118"/>
              <a:gd name="T21" fmla="*/ 2147483646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11"/>
              <a:gd name="T35" fmla="*/ 118 w 11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11">
                <a:moveTo>
                  <a:pt x="8" y="11"/>
                </a:moveTo>
                <a:lnTo>
                  <a:pt x="8" y="9"/>
                </a:lnTo>
                <a:lnTo>
                  <a:pt x="110" y="9"/>
                </a:lnTo>
                <a:lnTo>
                  <a:pt x="110" y="11"/>
                </a:lnTo>
                <a:lnTo>
                  <a:pt x="118" y="6"/>
                </a:lnTo>
                <a:lnTo>
                  <a:pt x="110" y="0"/>
                </a:lnTo>
                <a:lnTo>
                  <a:pt x="110" y="3"/>
                </a:lnTo>
                <a:lnTo>
                  <a:pt x="8" y="3"/>
                </a:lnTo>
                <a:lnTo>
                  <a:pt x="8" y="0"/>
                </a:lnTo>
                <a:lnTo>
                  <a:pt x="0" y="6"/>
                </a:lnTo>
                <a:lnTo>
                  <a:pt x="8" y="11"/>
                </a:lnTo>
              </a:path>
            </a:pathLst>
          </a:custGeom>
          <a:noFill/>
          <a:ln w="20638">
            <a:solidFill>
              <a:srgbClr val="000000"/>
            </a:solidFill>
            <a:round/>
            <a:headEnd/>
            <a:tailEnd/>
          </a:ln>
        </p:spPr>
        <p:txBody>
          <a:bodyPr/>
          <a:lstStyle/>
          <a:p>
            <a:endParaRPr lang="en-IN"/>
          </a:p>
        </p:txBody>
      </p:sp>
      <p:sp>
        <p:nvSpPr>
          <p:cNvPr id="41992" name="Rectangle 9"/>
          <p:cNvSpPr>
            <a:spLocks noChangeArrowheads="1"/>
          </p:cNvSpPr>
          <p:nvPr/>
        </p:nvSpPr>
        <p:spPr bwMode="auto">
          <a:xfrm>
            <a:off x="1338263" y="2017713"/>
            <a:ext cx="1692275" cy="3168650"/>
          </a:xfrm>
          <a:prstGeom prst="rect">
            <a:avLst/>
          </a:prstGeom>
          <a:solidFill>
            <a:srgbClr val="B2FFFF"/>
          </a:solidFill>
          <a:ln w="0">
            <a:solidFill>
              <a:srgbClr val="B2FFFF"/>
            </a:solidFill>
            <a:miter lim="800000"/>
            <a:headEnd/>
            <a:tailEnd/>
          </a:ln>
        </p:spPr>
        <p:txBody>
          <a:bodyPr/>
          <a:lstStyle/>
          <a:p>
            <a:pPr algn="ctr"/>
            <a:endParaRPr lang="en-US" altLang="en-US"/>
          </a:p>
        </p:txBody>
      </p:sp>
      <p:sp>
        <p:nvSpPr>
          <p:cNvPr id="41993" name="Rectangle 10"/>
          <p:cNvSpPr>
            <a:spLocks noChangeArrowheads="1"/>
          </p:cNvSpPr>
          <p:nvPr/>
        </p:nvSpPr>
        <p:spPr bwMode="auto">
          <a:xfrm>
            <a:off x="1338263" y="2017713"/>
            <a:ext cx="1692275" cy="3168650"/>
          </a:xfrm>
          <a:prstGeom prst="rect">
            <a:avLst/>
          </a:prstGeom>
          <a:noFill/>
          <a:ln w="20638">
            <a:solidFill>
              <a:srgbClr val="00FFFF"/>
            </a:solidFill>
            <a:miter lim="800000"/>
            <a:headEnd/>
            <a:tailEnd/>
          </a:ln>
        </p:spPr>
        <p:txBody>
          <a:bodyPr/>
          <a:lstStyle/>
          <a:p>
            <a:pPr algn="ctr"/>
            <a:endParaRPr lang="en-US" altLang="en-US"/>
          </a:p>
        </p:txBody>
      </p:sp>
      <p:sp>
        <p:nvSpPr>
          <p:cNvPr id="41994" name="Rectangle 11"/>
          <p:cNvSpPr>
            <a:spLocks noChangeArrowheads="1"/>
          </p:cNvSpPr>
          <p:nvPr/>
        </p:nvSpPr>
        <p:spPr bwMode="auto">
          <a:xfrm>
            <a:off x="1703388" y="3409950"/>
            <a:ext cx="963612" cy="363538"/>
          </a:xfrm>
          <a:prstGeom prst="rect">
            <a:avLst/>
          </a:prstGeom>
          <a:solidFill>
            <a:srgbClr val="FFFFFF"/>
          </a:solidFill>
          <a:ln w="0">
            <a:solidFill>
              <a:srgbClr val="FFFFFF"/>
            </a:solidFill>
            <a:miter lim="800000"/>
            <a:headEnd/>
            <a:tailEnd/>
          </a:ln>
        </p:spPr>
        <p:txBody>
          <a:bodyPr/>
          <a:lstStyle/>
          <a:p>
            <a:pPr algn="ctr"/>
            <a:endParaRPr lang="en-US" altLang="en-US"/>
          </a:p>
        </p:txBody>
      </p:sp>
      <p:sp>
        <p:nvSpPr>
          <p:cNvPr id="41995" name="Rectangle 12"/>
          <p:cNvSpPr>
            <a:spLocks noChangeArrowheads="1"/>
          </p:cNvSpPr>
          <p:nvPr/>
        </p:nvSpPr>
        <p:spPr bwMode="auto">
          <a:xfrm>
            <a:off x="1703388" y="3409950"/>
            <a:ext cx="963612" cy="363538"/>
          </a:xfrm>
          <a:prstGeom prst="rect">
            <a:avLst/>
          </a:prstGeom>
          <a:noFill/>
          <a:ln w="20638">
            <a:solidFill>
              <a:srgbClr val="000000"/>
            </a:solidFill>
            <a:miter lim="800000"/>
            <a:headEnd/>
            <a:tailEnd/>
          </a:ln>
        </p:spPr>
        <p:txBody>
          <a:bodyPr/>
          <a:lstStyle/>
          <a:p>
            <a:pPr algn="ctr"/>
            <a:endParaRPr lang="en-US" altLang="en-US"/>
          </a:p>
        </p:txBody>
      </p:sp>
      <p:sp>
        <p:nvSpPr>
          <p:cNvPr id="41996" name="Freeform 13"/>
          <p:cNvSpPr>
            <a:spLocks/>
          </p:cNvSpPr>
          <p:nvPr/>
        </p:nvSpPr>
        <p:spPr bwMode="auto">
          <a:xfrm>
            <a:off x="2667000" y="3473450"/>
            <a:ext cx="2911475" cy="257175"/>
          </a:xfrm>
          <a:custGeom>
            <a:avLst/>
            <a:gdLst>
              <a:gd name="T0" fmla="*/ 2147483646 w 1834"/>
              <a:gd name="T1" fmla="*/ 2147483646 h 162"/>
              <a:gd name="T2" fmla="*/ 2147483646 w 1834"/>
              <a:gd name="T3" fmla="*/ 2147483646 h 162"/>
              <a:gd name="T4" fmla="*/ 2147483646 w 1834"/>
              <a:gd name="T5" fmla="*/ 2147483646 h 162"/>
              <a:gd name="T6" fmla="*/ 2147483646 w 1834"/>
              <a:gd name="T7" fmla="*/ 2147483646 h 162"/>
              <a:gd name="T8" fmla="*/ 2147483646 w 1834"/>
              <a:gd name="T9" fmla="*/ 2147483646 h 162"/>
              <a:gd name="T10" fmla="*/ 2147483646 w 1834"/>
              <a:gd name="T11" fmla="*/ 0 h 162"/>
              <a:gd name="T12" fmla="*/ 2147483646 w 1834"/>
              <a:gd name="T13" fmla="*/ 2147483646 h 162"/>
              <a:gd name="T14" fmla="*/ 2147483646 w 1834"/>
              <a:gd name="T15" fmla="*/ 2147483646 h 162"/>
              <a:gd name="T16" fmla="*/ 2147483646 w 1834"/>
              <a:gd name="T17" fmla="*/ 0 h 162"/>
              <a:gd name="T18" fmla="*/ 0 w 1834"/>
              <a:gd name="T19" fmla="*/ 2147483646 h 162"/>
              <a:gd name="T20" fmla="*/ 2147483646 w 1834"/>
              <a:gd name="T21" fmla="*/ 2147483646 h 1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34"/>
              <a:gd name="T34" fmla="*/ 0 h 162"/>
              <a:gd name="T35" fmla="*/ 1834 w 1834"/>
              <a:gd name="T36" fmla="*/ 162 h 1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34" h="162">
                <a:moveTo>
                  <a:pt x="121" y="162"/>
                </a:moveTo>
                <a:lnTo>
                  <a:pt x="121" y="122"/>
                </a:lnTo>
                <a:lnTo>
                  <a:pt x="1726" y="122"/>
                </a:lnTo>
                <a:lnTo>
                  <a:pt x="1726" y="162"/>
                </a:lnTo>
                <a:lnTo>
                  <a:pt x="1834" y="81"/>
                </a:lnTo>
                <a:lnTo>
                  <a:pt x="1726" y="0"/>
                </a:lnTo>
                <a:lnTo>
                  <a:pt x="1726" y="41"/>
                </a:lnTo>
                <a:lnTo>
                  <a:pt x="121" y="41"/>
                </a:lnTo>
                <a:lnTo>
                  <a:pt x="121" y="0"/>
                </a:lnTo>
                <a:lnTo>
                  <a:pt x="0" y="81"/>
                </a:lnTo>
                <a:lnTo>
                  <a:pt x="121" y="162"/>
                </a:lnTo>
                <a:close/>
              </a:path>
            </a:pathLst>
          </a:custGeom>
          <a:solidFill>
            <a:srgbClr val="FFFFFF"/>
          </a:solidFill>
          <a:ln w="0">
            <a:solidFill>
              <a:srgbClr val="FFFFFF"/>
            </a:solidFill>
            <a:round/>
            <a:headEnd/>
            <a:tailEnd/>
          </a:ln>
        </p:spPr>
        <p:txBody>
          <a:bodyPr/>
          <a:lstStyle/>
          <a:p>
            <a:endParaRPr lang="en-IN"/>
          </a:p>
        </p:txBody>
      </p:sp>
      <p:sp>
        <p:nvSpPr>
          <p:cNvPr id="41997" name="Freeform 14"/>
          <p:cNvSpPr>
            <a:spLocks/>
          </p:cNvSpPr>
          <p:nvPr/>
        </p:nvSpPr>
        <p:spPr bwMode="auto">
          <a:xfrm>
            <a:off x="2667000" y="3473450"/>
            <a:ext cx="2911475" cy="257175"/>
          </a:xfrm>
          <a:custGeom>
            <a:avLst/>
            <a:gdLst>
              <a:gd name="T0" fmla="*/ 2147483646 w 136"/>
              <a:gd name="T1" fmla="*/ 2147483646 h 12"/>
              <a:gd name="T2" fmla="*/ 2147483646 w 136"/>
              <a:gd name="T3" fmla="*/ 2147483646 h 12"/>
              <a:gd name="T4" fmla="*/ 2147483646 w 136"/>
              <a:gd name="T5" fmla="*/ 2147483646 h 12"/>
              <a:gd name="T6" fmla="*/ 2147483646 w 136"/>
              <a:gd name="T7" fmla="*/ 2147483646 h 12"/>
              <a:gd name="T8" fmla="*/ 2147483646 w 136"/>
              <a:gd name="T9" fmla="*/ 2147483646 h 12"/>
              <a:gd name="T10" fmla="*/ 2147483646 w 136"/>
              <a:gd name="T11" fmla="*/ 0 h 12"/>
              <a:gd name="T12" fmla="*/ 2147483646 w 136"/>
              <a:gd name="T13" fmla="*/ 2147483646 h 12"/>
              <a:gd name="T14" fmla="*/ 2147483646 w 136"/>
              <a:gd name="T15" fmla="*/ 2147483646 h 12"/>
              <a:gd name="T16" fmla="*/ 2147483646 w 136"/>
              <a:gd name="T17" fmla="*/ 0 h 12"/>
              <a:gd name="T18" fmla="*/ 0 w 136"/>
              <a:gd name="T19" fmla="*/ 2147483646 h 12"/>
              <a:gd name="T20" fmla="*/ 2147483646 w 136"/>
              <a:gd name="T21" fmla="*/ 2147483646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2"/>
              <a:gd name="T35" fmla="*/ 136 w 13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2">
                <a:moveTo>
                  <a:pt x="9" y="12"/>
                </a:moveTo>
                <a:lnTo>
                  <a:pt x="9" y="9"/>
                </a:lnTo>
                <a:lnTo>
                  <a:pt x="128" y="9"/>
                </a:lnTo>
                <a:lnTo>
                  <a:pt x="128" y="12"/>
                </a:lnTo>
                <a:lnTo>
                  <a:pt x="136" y="6"/>
                </a:lnTo>
                <a:lnTo>
                  <a:pt x="128" y="0"/>
                </a:lnTo>
                <a:lnTo>
                  <a:pt x="128" y="3"/>
                </a:lnTo>
                <a:lnTo>
                  <a:pt x="9" y="3"/>
                </a:lnTo>
                <a:lnTo>
                  <a:pt x="9" y="0"/>
                </a:lnTo>
                <a:lnTo>
                  <a:pt x="0" y="6"/>
                </a:lnTo>
                <a:lnTo>
                  <a:pt x="9" y="12"/>
                </a:lnTo>
              </a:path>
            </a:pathLst>
          </a:custGeom>
          <a:noFill/>
          <a:ln w="20638">
            <a:solidFill>
              <a:srgbClr val="000000"/>
            </a:solidFill>
            <a:round/>
            <a:headEnd/>
            <a:tailEnd/>
          </a:ln>
        </p:spPr>
        <p:txBody>
          <a:bodyPr/>
          <a:lstStyle/>
          <a:p>
            <a:endParaRPr lang="en-IN"/>
          </a:p>
        </p:txBody>
      </p:sp>
      <p:sp>
        <p:nvSpPr>
          <p:cNvPr id="41998" name="Rectangle 15"/>
          <p:cNvSpPr>
            <a:spLocks noChangeArrowheads="1"/>
          </p:cNvSpPr>
          <p:nvPr/>
        </p:nvSpPr>
        <p:spPr bwMode="auto">
          <a:xfrm>
            <a:off x="1960563" y="3475038"/>
            <a:ext cx="434975"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MDR</a:t>
            </a:r>
            <a:endParaRPr lang="en-CA" altLang="en-US" sz="2400"/>
          </a:p>
        </p:txBody>
      </p:sp>
      <p:sp>
        <p:nvSpPr>
          <p:cNvPr id="41999" name="Freeform 16"/>
          <p:cNvSpPr>
            <a:spLocks/>
          </p:cNvSpPr>
          <p:nvPr/>
        </p:nvSpPr>
        <p:spPr bwMode="auto">
          <a:xfrm>
            <a:off x="2667000" y="2682875"/>
            <a:ext cx="2911475" cy="255588"/>
          </a:xfrm>
          <a:custGeom>
            <a:avLst/>
            <a:gdLst>
              <a:gd name="T0" fmla="*/ 0 w 1834"/>
              <a:gd name="T1" fmla="*/ 2147483646 h 161"/>
              <a:gd name="T2" fmla="*/ 2147483646 w 1834"/>
              <a:gd name="T3" fmla="*/ 2147483646 h 161"/>
              <a:gd name="T4" fmla="*/ 2147483646 w 1834"/>
              <a:gd name="T5" fmla="*/ 2147483646 h 161"/>
              <a:gd name="T6" fmla="*/ 2147483646 w 1834"/>
              <a:gd name="T7" fmla="*/ 2147483646 h 161"/>
              <a:gd name="T8" fmla="*/ 2147483646 w 1834"/>
              <a:gd name="T9" fmla="*/ 0 h 161"/>
              <a:gd name="T10" fmla="*/ 2147483646 w 1834"/>
              <a:gd name="T11" fmla="*/ 2147483646 h 161"/>
              <a:gd name="T12" fmla="*/ 0 w 1834"/>
              <a:gd name="T13" fmla="*/ 2147483646 h 161"/>
              <a:gd name="T14" fmla="*/ 0 w 1834"/>
              <a:gd name="T15" fmla="*/ 2147483646 h 161"/>
              <a:gd name="T16" fmla="*/ 0 60000 65536"/>
              <a:gd name="T17" fmla="*/ 0 60000 65536"/>
              <a:gd name="T18" fmla="*/ 0 60000 65536"/>
              <a:gd name="T19" fmla="*/ 0 60000 65536"/>
              <a:gd name="T20" fmla="*/ 0 60000 65536"/>
              <a:gd name="T21" fmla="*/ 0 60000 65536"/>
              <a:gd name="T22" fmla="*/ 0 60000 65536"/>
              <a:gd name="T23" fmla="*/ 0 60000 65536"/>
              <a:gd name="T24" fmla="*/ 0 w 1834"/>
              <a:gd name="T25" fmla="*/ 0 h 161"/>
              <a:gd name="T26" fmla="*/ 1834 w 1834"/>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4" h="161">
                <a:moveTo>
                  <a:pt x="0" y="121"/>
                </a:moveTo>
                <a:lnTo>
                  <a:pt x="1726" y="121"/>
                </a:lnTo>
                <a:lnTo>
                  <a:pt x="1726" y="161"/>
                </a:lnTo>
                <a:lnTo>
                  <a:pt x="1834" y="80"/>
                </a:lnTo>
                <a:lnTo>
                  <a:pt x="1726" y="0"/>
                </a:lnTo>
                <a:lnTo>
                  <a:pt x="1726" y="40"/>
                </a:lnTo>
                <a:lnTo>
                  <a:pt x="0" y="40"/>
                </a:lnTo>
                <a:lnTo>
                  <a:pt x="0" y="121"/>
                </a:lnTo>
                <a:close/>
              </a:path>
            </a:pathLst>
          </a:custGeom>
          <a:solidFill>
            <a:srgbClr val="FFFFFF"/>
          </a:solidFill>
          <a:ln w="0">
            <a:solidFill>
              <a:srgbClr val="FFFFFF"/>
            </a:solidFill>
            <a:round/>
            <a:headEnd/>
            <a:tailEnd/>
          </a:ln>
        </p:spPr>
        <p:txBody>
          <a:bodyPr/>
          <a:lstStyle/>
          <a:p>
            <a:endParaRPr lang="en-IN"/>
          </a:p>
        </p:txBody>
      </p:sp>
      <p:sp>
        <p:nvSpPr>
          <p:cNvPr id="42000" name="Freeform 17"/>
          <p:cNvSpPr>
            <a:spLocks/>
          </p:cNvSpPr>
          <p:nvPr/>
        </p:nvSpPr>
        <p:spPr bwMode="auto">
          <a:xfrm>
            <a:off x="2667000" y="2682875"/>
            <a:ext cx="2911475" cy="255588"/>
          </a:xfrm>
          <a:custGeom>
            <a:avLst/>
            <a:gdLst>
              <a:gd name="T0" fmla="*/ 0 w 136"/>
              <a:gd name="T1" fmla="*/ 2147483646 h 12"/>
              <a:gd name="T2" fmla="*/ 2147483646 w 136"/>
              <a:gd name="T3" fmla="*/ 2147483646 h 12"/>
              <a:gd name="T4" fmla="*/ 2147483646 w 136"/>
              <a:gd name="T5" fmla="*/ 2147483646 h 12"/>
              <a:gd name="T6" fmla="*/ 2147483646 w 136"/>
              <a:gd name="T7" fmla="*/ 2147483646 h 12"/>
              <a:gd name="T8" fmla="*/ 2147483646 w 136"/>
              <a:gd name="T9" fmla="*/ 0 h 12"/>
              <a:gd name="T10" fmla="*/ 2147483646 w 136"/>
              <a:gd name="T11" fmla="*/ 2147483646 h 12"/>
              <a:gd name="T12" fmla="*/ 0 w 136"/>
              <a:gd name="T13" fmla="*/ 2147483646 h 12"/>
              <a:gd name="T14" fmla="*/ 0 60000 65536"/>
              <a:gd name="T15" fmla="*/ 0 60000 65536"/>
              <a:gd name="T16" fmla="*/ 0 60000 65536"/>
              <a:gd name="T17" fmla="*/ 0 60000 65536"/>
              <a:gd name="T18" fmla="*/ 0 60000 65536"/>
              <a:gd name="T19" fmla="*/ 0 60000 65536"/>
              <a:gd name="T20" fmla="*/ 0 60000 65536"/>
              <a:gd name="T21" fmla="*/ 0 w 136"/>
              <a:gd name="T22" fmla="*/ 0 h 12"/>
              <a:gd name="T23" fmla="*/ 136 w 136"/>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
                <a:moveTo>
                  <a:pt x="0" y="9"/>
                </a:moveTo>
                <a:lnTo>
                  <a:pt x="128" y="9"/>
                </a:lnTo>
                <a:lnTo>
                  <a:pt x="128" y="12"/>
                </a:lnTo>
                <a:lnTo>
                  <a:pt x="136" y="6"/>
                </a:lnTo>
                <a:lnTo>
                  <a:pt x="128" y="0"/>
                </a:lnTo>
                <a:lnTo>
                  <a:pt x="128" y="3"/>
                </a:lnTo>
                <a:lnTo>
                  <a:pt x="0" y="3"/>
                </a:lnTo>
              </a:path>
            </a:pathLst>
          </a:custGeom>
          <a:noFill/>
          <a:ln w="20638">
            <a:solidFill>
              <a:srgbClr val="000000"/>
            </a:solidFill>
            <a:round/>
            <a:headEnd/>
            <a:tailEnd/>
          </a:ln>
        </p:spPr>
        <p:txBody>
          <a:bodyPr/>
          <a:lstStyle/>
          <a:p>
            <a:endParaRPr lang="en-IN"/>
          </a:p>
        </p:txBody>
      </p:sp>
      <p:sp>
        <p:nvSpPr>
          <p:cNvPr id="42001" name="Rectangle 18"/>
          <p:cNvSpPr>
            <a:spLocks noChangeArrowheads="1"/>
          </p:cNvSpPr>
          <p:nvPr/>
        </p:nvSpPr>
        <p:spPr bwMode="auto">
          <a:xfrm>
            <a:off x="1703388" y="2640013"/>
            <a:ext cx="963612" cy="363537"/>
          </a:xfrm>
          <a:prstGeom prst="rect">
            <a:avLst/>
          </a:prstGeom>
          <a:solidFill>
            <a:srgbClr val="FFFFFF"/>
          </a:solidFill>
          <a:ln w="0">
            <a:solidFill>
              <a:srgbClr val="FFFFFF"/>
            </a:solidFill>
            <a:miter lim="800000"/>
            <a:headEnd/>
            <a:tailEnd/>
          </a:ln>
        </p:spPr>
        <p:txBody>
          <a:bodyPr/>
          <a:lstStyle/>
          <a:p>
            <a:pPr algn="ctr"/>
            <a:endParaRPr lang="en-US" altLang="en-US"/>
          </a:p>
        </p:txBody>
      </p:sp>
      <p:sp>
        <p:nvSpPr>
          <p:cNvPr id="42002" name="Rectangle 19"/>
          <p:cNvSpPr>
            <a:spLocks noChangeArrowheads="1"/>
          </p:cNvSpPr>
          <p:nvPr/>
        </p:nvSpPr>
        <p:spPr bwMode="auto">
          <a:xfrm>
            <a:off x="1703388" y="2640013"/>
            <a:ext cx="963612" cy="363537"/>
          </a:xfrm>
          <a:prstGeom prst="rect">
            <a:avLst/>
          </a:prstGeom>
          <a:noFill/>
          <a:ln w="20638">
            <a:solidFill>
              <a:srgbClr val="000000"/>
            </a:solidFill>
            <a:miter lim="800000"/>
            <a:headEnd/>
            <a:tailEnd/>
          </a:ln>
        </p:spPr>
        <p:txBody>
          <a:bodyPr/>
          <a:lstStyle/>
          <a:p>
            <a:pPr algn="ctr"/>
            <a:endParaRPr lang="en-US" altLang="en-US"/>
          </a:p>
        </p:txBody>
      </p:sp>
      <p:sp>
        <p:nvSpPr>
          <p:cNvPr id="42003" name="Rectangle 20"/>
          <p:cNvSpPr>
            <a:spLocks noChangeArrowheads="1"/>
          </p:cNvSpPr>
          <p:nvPr/>
        </p:nvSpPr>
        <p:spPr bwMode="auto">
          <a:xfrm>
            <a:off x="1960563" y="2682875"/>
            <a:ext cx="423862"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MAR</a:t>
            </a:r>
            <a:endParaRPr lang="en-CA" altLang="en-US" sz="2400"/>
          </a:p>
        </p:txBody>
      </p:sp>
      <p:sp>
        <p:nvSpPr>
          <p:cNvPr id="42004" name="Rectangle 21"/>
          <p:cNvSpPr>
            <a:spLocks noChangeArrowheads="1"/>
          </p:cNvSpPr>
          <p:nvPr/>
        </p:nvSpPr>
        <p:spPr bwMode="auto">
          <a:xfrm>
            <a:off x="1981200" y="5715000"/>
            <a:ext cx="5307013" cy="258763"/>
          </a:xfrm>
          <a:prstGeom prst="rect">
            <a:avLst/>
          </a:prstGeom>
          <a:noFill/>
          <a:ln w="9525">
            <a:noFill/>
            <a:miter lim="800000"/>
            <a:headEnd/>
            <a:tailEnd/>
          </a:ln>
        </p:spPr>
        <p:txBody>
          <a:bodyPr wrap="none" lIns="0" tIns="0" rIns="0" bIns="0">
            <a:spAutoFit/>
          </a:bodyPr>
          <a:lstStyle/>
          <a:p>
            <a:pPr algn="ctr"/>
            <a:r>
              <a:rPr lang="en-CA" altLang="en-US" sz="1700">
                <a:solidFill>
                  <a:srgbClr val="000000"/>
                </a:solidFill>
                <a:latin typeface="Nimbus Roman No9 L" charset="0"/>
              </a:rPr>
              <a:t>Figure 5.1.</a:t>
            </a:r>
            <a:r>
              <a:rPr lang="en-US" altLang="zh-CN" sz="1700">
                <a:solidFill>
                  <a:srgbClr val="000000"/>
                </a:solidFill>
                <a:latin typeface="Nimbus Roman No9 L" charset="0"/>
                <a:ea typeface="SimSun" pitchFamily="2" charset="-122"/>
              </a:rPr>
              <a:t> </a:t>
            </a:r>
            <a:r>
              <a:rPr lang="en-CA" altLang="en-US" sz="1700">
                <a:solidFill>
                  <a:srgbClr val="000000"/>
                </a:solidFill>
                <a:latin typeface="Nimbus Roman No9 L" charset="0"/>
              </a:rPr>
              <a:t>Connection of the memory to the processor.</a:t>
            </a:r>
            <a:endParaRPr lang="en-CA" altLang="en-US" sz="2400"/>
          </a:p>
        </p:txBody>
      </p:sp>
      <p:sp>
        <p:nvSpPr>
          <p:cNvPr id="42005" name="Rectangle 22"/>
          <p:cNvSpPr>
            <a:spLocks noChangeArrowheads="1"/>
          </p:cNvSpPr>
          <p:nvPr/>
        </p:nvSpPr>
        <p:spPr bwMode="auto">
          <a:xfrm>
            <a:off x="5578475" y="2017713"/>
            <a:ext cx="2119313" cy="3168650"/>
          </a:xfrm>
          <a:prstGeom prst="rect">
            <a:avLst/>
          </a:prstGeom>
          <a:noFill/>
          <a:ln w="20638">
            <a:solidFill>
              <a:srgbClr val="000000"/>
            </a:solidFill>
            <a:miter lim="800000"/>
            <a:headEnd/>
            <a:tailEnd/>
          </a:ln>
        </p:spPr>
        <p:txBody>
          <a:bodyPr/>
          <a:lstStyle/>
          <a:p>
            <a:pPr algn="ctr"/>
            <a:endParaRPr lang="en-US" altLang="en-US"/>
          </a:p>
        </p:txBody>
      </p:sp>
      <p:sp>
        <p:nvSpPr>
          <p:cNvPr id="42006" name="Rectangle 23"/>
          <p:cNvSpPr>
            <a:spLocks noChangeArrowheads="1"/>
          </p:cNvSpPr>
          <p:nvPr/>
        </p:nvSpPr>
        <p:spPr bwMode="auto">
          <a:xfrm>
            <a:off x="4143375" y="2254250"/>
            <a:ext cx="95250" cy="228600"/>
          </a:xfrm>
          <a:prstGeom prst="rect">
            <a:avLst/>
          </a:prstGeom>
          <a:noFill/>
          <a:ln w="9525">
            <a:noFill/>
            <a:miter lim="800000"/>
            <a:headEnd/>
            <a:tailEnd/>
          </a:ln>
        </p:spPr>
        <p:txBody>
          <a:bodyPr wrap="none" lIns="0" tIns="0" rIns="0" bIns="0">
            <a:spAutoFit/>
          </a:bodyPr>
          <a:lstStyle/>
          <a:p>
            <a:pPr algn="ctr"/>
            <a:r>
              <a:rPr lang="en-CA" altLang="en-US" sz="1500" i="1">
                <a:solidFill>
                  <a:srgbClr val="000000"/>
                </a:solidFill>
                <a:latin typeface="Nimbus Roman No9 L" charset="0"/>
              </a:rPr>
              <a:t>k</a:t>
            </a:r>
            <a:endParaRPr lang="en-CA" altLang="en-US" sz="2400"/>
          </a:p>
        </p:txBody>
      </p:sp>
      <p:sp>
        <p:nvSpPr>
          <p:cNvPr id="42007" name="Rectangle 24"/>
          <p:cNvSpPr>
            <a:spLocks noChangeArrowheads="1"/>
          </p:cNvSpPr>
          <p:nvPr/>
        </p:nvSpPr>
        <p:spPr bwMode="auto">
          <a:xfrm>
            <a:off x="4229100" y="2254250"/>
            <a:ext cx="265113"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-bit</a:t>
            </a:r>
            <a:endParaRPr lang="en-CA" altLang="en-US" sz="2400"/>
          </a:p>
        </p:txBody>
      </p:sp>
      <p:sp>
        <p:nvSpPr>
          <p:cNvPr id="42008" name="Rectangle 25"/>
          <p:cNvSpPr>
            <a:spLocks noChangeArrowheads="1"/>
          </p:cNvSpPr>
          <p:nvPr/>
        </p:nvSpPr>
        <p:spPr bwMode="auto">
          <a:xfrm>
            <a:off x="3865563" y="2425700"/>
            <a:ext cx="1039812"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address bus</a:t>
            </a:r>
            <a:endParaRPr lang="en-CA" altLang="en-US" sz="2400"/>
          </a:p>
        </p:txBody>
      </p:sp>
      <p:sp>
        <p:nvSpPr>
          <p:cNvPr id="42009" name="Rectangle 26"/>
          <p:cNvSpPr>
            <a:spLocks noChangeArrowheads="1"/>
          </p:cNvSpPr>
          <p:nvPr/>
        </p:nvSpPr>
        <p:spPr bwMode="auto">
          <a:xfrm>
            <a:off x="4122738" y="3025775"/>
            <a:ext cx="106362" cy="228600"/>
          </a:xfrm>
          <a:prstGeom prst="rect">
            <a:avLst/>
          </a:prstGeom>
          <a:noFill/>
          <a:ln w="9525">
            <a:noFill/>
            <a:miter lim="800000"/>
            <a:headEnd/>
            <a:tailEnd/>
          </a:ln>
        </p:spPr>
        <p:txBody>
          <a:bodyPr wrap="none" lIns="0" tIns="0" rIns="0" bIns="0">
            <a:spAutoFit/>
          </a:bodyPr>
          <a:lstStyle/>
          <a:p>
            <a:pPr algn="ctr"/>
            <a:r>
              <a:rPr lang="en-CA" altLang="en-US" sz="1500" i="1">
                <a:solidFill>
                  <a:srgbClr val="000000"/>
                </a:solidFill>
                <a:latin typeface="Nimbus Roman No9 L" charset="0"/>
              </a:rPr>
              <a:t>n</a:t>
            </a:r>
            <a:endParaRPr lang="en-CA" altLang="en-US" sz="2400"/>
          </a:p>
        </p:txBody>
      </p:sp>
      <p:sp>
        <p:nvSpPr>
          <p:cNvPr id="42010" name="Rectangle 27"/>
          <p:cNvSpPr>
            <a:spLocks noChangeArrowheads="1"/>
          </p:cNvSpPr>
          <p:nvPr/>
        </p:nvSpPr>
        <p:spPr bwMode="auto">
          <a:xfrm>
            <a:off x="4229100" y="3025775"/>
            <a:ext cx="265113"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-bit</a:t>
            </a:r>
            <a:endParaRPr lang="en-CA" altLang="en-US" sz="2400"/>
          </a:p>
        </p:txBody>
      </p:sp>
      <p:sp>
        <p:nvSpPr>
          <p:cNvPr id="42011" name="Rectangle 28"/>
          <p:cNvSpPr>
            <a:spLocks noChangeArrowheads="1"/>
          </p:cNvSpPr>
          <p:nvPr/>
        </p:nvSpPr>
        <p:spPr bwMode="auto">
          <a:xfrm>
            <a:off x="3994150" y="3217863"/>
            <a:ext cx="731838"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data bus</a:t>
            </a:r>
            <a:endParaRPr lang="en-CA" altLang="en-US" sz="2400"/>
          </a:p>
        </p:txBody>
      </p:sp>
      <p:sp>
        <p:nvSpPr>
          <p:cNvPr id="42012" name="Rectangle 29"/>
          <p:cNvSpPr>
            <a:spLocks noChangeArrowheads="1"/>
          </p:cNvSpPr>
          <p:nvPr/>
        </p:nvSpPr>
        <p:spPr bwMode="auto">
          <a:xfrm>
            <a:off x="3822700" y="4502150"/>
            <a:ext cx="1062038"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Control lines</a:t>
            </a:r>
            <a:endParaRPr lang="en-CA" altLang="en-US" sz="2400"/>
          </a:p>
        </p:txBody>
      </p:sp>
      <p:sp>
        <p:nvSpPr>
          <p:cNvPr id="42013" name="Rectangle 30"/>
          <p:cNvSpPr>
            <a:spLocks noChangeArrowheads="1"/>
          </p:cNvSpPr>
          <p:nvPr/>
        </p:nvSpPr>
        <p:spPr bwMode="auto">
          <a:xfrm>
            <a:off x="3565525" y="4779963"/>
            <a:ext cx="1579563"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          , MFC, etc.)</a:t>
            </a:r>
            <a:endParaRPr lang="en-CA" altLang="en-US" sz="2400"/>
          </a:p>
        </p:txBody>
      </p:sp>
      <p:sp>
        <p:nvSpPr>
          <p:cNvPr id="42014" name="Rectangle 31"/>
          <p:cNvSpPr>
            <a:spLocks noChangeArrowheads="1"/>
          </p:cNvSpPr>
          <p:nvPr/>
        </p:nvSpPr>
        <p:spPr bwMode="auto">
          <a:xfrm>
            <a:off x="1789113" y="2168525"/>
            <a:ext cx="933450" cy="228600"/>
          </a:xfrm>
          <a:prstGeom prst="rect">
            <a:avLst/>
          </a:prstGeom>
          <a:noFill/>
          <a:ln w="9525">
            <a:noFill/>
            <a:miter lim="800000"/>
            <a:headEnd/>
            <a:tailEnd/>
          </a:ln>
        </p:spPr>
        <p:txBody>
          <a:bodyPr wrap="none" lIns="0" tIns="0" rIns="0" bIns="0">
            <a:spAutoFit/>
          </a:bodyPr>
          <a:lstStyle/>
          <a:p>
            <a:pPr algn="ctr"/>
            <a:r>
              <a:rPr lang="en-CA" altLang="en-US" sz="1500" b="1">
                <a:solidFill>
                  <a:srgbClr val="000000"/>
                </a:solidFill>
                <a:latin typeface="Nimbus Roman No9 L" charset="0"/>
              </a:rPr>
              <a:t>Processor</a:t>
            </a:r>
            <a:endParaRPr lang="en-CA" altLang="en-US" sz="2400"/>
          </a:p>
        </p:txBody>
      </p:sp>
      <p:sp>
        <p:nvSpPr>
          <p:cNvPr id="42015" name="Rectangle 32"/>
          <p:cNvSpPr>
            <a:spLocks noChangeArrowheads="1"/>
          </p:cNvSpPr>
          <p:nvPr/>
        </p:nvSpPr>
        <p:spPr bwMode="auto">
          <a:xfrm>
            <a:off x="6262688" y="2105025"/>
            <a:ext cx="784225" cy="228600"/>
          </a:xfrm>
          <a:prstGeom prst="rect">
            <a:avLst/>
          </a:prstGeom>
          <a:noFill/>
          <a:ln w="9525">
            <a:noFill/>
            <a:miter lim="800000"/>
            <a:headEnd/>
            <a:tailEnd/>
          </a:ln>
        </p:spPr>
        <p:txBody>
          <a:bodyPr wrap="none" lIns="0" tIns="0" rIns="0" bIns="0">
            <a:spAutoFit/>
          </a:bodyPr>
          <a:lstStyle/>
          <a:p>
            <a:pPr algn="ctr"/>
            <a:r>
              <a:rPr lang="en-CA" altLang="en-US" sz="1500" b="1">
                <a:solidFill>
                  <a:srgbClr val="000000"/>
                </a:solidFill>
                <a:latin typeface="Nimbus Roman No9 L" charset="0"/>
              </a:rPr>
              <a:t> Memory</a:t>
            </a:r>
            <a:endParaRPr lang="en-CA" altLang="en-US" sz="2400"/>
          </a:p>
        </p:txBody>
      </p:sp>
      <p:sp>
        <p:nvSpPr>
          <p:cNvPr id="42016" name="Rectangle 33"/>
          <p:cNvSpPr>
            <a:spLocks noChangeArrowheads="1"/>
          </p:cNvSpPr>
          <p:nvPr/>
        </p:nvSpPr>
        <p:spPr bwMode="auto">
          <a:xfrm>
            <a:off x="6284913" y="3517900"/>
            <a:ext cx="754062"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locations</a:t>
            </a:r>
            <a:endParaRPr lang="en-CA" altLang="en-US" sz="2400"/>
          </a:p>
        </p:txBody>
      </p:sp>
      <p:sp>
        <p:nvSpPr>
          <p:cNvPr id="42017" name="Rectangle 34"/>
          <p:cNvSpPr>
            <a:spLocks noChangeArrowheads="1"/>
          </p:cNvSpPr>
          <p:nvPr/>
        </p:nvSpPr>
        <p:spPr bwMode="auto">
          <a:xfrm>
            <a:off x="5834063" y="4010025"/>
            <a:ext cx="1192212"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Word length =</a:t>
            </a:r>
            <a:endParaRPr lang="en-CA" altLang="en-US" sz="2400"/>
          </a:p>
        </p:txBody>
      </p:sp>
      <p:sp>
        <p:nvSpPr>
          <p:cNvPr id="42018" name="Rectangle 35"/>
          <p:cNvSpPr>
            <a:spLocks noChangeArrowheads="1"/>
          </p:cNvSpPr>
          <p:nvPr/>
        </p:nvSpPr>
        <p:spPr bwMode="auto">
          <a:xfrm>
            <a:off x="7011988" y="4010025"/>
            <a:ext cx="106362" cy="228600"/>
          </a:xfrm>
          <a:prstGeom prst="rect">
            <a:avLst/>
          </a:prstGeom>
          <a:noFill/>
          <a:ln w="9525">
            <a:noFill/>
            <a:miter lim="800000"/>
            <a:headEnd/>
            <a:tailEnd/>
          </a:ln>
        </p:spPr>
        <p:txBody>
          <a:bodyPr wrap="none" lIns="0" tIns="0" rIns="0" bIns="0">
            <a:spAutoFit/>
          </a:bodyPr>
          <a:lstStyle/>
          <a:p>
            <a:pPr algn="ctr"/>
            <a:r>
              <a:rPr lang="en-CA" altLang="en-US" sz="1500" i="1">
                <a:solidFill>
                  <a:srgbClr val="000000"/>
                </a:solidFill>
                <a:latin typeface="Nimbus Roman No9 L" charset="0"/>
              </a:rPr>
              <a:t>n</a:t>
            </a:r>
            <a:endParaRPr lang="en-CA" altLang="en-US" sz="2400"/>
          </a:p>
        </p:txBody>
      </p:sp>
      <p:sp>
        <p:nvSpPr>
          <p:cNvPr id="42019" name="Rectangle 36"/>
          <p:cNvSpPr>
            <a:spLocks noChangeArrowheads="1"/>
          </p:cNvSpPr>
          <p:nvPr/>
        </p:nvSpPr>
        <p:spPr bwMode="auto">
          <a:xfrm>
            <a:off x="7118350" y="4010025"/>
            <a:ext cx="349250"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 bits</a:t>
            </a:r>
            <a:endParaRPr lang="en-CA" altLang="en-US" sz="2400"/>
          </a:p>
        </p:txBody>
      </p:sp>
      <p:sp>
        <p:nvSpPr>
          <p:cNvPr id="42020" name="Rectangle 37"/>
          <p:cNvSpPr>
            <a:spLocks noChangeArrowheads="1"/>
          </p:cNvSpPr>
          <p:nvPr/>
        </p:nvSpPr>
        <p:spPr bwMode="auto">
          <a:xfrm>
            <a:off x="3951288" y="4759325"/>
            <a:ext cx="179387"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W</a:t>
            </a:r>
            <a:endParaRPr lang="en-CA" altLang="en-US" sz="2400"/>
          </a:p>
        </p:txBody>
      </p:sp>
      <p:sp>
        <p:nvSpPr>
          <p:cNvPr id="42021" name="Line 38"/>
          <p:cNvSpPr>
            <a:spLocks noChangeShapeType="1"/>
          </p:cNvSpPr>
          <p:nvPr/>
        </p:nvSpPr>
        <p:spPr bwMode="auto">
          <a:xfrm flipH="1">
            <a:off x="3971925" y="4779963"/>
            <a:ext cx="150813" cy="1587"/>
          </a:xfrm>
          <a:prstGeom prst="line">
            <a:avLst/>
          </a:prstGeom>
          <a:noFill/>
          <a:ln w="20638">
            <a:solidFill>
              <a:srgbClr val="000000"/>
            </a:solidFill>
            <a:round/>
            <a:headEnd/>
            <a:tailEnd/>
          </a:ln>
        </p:spPr>
        <p:txBody>
          <a:bodyPr/>
          <a:lstStyle/>
          <a:p>
            <a:endParaRPr lang="en-IN"/>
          </a:p>
        </p:txBody>
      </p:sp>
      <p:sp>
        <p:nvSpPr>
          <p:cNvPr id="42022" name="Rectangle 39"/>
          <p:cNvSpPr>
            <a:spLocks noChangeArrowheads="1"/>
          </p:cNvSpPr>
          <p:nvPr/>
        </p:nvSpPr>
        <p:spPr bwMode="auto">
          <a:xfrm>
            <a:off x="3694113" y="4759325"/>
            <a:ext cx="138112"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R</a:t>
            </a:r>
            <a:endParaRPr lang="en-CA" altLang="en-US" sz="2400"/>
          </a:p>
        </p:txBody>
      </p:sp>
      <p:sp>
        <p:nvSpPr>
          <p:cNvPr id="42023" name="Rectangle 40"/>
          <p:cNvSpPr>
            <a:spLocks noChangeArrowheads="1"/>
          </p:cNvSpPr>
          <p:nvPr/>
        </p:nvSpPr>
        <p:spPr bwMode="auto">
          <a:xfrm>
            <a:off x="3865563" y="4759325"/>
            <a:ext cx="52387"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a:t>
            </a:r>
            <a:endParaRPr lang="en-CA"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ea typeface="SimSun" pitchFamily="2" charset="-122"/>
              </a:rPr>
              <a:t>Internal Organization of Memory Chips</a:t>
            </a:r>
          </a:p>
        </p:txBody>
      </p:sp>
      <p:sp>
        <p:nvSpPr>
          <p:cNvPr id="44035" name="Rectangle 4"/>
          <p:cNvSpPr>
            <a:spLocks noChangeArrowheads="1"/>
          </p:cNvSpPr>
          <p:nvPr/>
        </p:nvSpPr>
        <p:spPr bwMode="auto">
          <a:xfrm>
            <a:off x="5237163" y="2274888"/>
            <a:ext cx="187325" cy="182562"/>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FF</a:t>
            </a:r>
            <a:endParaRPr lang="en-CA" altLang="en-US" sz="2400"/>
          </a:p>
        </p:txBody>
      </p:sp>
      <p:sp>
        <p:nvSpPr>
          <p:cNvPr id="44036" name="Line 5"/>
          <p:cNvSpPr>
            <a:spLocks noChangeShapeType="1"/>
          </p:cNvSpPr>
          <p:nvPr/>
        </p:nvSpPr>
        <p:spPr bwMode="auto">
          <a:xfrm flipH="1">
            <a:off x="6905625" y="3840163"/>
            <a:ext cx="169863" cy="1587"/>
          </a:xfrm>
          <a:prstGeom prst="line">
            <a:avLst/>
          </a:prstGeom>
          <a:noFill/>
          <a:ln w="17463">
            <a:solidFill>
              <a:srgbClr val="000000"/>
            </a:solidFill>
            <a:round/>
            <a:headEnd/>
            <a:tailEnd/>
          </a:ln>
        </p:spPr>
        <p:txBody>
          <a:bodyPr/>
          <a:lstStyle/>
          <a:p>
            <a:endParaRPr lang="en-IN"/>
          </a:p>
        </p:txBody>
      </p:sp>
      <p:sp>
        <p:nvSpPr>
          <p:cNvPr id="44037" name="Line 6"/>
          <p:cNvSpPr>
            <a:spLocks noChangeShapeType="1"/>
          </p:cNvSpPr>
          <p:nvPr/>
        </p:nvSpPr>
        <p:spPr bwMode="auto">
          <a:xfrm flipV="1">
            <a:off x="7075488" y="3498850"/>
            <a:ext cx="1587" cy="681038"/>
          </a:xfrm>
          <a:prstGeom prst="line">
            <a:avLst/>
          </a:prstGeom>
          <a:noFill/>
          <a:ln w="17463">
            <a:solidFill>
              <a:srgbClr val="000000"/>
            </a:solidFill>
            <a:round/>
            <a:headEnd/>
            <a:tailEnd/>
          </a:ln>
        </p:spPr>
        <p:txBody>
          <a:bodyPr/>
          <a:lstStyle/>
          <a:p>
            <a:endParaRPr lang="en-IN"/>
          </a:p>
        </p:txBody>
      </p:sp>
      <p:sp>
        <p:nvSpPr>
          <p:cNvPr id="44038" name="Line 7"/>
          <p:cNvSpPr>
            <a:spLocks noChangeShapeType="1"/>
          </p:cNvSpPr>
          <p:nvPr/>
        </p:nvSpPr>
        <p:spPr bwMode="auto">
          <a:xfrm flipV="1">
            <a:off x="3636963" y="2563813"/>
            <a:ext cx="1587" cy="169862"/>
          </a:xfrm>
          <a:prstGeom prst="line">
            <a:avLst/>
          </a:prstGeom>
          <a:noFill/>
          <a:ln w="17463">
            <a:solidFill>
              <a:srgbClr val="000000"/>
            </a:solidFill>
            <a:round/>
            <a:headEnd/>
            <a:tailEnd/>
          </a:ln>
        </p:spPr>
        <p:txBody>
          <a:bodyPr/>
          <a:lstStyle/>
          <a:p>
            <a:endParaRPr lang="en-IN"/>
          </a:p>
        </p:txBody>
      </p:sp>
      <p:sp>
        <p:nvSpPr>
          <p:cNvPr id="44039" name="Rectangle 8"/>
          <p:cNvSpPr>
            <a:spLocks noChangeArrowheads="1"/>
          </p:cNvSpPr>
          <p:nvPr/>
        </p:nvSpPr>
        <p:spPr bwMode="auto">
          <a:xfrm>
            <a:off x="3135313" y="6215063"/>
            <a:ext cx="3910012"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Figure 5.2.</a:t>
            </a:r>
            <a:r>
              <a:rPr lang="en-US" altLang="zh-CN" sz="1300">
                <a:solidFill>
                  <a:srgbClr val="000000"/>
                </a:solidFill>
                <a:latin typeface="Nimbus Roman No9 L" charset="0"/>
                <a:ea typeface="SimSun" pitchFamily="2" charset="-122"/>
              </a:rPr>
              <a:t> </a:t>
            </a:r>
            <a:r>
              <a:rPr lang="en-CA" altLang="en-US" sz="1300">
                <a:solidFill>
                  <a:srgbClr val="000000"/>
                </a:solidFill>
                <a:latin typeface="Nimbus Roman No9 L" charset="0"/>
              </a:rPr>
              <a:t>Organization of bit cells in a memory chip.</a:t>
            </a:r>
            <a:endParaRPr lang="en-CA" altLang="en-US" sz="2400"/>
          </a:p>
        </p:txBody>
      </p:sp>
      <p:sp>
        <p:nvSpPr>
          <p:cNvPr id="44040" name="Freeform 9"/>
          <p:cNvSpPr>
            <a:spLocks/>
          </p:cNvSpPr>
          <p:nvPr/>
        </p:nvSpPr>
        <p:spPr bwMode="auto">
          <a:xfrm>
            <a:off x="4794250" y="4010025"/>
            <a:ext cx="1941513" cy="169863"/>
          </a:xfrm>
          <a:custGeom>
            <a:avLst/>
            <a:gdLst>
              <a:gd name="T0" fmla="*/ 2147483646 w 114"/>
              <a:gd name="T1" fmla="*/ 0 h 10"/>
              <a:gd name="T2" fmla="*/ 2147483646 w 114"/>
              <a:gd name="T3" fmla="*/ 2147483646 h 10"/>
              <a:gd name="T4" fmla="*/ 0 w 114"/>
              <a:gd name="T5" fmla="*/ 2147483646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round/>
            <a:headEnd/>
            <a:tailEnd/>
          </a:ln>
        </p:spPr>
        <p:txBody>
          <a:bodyPr/>
          <a:lstStyle/>
          <a:p>
            <a:endParaRPr lang="en-IN"/>
          </a:p>
        </p:txBody>
      </p:sp>
      <p:sp>
        <p:nvSpPr>
          <p:cNvPr id="44041" name="Freeform 10"/>
          <p:cNvSpPr>
            <a:spLocks/>
          </p:cNvSpPr>
          <p:nvPr/>
        </p:nvSpPr>
        <p:spPr bwMode="auto">
          <a:xfrm>
            <a:off x="4794250" y="2563813"/>
            <a:ext cx="1941513" cy="169862"/>
          </a:xfrm>
          <a:custGeom>
            <a:avLst/>
            <a:gdLst>
              <a:gd name="T0" fmla="*/ 2147483646 w 114"/>
              <a:gd name="T1" fmla="*/ 0 h 10"/>
              <a:gd name="T2" fmla="*/ 2147483646 w 114"/>
              <a:gd name="T3" fmla="*/ 2147483646 h 10"/>
              <a:gd name="T4" fmla="*/ 0 w 114"/>
              <a:gd name="T5" fmla="*/ 2147483646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round/>
            <a:headEnd/>
            <a:tailEnd/>
          </a:ln>
        </p:spPr>
        <p:txBody>
          <a:bodyPr/>
          <a:lstStyle/>
          <a:p>
            <a:endParaRPr lang="en-IN"/>
          </a:p>
        </p:txBody>
      </p:sp>
      <p:sp>
        <p:nvSpPr>
          <p:cNvPr id="44042" name="Freeform 11"/>
          <p:cNvSpPr>
            <a:spLocks/>
          </p:cNvSpPr>
          <p:nvPr/>
        </p:nvSpPr>
        <p:spPr bwMode="auto">
          <a:xfrm>
            <a:off x="4794250" y="1847850"/>
            <a:ext cx="1941513" cy="187325"/>
          </a:xfrm>
          <a:custGeom>
            <a:avLst/>
            <a:gdLst>
              <a:gd name="T0" fmla="*/ 2147483646 w 114"/>
              <a:gd name="T1" fmla="*/ 0 h 11"/>
              <a:gd name="T2" fmla="*/ 2147483646 w 114"/>
              <a:gd name="T3" fmla="*/ 2147483646 h 11"/>
              <a:gd name="T4" fmla="*/ 0 w 114"/>
              <a:gd name="T5" fmla="*/ 2147483646 h 11"/>
              <a:gd name="T6" fmla="*/ 0 60000 65536"/>
              <a:gd name="T7" fmla="*/ 0 60000 65536"/>
              <a:gd name="T8" fmla="*/ 0 60000 65536"/>
              <a:gd name="T9" fmla="*/ 0 w 114"/>
              <a:gd name="T10" fmla="*/ 0 h 11"/>
              <a:gd name="T11" fmla="*/ 114 w 114"/>
              <a:gd name="T12" fmla="*/ 11 h 11"/>
            </a:gdLst>
            <a:ahLst/>
            <a:cxnLst>
              <a:cxn ang="T6">
                <a:pos x="T0" y="T1"/>
              </a:cxn>
              <a:cxn ang="T7">
                <a:pos x="T2" y="T3"/>
              </a:cxn>
              <a:cxn ang="T8">
                <a:pos x="T4" y="T5"/>
              </a:cxn>
            </a:cxnLst>
            <a:rect l="T9" t="T10" r="T11" b="T12"/>
            <a:pathLst>
              <a:path w="114" h="11">
                <a:moveTo>
                  <a:pt x="114" y="0"/>
                </a:moveTo>
                <a:lnTo>
                  <a:pt x="114" y="11"/>
                </a:lnTo>
                <a:lnTo>
                  <a:pt x="0" y="11"/>
                </a:lnTo>
              </a:path>
            </a:pathLst>
          </a:custGeom>
          <a:noFill/>
          <a:ln w="17463">
            <a:solidFill>
              <a:srgbClr val="000000"/>
            </a:solidFill>
            <a:round/>
            <a:headEnd/>
            <a:tailEnd/>
          </a:ln>
        </p:spPr>
        <p:txBody>
          <a:bodyPr/>
          <a:lstStyle/>
          <a:p>
            <a:endParaRPr lang="en-IN"/>
          </a:p>
        </p:txBody>
      </p:sp>
      <p:sp>
        <p:nvSpPr>
          <p:cNvPr id="44043" name="Line 12"/>
          <p:cNvSpPr>
            <a:spLocks noChangeShapeType="1"/>
          </p:cNvSpPr>
          <p:nvPr/>
        </p:nvSpPr>
        <p:spPr bwMode="auto">
          <a:xfrm flipH="1">
            <a:off x="5492750" y="1677988"/>
            <a:ext cx="169863" cy="1587"/>
          </a:xfrm>
          <a:prstGeom prst="line">
            <a:avLst/>
          </a:prstGeom>
          <a:noFill/>
          <a:ln w="17463">
            <a:solidFill>
              <a:srgbClr val="000000"/>
            </a:solidFill>
            <a:round/>
            <a:headEnd/>
            <a:tailEnd/>
          </a:ln>
        </p:spPr>
        <p:txBody>
          <a:bodyPr/>
          <a:lstStyle/>
          <a:p>
            <a:endParaRPr lang="en-IN"/>
          </a:p>
        </p:txBody>
      </p:sp>
      <p:sp>
        <p:nvSpPr>
          <p:cNvPr id="44044" name="Line 13"/>
          <p:cNvSpPr>
            <a:spLocks noChangeShapeType="1"/>
          </p:cNvSpPr>
          <p:nvPr/>
        </p:nvSpPr>
        <p:spPr bwMode="auto">
          <a:xfrm flipV="1">
            <a:off x="5662613" y="1677988"/>
            <a:ext cx="1587" cy="357187"/>
          </a:xfrm>
          <a:prstGeom prst="line">
            <a:avLst/>
          </a:prstGeom>
          <a:noFill/>
          <a:ln w="17463">
            <a:solidFill>
              <a:srgbClr val="000000"/>
            </a:solidFill>
            <a:round/>
            <a:headEnd/>
            <a:tailEnd/>
          </a:ln>
        </p:spPr>
        <p:txBody>
          <a:bodyPr/>
          <a:lstStyle/>
          <a:p>
            <a:endParaRPr lang="en-IN"/>
          </a:p>
        </p:txBody>
      </p:sp>
      <p:sp>
        <p:nvSpPr>
          <p:cNvPr id="44045" name="Line 14"/>
          <p:cNvSpPr>
            <a:spLocks noChangeShapeType="1"/>
          </p:cNvSpPr>
          <p:nvPr/>
        </p:nvSpPr>
        <p:spPr bwMode="auto">
          <a:xfrm>
            <a:off x="6376988" y="1677988"/>
            <a:ext cx="171450" cy="1587"/>
          </a:xfrm>
          <a:prstGeom prst="line">
            <a:avLst/>
          </a:prstGeom>
          <a:noFill/>
          <a:ln w="17463">
            <a:solidFill>
              <a:srgbClr val="000000"/>
            </a:solidFill>
            <a:round/>
            <a:headEnd/>
            <a:tailEnd/>
          </a:ln>
        </p:spPr>
        <p:txBody>
          <a:bodyPr/>
          <a:lstStyle/>
          <a:p>
            <a:endParaRPr lang="en-IN"/>
          </a:p>
        </p:txBody>
      </p:sp>
      <p:sp>
        <p:nvSpPr>
          <p:cNvPr id="44046" name="Line 15"/>
          <p:cNvSpPr>
            <a:spLocks noChangeShapeType="1"/>
          </p:cNvSpPr>
          <p:nvPr/>
        </p:nvSpPr>
        <p:spPr bwMode="auto">
          <a:xfrm>
            <a:off x="6376988" y="1677988"/>
            <a:ext cx="171450" cy="1587"/>
          </a:xfrm>
          <a:prstGeom prst="line">
            <a:avLst/>
          </a:prstGeom>
          <a:noFill/>
          <a:ln w="17463">
            <a:solidFill>
              <a:srgbClr val="000000"/>
            </a:solidFill>
            <a:round/>
            <a:headEnd/>
            <a:tailEnd/>
          </a:ln>
        </p:spPr>
        <p:txBody>
          <a:bodyPr/>
          <a:lstStyle/>
          <a:p>
            <a:endParaRPr lang="en-IN"/>
          </a:p>
        </p:txBody>
      </p:sp>
      <p:sp>
        <p:nvSpPr>
          <p:cNvPr id="44047" name="Freeform 16"/>
          <p:cNvSpPr>
            <a:spLocks/>
          </p:cNvSpPr>
          <p:nvPr/>
        </p:nvSpPr>
        <p:spPr bwMode="auto">
          <a:xfrm>
            <a:off x="1917700" y="3243263"/>
            <a:ext cx="101600" cy="52387"/>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p:spPr>
        <p:txBody>
          <a:bodyPr/>
          <a:lstStyle/>
          <a:p>
            <a:endParaRPr lang="en-IN"/>
          </a:p>
        </p:txBody>
      </p:sp>
      <p:sp>
        <p:nvSpPr>
          <p:cNvPr id="44048" name="Freeform 17"/>
          <p:cNvSpPr>
            <a:spLocks/>
          </p:cNvSpPr>
          <p:nvPr/>
        </p:nvSpPr>
        <p:spPr bwMode="auto">
          <a:xfrm>
            <a:off x="1917700" y="3243263"/>
            <a:ext cx="101600" cy="52387"/>
          </a:xfrm>
          <a:custGeom>
            <a:avLst/>
            <a:gdLst>
              <a:gd name="T0" fmla="*/ 0 w 64"/>
              <a:gd name="T1" fmla="*/ 2147483646 h 33"/>
              <a:gd name="T2" fmla="*/ 2147483646 w 64"/>
              <a:gd name="T3" fmla="*/ 2147483646 h 33"/>
              <a:gd name="T4" fmla="*/ 0 w 64"/>
              <a:gd name="T5" fmla="*/ 0 h 33"/>
              <a:gd name="T6" fmla="*/ 0 w 64"/>
              <a:gd name="T7" fmla="*/ 2147483646 h 33"/>
              <a:gd name="T8" fmla="*/ 0 w 64"/>
              <a:gd name="T9" fmla="*/ 2147483646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33"/>
                </a:moveTo>
                <a:lnTo>
                  <a:pt x="64" y="22"/>
                </a:lnTo>
                <a:lnTo>
                  <a:pt x="0" y="0"/>
                </a:lnTo>
                <a:lnTo>
                  <a:pt x="0" y="22"/>
                </a:lnTo>
                <a:lnTo>
                  <a:pt x="0" y="33"/>
                </a:lnTo>
                <a:close/>
              </a:path>
            </a:pathLst>
          </a:custGeom>
          <a:solidFill>
            <a:srgbClr val="000000"/>
          </a:solidFill>
          <a:ln w="0">
            <a:solidFill>
              <a:srgbClr val="000000"/>
            </a:solidFill>
            <a:round/>
            <a:headEnd/>
            <a:tailEnd/>
          </a:ln>
        </p:spPr>
        <p:txBody>
          <a:bodyPr/>
          <a:lstStyle/>
          <a:p>
            <a:endParaRPr lang="en-IN"/>
          </a:p>
        </p:txBody>
      </p:sp>
      <p:sp>
        <p:nvSpPr>
          <p:cNvPr id="44049" name="Line 18"/>
          <p:cNvSpPr>
            <a:spLocks noChangeShapeType="1"/>
          </p:cNvSpPr>
          <p:nvPr/>
        </p:nvSpPr>
        <p:spPr bwMode="auto">
          <a:xfrm flipH="1">
            <a:off x="1781175" y="3278188"/>
            <a:ext cx="136525" cy="1587"/>
          </a:xfrm>
          <a:prstGeom prst="line">
            <a:avLst/>
          </a:prstGeom>
          <a:noFill/>
          <a:ln w="17463">
            <a:solidFill>
              <a:srgbClr val="000000"/>
            </a:solidFill>
            <a:round/>
            <a:headEnd/>
            <a:tailEnd/>
          </a:ln>
        </p:spPr>
        <p:txBody>
          <a:bodyPr/>
          <a:lstStyle/>
          <a:p>
            <a:endParaRPr lang="en-IN"/>
          </a:p>
        </p:txBody>
      </p:sp>
      <p:sp>
        <p:nvSpPr>
          <p:cNvPr id="44050" name="Freeform 19"/>
          <p:cNvSpPr>
            <a:spLocks/>
          </p:cNvSpPr>
          <p:nvPr/>
        </p:nvSpPr>
        <p:spPr bwMode="auto">
          <a:xfrm>
            <a:off x="1917700" y="2546350"/>
            <a:ext cx="101600" cy="50800"/>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round/>
            <a:headEnd/>
            <a:tailEnd/>
          </a:ln>
        </p:spPr>
        <p:txBody>
          <a:bodyPr/>
          <a:lstStyle/>
          <a:p>
            <a:endParaRPr lang="en-IN"/>
          </a:p>
        </p:txBody>
      </p:sp>
      <p:sp>
        <p:nvSpPr>
          <p:cNvPr id="44051" name="Freeform 20"/>
          <p:cNvSpPr>
            <a:spLocks/>
          </p:cNvSpPr>
          <p:nvPr/>
        </p:nvSpPr>
        <p:spPr bwMode="auto">
          <a:xfrm>
            <a:off x="1917700" y="2546350"/>
            <a:ext cx="101600" cy="50800"/>
          </a:xfrm>
          <a:custGeom>
            <a:avLst/>
            <a:gdLst>
              <a:gd name="T0" fmla="*/ 0 w 64"/>
              <a:gd name="T1" fmla="*/ 2147483646 h 32"/>
              <a:gd name="T2" fmla="*/ 2147483646 w 64"/>
              <a:gd name="T3" fmla="*/ 2147483646 h 32"/>
              <a:gd name="T4" fmla="*/ 0 w 64"/>
              <a:gd name="T5" fmla="*/ 0 h 32"/>
              <a:gd name="T6" fmla="*/ 0 w 64"/>
              <a:gd name="T7" fmla="*/ 2147483646 h 32"/>
              <a:gd name="T8" fmla="*/ 0 w 64"/>
              <a:gd name="T9" fmla="*/ 2147483646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1"/>
                </a:lnTo>
                <a:lnTo>
                  <a:pt x="0" y="0"/>
                </a:lnTo>
                <a:lnTo>
                  <a:pt x="0" y="11"/>
                </a:lnTo>
                <a:lnTo>
                  <a:pt x="0" y="32"/>
                </a:lnTo>
                <a:close/>
              </a:path>
            </a:pathLst>
          </a:custGeom>
          <a:solidFill>
            <a:srgbClr val="000000"/>
          </a:solidFill>
          <a:ln w="0">
            <a:solidFill>
              <a:srgbClr val="000000"/>
            </a:solidFill>
            <a:round/>
            <a:headEnd/>
            <a:tailEnd/>
          </a:ln>
        </p:spPr>
        <p:txBody>
          <a:bodyPr/>
          <a:lstStyle/>
          <a:p>
            <a:endParaRPr lang="en-IN"/>
          </a:p>
        </p:txBody>
      </p:sp>
      <p:sp>
        <p:nvSpPr>
          <p:cNvPr id="44052" name="Line 21"/>
          <p:cNvSpPr>
            <a:spLocks noChangeShapeType="1"/>
          </p:cNvSpPr>
          <p:nvPr/>
        </p:nvSpPr>
        <p:spPr bwMode="auto">
          <a:xfrm flipH="1">
            <a:off x="1781175" y="2563813"/>
            <a:ext cx="136525" cy="1587"/>
          </a:xfrm>
          <a:prstGeom prst="line">
            <a:avLst/>
          </a:prstGeom>
          <a:noFill/>
          <a:ln w="17463">
            <a:solidFill>
              <a:srgbClr val="000000"/>
            </a:solidFill>
            <a:round/>
            <a:headEnd/>
            <a:tailEnd/>
          </a:ln>
        </p:spPr>
        <p:txBody>
          <a:bodyPr/>
          <a:lstStyle/>
          <a:p>
            <a:endParaRPr lang="en-IN"/>
          </a:p>
        </p:txBody>
      </p:sp>
      <p:sp>
        <p:nvSpPr>
          <p:cNvPr id="44053" name="Freeform 22"/>
          <p:cNvSpPr>
            <a:spLocks/>
          </p:cNvSpPr>
          <p:nvPr/>
        </p:nvSpPr>
        <p:spPr bwMode="auto">
          <a:xfrm>
            <a:off x="1917700" y="2903538"/>
            <a:ext cx="101600" cy="33337"/>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p:spPr>
        <p:txBody>
          <a:bodyPr/>
          <a:lstStyle/>
          <a:p>
            <a:endParaRPr lang="en-IN"/>
          </a:p>
        </p:txBody>
      </p:sp>
      <p:sp>
        <p:nvSpPr>
          <p:cNvPr id="44054" name="Freeform 23"/>
          <p:cNvSpPr>
            <a:spLocks/>
          </p:cNvSpPr>
          <p:nvPr/>
        </p:nvSpPr>
        <p:spPr bwMode="auto">
          <a:xfrm>
            <a:off x="1917700" y="2903538"/>
            <a:ext cx="101600" cy="33337"/>
          </a:xfrm>
          <a:custGeom>
            <a:avLst/>
            <a:gdLst>
              <a:gd name="T0" fmla="*/ 0 w 64"/>
              <a:gd name="T1" fmla="*/ 2147483646 h 21"/>
              <a:gd name="T2" fmla="*/ 2147483646 w 64"/>
              <a:gd name="T3" fmla="*/ 2147483646 h 21"/>
              <a:gd name="T4" fmla="*/ 0 w 64"/>
              <a:gd name="T5" fmla="*/ 0 h 21"/>
              <a:gd name="T6" fmla="*/ 0 w 64"/>
              <a:gd name="T7" fmla="*/ 2147483646 h 21"/>
              <a:gd name="T8" fmla="*/ 0 w 64"/>
              <a:gd name="T9" fmla="*/ 2147483646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0" y="21"/>
                </a:moveTo>
                <a:lnTo>
                  <a:pt x="64" y="11"/>
                </a:lnTo>
                <a:lnTo>
                  <a:pt x="0" y="0"/>
                </a:lnTo>
                <a:lnTo>
                  <a:pt x="0" y="11"/>
                </a:lnTo>
                <a:lnTo>
                  <a:pt x="0" y="21"/>
                </a:lnTo>
                <a:close/>
              </a:path>
            </a:pathLst>
          </a:custGeom>
          <a:solidFill>
            <a:srgbClr val="000000"/>
          </a:solidFill>
          <a:ln w="0">
            <a:solidFill>
              <a:srgbClr val="000000"/>
            </a:solidFill>
            <a:round/>
            <a:headEnd/>
            <a:tailEnd/>
          </a:ln>
        </p:spPr>
        <p:txBody>
          <a:bodyPr/>
          <a:lstStyle/>
          <a:p>
            <a:endParaRPr lang="en-IN"/>
          </a:p>
        </p:txBody>
      </p:sp>
      <p:sp>
        <p:nvSpPr>
          <p:cNvPr id="44055" name="Line 24"/>
          <p:cNvSpPr>
            <a:spLocks noChangeShapeType="1"/>
          </p:cNvSpPr>
          <p:nvPr/>
        </p:nvSpPr>
        <p:spPr bwMode="auto">
          <a:xfrm flipH="1">
            <a:off x="1781175" y="2921000"/>
            <a:ext cx="136525" cy="1588"/>
          </a:xfrm>
          <a:prstGeom prst="line">
            <a:avLst/>
          </a:prstGeom>
          <a:noFill/>
          <a:ln w="17463">
            <a:solidFill>
              <a:srgbClr val="000000"/>
            </a:solidFill>
            <a:round/>
            <a:headEnd/>
            <a:tailEnd/>
          </a:ln>
        </p:spPr>
        <p:txBody>
          <a:bodyPr/>
          <a:lstStyle/>
          <a:p>
            <a:endParaRPr lang="en-IN"/>
          </a:p>
        </p:txBody>
      </p:sp>
      <p:sp>
        <p:nvSpPr>
          <p:cNvPr id="44056" name="Freeform 25"/>
          <p:cNvSpPr>
            <a:spLocks/>
          </p:cNvSpPr>
          <p:nvPr/>
        </p:nvSpPr>
        <p:spPr bwMode="auto">
          <a:xfrm>
            <a:off x="1917700" y="3602038"/>
            <a:ext cx="101600" cy="50800"/>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round/>
            <a:headEnd/>
            <a:tailEnd/>
          </a:ln>
        </p:spPr>
        <p:txBody>
          <a:bodyPr/>
          <a:lstStyle/>
          <a:p>
            <a:endParaRPr lang="en-IN"/>
          </a:p>
        </p:txBody>
      </p:sp>
      <p:sp>
        <p:nvSpPr>
          <p:cNvPr id="44057" name="Freeform 26"/>
          <p:cNvSpPr>
            <a:spLocks/>
          </p:cNvSpPr>
          <p:nvPr/>
        </p:nvSpPr>
        <p:spPr bwMode="auto">
          <a:xfrm>
            <a:off x="1917700" y="3602038"/>
            <a:ext cx="101600" cy="50800"/>
          </a:xfrm>
          <a:custGeom>
            <a:avLst/>
            <a:gdLst>
              <a:gd name="T0" fmla="*/ 0 w 64"/>
              <a:gd name="T1" fmla="*/ 2147483646 h 32"/>
              <a:gd name="T2" fmla="*/ 2147483646 w 64"/>
              <a:gd name="T3" fmla="*/ 2147483646 h 32"/>
              <a:gd name="T4" fmla="*/ 0 w 64"/>
              <a:gd name="T5" fmla="*/ 0 h 32"/>
              <a:gd name="T6" fmla="*/ 0 w 64"/>
              <a:gd name="T7" fmla="*/ 2147483646 h 32"/>
              <a:gd name="T8" fmla="*/ 0 w 64"/>
              <a:gd name="T9" fmla="*/ 2147483646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0"/>
                </a:lnTo>
                <a:lnTo>
                  <a:pt x="0" y="0"/>
                </a:lnTo>
                <a:lnTo>
                  <a:pt x="0" y="10"/>
                </a:lnTo>
                <a:lnTo>
                  <a:pt x="0" y="32"/>
                </a:lnTo>
                <a:close/>
              </a:path>
            </a:pathLst>
          </a:custGeom>
          <a:solidFill>
            <a:srgbClr val="000000"/>
          </a:solidFill>
          <a:ln w="0">
            <a:solidFill>
              <a:srgbClr val="000000"/>
            </a:solidFill>
            <a:round/>
            <a:headEnd/>
            <a:tailEnd/>
          </a:ln>
        </p:spPr>
        <p:txBody>
          <a:bodyPr/>
          <a:lstStyle/>
          <a:p>
            <a:endParaRPr lang="en-IN"/>
          </a:p>
        </p:txBody>
      </p:sp>
      <p:sp>
        <p:nvSpPr>
          <p:cNvPr id="44058" name="Line 27"/>
          <p:cNvSpPr>
            <a:spLocks noChangeShapeType="1"/>
          </p:cNvSpPr>
          <p:nvPr/>
        </p:nvSpPr>
        <p:spPr bwMode="auto">
          <a:xfrm flipH="1">
            <a:off x="1781175" y="3617913"/>
            <a:ext cx="136525" cy="1587"/>
          </a:xfrm>
          <a:prstGeom prst="line">
            <a:avLst/>
          </a:prstGeom>
          <a:noFill/>
          <a:ln w="17463">
            <a:solidFill>
              <a:srgbClr val="000000"/>
            </a:solidFill>
            <a:round/>
            <a:headEnd/>
            <a:tailEnd/>
          </a:ln>
        </p:spPr>
        <p:txBody>
          <a:bodyPr/>
          <a:lstStyle/>
          <a:p>
            <a:endParaRPr lang="en-IN"/>
          </a:p>
        </p:txBody>
      </p:sp>
      <p:sp>
        <p:nvSpPr>
          <p:cNvPr id="44059" name="Line 28"/>
          <p:cNvSpPr>
            <a:spLocks noChangeShapeType="1"/>
          </p:cNvSpPr>
          <p:nvPr/>
        </p:nvSpPr>
        <p:spPr bwMode="auto">
          <a:xfrm flipH="1">
            <a:off x="2751138" y="4179888"/>
            <a:ext cx="1412875" cy="1587"/>
          </a:xfrm>
          <a:prstGeom prst="line">
            <a:avLst/>
          </a:prstGeom>
          <a:noFill/>
          <a:ln w="17463">
            <a:solidFill>
              <a:srgbClr val="000000"/>
            </a:solidFill>
            <a:round/>
            <a:headEnd/>
            <a:tailEnd/>
          </a:ln>
        </p:spPr>
        <p:txBody>
          <a:bodyPr/>
          <a:lstStyle/>
          <a:p>
            <a:endParaRPr lang="en-IN"/>
          </a:p>
        </p:txBody>
      </p:sp>
      <p:sp>
        <p:nvSpPr>
          <p:cNvPr id="44060" name="Line 29"/>
          <p:cNvSpPr>
            <a:spLocks noChangeShapeType="1"/>
          </p:cNvSpPr>
          <p:nvPr/>
        </p:nvSpPr>
        <p:spPr bwMode="auto">
          <a:xfrm flipH="1">
            <a:off x="2751138" y="2733675"/>
            <a:ext cx="1412875" cy="1588"/>
          </a:xfrm>
          <a:prstGeom prst="line">
            <a:avLst/>
          </a:prstGeom>
          <a:noFill/>
          <a:ln w="17463">
            <a:solidFill>
              <a:srgbClr val="000000"/>
            </a:solidFill>
            <a:round/>
            <a:headEnd/>
            <a:tailEnd/>
          </a:ln>
        </p:spPr>
        <p:txBody>
          <a:bodyPr/>
          <a:lstStyle/>
          <a:p>
            <a:endParaRPr lang="en-IN"/>
          </a:p>
        </p:txBody>
      </p:sp>
      <p:sp>
        <p:nvSpPr>
          <p:cNvPr id="44061" name="Line 30"/>
          <p:cNvSpPr>
            <a:spLocks noChangeShapeType="1"/>
          </p:cNvSpPr>
          <p:nvPr/>
        </p:nvSpPr>
        <p:spPr bwMode="auto">
          <a:xfrm flipH="1">
            <a:off x="2751138" y="2035175"/>
            <a:ext cx="1412875" cy="1588"/>
          </a:xfrm>
          <a:prstGeom prst="line">
            <a:avLst/>
          </a:prstGeom>
          <a:noFill/>
          <a:ln w="17463">
            <a:solidFill>
              <a:srgbClr val="000000"/>
            </a:solidFill>
            <a:round/>
            <a:headEnd/>
            <a:tailEnd/>
          </a:ln>
        </p:spPr>
        <p:txBody>
          <a:bodyPr/>
          <a:lstStyle/>
          <a:p>
            <a:endParaRPr lang="en-IN"/>
          </a:p>
        </p:txBody>
      </p:sp>
      <p:sp>
        <p:nvSpPr>
          <p:cNvPr id="44062" name="Rectangle 31"/>
          <p:cNvSpPr>
            <a:spLocks noChangeArrowheads="1"/>
          </p:cNvSpPr>
          <p:nvPr/>
        </p:nvSpPr>
        <p:spPr bwMode="auto">
          <a:xfrm>
            <a:off x="3449638" y="4895850"/>
            <a:ext cx="396875"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circuit</a:t>
            </a:r>
            <a:endParaRPr lang="en-CA" altLang="en-US" sz="2400"/>
          </a:p>
        </p:txBody>
      </p:sp>
      <p:sp>
        <p:nvSpPr>
          <p:cNvPr id="44063" name="Rectangle 32"/>
          <p:cNvSpPr>
            <a:spLocks noChangeArrowheads="1"/>
          </p:cNvSpPr>
          <p:nvPr/>
        </p:nvSpPr>
        <p:spPr bwMode="auto">
          <a:xfrm>
            <a:off x="3109913" y="4724400"/>
            <a:ext cx="1054100" cy="460375"/>
          </a:xfrm>
          <a:prstGeom prst="rect">
            <a:avLst/>
          </a:prstGeom>
          <a:noFill/>
          <a:ln w="17463">
            <a:solidFill>
              <a:srgbClr val="00FFFF"/>
            </a:solidFill>
            <a:miter lim="800000"/>
            <a:headEnd/>
            <a:tailEnd/>
          </a:ln>
        </p:spPr>
        <p:txBody>
          <a:bodyPr/>
          <a:lstStyle/>
          <a:p>
            <a:pPr algn="ctr"/>
            <a:endParaRPr lang="en-US" altLang="en-US"/>
          </a:p>
        </p:txBody>
      </p:sp>
      <p:sp>
        <p:nvSpPr>
          <p:cNvPr id="44064" name="Rectangle 33"/>
          <p:cNvSpPr>
            <a:spLocks noChangeArrowheads="1"/>
          </p:cNvSpPr>
          <p:nvPr/>
        </p:nvSpPr>
        <p:spPr bwMode="auto">
          <a:xfrm>
            <a:off x="3228975" y="4759325"/>
            <a:ext cx="914400"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Sense / Write</a:t>
            </a:r>
            <a:endParaRPr lang="en-CA" altLang="en-US" sz="2400"/>
          </a:p>
        </p:txBody>
      </p:sp>
      <p:sp>
        <p:nvSpPr>
          <p:cNvPr id="44065" name="Line 34"/>
          <p:cNvSpPr>
            <a:spLocks noChangeShapeType="1"/>
          </p:cNvSpPr>
          <p:nvPr/>
        </p:nvSpPr>
        <p:spPr bwMode="auto">
          <a:xfrm flipV="1">
            <a:off x="3994150" y="1677988"/>
            <a:ext cx="1588" cy="357187"/>
          </a:xfrm>
          <a:prstGeom prst="line">
            <a:avLst/>
          </a:prstGeom>
          <a:noFill/>
          <a:ln w="17463">
            <a:solidFill>
              <a:srgbClr val="000000"/>
            </a:solidFill>
            <a:round/>
            <a:headEnd/>
            <a:tailEnd/>
          </a:ln>
        </p:spPr>
        <p:txBody>
          <a:bodyPr/>
          <a:lstStyle/>
          <a:p>
            <a:endParaRPr lang="en-IN"/>
          </a:p>
        </p:txBody>
      </p:sp>
      <p:sp>
        <p:nvSpPr>
          <p:cNvPr id="44066" name="Line 35"/>
          <p:cNvSpPr>
            <a:spLocks noChangeShapeType="1"/>
          </p:cNvSpPr>
          <p:nvPr/>
        </p:nvSpPr>
        <p:spPr bwMode="auto">
          <a:xfrm flipH="1">
            <a:off x="3806825" y="1677988"/>
            <a:ext cx="187325" cy="1587"/>
          </a:xfrm>
          <a:prstGeom prst="line">
            <a:avLst/>
          </a:prstGeom>
          <a:noFill/>
          <a:ln w="17463">
            <a:solidFill>
              <a:srgbClr val="000000"/>
            </a:solidFill>
            <a:round/>
            <a:headEnd/>
            <a:tailEnd/>
          </a:ln>
        </p:spPr>
        <p:txBody>
          <a:bodyPr/>
          <a:lstStyle/>
          <a:p>
            <a:endParaRPr lang="en-IN"/>
          </a:p>
        </p:txBody>
      </p:sp>
      <p:sp>
        <p:nvSpPr>
          <p:cNvPr id="44067" name="Line 36"/>
          <p:cNvSpPr>
            <a:spLocks noChangeShapeType="1"/>
          </p:cNvSpPr>
          <p:nvPr/>
        </p:nvSpPr>
        <p:spPr bwMode="auto">
          <a:xfrm>
            <a:off x="3279775" y="1677988"/>
            <a:ext cx="187325" cy="1587"/>
          </a:xfrm>
          <a:prstGeom prst="line">
            <a:avLst/>
          </a:prstGeom>
          <a:noFill/>
          <a:ln w="17463">
            <a:solidFill>
              <a:srgbClr val="000000"/>
            </a:solidFill>
            <a:round/>
            <a:headEnd/>
            <a:tailEnd/>
          </a:ln>
        </p:spPr>
        <p:txBody>
          <a:bodyPr/>
          <a:lstStyle/>
          <a:p>
            <a:endParaRPr lang="en-IN"/>
          </a:p>
        </p:txBody>
      </p:sp>
      <p:sp>
        <p:nvSpPr>
          <p:cNvPr id="44068" name="Rectangle 37"/>
          <p:cNvSpPr>
            <a:spLocks noChangeArrowheads="1"/>
          </p:cNvSpPr>
          <p:nvPr/>
        </p:nvSpPr>
        <p:spPr bwMode="auto">
          <a:xfrm>
            <a:off x="3467100" y="1508125"/>
            <a:ext cx="339725" cy="339725"/>
          </a:xfrm>
          <a:prstGeom prst="rect">
            <a:avLst/>
          </a:prstGeom>
          <a:noFill/>
          <a:ln w="17463">
            <a:solidFill>
              <a:srgbClr val="00FFFF"/>
            </a:solidFill>
            <a:miter lim="800000"/>
            <a:headEnd/>
            <a:tailEnd/>
          </a:ln>
        </p:spPr>
        <p:txBody>
          <a:bodyPr/>
          <a:lstStyle/>
          <a:p>
            <a:pPr algn="ctr"/>
            <a:endParaRPr lang="en-US" altLang="en-US"/>
          </a:p>
        </p:txBody>
      </p:sp>
      <p:sp>
        <p:nvSpPr>
          <p:cNvPr id="44069" name="Line 38"/>
          <p:cNvSpPr>
            <a:spLocks noChangeShapeType="1"/>
          </p:cNvSpPr>
          <p:nvPr/>
        </p:nvSpPr>
        <p:spPr bwMode="auto">
          <a:xfrm flipV="1">
            <a:off x="3636963" y="1847850"/>
            <a:ext cx="1587" cy="187325"/>
          </a:xfrm>
          <a:prstGeom prst="line">
            <a:avLst/>
          </a:prstGeom>
          <a:noFill/>
          <a:ln w="17463">
            <a:solidFill>
              <a:srgbClr val="000000"/>
            </a:solidFill>
            <a:round/>
            <a:headEnd/>
            <a:tailEnd/>
          </a:ln>
        </p:spPr>
        <p:txBody>
          <a:bodyPr/>
          <a:lstStyle/>
          <a:p>
            <a:endParaRPr lang="en-IN"/>
          </a:p>
        </p:txBody>
      </p:sp>
      <p:sp>
        <p:nvSpPr>
          <p:cNvPr id="44070" name="Line 39"/>
          <p:cNvSpPr>
            <a:spLocks noChangeShapeType="1"/>
          </p:cNvSpPr>
          <p:nvPr/>
        </p:nvSpPr>
        <p:spPr bwMode="auto">
          <a:xfrm>
            <a:off x="3279775" y="2392363"/>
            <a:ext cx="187325" cy="1587"/>
          </a:xfrm>
          <a:prstGeom prst="line">
            <a:avLst/>
          </a:prstGeom>
          <a:noFill/>
          <a:ln w="17463">
            <a:solidFill>
              <a:srgbClr val="000000"/>
            </a:solidFill>
            <a:round/>
            <a:headEnd/>
            <a:tailEnd/>
          </a:ln>
        </p:spPr>
        <p:txBody>
          <a:bodyPr/>
          <a:lstStyle/>
          <a:p>
            <a:endParaRPr lang="en-IN"/>
          </a:p>
        </p:txBody>
      </p:sp>
      <p:sp>
        <p:nvSpPr>
          <p:cNvPr id="44071" name="Line 40"/>
          <p:cNvSpPr>
            <a:spLocks noChangeShapeType="1"/>
          </p:cNvSpPr>
          <p:nvPr/>
        </p:nvSpPr>
        <p:spPr bwMode="auto">
          <a:xfrm flipV="1">
            <a:off x="3279775" y="1677988"/>
            <a:ext cx="1588" cy="357187"/>
          </a:xfrm>
          <a:prstGeom prst="line">
            <a:avLst/>
          </a:prstGeom>
          <a:noFill/>
          <a:ln w="17463">
            <a:solidFill>
              <a:srgbClr val="000000"/>
            </a:solidFill>
            <a:round/>
            <a:headEnd/>
            <a:tailEnd/>
          </a:ln>
        </p:spPr>
        <p:txBody>
          <a:bodyPr/>
          <a:lstStyle/>
          <a:p>
            <a:endParaRPr lang="en-IN"/>
          </a:p>
        </p:txBody>
      </p:sp>
      <p:sp>
        <p:nvSpPr>
          <p:cNvPr id="44072" name="Line 41"/>
          <p:cNvSpPr>
            <a:spLocks noChangeShapeType="1"/>
          </p:cNvSpPr>
          <p:nvPr/>
        </p:nvSpPr>
        <p:spPr bwMode="auto">
          <a:xfrm flipH="1">
            <a:off x="3806825" y="2392363"/>
            <a:ext cx="187325" cy="1587"/>
          </a:xfrm>
          <a:prstGeom prst="line">
            <a:avLst/>
          </a:prstGeom>
          <a:noFill/>
          <a:ln w="17463">
            <a:solidFill>
              <a:srgbClr val="000000"/>
            </a:solidFill>
            <a:round/>
            <a:headEnd/>
            <a:tailEnd/>
          </a:ln>
        </p:spPr>
        <p:txBody>
          <a:bodyPr/>
          <a:lstStyle/>
          <a:p>
            <a:endParaRPr lang="en-IN"/>
          </a:p>
        </p:txBody>
      </p:sp>
      <p:sp>
        <p:nvSpPr>
          <p:cNvPr id="44073" name="Line 42"/>
          <p:cNvSpPr>
            <a:spLocks noChangeShapeType="1"/>
          </p:cNvSpPr>
          <p:nvPr/>
        </p:nvSpPr>
        <p:spPr bwMode="auto">
          <a:xfrm flipV="1">
            <a:off x="3636963" y="4010025"/>
            <a:ext cx="1587" cy="169863"/>
          </a:xfrm>
          <a:prstGeom prst="line">
            <a:avLst/>
          </a:prstGeom>
          <a:noFill/>
          <a:ln w="17463">
            <a:solidFill>
              <a:srgbClr val="000000"/>
            </a:solidFill>
            <a:round/>
            <a:headEnd/>
            <a:tailEnd/>
          </a:ln>
        </p:spPr>
        <p:txBody>
          <a:bodyPr/>
          <a:lstStyle/>
          <a:p>
            <a:endParaRPr lang="en-IN"/>
          </a:p>
        </p:txBody>
      </p:sp>
      <p:sp>
        <p:nvSpPr>
          <p:cNvPr id="44074" name="Line 43"/>
          <p:cNvSpPr>
            <a:spLocks noChangeShapeType="1"/>
          </p:cNvSpPr>
          <p:nvPr/>
        </p:nvSpPr>
        <p:spPr bwMode="auto">
          <a:xfrm>
            <a:off x="3279775" y="3840163"/>
            <a:ext cx="187325" cy="1587"/>
          </a:xfrm>
          <a:prstGeom prst="line">
            <a:avLst/>
          </a:prstGeom>
          <a:noFill/>
          <a:ln w="17463">
            <a:solidFill>
              <a:srgbClr val="000000"/>
            </a:solidFill>
            <a:round/>
            <a:headEnd/>
            <a:tailEnd/>
          </a:ln>
        </p:spPr>
        <p:txBody>
          <a:bodyPr/>
          <a:lstStyle/>
          <a:p>
            <a:endParaRPr lang="en-IN"/>
          </a:p>
        </p:txBody>
      </p:sp>
      <p:sp>
        <p:nvSpPr>
          <p:cNvPr id="44075" name="Line 44"/>
          <p:cNvSpPr>
            <a:spLocks noChangeShapeType="1"/>
          </p:cNvSpPr>
          <p:nvPr/>
        </p:nvSpPr>
        <p:spPr bwMode="auto">
          <a:xfrm flipH="1">
            <a:off x="3806825" y="3840163"/>
            <a:ext cx="187325" cy="1587"/>
          </a:xfrm>
          <a:prstGeom prst="line">
            <a:avLst/>
          </a:prstGeom>
          <a:noFill/>
          <a:ln w="17463">
            <a:solidFill>
              <a:srgbClr val="000000"/>
            </a:solidFill>
            <a:round/>
            <a:headEnd/>
            <a:tailEnd/>
          </a:ln>
        </p:spPr>
        <p:txBody>
          <a:bodyPr/>
          <a:lstStyle/>
          <a:p>
            <a:endParaRPr lang="en-IN"/>
          </a:p>
        </p:txBody>
      </p:sp>
      <p:sp>
        <p:nvSpPr>
          <p:cNvPr id="44076" name="Freeform 45"/>
          <p:cNvSpPr>
            <a:spLocks/>
          </p:cNvSpPr>
          <p:nvPr/>
        </p:nvSpPr>
        <p:spPr bwMode="auto">
          <a:xfrm>
            <a:off x="3279775" y="4179888"/>
            <a:ext cx="187325" cy="544512"/>
          </a:xfrm>
          <a:custGeom>
            <a:avLst/>
            <a:gdLst>
              <a:gd name="T0" fmla="*/ 2147483646 w 11"/>
              <a:gd name="T1" fmla="*/ 2147483646 h 32"/>
              <a:gd name="T2" fmla="*/ 2147483646 w 11"/>
              <a:gd name="T3" fmla="*/ 2147483646 h 32"/>
              <a:gd name="T4" fmla="*/ 0 w 11"/>
              <a:gd name="T5" fmla="*/ 2147483646 h 32"/>
              <a:gd name="T6" fmla="*/ 0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11" y="32"/>
                </a:moveTo>
                <a:lnTo>
                  <a:pt x="11" y="16"/>
                </a:lnTo>
                <a:lnTo>
                  <a:pt x="0" y="16"/>
                </a:lnTo>
                <a:lnTo>
                  <a:pt x="0" y="0"/>
                </a:lnTo>
              </a:path>
            </a:pathLst>
          </a:custGeom>
          <a:noFill/>
          <a:ln w="17463">
            <a:solidFill>
              <a:srgbClr val="000000"/>
            </a:solidFill>
            <a:round/>
            <a:headEnd/>
            <a:tailEnd/>
          </a:ln>
        </p:spPr>
        <p:txBody>
          <a:bodyPr/>
          <a:lstStyle/>
          <a:p>
            <a:endParaRPr lang="en-IN"/>
          </a:p>
        </p:txBody>
      </p:sp>
      <p:sp>
        <p:nvSpPr>
          <p:cNvPr id="44077" name="Freeform 46"/>
          <p:cNvSpPr>
            <a:spLocks/>
          </p:cNvSpPr>
          <p:nvPr/>
        </p:nvSpPr>
        <p:spPr bwMode="auto">
          <a:xfrm>
            <a:off x="3806825" y="4179888"/>
            <a:ext cx="187325" cy="544512"/>
          </a:xfrm>
          <a:custGeom>
            <a:avLst/>
            <a:gdLst>
              <a:gd name="T0" fmla="*/ 0 w 11"/>
              <a:gd name="T1" fmla="*/ 2147483646 h 32"/>
              <a:gd name="T2" fmla="*/ 0 w 11"/>
              <a:gd name="T3" fmla="*/ 2147483646 h 32"/>
              <a:gd name="T4" fmla="*/ 2147483646 w 11"/>
              <a:gd name="T5" fmla="*/ 2147483646 h 32"/>
              <a:gd name="T6" fmla="*/ 2147483646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0" y="32"/>
                </a:moveTo>
                <a:lnTo>
                  <a:pt x="0" y="16"/>
                </a:lnTo>
                <a:lnTo>
                  <a:pt x="11" y="16"/>
                </a:lnTo>
                <a:lnTo>
                  <a:pt x="11" y="0"/>
                </a:lnTo>
              </a:path>
            </a:pathLst>
          </a:custGeom>
          <a:noFill/>
          <a:ln w="17463">
            <a:solidFill>
              <a:srgbClr val="000000"/>
            </a:solidFill>
            <a:round/>
            <a:headEnd/>
            <a:tailEnd/>
          </a:ln>
        </p:spPr>
        <p:txBody>
          <a:bodyPr/>
          <a:lstStyle/>
          <a:p>
            <a:endParaRPr lang="en-IN"/>
          </a:p>
        </p:txBody>
      </p:sp>
      <p:sp>
        <p:nvSpPr>
          <p:cNvPr id="44078" name="Freeform 47"/>
          <p:cNvSpPr>
            <a:spLocks/>
          </p:cNvSpPr>
          <p:nvPr/>
        </p:nvSpPr>
        <p:spPr bwMode="auto">
          <a:xfrm>
            <a:off x="3432175" y="5218113"/>
            <a:ext cx="34925" cy="103187"/>
          </a:xfrm>
          <a:custGeom>
            <a:avLst/>
            <a:gdLst>
              <a:gd name="T0" fmla="*/ 2147483646 w 2"/>
              <a:gd name="T1" fmla="*/ 2147483646 h 6"/>
              <a:gd name="T2" fmla="*/ 2147483646 w 2"/>
              <a:gd name="T3" fmla="*/ 0 h 6"/>
              <a:gd name="T4" fmla="*/ 0 w 2"/>
              <a:gd name="T5" fmla="*/ 2147483646 h 6"/>
              <a:gd name="T6" fmla="*/ 2147483646 w 2"/>
              <a:gd name="T7" fmla="*/ 2147483646 h 6"/>
              <a:gd name="T8" fmla="*/ 2147483646 w 2"/>
              <a:gd name="T9" fmla="*/ 214748364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7463">
            <a:solidFill>
              <a:srgbClr val="000000"/>
            </a:solidFill>
            <a:round/>
            <a:headEnd/>
            <a:tailEnd/>
          </a:ln>
        </p:spPr>
        <p:txBody>
          <a:bodyPr/>
          <a:lstStyle/>
          <a:p>
            <a:endParaRPr lang="en-IN"/>
          </a:p>
        </p:txBody>
      </p:sp>
      <p:sp>
        <p:nvSpPr>
          <p:cNvPr id="44079" name="Freeform 48"/>
          <p:cNvSpPr>
            <a:spLocks/>
          </p:cNvSpPr>
          <p:nvPr/>
        </p:nvSpPr>
        <p:spPr bwMode="auto">
          <a:xfrm>
            <a:off x="3432175" y="5218113"/>
            <a:ext cx="34925" cy="103187"/>
          </a:xfrm>
          <a:custGeom>
            <a:avLst/>
            <a:gdLst>
              <a:gd name="T0" fmla="*/ 2147483646 w 22"/>
              <a:gd name="T1" fmla="*/ 2147483646 h 65"/>
              <a:gd name="T2" fmla="*/ 2147483646 w 22"/>
              <a:gd name="T3" fmla="*/ 0 h 65"/>
              <a:gd name="T4" fmla="*/ 0 w 22"/>
              <a:gd name="T5" fmla="*/ 2147483646 h 65"/>
              <a:gd name="T6" fmla="*/ 2147483646 w 22"/>
              <a:gd name="T7" fmla="*/ 2147483646 h 65"/>
              <a:gd name="T8" fmla="*/ 2147483646 w 22"/>
              <a:gd name="T9" fmla="*/ 2147483646 h 65"/>
              <a:gd name="T10" fmla="*/ 0 60000 65536"/>
              <a:gd name="T11" fmla="*/ 0 60000 65536"/>
              <a:gd name="T12" fmla="*/ 0 60000 65536"/>
              <a:gd name="T13" fmla="*/ 0 60000 65536"/>
              <a:gd name="T14" fmla="*/ 0 60000 65536"/>
              <a:gd name="T15" fmla="*/ 0 w 22"/>
              <a:gd name="T16" fmla="*/ 0 h 65"/>
              <a:gd name="T17" fmla="*/ 22 w 22"/>
              <a:gd name="T18" fmla="*/ 65 h 65"/>
            </a:gdLst>
            <a:ahLst/>
            <a:cxnLst>
              <a:cxn ang="T10">
                <a:pos x="T0" y="T1"/>
              </a:cxn>
              <a:cxn ang="T11">
                <a:pos x="T2" y="T3"/>
              </a:cxn>
              <a:cxn ang="T12">
                <a:pos x="T4" y="T5"/>
              </a:cxn>
              <a:cxn ang="T13">
                <a:pos x="T6" y="T7"/>
              </a:cxn>
              <a:cxn ang="T14">
                <a:pos x="T8" y="T9"/>
              </a:cxn>
            </a:cxnLst>
            <a:rect l="T15" t="T16" r="T17" b="T18"/>
            <a:pathLst>
              <a:path w="22" h="65">
                <a:moveTo>
                  <a:pt x="22" y="65"/>
                </a:moveTo>
                <a:lnTo>
                  <a:pt x="11" y="0"/>
                </a:lnTo>
                <a:lnTo>
                  <a:pt x="0" y="65"/>
                </a:lnTo>
                <a:lnTo>
                  <a:pt x="11" y="65"/>
                </a:lnTo>
                <a:lnTo>
                  <a:pt x="22" y="65"/>
                </a:lnTo>
                <a:close/>
              </a:path>
            </a:pathLst>
          </a:custGeom>
          <a:solidFill>
            <a:srgbClr val="000000"/>
          </a:solidFill>
          <a:ln w="0">
            <a:solidFill>
              <a:srgbClr val="000000"/>
            </a:solidFill>
            <a:round/>
            <a:headEnd/>
            <a:tailEnd/>
          </a:ln>
        </p:spPr>
        <p:txBody>
          <a:bodyPr/>
          <a:lstStyle/>
          <a:p>
            <a:endParaRPr lang="en-IN"/>
          </a:p>
        </p:txBody>
      </p:sp>
      <p:sp>
        <p:nvSpPr>
          <p:cNvPr id="44080" name="Freeform 49"/>
          <p:cNvSpPr>
            <a:spLocks/>
          </p:cNvSpPr>
          <p:nvPr/>
        </p:nvSpPr>
        <p:spPr bwMode="auto">
          <a:xfrm>
            <a:off x="3449638" y="5184775"/>
            <a:ext cx="357187" cy="255588"/>
          </a:xfrm>
          <a:custGeom>
            <a:avLst/>
            <a:gdLst>
              <a:gd name="T0" fmla="*/ 0 w 21"/>
              <a:gd name="T1" fmla="*/ 2147483646 h 15"/>
              <a:gd name="T2" fmla="*/ 0 w 21"/>
              <a:gd name="T3" fmla="*/ 2147483646 h 15"/>
              <a:gd name="T4" fmla="*/ 2147483646 w 21"/>
              <a:gd name="T5" fmla="*/ 2147483646 h 15"/>
              <a:gd name="T6" fmla="*/ 2147483646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round/>
            <a:headEnd/>
            <a:tailEnd/>
          </a:ln>
        </p:spPr>
        <p:txBody>
          <a:bodyPr/>
          <a:lstStyle/>
          <a:p>
            <a:endParaRPr lang="en-IN"/>
          </a:p>
        </p:txBody>
      </p:sp>
      <p:sp>
        <p:nvSpPr>
          <p:cNvPr id="44081" name="Rectangle 50"/>
          <p:cNvSpPr>
            <a:spLocks noChangeArrowheads="1"/>
          </p:cNvSpPr>
          <p:nvPr/>
        </p:nvSpPr>
        <p:spPr bwMode="auto">
          <a:xfrm>
            <a:off x="2155825" y="2887663"/>
            <a:ext cx="557213" cy="182562"/>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Address</a:t>
            </a:r>
            <a:endParaRPr lang="en-CA" altLang="en-US" sz="2400"/>
          </a:p>
        </p:txBody>
      </p:sp>
      <p:sp>
        <p:nvSpPr>
          <p:cNvPr id="44082" name="Rectangle 51"/>
          <p:cNvSpPr>
            <a:spLocks noChangeArrowheads="1"/>
          </p:cNvSpPr>
          <p:nvPr/>
        </p:nvSpPr>
        <p:spPr bwMode="auto">
          <a:xfrm>
            <a:off x="2155825" y="3074988"/>
            <a:ext cx="547688" cy="182562"/>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decoder</a:t>
            </a:r>
            <a:endParaRPr lang="en-CA" altLang="en-US" sz="2400"/>
          </a:p>
        </p:txBody>
      </p:sp>
      <p:sp>
        <p:nvSpPr>
          <p:cNvPr id="44083" name="Rectangle 52"/>
          <p:cNvSpPr>
            <a:spLocks noChangeArrowheads="1"/>
          </p:cNvSpPr>
          <p:nvPr/>
        </p:nvSpPr>
        <p:spPr bwMode="auto">
          <a:xfrm>
            <a:off x="2054225" y="1847850"/>
            <a:ext cx="696913" cy="2519363"/>
          </a:xfrm>
          <a:prstGeom prst="rect">
            <a:avLst/>
          </a:prstGeom>
          <a:noFill/>
          <a:ln w="17463">
            <a:solidFill>
              <a:srgbClr val="00FFFF"/>
            </a:solidFill>
            <a:miter lim="800000"/>
            <a:headEnd/>
            <a:tailEnd/>
          </a:ln>
        </p:spPr>
        <p:txBody>
          <a:bodyPr/>
          <a:lstStyle/>
          <a:p>
            <a:pPr algn="ctr"/>
            <a:endParaRPr lang="en-US" altLang="en-US"/>
          </a:p>
        </p:txBody>
      </p:sp>
      <p:sp>
        <p:nvSpPr>
          <p:cNvPr id="44084" name="Rectangle 53"/>
          <p:cNvSpPr>
            <a:spLocks noChangeArrowheads="1"/>
          </p:cNvSpPr>
          <p:nvPr/>
        </p:nvSpPr>
        <p:spPr bwMode="auto">
          <a:xfrm>
            <a:off x="6650038" y="2274888"/>
            <a:ext cx="187325" cy="182562"/>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FF</a:t>
            </a:r>
            <a:endParaRPr lang="en-CA" altLang="en-US" sz="2400"/>
          </a:p>
        </p:txBody>
      </p:sp>
      <p:sp>
        <p:nvSpPr>
          <p:cNvPr id="44085" name="Rectangle 54"/>
          <p:cNvSpPr>
            <a:spLocks noChangeArrowheads="1"/>
          </p:cNvSpPr>
          <p:nvPr/>
        </p:nvSpPr>
        <p:spPr bwMode="auto">
          <a:xfrm>
            <a:off x="7569200" y="4981575"/>
            <a:ext cx="211138"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CS</a:t>
            </a:r>
            <a:endParaRPr lang="en-CA" altLang="en-US" sz="2400"/>
          </a:p>
        </p:txBody>
      </p:sp>
      <p:sp>
        <p:nvSpPr>
          <p:cNvPr id="44086" name="Freeform 55"/>
          <p:cNvSpPr>
            <a:spLocks/>
          </p:cNvSpPr>
          <p:nvPr/>
        </p:nvSpPr>
        <p:spPr bwMode="auto">
          <a:xfrm>
            <a:off x="7280275" y="5065713"/>
            <a:ext cx="101600" cy="33337"/>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p:spPr>
        <p:txBody>
          <a:bodyPr/>
          <a:lstStyle/>
          <a:p>
            <a:endParaRPr lang="en-IN"/>
          </a:p>
        </p:txBody>
      </p:sp>
      <p:sp>
        <p:nvSpPr>
          <p:cNvPr id="44087" name="Freeform 56"/>
          <p:cNvSpPr>
            <a:spLocks/>
          </p:cNvSpPr>
          <p:nvPr/>
        </p:nvSpPr>
        <p:spPr bwMode="auto">
          <a:xfrm>
            <a:off x="7280275" y="5065713"/>
            <a:ext cx="101600" cy="33337"/>
          </a:xfrm>
          <a:custGeom>
            <a:avLst/>
            <a:gdLst>
              <a:gd name="T0" fmla="*/ 2147483646 w 64"/>
              <a:gd name="T1" fmla="*/ 0 h 21"/>
              <a:gd name="T2" fmla="*/ 0 w 64"/>
              <a:gd name="T3" fmla="*/ 2147483646 h 21"/>
              <a:gd name="T4" fmla="*/ 2147483646 w 64"/>
              <a:gd name="T5" fmla="*/ 2147483646 h 21"/>
              <a:gd name="T6" fmla="*/ 2147483646 w 64"/>
              <a:gd name="T7" fmla="*/ 2147483646 h 21"/>
              <a:gd name="T8" fmla="*/ 2147483646 w 64"/>
              <a:gd name="T9" fmla="*/ 0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64" y="0"/>
                </a:moveTo>
                <a:lnTo>
                  <a:pt x="0" y="10"/>
                </a:lnTo>
                <a:lnTo>
                  <a:pt x="64" y="21"/>
                </a:lnTo>
                <a:lnTo>
                  <a:pt x="64" y="10"/>
                </a:lnTo>
                <a:lnTo>
                  <a:pt x="64" y="0"/>
                </a:lnTo>
                <a:close/>
              </a:path>
            </a:pathLst>
          </a:custGeom>
          <a:solidFill>
            <a:srgbClr val="000000"/>
          </a:solidFill>
          <a:ln w="0">
            <a:solidFill>
              <a:srgbClr val="000000"/>
            </a:solidFill>
            <a:round/>
            <a:headEnd/>
            <a:tailEnd/>
          </a:ln>
        </p:spPr>
        <p:txBody>
          <a:bodyPr/>
          <a:lstStyle/>
          <a:p>
            <a:endParaRPr lang="en-IN"/>
          </a:p>
        </p:txBody>
      </p:sp>
      <p:sp>
        <p:nvSpPr>
          <p:cNvPr id="44088" name="Line 57"/>
          <p:cNvSpPr>
            <a:spLocks noChangeShapeType="1"/>
          </p:cNvSpPr>
          <p:nvPr/>
        </p:nvSpPr>
        <p:spPr bwMode="auto">
          <a:xfrm>
            <a:off x="7381875" y="5081588"/>
            <a:ext cx="136525" cy="1587"/>
          </a:xfrm>
          <a:prstGeom prst="line">
            <a:avLst/>
          </a:prstGeom>
          <a:noFill/>
          <a:ln w="17463">
            <a:solidFill>
              <a:srgbClr val="000000"/>
            </a:solidFill>
            <a:round/>
            <a:headEnd/>
            <a:tailEnd/>
          </a:ln>
        </p:spPr>
        <p:txBody>
          <a:bodyPr/>
          <a:lstStyle/>
          <a:p>
            <a:endParaRPr lang="en-IN"/>
          </a:p>
        </p:txBody>
      </p:sp>
      <p:sp>
        <p:nvSpPr>
          <p:cNvPr id="44089" name="Freeform 58"/>
          <p:cNvSpPr>
            <a:spLocks/>
          </p:cNvSpPr>
          <p:nvPr/>
        </p:nvSpPr>
        <p:spPr bwMode="auto">
          <a:xfrm>
            <a:off x="7280275" y="4792663"/>
            <a:ext cx="101600" cy="50800"/>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p:spPr>
        <p:txBody>
          <a:bodyPr/>
          <a:lstStyle/>
          <a:p>
            <a:endParaRPr lang="en-IN"/>
          </a:p>
        </p:txBody>
      </p:sp>
      <p:sp>
        <p:nvSpPr>
          <p:cNvPr id="44090" name="Freeform 59"/>
          <p:cNvSpPr>
            <a:spLocks/>
          </p:cNvSpPr>
          <p:nvPr/>
        </p:nvSpPr>
        <p:spPr bwMode="auto">
          <a:xfrm>
            <a:off x="7280275" y="4792663"/>
            <a:ext cx="101600" cy="50800"/>
          </a:xfrm>
          <a:custGeom>
            <a:avLst/>
            <a:gdLst>
              <a:gd name="T0" fmla="*/ 2147483646 w 64"/>
              <a:gd name="T1" fmla="*/ 0 h 32"/>
              <a:gd name="T2" fmla="*/ 0 w 64"/>
              <a:gd name="T3" fmla="*/ 2147483646 h 32"/>
              <a:gd name="T4" fmla="*/ 2147483646 w 64"/>
              <a:gd name="T5" fmla="*/ 2147483646 h 32"/>
              <a:gd name="T6" fmla="*/ 2147483646 w 64"/>
              <a:gd name="T7" fmla="*/ 2147483646 h 32"/>
              <a:gd name="T8" fmla="*/ 2147483646 w 64"/>
              <a:gd name="T9" fmla="*/ 0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64" y="0"/>
                </a:moveTo>
                <a:lnTo>
                  <a:pt x="0" y="22"/>
                </a:lnTo>
                <a:lnTo>
                  <a:pt x="64" y="32"/>
                </a:lnTo>
                <a:lnTo>
                  <a:pt x="64" y="22"/>
                </a:lnTo>
                <a:lnTo>
                  <a:pt x="64" y="0"/>
                </a:lnTo>
                <a:close/>
              </a:path>
            </a:pathLst>
          </a:custGeom>
          <a:solidFill>
            <a:srgbClr val="000000"/>
          </a:solidFill>
          <a:ln w="0">
            <a:solidFill>
              <a:srgbClr val="000000"/>
            </a:solidFill>
            <a:round/>
            <a:headEnd/>
            <a:tailEnd/>
          </a:ln>
        </p:spPr>
        <p:txBody>
          <a:bodyPr/>
          <a:lstStyle/>
          <a:p>
            <a:endParaRPr lang="en-IN"/>
          </a:p>
        </p:txBody>
      </p:sp>
      <p:sp>
        <p:nvSpPr>
          <p:cNvPr id="44091" name="Line 60"/>
          <p:cNvSpPr>
            <a:spLocks noChangeShapeType="1"/>
          </p:cNvSpPr>
          <p:nvPr/>
        </p:nvSpPr>
        <p:spPr bwMode="auto">
          <a:xfrm>
            <a:off x="7381875" y="4827588"/>
            <a:ext cx="136525" cy="1587"/>
          </a:xfrm>
          <a:prstGeom prst="line">
            <a:avLst/>
          </a:prstGeom>
          <a:noFill/>
          <a:ln w="17463">
            <a:solidFill>
              <a:srgbClr val="000000"/>
            </a:solidFill>
            <a:round/>
            <a:headEnd/>
            <a:tailEnd/>
          </a:ln>
        </p:spPr>
        <p:txBody>
          <a:bodyPr/>
          <a:lstStyle/>
          <a:p>
            <a:endParaRPr lang="en-IN"/>
          </a:p>
        </p:txBody>
      </p:sp>
      <p:sp>
        <p:nvSpPr>
          <p:cNvPr id="44092" name="Rectangle 61"/>
          <p:cNvSpPr>
            <a:spLocks noChangeArrowheads="1"/>
          </p:cNvSpPr>
          <p:nvPr/>
        </p:nvSpPr>
        <p:spPr bwMode="auto">
          <a:xfrm>
            <a:off x="7535863" y="3057525"/>
            <a:ext cx="303212"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cells</a:t>
            </a:r>
            <a:endParaRPr lang="en-CA" altLang="en-US" sz="2400"/>
          </a:p>
        </p:txBody>
      </p:sp>
      <p:sp>
        <p:nvSpPr>
          <p:cNvPr id="44093" name="Rectangle 62"/>
          <p:cNvSpPr>
            <a:spLocks noChangeArrowheads="1"/>
          </p:cNvSpPr>
          <p:nvPr/>
        </p:nvSpPr>
        <p:spPr bwMode="auto">
          <a:xfrm>
            <a:off x="7416800" y="2921000"/>
            <a:ext cx="549275"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Memory</a:t>
            </a:r>
            <a:endParaRPr lang="en-CA" altLang="en-US" sz="2400"/>
          </a:p>
        </p:txBody>
      </p:sp>
      <p:sp>
        <p:nvSpPr>
          <p:cNvPr id="44094" name="Freeform 63"/>
          <p:cNvSpPr>
            <a:spLocks/>
          </p:cNvSpPr>
          <p:nvPr/>
        </p:nvSpPr>
        <p:spPr bwMode="auto">
          <a:xfrm>
            <a:off x="6513513" y="5218113"/>
            <a:ext cx="50800" cy="103187"/>
          </a:xfrm>
          <a:custGeom>
            <a:avLst/>
            <a:gdLst>
              <a:gd name="T0" fmla="*/ 2147483646 w 3"/>
              <a:gd name="T1" fmla="*/ 2147483646 h 6"/>
              <a:gd name="T2" fmla="*/ 2147483646 w 3"/>
              <a:gd name="T3" fmla="*/ 0 h 6"/>
              <a:gd name="T4" fmla="*/ 0 w 3"/>
              <a:gd name="T5" fmla="*/ 2147483646 h 6"/>
              <a:gd name="T6" fmla="*/ 2147483646 w 3"/>
              <a:gd name="T7" fmla="*/ 2147483646 h 6"/>
              <a:gd name="T8" fmla="*/ 2147483646 w 3"/>
              <a:gd name="T9" fmla="*/ 214748364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7463">
            <a:solidFill>
              <a:srgbClr val="000000"/>
            </a:solidFill>
            <a:round/>
            <a:headEnd/>
            <a:tailEnd/>
          </a:ln>
        </p:spPr>
        <p:txBody>
          <a:bodyPr/>
          <a:lstStyle/>
          <a:p>
            <a:endParaRPr lang="en-IN"/>
          </a:p>
        </p:txBody>
      </p:sp>
      <p:sp>
        <p:nvSpPr>
          <p:cNvPr id="44095" name="Freeform 64"/>
          <p:cNvSpPr>
            <a:spLocks/>
          </p:cNvSpPr>
          <p:nvPr/>
        </p:nvSpPr>
        <p:spPr bwMode="auto">
          <a:xfrm>
            <a:off x="6513513" y="5218113"/>
            <a:ext cx="50800" cy="103187"/>
          </a:xfrm>
          <a:custGeom>
            <a:avLst/>
            <a:gdLst>
              <a:gd name="T0" fmla="*/ 2147483646 w 32"/>
              <a:gd name="T1" fmla="*/ 2147483646 h 65"/>
              <a:gd name="T2" fmla="*/ 2147483646 w 32"/>
              <a:gd name="T3" fmla="*/ 0 h 65"/>
              <a:gd name="T4" fmla="*/ 0 w 32"/>
              <a:gd name="T5" fmla="*/ 2147483646 h 65"/>
              <a:gd name="T6" fmla="*/ 2147483646 w 32"/>
              <a:gd name="T7" fmla="*/ 2147483646 h 65"/>
              <a:gd name="T8" fmla="*/ 2147483646 w 32"/>
              <a:gd name="T9" fmla="*/ 2147483646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11" y="0"/>
                </a:lnTo>
                <a:lnTo>
                  <a:pt x="0" y="65"/>
                </a:lnTo>
                <a:lnTo>
                  <a:pt x="11" y="65"/>
                </a:lnTo>
                <a:lnTo>
                  <a:pt x="32" y="65"/>
                </a:lnTo>
                <a:close/>
              </a:path>
            </a:pathLst>
          </a:custGeom>
          <a:solidFill>
            <a:srgbClr val="000000"/>
          </a:solidFill>
          <a:ln w="0">
            <a:solidFill>
              <a:srgbClr val="000000"/>
            </a:solidFill>
            <a:round/>
            <a:headEnd/>
            <a:tailEnd/>
          </a:ln>
        </p:spPr>
        <p:txBody>
          <a:bodyPr/>
          <a:lstStyle/>
          <a:p>
            <a:endParaRPr lang="en-IN"/>
          </a:p>
        </p:txBody>
      </p:sp>
      <p:sp>
        <p:nvSpPr>
          <p:cNvPr id="44096" name="Freeform 65"/>
          <p:cNvSpPr>
            <a:spLocks/>
          </p:cNvSpPr>
          <p:nvPr/>
        </p:nvSpPr>
        <p:spPr bwMode="auto">
          <a:xfrm>
            <a:off x="6530975" y="5184775"/>
            <a:ext cx="357188" cy="255588"/>
          </a:xfrm>
          <a:custGeom>
            <a:avLst/>
            <a:gdLst>
              <a:gd name="T0" fmla="*/ 0 w 21"/>
              <a:gd name="T1" fmla="*/ 2147483646 h 15"/>
              <a:gd name="T2" fmla="*/ 0 w 21"/>
              <a:gd name="T3" fmla="*/ 2147483646 h 15"/>
              <a:gd name="T4" fmla="*/ 2147483646 w 21"/>
              <a:gd name="T5" fmla="*/ 2147483646 h 15"/>
              <a:gd name="T6" fmla="*/ 2147483646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round/>
            <a:headEnd/>
            <a:tailEnd/>
          </a:ln>
        </p:spPr>
        <p:txBody>
          <a:bodyPr/>
          <a:lstStyle/>
          <a:p>
            <a:endParaRPr lang="en-IN"/>
          </a:p>
        </p:txBody>
      </p:sp>
      <p:sp>
        <p:nvSpPr>
          <p:cNvPr id="44097" name="Freeform 66"/>
          <p:cNvSpPr>
            <a:spLocks/>
          </p:cNvSpPr>
          <p:nvPr/>
        </p:nvSpPr>
        <p:spPr bwMode="auto">
          <a:xfrm>
            <a:off x="5100638" y="5218113"/>
            <a:ext cx="50800" cy="103187"/>
          </a:xfrm>
          <a:custGeom>
            <a:avLst/>
            <a:gdLst>
              <a:gd name="T0" fmla="*/ 2147483646 w 3"/>
              <a:gd name="T1" fmla="*/ 2147483646 h 6"/>
              <a:gd name="T2" fmla="*/ 2147483646 w 3"/>
              <a:gd name="T3" fmla="*/ 0 h 6"/>
              <a:gd name="T4" fmla="*/ 0 w 3"/>
              <a:gd name="T5" fmla="*/ 2147483646 h 6"/>
              <a:gd name="T6" fmla="*/ 2147483646 w 3"/>
              <a:gd name="T7" fmla="*/ 2147483646 h 6"/>
              <a:gd name="T8" fmla="*/ 2147483646 w 3"/>
              <a:gd name="T9" fmla="*/ 214748364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7463">
            <a:solidFill>
              <a:srgbClr val="000000"/>
            </a:solidFill>
            <a:round/>
            <a:headEnd/>
            <a:tailEnd/>
          </a:ln>
        </p:spPr>
        <p:txBody>
          <a:bodyPr/>
          <a:lstStyle/>
          <a:p>
            <a:endParaRPr lang="en-IN"/>
          </a:p>
        </p:txBody>
      </p:sp>
      <p:sp>
        <p:nvSpPr>
          <p:cNvPr id="44098" name="Freeform 67"/>
          <p:cNvSpPr>
            <a:spLocks/>
          </p:cNvSpPr>
          <p:nvPr/>
        </p:nvSpPr>
        <p:spPr bwMode="auto">
          <a:xfrm>
            <a:off x="5100638" y="5218113"/>
            <a:ext cx="50800" cy="103187"/>
          </a:xfrm>
          <a:custGeom>
            <a:avLst/>
            <a:gdLst>
              <a:gd name="T0" fmla="*/ 2147483646 w 32"/>
              <a:gd name="T1" fmla="*/ 2147483646 h 65"/>
              <a:gd name="T2" fmla="*/ 2147483646 w 32"/>
              <a:gd name="T3" fmla="*/ 0 h 65"/>
              <a:gd name="T4" fmla="*/ 0 w 32"/>
              <a:gd name="T5" fmla="*/ 2147483646 h 65"/>
              <a:gd name="T6" fmla="*/ 2147483646 w 32"/>
              <a:gd name="T7" fmla="*/ 2147483646 h 65"/>
              <a:gd name="T8" fmla="*/ 2147483646 w 32"/>
              <a:gd name="T9" fmla="*/ 2147483646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22" y="0"/>
                </a:lnTo>
                <a:lnTo>
                  <a:pt x="0" y="65"/>
                </a:lnTo>
                <a:lnTo>
                  <a:pt x="22" y="65"/>
                </a:lnTo>
                <a:lnTo>
                  <a:pt x="32" y="65"/>
                </a:lnTo>
                <a:close/>
              </a:path>
            </a:pathLst>
          </a:custGeom>
          <a:solidFill>
            <a:srgbClr val="000000"/>
          </a:solidFill>
          <a:ln w="0">
            <a:solidFill>
              <a:srgbClr val="000000"/>
            </a:solidFill>
            <a:round/>
            <a:headEnd/>
            <a:tailEnd/>
          </a:ln>
        </p:spPr>
        <p:txBody>
          <a:bodyPr/>
          <a:lstStyle/>
          <a:p>
            <a:endParaRPr lang="en-IN"/>
          </a:p>
        </p:txBody>
      </p:sp>
      <p:sp>
        <p:nvSpPr>
          <p:cNvPr id="44099" name="Freeform 68"/>
          <p:cNvSpPr>
            <a:spLocks/>
          </p:cNvSpPr>
          <p:nvPr/>
        </p:nvSpPr>
        <p:spPr bwMode="auto">
          <a:xfrm>
            <a:off x="5135563" y="5184775"/>
            <a:ext cx="339725" cy="255588"/>
          </a:xfrm>
          <a:custGeom>
            <a:avLst/>
            <a:gdLst>
              <a:gd name="T0" fmla="*/ 0 w 20"/>
              <a:gd name="T1" fmla="*/ 2147483646 h 15"/>
              <a:gd name="T2" fmla="*/ 0 w 20"/>
              <a:gd name="T3" fmla="*/ 2147483646 h 15"/>
              <a:gd name="T4" fmla="*/ 2147483646 w 20"/>
              <a:gd name="T5" fmla="*/ 2147483646 h 15"/>
              <a:gd name="T6" fmla="*/ 2147483646 w 20"/>
              <a:gd name="T7" fmla="*/ 0 h 15"/>
              <a:gd name="T8" fmla="*/ 0 60000 65536"/>
              <a:gd name="T9" fmla="*/ 0 60000 65536"/>
              <a:gd name="T10" fmla="*/ 0 60000 65536"/>
              <a:gd name="T11" fmla="*/ 0 60000 65536"/>
              <a:gd name="T12" fmla="*/ 0 w 20"/>
              <a:gd name="T13" fmla="*/ 0 h 15"/>
              <a:gd name="T14" fmla="*/ 20 w 20"/>
              <a:gd name="T15" fmla="*/ 15 h 15"/>
            </a:gdLst>
            <a:ahLst/>
            <a:cxnLst>
              <a:cxn ang="T8">
                <a:pos x="T0" y="T1"/>
              </a:cxn>
              <a:cxn ang="T9">
                <a:pos x="T2" y="T3"/>
              </a:cxn>
              <a:cxn ang="T10">
                <a:pos x="T4" y="T5"/>
              </a:cxn>
              <a:cxn ang="T11">
                <a:pos x="T6" y="T7"/>
              </a:cxn>
            </a:cxnLst>
            <a:rect l="T12" t="T13" r="T14" b="T15"/>
            <a:pathLst>
              <a:path w="20" h="15">
                <a:moveTo>
                  <a:pt x="0" y="8"/>
                </a:moveTo>
                <a:lnTo>
                  <a:pt x="0" y="15"/>
                </a:lnTo>
                <a:lnTo>
                  <a:pt x="20" y="15"/>
                </a:lnTo>
                <a:lnTo>
                  <a:pt x="20" y="0"/>
                </a:lnTo>
              </a:path>
            </a:pathLst>
          </a:custGeom>
          <a:noFill/>
          <a:ln w="17463">
            <a:solidFill>
              <a:srgbClr val="000000"/>
            </a:solidFill>
            <a:round/>
            <a:headEnd/>
            <a:tailEnd/>
          </a:ln>
        </p:spPr>
        <p:txBody>
          <a:bodyPr/>
          <a:lstStyle/>
          <a:p>
            <a:endParaRPr lang="en-IN"/>
          </a:p>
        </p:txBody>
      </p:sp>
      <p:sp>
        <p:nvSpPr>
          <p:cNvPr id="44100" name="Line 69"/>
          <p:cNvSpPr>
            <a:spLocks noChangeShapeType="1"/>
          </p:cNvSpPr>
          <p:nvPr/>
        </p:nvSpPr>
        <p:spPr bwMode="auto">
          <a:xfrm>
            <a:off x="6376988" y="2392363"/>
            <a:ext cx="171450" cy="1587"/>
          </a:xfrm>
          <a:prstGeom prst="line">
            <a:avLst/>
          </a:prstGeom>
          <a:noFill/>
          <a:ln w="17463">
            <a:solidFill>
              <a:srgbClr val="000000"/>
            </a:solidFill>
            <a:round/>
            <a:headEnd/>
            <a:tailEnd/>
          </a:ln>
        </p:spPr>
        <p:txBody>
          <a:bodyPr/>
          <a:lstStyle/>
          <a:p>
            <a:endParaRPr lang="en-IN"/>
          </a:p>
        </p:txBody>
      </p:sp>
      <p:sp>
        <p:nvSpPr>
          <p:cNvPr id="44101" name="Line 70"/>
          <p:cNvSpPr>
            <a:spLocks noChangeShapeType="1"/>
          </p:cNvSpPr>
          <p:nvPr/>
        </p:nvSpPr>
        <p:spPr bwMode="auto">
          <a:xfrm flipV="1">
            <a:off x="5322888" y="4010025"/>
            <a:ext cx="1587" cy="169863"/>
          </a:xfrm>
          <a:prstGeom prst="line">
            <a:avLst/>
          </a:prstGeom>
          <a:noFill/>
          <a:ln w="17463">
            <a:solidFill>
              <a:srgbClr val="000000"/>
            </a:solidFill>
            <a:round/>
            <a:headEnd/>
            <a:tailEnd/>
          </a:ln>
        </p:spPr>
        <p:txBody>
          <a:bodyPr/>
          <a:lstStyle/>
          <a:p>
            <a:endParaRPr lang="en-IN"/>
          </a:p>
        </p:txBody>
      </p:sp>
      <p:sp>
        <p:nvSpPr>
          <p:cNvPr id="44102" name="Line 71"/>
          <p:cNvSpPr>
            <a:spLocks noChangeShapeType="1"/>
          </p:cNvSpPr>
          <p:nvPr/>
        </p:nvSpPr>
        <p:spPr bwMode="auto">
          <a:xfrm flipV="1">
            <a:off x="5322888" y="4010025"/>
            <a:ext cx="1587" cy="169863"/>
          </a:xfrm>
          <a:prstGeom prst="line">
            <a:avLst/>
          </a:prstGeom>
          <a:noFill/>
          <a:ln w="17463">
            <a:solidFill>
              <a:srgbClr val="000000"/>
            </a:solidFill>
            <a:round/>
            <a:headEnd/>
            <a:tailEnd/>
          </a:ln>
        </p:spPr>
        <p:txBody>
          <a:bodyPr/>
          <a:lstStyle/>
          <a:p>
            <a:endParaRPr lang="en-IN"/>
          </a:p>
        </p:txBody>
      </p:sp>
      <p:sp>
        <p:nvSpPr>
          <p:cNvPr id="44103" name="Line 72"/>
          <p:cNvSpPr>
            <a:spLocks noChangeShapeType="1"/>
          </p:cNvSpPr>
          <p:nvPr/>
        </p:nvSpPr>
        <p:spPr bwMode="auto">
          <a:xfrm>
            <a:off x="4964113" y="1677988"/>
            <a:ext cx="171450" cy="1587"/>
          </a:xfrm>
          <a:prstGeom prst="line">
            <a:avLst/>
          </a:prstGeom>
          <a:noFill/>
          <a:ln w="17463">
            <a:solidFill>
              <a:srgbClr val="000000"/>
            </a:solidFill>
            <a:round/>
            <a:headEnd/>
            <a:tailEnd/>
          </a:ln>
        </p:spPr>
        <p:txBody>
          <a:bodyPr/>
          <a:lstStyle/>
          <a:p>
            <a:endParaRPr lang="en-IN"/>
          </a:p>
        </p:txBody>
      </p:sp>
      <p:sp>
        <p:nvSpPr>
          <p:cNvPr id="44104" name="Line 73"/>
          <p:cNvSpPr>
            <a:spLocks noChangeShapeType="1"/>
          </p:cNvSpPr>
          <p:nvPr/>
        </p:nvSpPr>
        <p:spPr bwMode="auto">
          <a:xfrm flipH="1">
            <a:off x="5492750" y="2392363"/>
            <a:ext cx="169863" cy="1587"/>
          </a:xfrm>
          <a:prstGeom prst="line">
            <a:avLst/>
          </a:prstGeom>
          <a:noFill/>
          <a:ln w="17463">
            <a:solidFill>
              <a:srgbClr val="000000"/>
            </a:solidFill>
            <a:round/>
            <a:headEnd/>
            <a:tailEnd/>
          </a:ln>
        </p:spPr>
        <p:txBody>
          <a:bodyPr/>
          <a:lstStyle/>
          <a:p>
            <a:endParaRPr lang="en-IN"/>
          </a:p>
        </p:txBody>
      </p:sp>
      <p:sp>
        <p:nvSpPr>
          <p:cNvPr id="44105" name="Line 74"/>
          <p:cNvSpPr>
            <a:spLocks noChangeShapeType="1"/>
          </p:cNvSpPr>
          <p:nvPr/>
        </p:nvSpPr>
        <p:spPr bwMode="auto">
          <a:xfrm>
            <a:off x="4964113" y="2392363"/>
            <a:ext cx="171450" cy="1587"/>
          </a:xfrm>
          <a:prstGeom prst="line">
            <a:avLst/>
          </a:prstGeom>
          <a:noFill/>
          <a:ln w="17463">
            <a:solidFill>
              <a:srgbClr val="000000"/>
            </a:solidFill>
            <a:round/>
            <a:headEnd/>
            <a:tailEnd/>
          </a:ln>
        </p:spPr>
        <p:txBody>
          <a:bodyPr/>
          <a:lstStyle/>
          <a:p>
            <a:endParaRPr lang="en-IN"/>
          </a:p>
        </p:txBody>
      </p:sp>
      <p:sp>
        <p:nvSpPr>
          <p:cNvPr id="44106" name="Line 75"/>
          <p:cNvSpPr>
            <a:spLocks noChangeShapeType="1"/>
          </p:cNvSpPr>
          <p:nvPr/>
        </p:nvSpPr>
        <p:spPr bwMode="auto">
          <a:xfrm flipV="1">
            <a:off x="5322888" y="2563813"/>
            <a:ext cx="1587" cy="169862"/>
          </a:xfrm>
          <a:prstGeom prst="line">
            <a:avLst/>
          </a:prstGeom>
          <a:noFill/>
          <a:ln w="17463">
            <a:solidFill>
              <a:srgbClr val="000000"/>
            </a:solidFill>
            <a:round/>
            <a:headEnd/>
            <a:tailEnd/>
          </a:ln>
        </p:spPr>
        <p:txBody>
          <a:bodyPr/>
          <a:lstStyle/>
          <a:p>
            <a:endParaRPr lang="en-IN"/>
          </a:p>
        </p:txBody>
      </p:sp>
      <p:sp>
        <p:nvSpPr>
          <p:cNvPr id="44107" name="Line 76"/>
          <p:cNvSpPr>
            <a:spLocks noChangeShapeType="1"/>
          </p:cNvSpPr>
          <p:nvPr/>
        </p:nvSpPr>
        <p:spPr bwMode="auto">
          <a:xfrm>
            <a:off x="6376988" y="3840163"/>
            <a:ext cx="171450" cy="1587"/>
          </a:xfrm>
          <a:prstGeom prst="line">
            <a:avLst/>
          </a:prstGeom>
          <a:noFill/>
          <a:ln w="17463">
            <a:solidFill>
              <a:srgbClr val="000000"/>
            </a:solidFill>
            <a:round/>
            <a:headEnd/>
            <a:tailEnd/>
          </a:ln>
        </p:spPr>
        <p:txBody>
          <a:bodyPr/>
          <a:lstStyle/>
          <a:p>
            <a:endParaRPr lang="en-IN"/>
          </a:p>
        </p:txBody>
      </p:sp>
      <p:sp>
        <p:nvSpPr>
          <p:cNvPr id="44108" name="Line 77"/>
          <p:cNvSpPr>
            <a:spLocks noChangeShapeType="1"/>
          </p:cNvSpPr>
          <p:nvPr/>
        </p:nvSpPr>
        <p:spPr bwMode="auto">
          <a:xfrm flipH="1">
            <a:off x="6905625" y="1677988"/>
            <a:ext cx="169863" cy="1587"/>
          </a:xfrm>
          <a:prstGeom prst="line">
            <a:avLst/>
          </a:prstGeom>
          <a:noFill/>
          <a:ln w="17463">
            <a:solidFill>
              <a:srgbClr val="000000"/>
            </a:solidFill>
            <a:round/>
            <a:headEnd/>
            <a:tailEnd/>
          </a:ln>
        </p:spPr>
        <p:txBody>
          <a:bodyPr/>
          <a:lstStyle/>
          <a:p>
            <a:endParaRPr lang="en-IN"/>
          </a:p>
        </p:txBody>
      </p:sp>
      <p:sp>
        <p:nvSpPr>
          <p:cNvPr id="44109" name="Line 78"/>
          <p:cNvSpPr>
            <a:spLocks noChangeShapeType="1"/>
          </p:cNvSpPr>
          <p:nvPr/>
        </p:nvSpPr>
        <p:spPr bwMode="auto">
          <a:xfrm flipV="1">
            <a:off x="6376988" y="1677988"/>
            <a:ext cx="1587" cy="357187"/>
          </a:xfrm>
          <a:prstGeom prst="line">
            <a:avLst/>
          </a:prstGeom>
          <a:noFill/>
          <a:ln w="17463">
            <a:solidFill>
              <a:srgbClr val="000000"/>
            </a:solidFill>
            <a:round/>
            <a:headEnd/>
            <a:tailEnd/>
          </a:ln>
        </p:spPr>
        <p:txBody>
          <a:bodyPr/>
          <a:lstStyle/>
          <a:p>
            <a:endParaRPr lang="en-IN"/>
          </a:p>
        </p:txBody>
      </p:sp>
      <p:sp>
        <p:nvSpPr>
          <p:cNvPr id="44110" name="Line 79"/>
          <p:cNvSpPr>
            <a:spLocks noChangeShapeType="1"/>
          </p:cNvSpPr>
          <p:nvPr/>
        </p:nvSpPr>
        <p:spPr bwMode="auto">
          <a:xfrm flipV="1">
            <a:off x="5322888" y="1847850"/>
            <a:ext cx="1587" cy="187325"/>
          </a:xfrm>
          <a:prstGeom prst="line">
            <a:avLst/>
          </a:prstGeom>
          <a:noFill/>
          <a:ln w="17463">
            <a:solidFill>
              <a:srgbClr val="000000"/>
            </a:solidFill>
            <a:round/>
            <a:headEnd/>
            <a:tailEnd/>
          </a:ln>
        </p:spPr>
        <p:txBody>
          <a:bodyPr/>
          <a:lstStyle/>
          <a:p>
            <a:endParaRPr lang="en-IN"/>
          </a:p>
        </p:txBody>
      </p:sp>
      <p:sp>
        <p:nvSpPr>
          <p:cNvPr id="44111" name="Line 80"/>
          <p:cNvSpPr>
            <a:spLocks noChangeShapeType="1"/>
          </p:cNvSpPr>
          <p:nvPr/>
        </p:nvSpPr>
        <p:spPr bwMode="auto">
          <a:xfrm flipV="1">
            <a:off x="4964113" y="1677988"/>
            <a:ext cx="1587" cy="357187"/>
          </a:xfrm>
          <a:prstGeom prst="line">
            <a:avLst/>
          </a:prstGeom>
          <a:noFill/>
          <a:ln w="17463">
            <a:solidFill>
              <a:srgbClr val="000000"/>
            </a:solidFill>
            <a:round/>
            <a:headEnd/>
            <a:tailEnd/>
          </a:ln>
        </p:spPr>
        <p:txBody>
          <a:bodyPr/>
          <a:lstStyle/>
          <a:p>
            <a:endParaRPr lang="en-IN"/>
          </a:p>
        </p:txBody>
      </p:sp>
      <p:sp>
        <p:nvSpPr>
          <p:cNvPr id="44112" name="Line 81"/>
          <p:cNvSpPr>
            <a:spLocks noChangeShapeType="1"/>
          </p:cNvSpPr>
          <p:nvPr/>
        </p:nvSpPr>
        <p:spPr bwMode="auto">
          <a:xfrm>
            <a:off x="4964113" y="1677988"/>
            <a:ext cx="171450" cy="1587"/>
          </a:xfrm>
          <a:prstGeom prst="line">
            <a:avLst/>
          </a:prstGeom>
          <a:noFill/>
          <a:ln w="17463">
            <a:solidFill>
              <a:srgbClr val="000000"/>
            </a:solidFill>
            <a:round/>
            <a:headEnd/>
            <a:tailEnd/>
          </a:ln>
        </p:spPr>
        <p:txBody>
          <a:bodyPr/>
          <a:lstStyle/>
          <a:p>
            <a:endParaRPr lang="en-IN"/>
          </a:p>
        </p:txBody>
      </p:sp>
      <p:sp>
        <p:nvSpPr>
          <p:cNvPr id="44113" name="Rectangle 82"/>
          <p:cNvSpPr>
            <a:spLocks noChangeArrowheads="1"/>
          </p:cNvSpPr>
          <p:nvPr/>
        </p:nvSpPr>
        <p:spPr bwMode="auto">
          <a:xfrm>
            <a:off x="5135563" y="1508125"/>
            <a:ext cx="357187" cy="339725"/>
          </a:xfrm>
          <a:prstGeom prst="rect">
            <a:avLst/>
          </a:prstGeom>
          <a:noFill/>
          <a:ln w="17463">
            <a:solidFill>
              <a:srgbClr val="000000"/>
            </a:solidFill>
            <a:miter lim="800000"/>
            <a:headEnd/>
            <a:tailEnd/>
          </a:ln>
        </p:spPr>
        <p:txBody>
          <a:bodyPr/>
          <a:lstStyle/>
          <a:p>
            <a:pPr algn="ctr"/>
            <a:endParaRPr lang="en-US" altLang="en-US"/>
          </a:p>
        </p:txBody>
      </p:sp>
      <p:sp>
        <p:nvSpPr>
          <p:cNvPr id="44114" name="Rectangle 83"/>
          <p:cNvSpPr>
            <a:spLocks noChangeArrowheads="1"/>
          </p:cNvSpPr>
          <p:nvPr/>
        </p:nvSpPr>
        <p:spPr bwMode="auto">
          <a:xfrm>
            <a:off x="5135563" y="1508125"/>
            <a:ext cx="357187" cy="339725"/>
          </a:xfrm>
          <a:prstGeom prst="rect">
            <a:avLst/>
          </a:prstGeom>
          <a:noFill/>
          <a:ln w="17463">
            <a:solidFill>
              <a:srgbClr val="00FFFF"/>
            </a:solidFill>
            <a:miter lim="800000"/>
            <a:headEnd/>
            <a:tailEnd/>
          </a:ln>
        </p:spPr>
        <p:txBody>
          <a:bodyPr/>
          <a:lstStyle/>
          <a:p>
            <a:pPr algn="ctr"/>
            <a:endParaRPr lang="en-US" altLang="en-US"/>
          </a:p>
        </p:txBody>
      </p:sp>
      <p:sp>
        <p:nvSpPr>
          <p:cNvPr id="44115" name="Rectangle 84"/>
          <p:cNvSpPr>
            <a:spLocks noChangeArrowheads="1"/>
          </p:cNvSpPr>
          <p:nvPr/>
        </p:nvSpPr>
        <p:spPr bwMode="auto">
          <a:xfrm>
            <a:off x="5135563" y="2205038"/>
            <a:ext cx="357187" cy="358775"/>
          </a:xfrm>
          <a:prstGeom prst="rect">
            <a:avLst/>
          </a:prstGeom>
          <a:noFill/>
          <a:ln w="17463">
            <a:solidFill>
              <a:srgbClr val="00FFFF"/>
            </a:solidFill>
            <a:miter lim="800000"/>
            <a:headEnd/>
            <a:tailEnd/>
          </a:ln>
        </p:spPr>
        <p:txBody>
          <a:bodyPr/>
          <a:lstStyle/>
          <a:p>
            <a:pPr algn="ctr"/>
            <a:endParaRPr lang="en-US" altLang="en-US"/>
          </a:p>
        </p:txBody>
      </p:sp>
      <p:sp>
        <p:nvSpPr>
          <p:cNvPr id="44116" name="Line 85"/>
          <p:cNvSpPr>
            <a:spLocks noChangeShapeType="1"/>
          </p:cNvSpPr>
          <p:nvPr/>
        </p:nvSpPr>
        <p:spPr bwMode="auto">
          <a:xfrm flipH="1">
            <a:off x="6905625" y="2392363"/>
            <a:ext cx="169863" cy="1587"/>
          </a:xfrm>
          <a:prstGeom prst="line">
            <a:avLst/>
          </a:prstGeom>
          <a:noFill/>
          <a:ln w="17463">
            <a:solidFill>
              <a:srgbClr val="000000"/>
            </a:solidFill>
            <a:round/>
            <a:headEnd/>
            <a:tailEnd/>
          </a:ln>
        </p:spPr>
        <p:txBody>
          <a:bodyPr/>
          <a:lstStyle/>
          <a:p>
            <a:endParaRPr lang="en-IN"/>
          </a:p>
        </p:txBody>
      </p:sp>
      <p:sp>
        <p:nvSpPr>
          <p:cNvPr id="44117" name="Line 86"/>
          <p:cNvSpPr>
            <a:spLocks noChangeShapeType="1"/>
          </p:cNvSpPr>
          <p:nvPr/>
        </p:nvSpPr>
        <p:spPr bwMode="auto">
          <a:xfrm>
            <a:off x="4964113" y="3840163"/>
            <a:ext cx="171450" cy="1587"/>
          </a:xfrm>
          <a:prstGeom prst="line">
            <a:avLst/>
          </a:prstGeom>
          <a:noFill/>
          <a:ln w="17463">
            <a:solidFill>
              <a:srgbClr val="000000"/>
            </a:solidFill>
            <a:round/>
            <a:headEnd/>
            <a:tailEnd/>
          </a:ln>
        </p:spPr>
        <p:txBody>
          <a:bodyPr/>
          <a:lstStyle/>
          <a:p>
            <a:endParaRPr lang="en-IN"/>
          </a:p>
        </p:txBody>
      </p:sp>
      <p:sp>
        <p:nvSpPr>
          <p:cNvPr id="44118" name="Line 87"/>
          <p:cNvSpPr>
            <a:spLocks noChangeShapeType="1"/>
          </p:cNvSpPr>
          <p:nvPr/>
        </p:nvSpPr>
        <p:spPr bwMode="auto">
          <a:xfrm flipH="1">
            <a:off x="5492750" y="3840163"/>
            <a:ext cx="169863" cy="1587"/>
          </a:xfrm>
          <a:prstGeom prst="line">
            <a:avLst/>
          </a:prstGeom>
          <a:noFill/>
          <a:ln w="17463">
            <a:solidFill>
              <a:srgbClr val="000000"/>
            </a:solidFill>
            <a:round/>
            <a:headEnd/>
            <a:tailEnd/>
          </a:ln>
        </p:spPr>
        <p:txBody>
          <a:bodyPr/>
          <a:lstStyle/>
          <a:p>
            <a:endParaRPr lang="en-IN"/>
          </a:p>
        </p:txBody>
      </p:sp>
      <p:sp>
        <p:nvSpPr>
          <p:cNvPr id="44119" name="Rectangle 88"/>
          <p:cNvSpPr>
            <a:spLocks noChangeArrowheads="1"/>
          </p:cNvSpPr>
          <p:nvPr/>
        </p:nvSpPr>
        <p:spPr bwMode="auto">
          <a:xfrm>
            <a:off x="6548438" y="1508125"/>
            <a:ext cx="357187" cy="339725"/>
          </a:xfrm>
          <a:prstGeom prst="rect">
            <a:avLst/>
          </a:prstGeom>
          <a:noFill/>
          <a:ln w="17463">
            <a:solidFill>
              <a:srgbClr val="00FFFF"/>
            </a:solidFill>
            <a:miter lim="800000"/>
            <a:headEnd/>
            <a:tailEnd/>
          </a:ln>
        </p:spPr>
        <p:txBody>
          <a:bodyPr/>
          <a:lstStyle/>
          <a:p>
            <a:pPr algn="ctr"/>
            <a:endParaRPr lang="en-US" altLang="en-US"/>
          </a:p>
        </p:txBody>
      </p:sp>
      <p:sp>
        <p:nvSpPr>
          <p:cNvPr id="44120" name="Line 89"/>
          <p:cNvSpPr>
            <a:spLocks noChangeShapeType="1"/>
          </p:cNvSpPr>
          <p:nvPr/>
        </p:nvSpPr>
        <p:spPr bwMode="auto">
          <a:xfrm flipV="1">
            <a:off x="7075488" y="1677988"/>
            <a:ext cx="1587" cy="357187"/>
          </a:xfrm>
          <a:prstGeom prst="line">
            <a:avLst/>
          </a:prstGeom>
          <a:noFill/>
          <a:ln w="17463">
            <a:solidFill>
              <a:srgbClr val="000000"/>
            </a:solidFill>
            <a:round/>
            <a:headEnd/>
            <a:tailEnd/>
          </a:ln>
        </p:spPr>
        <p:txBody>
          <a:bodyPr/>
          <a:lstStyle/>
          <a:p>
            <a:endParaRPr lang="en-IN"/>
          </a:p>
        </p:txBody>
      </p:sp>
      <p:sp>
        <p:nvSpPr>
          <p:cNvPr id="44121" name="Freeform 90"/>
          <p:cNvSpPr>
            <a:spLocks/>
          </p:cNvSpPr>
          <p:nvPr/>
        </p:nvSpPr>
        <p:spPr bwMode="auto">
          <a:xfrm>
            <a:off x="4964113" y="4179888"/>
            <a:ext cx="171450" cy="544512"/>
          </a:xfrm>
          <a:custGeom>
            <a:avLst/>
            <a:gdLst>
              <a:gd name="T0" fmla="*/ 2147483646 w 10"/>
              <a:gd name="T1" fmla="*/ 2147483646 h 32"/>
              <a:gd name="T2" fmla="*/ 2147483646 w 10"/>
              <a:gd name="T3" fmla="*/ 2147483646 h 32"/>
              <a:gd name="T4" fmla="*/ 0 w 10"/>
              <a:gd name="T5" fmla="*/ 2147483646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round/>
            <a:headEnd/>
            <a:tailEnd/>
          </a:ln>
        </p:spPr>
        <p:txBody>
          <a:bodyPr/>
          <a:lstStyle/>
          <a:p>
            <a:endParaRPr lang="en-IN"/>
          </a:p>
        </p:txBody>
      </p:sp>
      <p:sp>
        <p:nvSpPr>
          <p:cNvPr id="44122" name="Rectangle 91"/>
          <p:cNvSpPr>
            <a:spLocks noChangeArrowheads="1"/>
          </p:cNvSpPr>
          <p:nvPr/>
        </p:nvSpPr>
        <p:spPr bwMode="auto">
          <a:xfrm>
            <a:off x="5118100" y="4895850"/>
            <a:ext cx="396875"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circuit</a:t>
            </a:r>
            <a:endParaRPr lang="en-CA" altLang="en-US" sz="2400"/>
          </a:p>
        </p:txBody>
      </p:sp>
      <p:sp>
        <p:nvSpPr>
          <p:cNvPr id="44123" name="Rectangle 92"/>
          <p:cNvSpPr>
            <a:spLocks noChangeArrowheads="1"/>
          </p:cNvSpPr>
          <p:nvPr/>
        </p:nvSpPr>
        <p:spPr bwMode="auto">
          <a:xfrm>
            <a:off x="4794250" y="4724400"/>
            <a:ext cx="1055688" cy="460375"/>
          </a:xfrm>
          <a:prstGeom prst="rect">
            <a:avLst/>
          </a:prstGeom>
          <a:noFill/>
          <a:ln w="17463">
            <a:solidFill>
              <a:srgbClr val="00FFFF"/>
            </a:solidFill>
            <a:miter lim="800000"/>
            <a:headEnd/>
            <a:tailEnd/>
          </a:ln>
        </p:spPr>
        <p:txBody>
          <a:bodyPr/>
          <a:lstStyle/>
          <a:p>
            <a:pPr algn="ctr"/>
            <a:endParaRPr lang="en-US" altLang="en-US"/>
          </a:p>
        </p:txBody>
      </p:sp>
      <p:sp>
        <p:nvSpPr>
          <p:cNvPr id="44124" name="Rectangle 93"/>
          <p:cNvSpPr>
            <a:spLocks noChangeArrowheads="1"/>
          </p:cNvSpPr>
          <p:nvPr/>
        </p:nvSpPr>
        <p:spPr bwMode="auto">
          <a:xfrm>
            <a:off x="4897438" y="4759325"/>
            <a:ext cx="914400"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Sense / Write</a:t>
            </a:r>
            <a:endParaRPr lang="en-CA" altLang="en-US" sz="2400"/>
          </a:p>
        </p:txBody>
      </p:sp>
      <p:sp>
        <p:nvSpPr>
          <p:cNvPr id="44125" name="Freeform 94"/>
          <p:cNvSpPr>
            <a:spLocks/>
          </p:cNvSpPr>
          <p:nvPr/>
        </p:nvSpPr>
        <p:spPr bwMode="auto">
          <a:xfrm>
            <a:off x="5492750" y="4179888"/>
            <a:ext cx="169863" cy="544512"/>
          </a:xfrm>
          <a:custGeom>
            <a:avLst/>
            <a:gdLst>
              <a:gd name="T0" fmla="*/ 0 w 10"/>
              <a:gd name="T1" fmla="*/ 2147483646 h 32"/>
              <a:gd name="T2" fmla="*/ 0 w 10"/>
              <a:gd name="T3" fmla="*/ 2147483646 h 32"/>
              <a:gd name="T4" fmla="*/ 2147483646 w 10"/>
              <a:gd name="T5" fmla="*/ 2147483646 h 32"/>
              <a:gd name="T6" fmla="*/ 2147483646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round/>
            <a:headEnd/>
            <a:tailEnd/>
          </a:ln>
        </p:spPr>
        <p:txBody>
          <a:bodyPr/>
          <a:lstStyle/>
          <a:p>
            <a:endParaRPr lang="en-IN"/>
          </a:p>
        </p:txBody>
      </p:sp>
      <p:sp>
        <p:nvSpPr>
          <p:cNvPr id="44126" name="Freeform 95"/>
          <p:cNvSpPr>
            <a:spLocks/>
          </p:cNvSpPr>
          <p:nvPr/>
        </p:nvSpPr>
        <p:spPr bwMode="auto">
          <a:xfrm>
            <a:off x="6376988" y="4179888"/>
            <a:ext cx="171450" cy="544512"/>
          </a:xfrm>
          <a:custGeom>
            <a:avLst/>
            <a:gdLst>
              <a:gd name="T0" fmla="*/ 2147483646 w 10"/>
              <a:gd name="T1" fmla="*/ 2147483646 h 32"/>
              <a:gd name="T2" fmla="*/ 2147483646 w 10"/>
              <a:gd name="T3" fmla="*/ 2147483646 h 32"/>
              <a:gd name="T4" fmla="*/ 0 w 10"/>
              <a:gd name="T5" fmla="*/ 2147483646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round/>
            <a:headEnd/>
            <a:tailEnd/>
          </a:ln>
        </p:spPr>
        <p:txBody>
          <a:bodyPr/>
          <a:lstStyle/>
          <a:p>
            <a:endParaRPr lang="en-IN"/>
          </a:p>
        </p:txBody>
      </p:sp>
      <p:sp>
        <p:nvSpPr>
          <p:cNvPr id="44127" name="Freeform 96"/>
          <p:cNvSpPr>
            <a:spLocks/>
          </p:cNvSpPr>
          <p:nvPr/>
        </p:nvSpPr>
        <p:spPr bwMode="auto">
          <a:xfrm>
            <a:off x="6905625" y="4179888"/>
            <a:ext cx="169863" cy="544512"/>
          </a:xfrm>
          <a:custGeom>
            <a:avLst/>
            <a:gdLst>
              <a:gd name="T0" fmla="*/ 0 w 10"/>
              <a:gd name="T1" fmla="*/ 2147483646 h 32"/>
              <a:gd name="T2" fmla="*/ 0 w 10"/>
              <a:gd name="T3" fmla="*/ 2147483646 h 32"/>
              <a:gd name="T4" fmla="*/ 2147483646 w 10"/>
              <a:gd name="T5" fmla="*/ 2147483646 h 32"/>
              <a:gd name="T6" fmla="*/ 2147483646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round/>
            <a:headEnd/>
            <a:tailEnd/>
          </a:ln>
        </p:spPr>
        <p:txBody>
          <a:bodyPr/>
          <a:lstStyle/>
          <a:p>
            <a:endParaRPr lang="en-IN"/>
          </a:p>
        </p:txBody>
      </p:sp>
      <p:sp>
        <p:nvSpPr>
          <p:cNvPr id="44128" name="Rectangle 97"/>
          <p:cNvSpPr>
            <a:spLocks noChangeArrowheads="1"/>
          </p:cNvSpPr>
          <p:nvPr/>
        </p:nvSpPr>
        <p:spPr bwMode="auto">
          <a:xfrm>
            <a:off x="6310313" y="4759325"/>
            <a:ext cx="914400"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Sense / Write</a:t>
            </a:r>
            <a:endParaRPr lang="en-CA" altLang="en-US" sz="2400"/>
          </a:p>
        </p:txBody>
      </p:sp>
      <p:sp>
        <p:nvSpPr>
          <p:cNvPr id="44129" name="Rectangle 98"/>
          <p:cNvSpPr>
            <a:spLocks noChangeArrowheads="1"/>
          </p:cNvSpPr>
          <p:nvPr/>
        </p:nvSpPr>
        <p:spPr bwMode="auto">
          <a:xfrm>
            <a:off x="6189663" y="4724400"/>
            <a:ext cx="1073150" cy="460375"/>
          </a:xfrm>
          <a:prstGeom prst="rect">
            <a:avLst/>
          </a:prstGeom>
          <a:noFill/>
          <a:ln w="17463">
            <a:solidFill>
              <a:srgbClr val="00FFFF"/>
            </a:solidFill>
            <a:miter lim="800000"/>
            <a:headEnd/>
            <a:tailEnd/>
          </a:ln>
        </p:spPr>
        <p:txBody>
          <a:bodyPr/>
          <a:lstStyle/>
          <a:p>
            <a:pPr algn="ctr"/>
            <a:endParaRPr lang="en-US" altLang="en-US"/>
          </a:p>
        </p:txBody>
      </p:sp>
      <p:sp>
        <p:nvSpPr>
          <p:cNvPr id="44130" name="Rectangle 99"/>
          <p:cNvSpPr>
            <a:spLocks noChangeArrowheads="1"/>
          </p:cNvSpPr>
          <p:nvPr/>
        </p:nvSpPr>
        <p:spPr bwMode="auto">
          <a:xfrm>
            <a:off x="6530975" y="4895850"/>
            <a:ext cx="396875"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circuit</a:t>
            </a:r>
            <a:endParaRPr lang="en-CA" altLang="en-US" sz="2400"/>
          </a:p>
        </p:txBody>
      </p:sp>
      <p:sp>
        <p:nvSpPr>
          <p:cNvPr id="44131" name="Line 100"/>
          <p:cNvSpPr>
            <a:spLocks noChangeShapeType="1"/>
          </p:cNvSpPr>
          <p:nvPr/>
        </p:nvSpPr>
        <p:spPr bwMode="auto">
          <a:xfrm flipV="1">
            <a:off x="3994150" y="3498850"/>
            <a:ext cx="1588" cy="681038"/>
          </a:xfrm>
          <a:prstGeom prst="line">
            <a:avLst/>
          </a:prstGeom>
          <a:noFill/>
          <a:ln w="17463">
            <a:solidFill>
              <a:srgbClr val="000000"/>
            </a:solidFill>
            <a:round/>
            <a:headEnd/>
            <a:tailEnd/>
          </a:ln>
        </p:spPr>
        <p:txBody>
          <a:bodyPr/>
          <a:lstStyle/>
          <a:p>
            <a:endParaRPr lang="en-IN"/>
          </a:p>
        </p:txBody>
      </p:sp>
      <p:sp>
        <p:nvSpPr>
          <p:cNvPr id="44132" name="Line 101"/>
          <p:cNvSpPr>
            <a:spLocks noChangeShapeType="1"/>
          </p:cNvSpPr>
          <p:nvPr/>
        </p:nvSpPr>
        <p:spPr bwMode="auto">
          <a:xfrm flipV="1">
            <a:off x="3279775" y="3498850"/>
            <a:ext cx="1588" cy="681038"/>
          </a:xfrm>
          <a:prstGeom prst="line">
            <a:avLst/>
          </a:prstGeom>
          <a:noFill/>
          <a:ln w="17463">
            <a:solidFill>
              <a:srgbClr val="000000"/>
            </a:solidFill>
            <a:round/>
            <a:headEnd/>
            <a:tailEnd/>
          </a:ln>
        </p:spPr>
        <p:txBody>
          <a:bodyPr/>
          <a:lstStyle/>
          <a:p>
            <a:endParaRPr lang="en-IN"/>
          </a:p>
        </p:txBody>
      </p:sp>
      <p:sp>
        <p:nvSpPr>
          <p:cNvPr id="44133" name="Line 102"/>
          <p:cNvSpPr>
            <a:spLocks noChangeShapeType="1"/>
          </p:cNvSpPr>
          <p:nvPr/>
        </p:nvSpPr>
        <p:spPr bwMode="auto">
          <a:xfrm flipV="1">
            <a:off x="4964113" y="3498850"/>
            <a:ext cx="1587" cy="681038"/>
          </a:xfrm>
          <a:prstGeom prst="line">
            <a:avLst/>
          </a:prstGeom>
          <a:noFill/>
          <a:ln w="17463">
            <a:solidFill>
              <a:srgbClr val="000000"/>
            </a:solidFill>
            <a:round/>
            <a:headEnd/>
            <a:tailEnd/>
          </a:ln>
        </p:spPr>
        <p:txBody>
          <a:bodyPr/>
          <a:lstStyle/>
          <a:p>
            <a:endParaRPr lang="en-IN"/>
          </a:p>
        </p:txBody>
      </p:sp>
      <p:sp>
        <p:nvSpPr>
          <p:cNvPr id="44134" name="Line 103"/>
          <p:cNvSpPr>
            <a:spLocks noChangeShapeType="1"/>
          </p:cNvSpPr>
          <p:nvPr/>
        </p:nvSpPr>
        <p:spPr bwMode="auto">
          <a:xfrm flipV="1">
            <a:off x="5662613" y="3498850"/>
            <a:ext cx="1587" cy="681038"/>
          </a:xfrm>
          <a:prstGeom prst="line">
            <a:avLst/>
          </a:prstGeom>
          <a:noFill/>
          <a:ln w="17463">
            <a:solidFill>
              <a:srgbClr val="000000"/>
            </a:solidFill>
            <a:round/>
            <a:headEnd/>
            <a:tailEnd/>
          </a:ln>
        </p:spPr>
        <p:txBody>
          <a:bodyPr/>
          <a:lstStyle/>
          <a:p>
            <a:endParaRPr lang="en-IN"/>
          </a:p>
        </p:txBody>
      </p:sp>
      <p:sp>
        <p:nvSpPr>
          <p:cNvPr id="44135" name="Line 104"/>
          <p:cNvSpPr>
            <a:spLocks noChangeShapeType="1"/>
          </p:cNvSpPr>
          <p:nvPr/>
        </p:nvSpPr>
        <p:spPr bwMode="auto">
          <a:xfrm flipV="1">
            <a:off x="6376988" y="3498850"/>
            <a:ext cx="1587" cy="681038"/>
          </a:xfrm>
          <a:prstGeom prst="line">
            <a:avLst/>
          </a:prstGeom>
          <a:noFill/>
          <a:ln w="17463">
            <a:solidFill>
              <a:srgbClr val="000000"/>
            </a:solidFill>
            <a:round/>
            <a:headEnd/>
            <a:tailEnd/>
          </a:ln>
        </p:spPr>
        <p:txBody>
          <a:bodyPr/>
          <a:lstStyle/>
          <a:p>
            <a:endParaRPr lang="en-IN"/>
          </a:p>
        </p:txBody>
      </p:sp>
      <p:sp>
        <p:nvSpPr>
          <p:cNvPr id="44136" name="Line 105"/>
          <p:cNvSpPr>
            <a:spLocks noChangeShapeType="1"/>
          </p:cNvSpPr>
          <p:nvPr/>
        </p:nvSpPr>
        <p:spPr bwMode="auto">
          <a:xfrm flipV="1">
            <a:off x="7075488" y="2035175"/>
            <a:ext cx="1587" cy="885825"/>
          </a:xfrm>
          <a:prstGeom prst="line">
            <a:avLst/>
          </a:prstGeom>
          <a:noFill/>
          <a:ln w="17463">
            <a:solidFill>
              <a:srgbClr val="000000"/>
            </a:solidFill>
            <a:round/>
            <a:headEnd/>
            <a:tailEnd/>
          </a:ln>
        </p:spPr>
        <p:txBody>
          <a:bodyPr/>
          <a:lstStyle/>
          <a:p>
            <a:endParaRPr lang="en-IN"/>
          </a:p>
        </p:txBody>
      </p:sp>
      <p:sp>
        <p:nvSpPr>
          <p:cNvPr id="44137" name="Line 106"/>
          <p:cNvSpPr>
            <a:spLocks noChangeShapeType="1"/>
          </p:cNvSpPr>
          <p:nvPr/>
        </p:nvSpPr>
        <p:spPr bwMode="auto">
          <a:xfrm flipV="1">
            <a:off x="6376988" y="2035175"/>
            <a:ext cx="1587" cy="885825"/>
          </a:xfrm>
          <a:prstGeom prst="line">
            <a:avLst/>
          </a:prstGeom>
          <a:noFill/>
          <a:ln w="17463">
            <a:solidFill>
              <a:srgbClr val="000000"/>
            </a:solidFill>
            <a:round/>
            <a:headEnd/>
            <a:tailEnd/>
          </a:ln>
        </p:spPr>
        <p:txBody>
          <a:bodyPr/>
          <a:lstStyle/>
          <a:p>
            <a:endParaRPr lang="en-IN"/>
          </a:p>
        </p:txBody>
      </p:sp>
      <p:sp>
        <p:nvSpPr>
          <p:cNvPr id="44138" name="Line 107"/>
          <p:cNvSpPr>
            <a:spLocks noChangeShapeType="1"/>
          </p:cNvSpPr>
          <p:nvPr/>
        </p:nvSpPr>
        <p:spPr bwMode="auto">
          <a:xfrm flipV="1">
            <a:off x="5662613" y="2035175"/>
            <a:ext cx="1587" cy="885825"/>
          </a:xfrm>
          <a:prstGeom prst="line">
            <a:avLst/>
          </a:prstGeom>
          <a:noFill/>
          <a:ln w="17463">
            <a:solidFill>
              <a:srgbClr val="000000"/>
            </a:solidFill>
            <a:round/>
            <a:headEnd/>
            <a:tailEnd/>
          </a:ln>
        </p:spPr>
        <p:txBody>
          <a:bodyPr/>
          <a:lstStyle/>
          <a:p>
            <a:endParaRPr lang="en-IN"/>
          </a:p>
        </p:txBody>
      </p:sp>
      <p:sp>
        <p:nvSpPr>
          <p:cNvPr id="44139" name="Line 108"/>
          <p:cNvSpPr>
            <a:spLocks noChangeShapeType="1"/>
          </p:cNvSpPr>
          <p:nvPr/>
        </p:nvSpPr>
        <p:spPr bwMode="auto">
          <a:xfrm flipV="1">
            <a:off x="4964113" y="2035175"/>
            <a:ext cx="1587" cy="885825"/>
          </a:xfrm>
          <a:prstGeom prst="line">
            <a:avLst/>
          </a:prstGeom>
          <a:noFill/>
          <a:ln w="17463">
            <a:solidFill>
              <a:srgbClr val="000000"/>
            </a:solidFill>
            <a:round/>
            <a:headEnd/>
            <a:tailEnd/>
          </a:ln>
        </p:spPr>
        <p:txBody>
          <a:bodyPr/>
          <a:lstStyle/>
          <a:p>
            <a:endParaRPr lang="en-IN"/>
          </a:p>
        </p:txBody>
      </p:sp>
      <p:sp>
        <p:nvSpPr>
          <p:cNvPr id="44140" name="Line 109"/>
          <p:cNvSpPr>
            <a:spLocks noChangeShapeType="1"/>
          </p:cNvSpPr>
          <p:nvPr/>
        </p:nvSpPr>
        <p:spPr bwMode="auto">
          <a:xfrm flipV="1">
            <a:off x="3994150" y="2035175"/>
            <a:ext cx="1588" cy="885825"/>
          </a:xfrm>
          <a:prstGeom prst="line">
            <a:avLst/>
          </a:prstGeom>
          <a:noFill/>
          <a:ln w="17463">
            <a:solidFill>
              <a:srgbClr val="000000"/>
            </a:solidFill>
            <a:round/>
            <a:headEnd/>
            <a:tailEnd/>
          </a:ln>
        </p:spPr>
        <p:txBody>
          <a:bodyPr/>
          <a:lstStyle/>
          <a:p>
            <a:endParaRPr lang="en-IN"/>
          </a:p>
        </p:txBody>
      </p:sp>
      <p:sp>
        <p:nvSpPr>
          <p:cNvPr id="44141" name="Line 110"/>
          <p:cNvSpPr>
            <a:spLocks noChangeShapeType="1"/>
          </p:cNvSpPr>
          <p:nvPr/>
        </p:nvSpPr>
        <p:spPr bwMode="auto">
          <a:xfrm flipV="1">
            <a:off x="3279775" y="2035175"/>
            <a:ext cx="1588" cy="885825"/>
          </a:xfrm>
          <a:prstGeom prst="line">
            <a:avLst/>
          </a:prstGeom>
          <a:noFill/>
          <a:ln w="17463">
            <a:solidFill>
              <a:srgbClr val="000000"/>
            </a:solidFill>
            <a:round/>
            <a:headEnd/>
            <a:tailEnd/>
          </a:ln>
        </p:spPr>
        <p:txBody>
          <a:bodyPr/>
          <a:lstStyle/>
          <a:p>
            <a:endParaRPr lang="en-IN"/>
          </a:p>
        </p:txBody>
      </p:sp>
      <p:sp>
        <p:nvSpPr>
          <p:cNvPr id="44142" name="Freeform 111"/>
          <p:cNvSpPr>
            <a:spLocks/>
          </p:cNvSpPr>
          <p:nvPr/>
        </p:nvSpPr>
        <p:spPr bwMode="auto">
          <a:xfrm>
            <a:off x="3603625" y="5592763"/>
            <a:ext cx="50800" cy="101600"/>
          </a:xfrm>
          <a:custGeom>
            <a:avLst/>
            <a:gdLst>
              <a:gd name="T0" fmla="*/ 0 w 3"/>
              <a:gd name="T1" fmla="*/ 0 h 6"/>
              <a:gd name="T2" fmla="*/ 2147483646 w 3"/>
              <a:gd name="T3" fmla="*/ 2147483646 h 6"/>
              <a:gd name="T4" fmla="*/ 2147483646 w 3"/>
              <a:gd name="T5" fmla="*/ 0 h 6"/>
              <a:gd name="T6" fmla="*/ 2147483646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p:spPr>
        <p:txBody>
          <a:bodyPr/>
          <a:lstStyle/>
          <a:p>
            <a:endParaRPr lang="en-IN"/>
          </a:p>
        </p:txBody>
      </p:sp>
      <p:sp>
        <p:nvSpPr>
          <p:cNvPr id="44143" name="Freeform 112"/>
          <p:cNvSpPr>
            <a:spLocks/>
          </p:cNvSpPr>
          <p:nvPr/>
        </p:nvSpPr>
        <p:spPr bwMode="auto">
          <a:xfrm>
            <a:off x="3603625" y="5592763"/>
            <a:ext cx="50800" cy="101600"/>
          </a:xfrm>
          <a:custGeom>
            <a:avLst/>
            <a:gdLst>
              <a:gd name="T0" fmla="*/ 0 w 32"/>
              <a:gd name="T1" fmla="*/ 0 h 64"/>
              <a:gd name="T2" fmla="*/ 2147483646 w 32"/>
              <a:gd name="T3" fmla="*/ 2147483646 h 64"/>
              <a:gd name="T4" fmla="*/ 2147483646 w 32"/>
              <a:gd name="T5" fmla="*/ 0 h 64"/>
              <a:gd name="T6" fmla="*/ 2147483646 w 32"/>
              <a:gd name="T7" fmla="*/ 0 h 64"/>
              <a:gd name="T8" fmla="*/ 0 w 32"/>
              <a:gd name="T9" fmla="*/ 0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0" y="0"/>
                </a:moveTo>
                <a:lnTo>
                  <a:pt x="10" y="64"/>
                </a:lnTo>
                <a:lnTo>
                  <a:pt x="32" y="0"/>
                </a:lnTo>
                <a:lnTo>
                  <a:pt x="10" y="0"/>
                </a:lnTo>
                <a:lnTo>
                  <a:pt x="0" y="0"/>
                </a:lnTo>
                <a:close/>
              </a:path>
            </a:pathLst>
          </a:custGeom>
          <a:solidFill>
            <a:srgbClr val="000000"/>
          </a:solidFill>
          <a:ln w="0">
            <a:solidFill>
              <a:srgbClr val="000000"/>
            </a:solidFill>
            <a:round/>
            <a:headEnd/>
            <a:tailEnd/>
          </a:ln>
        </p:spPr>
        <p:txBody>
          <a:bodyPr/>
          <a:lstStyle/>
          <a:p>
            <a:endParaRPr lang="en-IN"/>
          </a:p>
        </p:txBody>
      </p:sp>
      <p:sp>
        <p:nvSpPr>
          <p:cNvPr id="44144" name="Line 113"/>
          <p:cNvSpPr>
            <a:spLocks noChangeShapeType="1"/>
          </p:cNvSpPr>
          <p:nvPr/>
        </p:nvSpPr>
        <p:spPr bwMode="auto">
          <a:xfrm flipV="1">
            <a:off x="3619500" y="5440363"/>
            <a:ext cx="1588" cy="152400"/>
          </a:xfrm>
          <a:prstGeom prst="line">
            <a:avLst/>
          </a:prstGeom>
          <a:noFill/>
          <a:ln w="17463">
            <a:solidFill>
              <a:srgbClr val="000000"/>
            </a:solidFill>
            <a:round/>
            <a:headEnd/>
            <a:tailEnd/>
          </a:ln>
        </p:spPr>
        <p:txBody>
          <a:bodyPr/>
          <a:lstStyle/>
          <a:p>
            <a:endParaRPr lang="en-IN"/>
          </a:p>
        </p:txBody>
      </p:sp>
      <p:sp>
        <p:nvSpPr>
          <p:cNvPr id="44145" name="Freeform 114"/>
          <p:cNvSpPr>
            <a:spLocks/>
          </p:cNvSpPr>
          <p:nvPr/>
        </p:nvSpPr>
        <p:spPr bwMode="auto">
          <a:xfrm>
            <a:off x="6700838" y="5592763"/>
            <a:ext cx="34925" cy="101600"/>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p:spPr>
        <p:txBody>
          <a:bodyPr/>
          <a:lstStyle/>
          <a:p>
            <a:endParaRPr lang="en-IN"/>
          </a:p>
        </p:txBody>
      </p:sp>
      <p:sp>
        <p:nvSpPr>
          <p:cNvPr id="44146" name="Freeform 115"/>
          <p:cNvSpPr>
            <a:spLocks/>
          </p:cNvSpPr>
          <p:nvPr/>
        </p:nvSpPr>
        <p:spPr bwMode="auto">
          <a:xfrm>
            <a:off x="6700838" y="5592763"/>
            <a:ext cx="34925" cy="101600"/>
          </a:xfrm>
          <a:custGeom>
            <a:avLst/>
            <a:gdLst>
              <a:gd name="T0" fmla="*/ 0 w 22"/>
              <a:gd name="T1" fmla="*/ 0 h 64"/>
              <a:gd name="T2" fmla="*/ 2147483646 w 22"/>
              <a:gd name="T3" fmla="*/ 2147483646 h 64"/>
              <a:gd name="T4" fmla="*/ 2147483646 w 22"/>
              <a:gd name="T5" fmla="*/ 0 h 64"/>
              <a:gd name="T6" fmla="*/ 2147483646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44147" name="Line 116"/>
          <p:cNvSpPr>
            <a:spLocks noChangeShapeType="1"/>
          </p:cNvSpPr>
          <p:nvPr/>
        </p:nvSpPr>
        <p:spPr bwMode="auto">
          <a:xfrm flipV="1">
            <a:off x="6718300" y="5440363"/>
            <a:ext cx="1588" cy="152400"/>
          </a:xfrm>
          <a:prstGeom prst="line">
            <a:avLst/>
          </a:prstGeom>
          <a:noFill/>
          <a:ln w="17463">
            <a:solidFill>
              <a:srgbClr val="000000"/>
            </a:solidFill>
            <a:round/>
            <a:headEnd/>
            <a:tailEnd/>
          </a:ln>
        </p:spPr>
        <p:txBody>
          <a:bodyPr/>
          <a:lstStyle/>
          <a:p>
            <a:endParaRPr lang="en-IN"/>
          </a:p>
        </p:txBody>
      </p:sp>
      <p:sp>
        <p:nvSpPr>
          <p:cNvPr id="44148" name="Freeform 117"/>
          <p:cNvSpPr>
            <a:spLocks/>
          </p:cNvSpPr>
          <p:nvPr/>
        </p:nvSpPr>
        <p:spPr bwMode="auto">
          <a:xfrm>
            <a:off x="5287963" y="5592763"/>
            <a:ext cx="34925" cy="101600"/>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p:spPr>
        <p:txBody>
          <a:bodyPr/>
          <a:lstStyle/>
          <a:p>
            <a:endParaRPr lang="en-IN"/>
          </a:p>
        </p:txBody>
      </p:sp>
      <p:sp>
        <p:nvSpPr>
          <p:cNvPr id="44149" name="Freeform 118"/>
          <p:cNvSpPr>
            <a:spLocks/>
          </p:cNvSpPr>
          <p:nvPr/>
        </p:nvSpPr>
        <p:spPr bwMode="auto">
          <a:xfrm>
            <a:off x="5287963" y="5592763"/>
            <a:ext cx="34925" cy="101600"/>
          </a:xfrm>
          <a:custGeom>
            <a:avLst/>
            <a:gdLst>
              <a:gd name="T0" fmla="*/ 0 w 22"/>
              <a:gd name="T1" fmla="*/ 0 h 64"/>
              <a:gd name="T2" fmla="*/ 2147483646 w 22"/>
              <a:gd name="T3" fmla="*/ 2147483646 h 64"/>
              <a:gd name="T4" fmla="*/ 2147483646 w 22"/>
              <a:gd name="T5" fmla="*/ 0 h 64"/>
              <a:gd name="T6" fmla="*/ 2147483646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44150" name="Line 119"/>
          <p:cNvSpPr>
            <a:spLocks noChangeShapeType="1"/>
          </p:cNvSpPr>
          <p:nvPr/>
        </p:nvSpPr>
        <p:spPr bwMode="auto">
          <a:xfrm flipV="1">
            <a:off x="5305425" y="5440363"/>
            <a:ext cx="1588" cy="152400"/>
          </a:xfrm>
          <a:prstGeom prst="line">
            <a:avLst/>
          </a:prstGeom>
          <a:noFill/>
          <a:ln w="17463">
            <a:solidFill>
              <a:srgbClr val="000000"/>
            </a:solidFill>
            <a:round/>
            <a:headEnd/>
            <a:tailEnd/>
          </a:ln>
        </p:spPr>
        <p:txBody>
          <a:bodyPr/>
          <a:lstStyle/>
          <a:p>
            <a:endParaRPr lang="en-IN"/>
          </a:p>
        </p:txBody>
      </p:sp>
      <p:sp>
        <p:nvSpPr>
          <p:cNvPr id="44151" name="Rectangle 120"/>
          <p:cNvSpPr>
            <a:spLocks noChangeArrowheads="1"/>
          </p:cNvSpPr>
          <p:nvPr/>
        </p:nvSpPr>
        <p:spPr bwMode="auto">
          <a:xfrm>
            <a:off x="2500313" y="5715000"/>
            <a:ext cx="692150"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Data input</a:t>
            </a:r>
            <a:endParaRPr lang="en-CA" altLang="en-US" sz="2400"/>
          </a:p>
        </p:txBody>
      </p:sp>
      <p:sp>
        <p:nvSpPr>
          <p:cNvPr id="44152" name="Rectangle 121"/>
          <p:cNvSpPr>
            <a:spLocks noChangeArrowheads="1"/>
          </p:cNvSpPr>
          <p:nvPr/>
        </p:nvSpPr>
        <p:spPr bwMode="auto">
          <a:xfrm>
            <a:off x="2428875" y="5929313"/>
            <a:ext cx="862013" cy="182562"/>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/output lines:</a:t>
            </a:r>
            <a:endParaRPr lang="en-CA" altLang="en-US" sz="2400"/>
          </a:p>
        </p:txBody>
      </p:sp>
      <p:sp>
        <p:nvSpPr>
          <p:cNvPr id="44153" name="Rectangle 122"/>
          <p:cNvSpPr>
            <a:spLocks noChangeArrowheads="1"/>
          </p:cNvSpPr>
          <p:nvPr/>
        </p:nvSpPr>
        <p:spPr bwMode="auto">
          <a:xfrm>
            <a:off x="1543050" y="2462213"/>
            <a:ext cx="101600" cy="182562"/>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A</a:t>
            </a:r>
            <a:endParaRPr lang="en-CA" altLang="en-US" sz="2400"/>
          </a:p>
        </p:txBody>
      </p:sp>
      <p:sp>
        <p:nvSpPr>
          <p:cNvPr id="44154" name="Rectangle 123"/>
          <p:cNvSpPr>
            <a:spLocks noChangeArrowheads="1"/>
          </p:cNvSpPr>
          <p:nvPr/>
        </p:nvSpPr>
        <p:spPr bwMode="auto">
          <a:xfrm>
            <a:off x="1662113" y="2530475"/>
            <a:ext cx="57150" cy="122238"/>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0</a:t>
            </a:r>
            <a:endParaRPr lang="en-CA" altLang="en-US" sz="2400"/>
          </a:p>
        </p:txBody>
      </p:sp>
      <p:sp>
        <p:nvSpPr>
          <p:cNvPr id="44155" name="Rectangle 124"/>
          <p:cNvSpPr>
            <a:spLocks noChangeArrowheads="1"/>
          </p:cNvSpPr>
          <p:nvPr/>
        </p:nvSpPr>
        <p:spPr bwMode="auto">
          <a:xfrm>
            <a:off x="1543050" y="2801938"/>
            <a:ext cx="101600" cy="182562"/>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A</a:t>
            </a:r>
            <a:endParaRPr lang="en-CA" altLang="en-US" sz="2400"/>
          </a:p>
        </p:txBody>
      </p:sp>
      <p:sp>
        <p:nvSpPr>
          <p:cNvPr id="44156" name="Rectangle 125"/>
          <p:cNvSpPr>
            <a:spLocks noChangeArrowheads="1"/>
          </p:cNvSpPr>
          <p:nvPr/>
        </p:nvSpPr>
        <p:spPr bwMode="auto">
          <a:xfrm>
            <a:off x="1662113" y="2887663"/>
            <a:ext cx="57150" cy="122237"/>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1</a:t>
            </a:r>
            <a:endParaRPr lang="en-CA" altLang="en-US" sz="2400"/>
          </a:p>
        </p:txBody>
      </p:sp>
      <p:sp>
        <p:nvSpPr>
          <p:cNvPr id="44157" name="Rectangle 126"/>
          <p:cNvSpPr>
            <a:spLocks noChangeArrowheads="1"/>
          </p:cNvSpPr>
          <p:nvPr/>
        </p:nvSpPr>
        <p:spPr bwMode="auto">
          <a:xfrm>
            <a:off x="1543050" y="3159125"/>
            <a:ext cx="101600"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A</a:t>
            </a:r>
            <a:endParaRPr lang="en-CA" altLang="en-US" sz="2400"/>
          </a:p>
        </p:txBody>
      </p:sp>
      <p:sp>
        <p:nvSpPr>
          <p:cNvPr id="44158" name="Rectangle 127"/>
          <p:cNvSpPr>
            <a:spLocks noChangeArrowheads="1"/>
          </p:cNvSpPr>
          <p:nvPr/>
        </p:nvSpPr>
        <p:spPr bwMode="auto">
          <a:xfrm>
            <a:off x="1662113" y="3244850"/>
            <a:ext cx="57150" cy="122238"/>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2</a:t>
            </a:r>
            <a:endParaRPr lang="en-CA" altLang="en-US" sz="2400"/>
          </a:p>
        </p:txBody>
      </p:sp>
      <p:sp>
        <p:nvSpPr>
          <p:cNvPr id="44159" name="Rectangle 128"/>
          <p:cNvSpPr>
            <a:spLocks noChangeArrowheads="1"/>
          </p:cNvSpPr>
          <p:nvPr/>
        </p:nvSpPr>
        <p:spPr bwMode="auto">
          <a:xfrm>
            <a:off x="1543050" y="3517900"/>
            <a:ext cx="101600"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A</a:t>
            </a:r>
            <a:endParaRPr lang="en-CA" altLang="en-US" sz="2400"/>
          </a:p>
        </p:txBody>
      </p:sp>
      <p:sp>
        <p:nvSpPr>
          <p:cNvPr id="44160" name="Rectangle 129"/>
          <p:cNvSpPr>
            <a:spLocks noChangeArrowheads="1"/>
          </p:cNvSpPr>
          <p:nvPr/>
        </p:nvSpPr>
        <p:spPr bwMode="auto">
          <a:xfrm>
            <a:off x="1662113" y="3602038"/>
            <a:ext cx="57150" cy="122237"/>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3</a:t>
            </a:r>
            <a:endParaRPr lang="en-CA" altLang="en-US" sz="2400"/>
          </a:p>
        </p:txBody>
      </p:sp>
      <p:sp>
        <p:nvSpPr>
          <p:cNvPr id="44161" name="Rectangle 130"/>
          <p:cNvSpPr>
            <a:spLocks noChangeArrowheads="1"/>
          </p:cNvSpPr>
          <p:nvPr/>
        </p:nvSpPr>
        <p:spPr bwMode="auto">
          <a:xfrm>
            <a:off x="2922588" y="1814513"/>
            <a:ext cx="144462" cy="182562"/>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W</a:t>
            </a:r>
            <a:endParaRPr lang="en-CA" altLang="en-US" sz="2400"/>
          </a:p>
        </p:txBody>
      </p:sp>
      <p:sp>
        <p:nvSpPr>
          <p:cNvPr id="44162" name="Rectangle 131"/>
          <p:cNvSpPr>
            <a:spLocks noChangeArrowheads="1"/>
          </p:cNvSpPr>
          <p:nvPr/>
        </p:nvSpPr>
        <p:spPr bwMode="auto">
          <a:xfrm>
            <a:off x="3057525" y="1900238"/>
            <a:ext cx="57150" cy="122237"/>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0</a:t>
            </a:r>
            <a:endParaRPr lang="en-CA" altLang="en-US" sz="2400"/>
          </a:p>
        </p:txBody>
      </p:sp>
      <p:sp>
        <p:nvSpPr>
          <p:cNvPr id="44163" name="Rectangle 132"/>
          <p:cNvSpPr>
            <a:spLocks noChangeArrowheads="1"/>
          </p:cNvSpPr>
          <p:nvPr/>
        </p:nvSpPr>
        <p:spPr bwMode="auto">
          <a:xfrm>
            <a:off x="2922588" y="2530475"/>
            <a:ext cx="144462"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W</a:t>
            </a:r>
            <a:endParaRPr lang="en-CA" altLang="en-US" sz="2400"/>
          </a:p>
        </p:txBody>
      </p:sp>
      <p:sp>
        <p:nvSpPr>
          <p:cNvPr id="44164" name="Rectangle 133"/>
          <p:cNvSpPr>
            <a:spLocks noChangeArrowheads="1"/>
          </p:cNvSpPr>
          <p:nvPr/>
        </p:nvSpPr>
        <p:spPr bwMode="auto">
          <a:xfrm>
            <a:off x="3057525" y="2597150"/>
            <a:ext cx="57150" cy="122238"/>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1</a:t>
            </a:r>
            <a:endParaRPr lang="en-CA" altLang="en-US" sz="2400"/>
          </a:p>
        </p:txBody>
      </p:sp>
      <p:sp>
        <p:nvSpPr>
          <p:cNvPr id="44165" name="Rectangle 134"/>
          <p:cNvSpPr>
            <a:spLocks noChangeArrowheads="1"/>
          </p:cNvSpPr>
          <p:nvPr/>
        </p:nvSpPr>
        <p:spPr bwMode="auto">
          <a:xfrm>
            <a:off x="2922588" y="3976688"/>
            <a:ext cx="144462" cy="182562"/>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W</a:t>
            </a:r>
            <a:endParaRPr lang="en-CA" altLang="en-US" sz="2400"/>
          </a:p>
        </p:txBody>
      </p:sp>
      <p:sp>
        <p:nvSpPr>
          <p:cNvPr id="44166" name="Rectangle 135"/>
          <p:cNvSpPr>
            <a:spLocks noChangeArrowheads="1"/>
          </p:cNvSpPr>
          <p:nvPr/>
        </p:nvSpPr>
        <p:spPr bwMode="auto">
          <a:xfrm>
            <a:off x="3057525" y="4044950"/>
            <a:ext cx="114300" cy="122238"/>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15</a:t>
            </a:r>
            <a:endParaRPr lang="en-CA" altLang="en-US" sz="2400"/>
          </a:p>
        </p:txBody>
      </p:sp>
      <p:sp>
        <p:nvSpPr>
          <p:cNvPr id="44167" name="Rectangle 136"/>
          <p:cNvSpPr>
            <a:spLocks noChangeArrowheads="1"/>
          </p:cNvSpPr>
          <p:nvPr/>
        </p:nvSpPr>
        <p:spPr bwMode="auto">
          <a:xfrm>
            <a:off x="3143250" y="1439863"/>
            <a:ext cx="84138" cy="182562"/>
          </a:xfrm>
          <a:prstGeom prst="rect">
            <a:avLst/>
          </a:prstGeom>
          <a:noFill/>
          <a:ln w="9525">
            <a:noFill/>
            <a:miter lim="800000"/>
            <a:headEnd/>
            <a:tailEnd/>
          </a:ln>
        </p:spPr>
        <p:txBody>
          <a:bodyPr wrap="none" lIns="0" tIns="0" rIns="0" bIns="0">
            <a:spAutoFit/>
          </a:bodyPr>
          <a:lstStyle/>
          <a:p>
            <a:pPr algn="ctr"/>
            <a:r>
              <a:rPr lang="en-CA" altLang="en-US" sz="1200" i="1">
                <a:solidFill>
                  <a:srgbClr val="000000"/>
                </a:solidFill>
                <a:latin typeface="Nimbus Roman No9 L" charset="0"/>
              </a:rPr>
              <a:t>b</a:t>
            </a:r>
            <a:endParaRPr lang="en-CA" altLang="en-US" sz="2400"/>
          </a:p>
        </p:txBody>
      </p:sp>
      <p:sp>
        <p:nvSpPr>
          <p:cNvPr id="44168" name="Rectangle 137"/>
          <p:cNvSpPr>
            <a:spLocks noChangeArrowheads="1"/>
          </p:cNvSpPr>
          <p:nvPr/>
        </p:nvSpPr>
        <p:spPr bwMode="auto">
          <a:xfrm>
            <a:off x="3228975" y="1525588"/>
            <a:ext cx="57150" cy="122237"/>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7</a:t>
            </a:r>
            <a:endParaRPr lang="en-CA" altLang="en-US" sz="2400"/>
          </a:p>
        </p:txBody>
      </p:sp>
      <p:sp>
        <p:nvSpPr>
          <p:cNvPr id="44169" name="Rectangle 138"/>
          <p:cNvSpPr>
            <a:spLocks noChangeArrowheads="1"/>
          </p:cNvSpPr>
          <p:nvPr/>
        </p:nvSpPr>
        <p:spPr bwMode="auto">
          <a:xfrm>
            <a:off x="4794250" y="1439863"/>
            <a:ext cx="84138" cy="182562"/>
          </a:xfrm>
          <a:prstGeom prst="rect">
            <a:avLst/>
          </a:prstGeom>
          <a:noFill/>
          <a:ln w="9525">
            <a:noFill/>
            <a:miter lim="800000"/>
            <a:headEnd/>
            <a:tailEnd/>
          </a:ln>
        </p:spPr>
        <p:txBody>
          <a:bodyPr wrap="none" lIns="0" tIns="0" rIns="0" bIns="0">
            <a:spAutoFit/>
          </a:bodyPr>
          <a:lstStyle/>
          <a:p>
            <a:pPr algn="ctr"/>
            <a:r>
              <a:rPr lang="en-CA" altLang="en-US" sz="1200" i="1">
                <a:solidFill>
                  <a:srgbClr val="000000"/>
                </a:solidFill>
                <a:latin typeface="Nimbus Roman No9 L" charset="0"/>
              </a:rPr>
              <a:t>b</a:t>
            </a:r>
            <a:endParaRPr lang="en-CA" altLang="en-US" sz="2400"/>
          </a:p>
        </p:txBody>
      </p:sp>
      <p:sp>
        <p:nvSpPr>
          <p:cNvPr id="44170" name="Rectangle 139"/>
          <p:cNvSpPr>
            <a:spLocks noChangeArrowheads="1"/>
          </p:cNvSpPr>
          <p:nvPr/>
        </p:nvSpPr>
        <p:spPr bwMode="auto">
          <a:xfrm>
            <a:off x="4879975" y="1525588"/>
            <a:ext cx="57150" cy="122237"/>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1</a:t>
            </a:r>
            <a:endParaRPr lang="en-CA" altLang="en-US" sz="2400"/>
          </a:p>
        </p:txBody>
      </p:sp>
      <p:sp>
        <p:nvSpPr>
          <p:cNvPr id="44171" name="Rectangle 140"/>
          <p:cNvSpPr>
            <a:spLocks noChangeArrowheads="1"/>
          </p:cNvSpPr>
          <p:nvPr/>
        </p:nvSpPr>
        <p:spPr bwMode="auto">
          <a:xfrm>
            <a:off x="6207125" y="1439863"/>
            <a:ext cx="84138" cy="182562"/>
          </a:xfrm>
          <a:prstGeom prst="rect">
            <a:avLst/>
          </a:prstGeom>
          <a:noFill/>
          <a:ln w="9525">
            <a:noFill/>
            <a:miter lim="800000"/>
            <a:headEnd/>
            <a:tailEnd/>
          </a:ln>
        </p:spPr>
        <p:txBody>
          <a:bodyPr wrap="none" lIns="0" tIns="0" rIns="0" bIns="0">
            <a:spAutoFit/>
          </a:bodyPr>
          <a:lstStyle/>
          <a:p>
            <a:pPr algn="ctr"/>
            <a:r>
              <a:rPr lang="en-CA" altLang="en-US" sz="1200" i="1">
                <a:solidFill>
                  <a:srgbClr val="000000"/>
                </a:solidFill>
                <a:latin typeface="Nimbus Roman No9 L" charset="0"/>
              </a:rPr>
              <a:t>b</a:t>
            </a:r>
            <a:endParaRPr lang="en-CA" altLang="en-US" sz="2400"/>
          </a:p>
        </p:txBody>
      </p:sp>
      <p:sp>
        <p:nvSpPr>
          <p:cNvPr id="44172" name="Rectangle 141"/>
          <p:cNvSpPr>
            <a:spLocks noChangeArrowheads="1"/>
          </p:cNvSpPr>
          <p:nvPr/>
        </p:nvSpPr>
        <p:spPr bwMode="auto">
          <a:xfrm>
            <a:off x="6292850" y="1525588"/>
            <a:ext cx="57150" cy="122237"/>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0</a:t>
            </a:r>
            <a:endParaRPr lang="en-CA" altLang="en-US" sz="2400"/>
          </a:p>
        </p:txBody>
      </p:sp>
      <p:sp>
        <p:nvSpPr>
          <p:cNvPr id="44173" name="Freeform 142"/>
          <p:cNvSpPr>
            <a:spLocks/>
          </p:cNvSpPr>
          <p:nvPr/>
        </p:nvSpPr>
        <p:spPr bwMode="auto">
          <a:xfrm>
            <a:off x="4471988" y="2019300"/>
            <a:ext cx="34925" cy="33338"/>
          </a:xfrm>
          <a:custGeom>
            <a:avLst/>
            <a:gdLst>
              <a:gd name="T0" fmla="*/ 2147483646 w 22"/>
              <a:gd name="T1" fmla="*/ 2147483646 h 21"/>
              <a:gd name="T2" fmla="*/ 2147483646 w 22"/>
              <a:gd name="T3" fmla="*/ 0 h 21"/>
              <a:gd name="T4" fmla="*/ 0 w 22"/>
              <a:gd name="T5" fmla="*/ 0 h 21"/>
              <a:gd name="T6" fmla="*/ 0 w 22"/>
              <a:gd name="T7" fmla="*/ 2147483646 h 21"/>
              <a:gd name="T8" fmla="*/ 0 w 22"/>
              <a:gd name="T9" fmla="*/ 2147483646 h 21"/>
              <a:gd name="T10" fmla="*/ 2147483646 w 22"/>
              <a:gd name="T11" fmla="*/ 2147483646 h 21"/>
              <a:gd name="T12" fmla="*/ 2147483646 w 22"/>
              <a:gd name="T13" fmla="*/ 2147483646 h 21"/>
              <a:gd name="T14" fmla="*/ 2147483646 w 22"/>
              <a:gd name="T15" fmla="*/ 2147483646 h 21"/>
              <a:gd name="T16" fmla="*/ 2147483646 w 22"/>
              <a:gd name="T17" fmla="*/ 0 h 21"/>
              <a:gd name="T18" fmla="*/ 2147483646 w 22"/>
              <a:gd name="T19" fmla="*/ 0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11" y="0"/>
                </a:lnTo>
                <a:lnTo>
                  <a:pt x="0" y="0"/>
                </a:lnTo>
                <a:lnTo>
                  <a:pt x="0" y="10"/>
                </a:lnTo>
                <a:lnTo>
                  <a:pt x="0" y="21"/>
                </a:lnTo>
                <a:lnTo>
                  <a:pt x="11" y="21"/>
                </a:lnTo>
                <a:lnTo>
                  <a:pt x="22" y="21"/>
                </a:lnTo>
                <a:lnTo>
                  <a:pt x="22" y="10"/>
                </a:lnTo>
                <a:lnTo>
                  <a:pt x="22" y="0"/>
                </a:lnTo>
                <a:lnTo>
                  <a:pt x="11" y="0"/>
                </a:lnTo>
                <a:lnTo>
                  <a:pt x="11" y="10"/>
                </a:lnTo>
                <a:close/>
              </a:path>
            </a:pathLst>
          </a:custGeom>
          <a:solidFill>
            <a:srgbClr val="000000"/>
          </a:solidFill>
          <a:ln w="0">
            <a:solidFill>
              <a:srgbClr val="000000"/>
            </a:solidFill>
            <a:round/>
            <a:headEnd/>
            <a:tailEnd/>
          </a:ln>
        </p:spPr>
        <p:txBody>
          <a:bodyPr/>
          <a:lstStyle/>
          <a:p>
            <a:endParaRPr lang="en-IN"/>
          </a:p>
        </p:txBody>
      </p:sp>
      <p:sp>
        <p:nvSpPr>
          <p:cNvPr id="44174" name="Freeform 143"/>
          <p:cNvSpPr>
            <a:spLocks/>
          </p:cNvSpPr>
          <p:nvPr/>
        </p:nvSpPr>
        <p:spPr bwMode="auto">
          <a:xfrm>
            <a:off x="4481513" y="203517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IN"/>
          </a:p>
        </p:txBody>
      </p:sp>
      <p:sp>
        <p:nvSpPr>
          <p:cNvPr id="44175" name="Freeform 144"/>
          <p:cNvSpPr>
            <a:spLocks/>
          </p:cNvSpPr>
          <p:nvPr/>
        </p:nvSpPr>
        <p:spPr bwMode="auto">
          <a:xfrm>
            <a:off x="4473575" y="2019300"/>
            <a:ext cx="33338" cy="33338"/>
          </a:xfrm>
          <a:custGeom>
            <a:avLst/>
            <a:gdLst>
              <a:gd name="T0" fmla="*/ 2147483646 w 21"/>
              <a:gd name="T1" fmla="*/ 2147483646 h 21"/>
              <a:gd name="T2" fmla="*/ 2147483646 w 21"/>
              <a:gd name="T3" fmla="*/ 0 h 21"/>
              <a:gd name="T4" fmla="*/ 0 w 21"/>
              <a:gd name="T5" fmla="*/ 0 h 21"/>
              <a:gd name="T6" fmla="*/ 0 w 21"/>
              <a:gd name="T7" fmla="*/ 2147483646 h 21"/>
              <a:gd name="T8" fmla="*/ 0 w 21"/>
              <a:gd name="T9" fmla="*/ 2147483646 h 21"/>
              <a:gd name="T10" fmla="*/ 2147483646 w 21"/>
              <a:gd name="T11" fmla="*/ 2147483646 h 21"/>
              <a:gd name="T12" fmla="*/ 2147483646 w 21"/>
              <a:gd name="T13" fmla="*/ 2147483646 h 21"/>
              <a:gd name="T14" fmla="*/ 2147483646 w 21"/>
              <a:gd name="T15" fmla="*/ 2147483646 h 21"/>
              <a:gd name="T16" fmla="*/ 2147483646 w 21"/>
              <a:gd name="T17" fmla="*/ 0 h 21"/>
              <a:gd name="T18" fmla="*/ 2147483646 w 21"/>
              <a:gd name="T19" fmla="*/ 0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10" y="0"/>
                </a:lnTo>
                <a:lnTo>
                  <a:pt x="0" y="0"/>
                </a:lnTo>
                <a:lnTo>
                  <a:pt x="0" y="10"/>
                </a:lnTo>
                <a:lnTo>
                  <a:pt x="0" y="21"/>
                </a:lnTo>
                <a:lnTo>
                  <a:pt x="10" y="21"/>
                </a:lnTo>
                <a:lnTo>
                  <a:pt x="21" y="21"/>
                </a:lnTo>
                <a:lnTo>
                  <a:pt x="21" y="10"/>
                </a:lnTo>
                <a:lnTo>
                  <a:pt x="21" y="0"/>
                </a:lnTo>
                <a:lnTo>
                  <a:pt x="10" y="0"/>
                </a:lnTo>
                <a:lnTo>
                  <a:pt x="10" y="10"/>
                </a:lnTo>
                <a:close/>
              </a:path>
            </a:pathLst>
          </a:custGeom>
          <a:solidFill>
            <a:srgbClr val="000000"/>
          </a:solidFill>
          <a:ln w="0">
            <a:solidFill>
              <a:srgbClr val="000000"/>
            </a:solidFill>
            <a:round/>
            <a:headEnd/>
            <a:tailEnd/>
          </a:ln>
        </p:spPr>
        <p:txBody>
          <a:bodyPr/>
          <a:lstStyle/>
          <a:p>
            <a:endParaRPr lang="en-IN"/>
          </a:p>
        </p:txBody>
      </p:sp>
      <p:sp>
        <p:nvSpPr>
          <p:cNvPr id="44176" name="Freeform 145"/>
          <p:cNvSpPr>
            <a:spLocks/>
          </p:cNvSpPr>
          <p:nvPr/>
        </p:nvSpPr>
        <p:spPr bwMode="auto">
          <a:xfrm>
            <a:off x="4481513" y="203517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IN"/>
          </a:p>
        </p:txBody>
      </p:sp>
      <p:sp>
        <p:nvSpPr>
          <p:cNvPr id="44177" name="Freeform 146"/>
          <p:cNvSpPr>
            <a:spLocks/>
          </p:cNvSpPr>
          <p:nvPr/>
        </p:nvSpPr>
        <p:spPr bwMode="auto">
          <a:xfrm>
            <a:off x="4473575" y="2019300"/>
            <a:ext cx="33338" cy="33338"/>
          </a:xfrm>
          <a:custGeom>
            <a:avLst/>
            <a:gdLst>
              <a:gd name="T0" fmla="*/ 2147483646 w 21"/>
              <a:gd name="T1" fmla="*/ 2147483646 h 21"/>
              <a:gd name="T2" fmla="*/ 2147483646 w 21"/>
              <a:gd name="T3" fmla="*/ 0 h 21"/>
              <a:gd name="T4" fmla="*/ 0 w 21"/>
              <a:gd name="T5" fmla="*/ 0 h 21"/>
              <a:gd name="T6" fmla="*/ 0 w 21"/>
              <a:gd name="T7" fmla="*/ 2147483646 h 21"/>
              <a:gd name="T8" fmla="*/ 0 w 21"/>
              <a:gd name="T9" fmla="*/ 2147483646 h 21"/>
              <a:gd name="T10" fmla="*/ 2147483646 w 21"/>
              <a:gd name="T11" fmla="*/ 2147483646 h 21"/>
              <a:gd name="T12" fmla="*/ 2147483646 w 21"/>
              <a:gd name="T13" fmla="*/ 2147483646 h 21"/>
              <a:gd name="T14" fmla="*/ 2147483646 w 21"/>
              <a:gd name="T15" fmla="*/ 2147483646 h 21"/>
              <a:gd name="T16" fmla="*/ 2147483646 w 21"/>
              <a:gd name="T17" fmla="*/ 0 h 21"/>
              <a:gd name="T18" fmla="*/ 2147483646 w 21"/>
              <a:gd name="T19" fmla="*/ 0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1" y="10"/>
                </a:moveTo>
                <a:lnTo>
                  <a:pt x="11" y="0"/>
                </a:lnTo>
                <a:lnTo>
                  <a:pt x="0" y="0"/>
                </a:lnTo>
                <a:lnTo>
                  <a:pt x="0" y="10"/>
                </a:lnTo>
                <a:lnTo>
                  <a:pt x="0" y="21"/>
                </a:lnTo>
                <a:lnTo>
                  <a:pt x="11" y="21"/>
                </a:lnTo>
                <a:lnTo>
                  <a:pt x="21" y="21"/>
                </a:lnTo>
                <a:lnTo>
                  <a:pt x="21" y="10"/>
                </a:lnTo>
                <a:lnTo>
                  <a:pt x="21" y="0"/>
                </a:lnTo>
                <a:lnTo>
                  <a:pt x="11" y="0"/>
                </a:lnTo>
                <a:lnTo>
                  <a:pt x="11" y="10"/>
                </a:lnTo>
                <a:close/>
              </a:path>
            </a:pathLst>
          </a:custGeom>
          <a:solidFill>
            <a:srgbClr val="000000"/>
          </a:solidFill>
          <a:ln w="0">
            <a:solidFill>
              <a:srgbClr val="000000"/>
            </a:solidFill>
            <a:round/>
            <a:headEnd/>
            <a:tailEnd/>
          </a:ln>
        </p:spPr>
        <p:txBody>
          <a:bodyPr/>
          <a:lstStyle/>
          <a:p>
            <a:endParaRPr lang="en-IN"/>
          </a:p>
        </p:txBody>
      </p:sp>
      <p:sp>
        <p:nvSpPr>
          <p:cNvPr id="44178" name="Freeform 147"/>
          <p:cNvSpPr>
            <a:spLocks/>
          </p:cNvSpPr>
          <p:nvPr/>
        </p:nvSpPr>
        <p:spPr bwMode="auto">
          <a:xfrm>
            <a:off x="4481513" y="203517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IN"/>
          </a:p>
        </p:txBody>
      </p:sp>
      <p:sp>
        <p:nvSpPr>
          <p:cNvPr id="44179" name="Freeform 148"/>
          <p:cNvSpPr>
            <a:spLocks/>
          </p:cNvSpPr>
          <p:nvPr/>
        </p:nvSpPr>
        <p:spPr bwMode="auto">
          <a:xfrm>
            <a:off x="4471988" y="2716213"/>
            <a:ext cx="34925" cy="34925"/>
          </a:xfrm>
          <a:custGeom>
            <a:avLst/>
            <a:gdLst>
              <a:gd name="T0" fmla="*/ 2147483646 w 22"/>
              <a:gd name="T1" fmla="*/ 2147483646 h 22"/>
              <a:gd name="T2" fmla="*/ 2147483646 w 22"/>
              <a:gd name="T3" fmla="*/ 0 h 22"/>
              <a:gd name="T4" fmla="*/ 0 w 22"/>
              <a:gd name="T5" fmla="*/ 0 h 22"/>
              <a:gd name="T6" fmla="*/ 0 w 22"/>
              <a:gd name="T7" fmla="*/ 2147483646 h 22"/>
              <a:gd name="T8" fmla="*/ 0 w 22"/>
              <a:gd name="T9" fmla="*/ 2147483646 h 22"/>
              <a:gd name="T10" fmla="*/ 2147483646 w 22"/>
              <a:gd name="T11" fmla="*/ 2147483646 h 22"/>
              <a:gd name="T12" fmla="*/ 2147483646 w 22"/>
              <a:gd name="T13" fmla="*/ 2147483646 h 22"/>
              <a:gd name="T14" fmla="*/ 2147483646 w 22"/>
              <a:gd name="T15" fmla="*/ 2147483646 h 22"/>
              <a:gd name="T16" fmla="*/ 2147483646 w 22"/>
              <a:gd name="T17" fmla="*/ 0 h 22"/>
              <a:gd name="T18" fmla="*/ 2147483646 w 22"/>
              <a:gd name="T19" fmla="*/ 0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round/>
            <a:headEnd/>
            <a:tailEnd/>
          </a:ln>
        </p:spPr>
        <p:txBody>
          <a:bodyPr/>
          <a:lstStyle/>
          <a:p>
            <a:endParaRPr lang="en-IN"/>
          </a:p>
        </p:txBody>
      </p:sp>
      <p:sp>
        <p:nvSpPr>
          <p:cNvPr id="44180" name="Freeform 149"/>
          <p:cNvSpPr>
            <a:spLocks/>
          </p:cNvSpPr>
          <p:nvPr/>
        </p:nvSpPr>
        <p:spPr bwMode="auto">
          <a:xfrm>
            <a:off x="4481513" y="273367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IN"/>
          </a:p>
        </p:txBody>
      </p:sp>
      <p:sp>
        <p:nvSpPr>
          <p:cNvPr id="44181" name="Freeform 150"/>
          <p:cNvSpPr>
            <a:spLocks/>
          </p:cNvSpPr>
          <p:nvPr/>
        </p:nvSpPr>
        <p:spPr bwMode="auto">
          <a:xfrm>
            <a:off x="4473575" y="2716213"/>
            <a:ext cx="33338" cy="34925"/>
          </a:xfrm>
          <a:custGeom>
            <a:avLst/>
            <a:gdLst>
              <a:gd name="T0" fmla="*/ 2147483646 w 21"/>
              <a:gd name="T1" fmla="*/ 2147483646 h 22"/>
              <a:gd name="T2" fmla="*/ 2147483646 w 21"/>
              <a:gd name="T3" fmla="*/ 0 h 22"/>
              <a:gd name="T4" fmla="*/ 0 w 21"/>
              <a:gd name="T5" fmla="*/ 0 h 22"/>
              <a:gd name="T6" fmla="*/ 0 w 21"/>
              <a:gd name="T7" fmla="*/ 2147483646 h 22"/>
              <a:gd name="T8" fmla="*/ 0 w 21"/>
              <a:gd name="T9" fmla="*/ 2147483646 h 22"/>
              <a:gd name="T10" fmla="*/ 2147483646 w 21"/>
              <a:gd name="T11" fmla="*/ 2147483646 h 22"/>
              <a:gd name="T12" fmla="*/ 2147483646 w 21"/>
              <a:gd name="T13" fmla="*/ 2147483646 h 22"/>
              <a:gd name="T14" fmla="*/ 2147483646 w 21"/>
              <a:gd name="T15" fmla="*/ 2147483646 h 22"/>
              <a:gd name="T16" fmla="*/ 2147483646 w 21"/>
              <a:gd name="T17" fmla="*/ 0 h 22"/>
              <a:gd name="T18" fmla="*/ 2147483646 w 21"/>
              <a:gd name="T19" fmla="*/ 0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round/>
            <a:headEnd/>
            <a:tailEnd/>
          </a:ln>
        </p:spPr>
        <p:txBody>
          <a:bodyPr/>
          <a:lstStyle/>
          <a:p>
            <a:endParaRPr lang="en-IN"/>
          </a:p>
        </p:txBody>
      </p:sp>
      <p:sp>
        <p:nvSpPr>
          <p:cNvPr id="44182" name="Freeform 151"/>
          <p:cNvSpPr>
            <a:spLocks/>
          </p:cNvSpPr>
          <p:nvPr/>
        </p:nvSpPr>
        <p:spPr bwMode="auto">
          <a:xfrm>
            <a:off x="4481513" y="273367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IN"/>
          </a:p>
        </p:txBody>
      </p:sp>
      <p:sp>
        <p:nvSpPr>
          <p:cNvPr id="44183" name="Freeform 152"/>
          <p:cNvSpPr>
            <a:spLocks/>
          </p:cNvSpPr>
          <p:nvPr/>
        </p:nvSpPr>
        <p:spPr bwMode="auto">
          <a:xfrm>
            <a:off x="4473575" y="2716213"/>
            <a:ext cx="33338" cy="34925"/>
          </a:xfrm>
          <a:custGeom>
            <a:avLst/>
            <a:gdLst>
              <a:gd name="T0" fmla="*/ 2147483646 w 21"/>
              <a:gd name="T1" fmla="*/ 2147483646 h 22"/>
              <a:gd name="T2" fmla="*/ 2147483646 w 21"/>
              <a:gd name="T3" fmla="*/ 0 h 22"/>
              <a:gd name="T4" fmla="*/ 0 w 21"/>
              <a:gd name="T5" fmla="*/ 0 h 22"/>
              <a:gd name="T6" fmla="*/ 0 w 21"/>
              <a:gd name="T7" fmla="*/ 2147483646 h 22"/>
              <a:gd name="T8" fmla="*/ 0 w 21"/>
              <a:gd name="T9" fmla="*/ 2147483646 h 22"/>
              <a:gd name="T10" fmla="*/ 2147483646 w 21"/>
              <a:gd name="T11" fmla="*/ 2147483646 h 22"/>
              <a:gd name="T12" fmla="*/ 2147483646 w 21"/>
              <a:gd name="T13" fmla="*/ 2147483646 h 22"/>
              <a:gd name="T14" fmla="*/ 2147483646 w 21"/>
              <a:gd name="T15" fmla="*/ 2147483646 h 22"/>
              <a:gd name="T16" fmla="*/ 2147483646 w 21"/>
              <a:gd name="T17" fmla="*/ 0 h 22"/>
              <a:gd name="T18" fmla="*/ 2147483646 w 21"/>
              <a:gd name="T19" fmla="*/ 0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round/>
            <a:headEnd/>
            <a:tailEnd/>
          </a:ln>
        </p:spPr>
        <p:txBody>
          <a:bodyPr/>
          <a:lstStyle/>
          <a:p>
            <a:endParaRPr lang="en-IN"/>
          </a:p>
        </p:txBody>
      </p:sp>
      <p:sp>
        <p:nvSpPr>
          <p:cNvPr id="44184" name="Freeform 153"/>
          <p:cNvSpPr>
            <a:spLocks/>
          </p:cNvSpPr>
          <p:nvPr/>
        </p:nvSpPr>
        <p:spPr bwMode="auto">
          <a:xfrm>
            <a:off x="4481513" y="273367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IN"/>
          </a:p>
        </p:txBody>
      </p:sp>
      <p:sp>
        <p:nvSpPr>
          <p:cNvPr id="44185" name="Freeform 154"/>
          <p:cNvSpPr>
            <a:spLocks/>
          </p:cNvSpPr>
          <p:nvPr/>
        </p:nvSpPr>
        <p:spPr bwMode="auto">
          <a:xfrm>
            <a:off x="4471988" y="4162425"/>
            <a:ext cx="34925" cy="34925"/>
          </a:xfrm>
          <a:custGeom>
            <a:avLst/>
            <a:gdLst>
              <a:gd name="T0" fmla="*/ 2147483646 w 22"/>
              <a:gd name="T1" fmla="*/ 2147483646 h 22"/>
              <a:gd name="T2" fmla="*/ 2147483646 w 22"/>
              <a:gd name="T3" fmla="*/ 0 h 22"/>
              <a:gd name="T4" fmla="*/ 0 w 22"/>
              <a:gd name="T5" fmla="*/ 0 h 22"/>
              <a:gd name="T6" fmla="*/ 0 w 22"/>
              <a:gd name="T7" fmla="*/ 2147483646 h 22"/>
              <a:gd name="T8" fmla="*/ 0 w 22"/>
              <a:gd name="T9" fmla="*/ 2147483646 h 22"/>
              <a:gd name="T10" fmla="*/ 2147483646 w 22"/>
              <a:gd name="T11" fmla="*/ 2147483646 h 22"/>
              <a:gd name="T12" fmla="*/ 2147483646 w 22"/>
              <a:gd name="T13" fmla="*/ 2147483646 h 22"/>
              <a:gd name="T14" fmla="*/ 2147483646 w 22"/>
              <a:gd name="T15" fmla="*/ 2147483646 h 22"/>
              <a:gd name="T16" fmla="*/ 2147483646 w 22"/>
              <a:gd name="T17" fmla="*/ 0 h 22"/>
              <a:gd name="T18" fmla="*/ 2147483646 w 22"/>
              <a:gd name="T19" fmla="*/ 0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round/>
            <a:headEnd/>
            <a:tailEnd/>
          </a:ln>
        </p:spPr>
        <p:txBody>
          <a:bodyPr/>
          <a:lstStyle/>
          <a:p>
            <a:endParaRPr lang="en-IN"/>
          </a:p>
        </p:txBody>
      </p:sp>
      <p:sp>
        <p:nvSpPr>
          <p:cNvPr id="44186" name="Freeform 155"/>
          <p:cNvSpPr>
            <a:spLocks/>
          </p:cNvSpPr>
          <p:nvPr/>
        </p:nvSpPr>
        <p:spPr bwMode="auto">
          <a:xfrm>
            <a:off x="4481513" y="4179888"/>
            <a:ext cx="17462"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IN"/>
          </a:p>
        </p:txBody>
      </p:sp>
      <p:sp>
        <p:nvSpPr>
          <p:cNvPr id="44187" name="Freeform 156"/>
          <p:cNvSpPr>
            <a:spLocks/>
          </p:cNvSpPr>
          <p:nvPr/>
        </p:nvSpPr>
        <p:spPr bwMode="auto">
          <a:xfrm>
            <a:off x="4473575" y="4162425"/>
            <a:ext cx="33338" cy="34925"/>
          </a:xfrm>
          <a:custGeom>
            <a:avLst/>
            <a:gdLst>
              <a:gd name="T0" fmla="*/ 2147483646 w 21"/>
              <a:gd name="T1" fmla="*/ 2147483646 h 22"/>
              <a:gd name="T2" fmla="*/ 2147483646 w 21"/>
              <a:gd name="T3" fmla="*/ 0 h 22"/>
              <a:gd name="T4" fmla="*/ 0 w 21"/>
              <a:gd name="T5" fmla="*/ 0 h 22"/>
              <a:gd name="T6" fmla="*/ 0 w 21"/>
              <a:gd name="T7" fmla="*/ 2147483646 h 22"/>
              <a:gd name="T8" fmla="*/ 0 w 21"/>
              <a:gd name="T9" fmla="*/ 2147483646 h 22"/>
              <a:gd name="T10" fmla="*/ 2147483646 w 21"/>
              <a:gd name="T11" fmla="*/ 2147483646 h 22"/>
              <a:gd name="T12" fmla="*/ 2147483646 w 21"/>
              <a:gd name="T13" fmla="*/ 2147483646 h 22"/>
              <a:gd name="T14" fmla="*/ 2147483646 w 21"/>
              <a:gd name="T15" fmla="*/ 2147483646 h 22"/>
              <a:gd name="T16" fmla="*/ 2147483646 w 21"/>
              <a:gd name="T17" fmla="*/ 0 h 22"/>
              <a:gd name="T18" fmla="*/ 2147483646 w 21"/>
              <a:gd name="T19" fmla="*/ 0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round/>
            <a:headEnd/>
            <a:tailEnd/>
          </a:ln>
        </p:spPr>
        <p:txBody>
          <a:bodyPr/>
          <a:lstStyle/>
          <a:p>
            <a:endParaRPr lang="en-IN"/>
          </a:p>
        </p:txBody>
      </p:sp>
      <p:sp>
        <p:nvSpPr>
          <p:cNvPr id="44188" name="Freeform 157"/>
          <p:cNvSpPr>
            <a:spLocks/>
          </p:cNvSpPr>
          <p:nvPr/>
        </p:nvSpPr>
        <p:spPr bwMode="auto">
          <a:xfrm>
            <a:off x="4481513" y="4179888"/>
            <a:ext cx="17462"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IN"/>
          </a:p>
        </p:txBody>
      </p:sp>
      <p:sp>
        <p:nvSpPr>
          <p:cNvPr id="44189" name="Freeform 158"/>
          <p:cNvSpPr>
            <a:spLocks/>
          </p:cNvSpPr>
          <p:nvPr/>
        </p:nvSpPr>
        <p:spPr bwMode="auto">
          <a:xfrm>
            <a:off x="4473575" y="4162425"/>
            <a:ext cx="33338" cy="34925"/>
          </a:xfrm>
          <a:custGeom>
            <a:avLst/>
            <a:gdLst>
              <a:gd name="T0" fmla="*/ 2147483646 w 21"/>
              <a:gd name="T1" fmla="*/ 2147483646 h 22"/>
              <a:gd name="T2" fmla="*/ 2147483646 w 21"/>
              <a:gd name="T3" fmla="*/ 0 h 22"/>
              <a:gd name="T4" fmla="*/ 0 w 21"/>
              <a:gd name="T5" fmla="*/ 0 h 22"/>
              <a:gd name="T6" fmla="*/ 0 w 21"/>
              <a:gd name="T7" fmla="*/ 2147483646 h 22"/>
              <a:gd name="T8" fmla="*/ 0 w 21"/>
              <a:gd name="T9" fmla="*/ 2147483646 h 22"/>
              <a:gd name="T10" fmla="*/ 2147483646 w 21"/>
              <a:gd name="T11" fmla="*/ 2147483646 h 22"/>
              <a:gd name="T12" fmla="*/ 2147483646 w 21"/>
              <a:gd name="T13" fmla="*/ 2147483646 h 22"/>
              <a:gd name="T14" fmla="*/ 2147483646 w 21"/>
              <a:gd name="T15" fmla="*/ 2147483646 h 22"/>
              <a:gd name="T16" fmla="*/ 2147483646 w 21"/>
              <a:gd name="T17" fmla="*/ 0 h 22"/>
              <a:gd name="T18" fmla="*/ 2147483646 w 21"/>
              <a:gd name="T19" fmla="*/ 0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round/>
            <a:headEnd/>
            <a:tailEnd/>
          </a:ln>
        </p:spPr>
        <p:txBody>
          <a:bodyPr/>
          <a:lstStyle/>
          <a:p>
            <a:endParaRPr lang="en-IN"/>
          </a:p>
        </p:txBody>
      </p:sp>
      <p:sp>
        <p:nvSpPr>
          <p:cNvPr id="44190" name="Freeform 159"/>
          <p:cNvSpPr>
            <a:spLocks/>
          </p:cNvSpPr>
          <p:nvPr/>
        </p:nvSpPr>
        <p:spPr bwMode="auto">
          <a:xfrm>
            <a:off x="4481513" y="4179888"/>
            <a:ext cx="17462"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IN"/>
          </a:p>
        </p:txBody>
      </p:sp>
      <p:sp>
        <p:nvSpPr>
          <p:cNvPr id="44191" name="Freeform 160"/>
          <p:cNvSpPr>
            <a:spLocks/>
          </p:cNvSpPr>
          <p:nvPr/>
        </p:nvSpPr>
        <p:spPr bwMode="auto">
          <a:xfrm>
            <a:off x="3262313" y="319563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192" name="Freeform 161"/>
          <p:cNvSpPr>
            <a:spLocks/>
          </p:cNvSpPr>
          <p:nvPr/>
        </p:nvSpPr>
        <p:spPr bwMode="auto">
          <a:xfrm>
            <a:off x="3279775" y="3203575"/>
            <a:ext cx="17463" cy="17463"/>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193" name="Freeform 162"/>
          <p:cNvSpPr>
            <a:spLocks/>
          </p:cNvSpPr>
          <p:nvPr/>
        </p:nvSpPr>
        <p:spPr bwMode="auto">
          <a:xfrm>
            <a:off x="3262313" y="319563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44194" name="Freeform 163"/>
          <p:cNvSpPr>
            <a:spLocks/>
          </p:cNvSpPr>
          <p:nvPr/>
        </p:nvSpPr>
        <p:spPr bwMode="auto">
          <a:xfrm>
            <a:off x="3279775" y="3203575"/>
            <a:ext cx="17463" cy="17463"/>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195" name="Freeform 164"/>
          <p:cNvSpPr>
            <a:spLocks/>
          </p:cNvSpPr>
          <p:nvPr/>
        </p:nvSpPr>
        <p:spPr bwMode="auto">
          <a:xfrm>
            <a:off x="3262313" y="319563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196" name="Freeform 165"/>
          <p:cNvSpPr>
            <a:spLocks/>
          </p:cNvSpPr>
          <p:nvPr/>
        </p:nvSpPr>
        <p:spPr bwMode="auto">
          <a:xfrm>
            <a:off x="3279775" y="3203575"/>
            <a:ext cx="17463"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197" name="Freeform 166"/>
          <p:cNvSpPr>
            <a:spLocks/>
          </p:cNvSpPr>
          <p:nvPr/>
        </p:nvSpPr>
        <p:spPr bwMode="auto">
          <a:xfrm>
            <a:off x="3976688" y="319563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198" name="Freeform 167"/>
          <p:cNvSpPr>
            <a:spLocks/>
          </p:cNvSpPr>
          <p:nvPr/>
        </p:nvSpPr>
        <p:spPr bwMode="auto">
          <a:xfrm>
            <a:off x="3994150" y="3203575"/>
            <a:ext cx="17463" cy="17463"/>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199" name="Freeform 168"/>
          <p:cNvSpPr>
            <a:spLocks/>
          </p:cNvSpPr>
          <p:nvPr/>
        </p:nvSpPr>
        <p:spPr bwMode="auto">
          <a:xfrm>
            <a:off x="3976688" y="319563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44200" name="Freeform 169"/>
          <p:cNvSpPr>
            <a:spLocks/>
          </p:cNvSpPr>
          <p:nvPr/>
        </p:nvSpPr>
        <p:spPr bwMode="auto">
          <a:xfrm>
            <a:off x="3994150" y="3203575"/>
            <a:ext cx="17463" cy="17463"/>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01" name="Freeform 170"/>
          <p:cNvSpPr>
            <a:spLocks/>
          </p:cNvSpPr>
          <p:nvPr/>
        </p:nvSpPr>
        <p:spPr bwMode="auto">
          <a:xfrm>
            <a:off x="3976688" y="319563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02" name="Freeform 171"/>
          <p:cNvSpPr>
            <a:spLocks/>
          </p:cNvSpPr>
          <p:nvPr/>
        </p:nvSpPr>
        <p:spPr bwMode="auto">
          <a:xfrm>
            <a:off x="3994150" y="3203575"/>
            <a:ext cx="17463"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03" name="Freeform 172"/>
          <p:cNvSpPr>
            <a:spLocks/>
          </p:cNvSpPr>
          <p:nvPr/>
        </p:nvSpPr>
        <p:spPr bwMode="auto">
          <a:xfrm>
            <a:off x="4948238" y="3195638"/>
            <a:ext cx="33337" cy="33337"/>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44204" name="Freeform 173"/>
          <p:cNvSpPr>
            <a:spLocks/>
          </p:cNvSpPr>
          <p:nvPr/>
        </p:nvSpPr>
        <p:spPr bwMode="auto">
          <a:xfrm>
            <a:off x="4964113" y="3203575"/>
            <a:ext cx="17462" cy="17463"/>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05" name="Freeform 174"/>
          <p:cNvSpPr>
            <a:spLocks/>
          </p:cNvSpPr>
          <p:nvPr/>
        </p:nvSpPr>
        <p:spPr bwMode="auto">
          <a:xfrm>
            <a:off x="4948238" y="3195638"/>
            <a:ext cx="33337" cy="33337"/>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IN"/>
          </a:p>
        </p:txBody>
      </p:sp>
      <p:sp>
        <p:nvSpPr>
          <p:cNvPr id="44206" name="Freeform 175"/>
          <p:cNvSpPr>
            <a:spLocks/>
          </p:cNvSpPr>
          <p:nvPr/>
        </p:nvSpPr>
        <p:spPr bwMode="auto">
          <a:xfrm>
            <a:off x="4964113" y="3203575"/>
            <a:ext cx="17462" cy="17463"/>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07" name="Freeform 176"/>
          <p:cNvSpPr>
            <a:spLocks/>
          </p:cNvSpPr>
          <p:nvPr/>
        </p:nvSpPr>
        <p:spPr bwMode="auto">
          <a:xfrm>
            <a:off x="4948238" y="3195638"/>
            <a:ext cx="33337" cy="33337"/>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44208" name="Freeform 177"/>
          <p:cNvSpPr>
            <a:spLocks/>
          </p:cNvSpPr>
          <p:nvPr/>
        </p:nvSpPr>
        <p:spPr bwMode="auto">
          <a:xfrm>
            <a:off x="4964113" y="3203575"/>
            <a:ext cx="17462"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09" name="Freeform 178"/>
          <p:cNvSpPr>
            <a:spLocks/>
          </p:cNvSpPr>
          <p:nvPr/>
        </p:nvSpPr>
        <p:spPr bwMode="auto">
          <a:xfrm>
            <a:off x="5645150" y="319563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10" name="Freeform 179"/>
          <p:cNvSpPr>
            <a:spLocks/>
          </p:cNvSpPr>
          <p:nvPr/>
        </p:nvSpPr>
        <p:spPr bwMode="auto">
          <a:xfrm>
            <a:off x="5662613" y="3203575"/>
            <a:ext cx="17462" cy="17463"/>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11" name="Freeform 180"/>
          <p:cNvSpPr>
            <a:spLocks/>
          </p:cNvSpPr>
          <p:nvPr/>
        </p:nvSpPr>
        <p:spPr bwMode="auto">
          <a:xfrm>
            <a:off x="5645150" y="319563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44212" name="Freeform 181"/>
          <p:cNvSpPr>
            <a:spLocks/>
          </p:cNvSpPr>
          <p:nvPr/>
        </p:nvSpPr>
        <p:spPr bwMode="auto">
          <a:xfrm>
            <a:off x="5662613" y="3203575"/>
            <a:ext cx="17462" cy="17463"/>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13" name="Freeform 182"/>
          <p:cNvSpPr>
            <a:spLocks/>
          </p:cNvSpPr>
          <p:nvPr/>
        </p:nvSpPr>
        <p:spPr bwMode="auto">
          <a:xfrm>
            <a:off x="5645150" y="319563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14" name="Freeform 183"/>
          <p:cNvSpPr>
            <a:spLocks/>
          </p:cNvSpPr>
          <p:nvPr/>
        </p:nvSpPr>
        <p:spPr bwMode="auto">
          <a:xfrm>
            <a:off x="5662613" y="3203575"/>
            <a:ext cx="17462"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15" name="Freeform 184"/>
          <p:cNvSpPr>
            <a:spLocks/>
          </p:cNvSpPr>
          <p:nvPr/>
        </p:nvSpPr>
        <p:spPr bwMode="auto">
          <a:xfrm>
            <a:off x="6361113" y="3195638"/>
            <a:ext cx="33337" cy="33337"/>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44216" name="Freeform 185"/>
          <p:cNvSpPr>
            <a:spLocks/>
          </p:cNvSpPr>
          <p:nvPr/>
        </p:nvSpPr>
        <p:spPr bwMode="auto">
          <a:xfrm>
            <a:off x="6376988" y="3203575"/>
            <a:ext cx="17462" cy="17463"/>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17" name="Freeform 186"/>
          <p:cNvSpPr>
            <a:spLocks/>
          </p:cNvSpPr>
          <p:nvPr/>
        </p:nvSpPr>
        <p:spPr bwMode="auto">
          <a:xfrm>
            <a:off x="6361113" y="3195638"/>
            <a:ext cx="33337" cy="33337"/>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IN"/>
          </a:p>
        </p:txBody>
      </p:sp>
      <p:sp>
        <p:nvSpPr>
          <p:cNvPr id="44218" name="Freeform 187"/>
          <p:cNvSpPr>
            <a:spLocks/>
          </p:cNvSpPr>
          <p:nvPr/>
        </p:nvSpPr>
        <p:spPr bwMode="auto">
          <a:xfrm>
            <a:off x="6376988" y="3203575"/>
            <a:ext cx="17462" cy="17463"/>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19" name="Freeform 188"/>
          <p:cNvSpPr>
            <a:spLocks/>
          </p:cNvSpPr>
          <p:nvPr/>
        </p:nvSpPr>
        <p:spPr bwMode="auto">
          <a:xfrm>
            <a:off x="6361113" y="3195638"/>
            <a:ext cx="33337" cy="33337"/>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44220" name="Freeform 189"/>
          <p:cNvSpPr>
            <a:spLocks/>
          </p:cNvSpPr>
          <p:nvPr/>
        </p:nvSpPr>
        <p:spPr bwMode="auto">
          <a:xfrm>
            <a:off x="6376988" y="3203575"/>
            <a:ext cx="17462"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21" name="Freeform 190"/>
          <p:cNvSpPr>
            <a:spLocks/>
          </p:cNvSpPr>
          <p:nvPr/>
        </p:nvSpPr>
        <p:spPr bwMode="auto">
          <a:xfrm>
            <a:off x="7058025" y="319563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22" name="Freeform 191"/>
          <p:cNvSpPr>
            <a:spLocks/>
          </p:cNvSpPr>
          <p:nvPr/>
        </p:nvSpPr>
        <p:spPr bwMode="auto">
          <a:xfrm>
            <a:off x="7075488" y="3203575"/>
            <a:ext cx="17462" cy="17463"/>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23" name="Freeform 192"/>
          <p:cNvSpPr>
            <a:spLocks/>
          </p:cNvSpPr>
          <p:nvPr/>
        </p:nvSpPr>
        <p:spPr bwMode="auto">
          <a:xfrm>
            <a:off x="7058025" y="319563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44224" name="Freeform 193"/>
          <p:cNvSpPr>
            <a:spLocks/>
          </p:cNvSpPr>
          <p:nvPr/>
        </p:nvSpPr>
        <p:spPr bwMode="auto">
          <a:xfrm>
            <a:off x="7075488" y="3203575"/>
            <a:ext cx="17462" cy="17463"/>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25" name="Freeform 194"/>
          <p:cNvSpPr>
            <a:spLocks/>
          </p:cNvSpPr>
          <p:nvPr/>
        </p:nvSpPr>
        <p:spPr bwMode="auto">
          <a:xfrm>
            <a:off x="7058025" y="319563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26" name="Freeform 195"/>
          <p:cNvSpPr>
            <a:spLocks/>
          </p:cNvSpPr>
          <p:nvPr/>
        </p:nvSpPr>
        <p:spPr bwMode="auto">
          <a:xfrm>
            <a:off x="7075488" y="3203575"/>
            <a:ext cx="17462"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4227" name="Freeform 196"/>
          <p:cNvSpPr>
            <a:spLocks/>
          </p:cNvSpPr>
          <p:nvPr/>
        </p:nvSpPr>
        <p:spPr bwMode="auto">
          <a:xfrm>
            <a:off x="7058025" y="38227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28" name="Freeform 197"/>
          <p:cNvSpPr>
            <a:spLocks/>
          </p:cNvSpPr>
          <p:nvPr/>
        </p:nvSpPr>
        <p:spPr bwMode="auto">
          <a:xfrm>
            <a:off x="7058025" y="3805238"/>
            <a:ext cx="52388"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29" name="Freeform 198"/>
          <p:cNvSpPr>
            <a:spLocks/>
          </p:cNvSpPr>
          <p:nvPr/>
        </p:nvSpPr>
        <p:spPr bwMode="auto">
          <a:xfrm>
            <a:off x="6361113" y="3805238"/>
            <a:ext cx="33337" cy="34925"/>
          </a:xfrm>
          <a:custGeom>
            <a:avLst/>
            <a:gdLst>
              <a:gd name="T0" fmla="*/ 2147483646 w 21"/>
              <a:gd name="T1" fmla="*/ 2147483646 h 22"/>
              <a:gd name="T2" fmla="*/ 0 w 21"/>
              <a:gd name="T3" fmla="*/ 2147483646 h 22"/>
              <a:gd name="T4" fmla="*/ 0 w 21"/>
              <a:gd name="T5" fmla="*/ 2147483646 h 22"/>
              <a:gd name="T6" fmla="*/ 2147483646 w 21"/>
              <a:gd name="T7" fmla="*/ 2147483646 h 22"/>
              <a:gd name="T8" fmla="*/ 2147483646 w 21"/>
              <a:gd name="T9" fmla="*/ 2147483646 h 22"/>
              <a:gd name="T10" fmla="*/ 2147483646 w 21"/>
              <a:gd name="T11" fmla="*/ 2147483646 h 22"/>
              <a:gd name="T12" fmla="*/ 2147483646 w 21"/>
              <a:gd name="T13" fmla="*/ 0 h 22"/>
              <a:gd name="T14" fmla="*/ 2147483646 w 21"/>
              <a:gd name="T15" fmla="*/ 0 h 22"/>
              <a:gd name="T16" fmla="*/ 0 w 21"/>
              <a:gd name="T17" fmla="*/ 0 h 22"/>
              <a:gd name="T18" fmla="*/ 0 w 21"/>
              <a:gd name="T19" fmla="*/ 2147483646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44230" name="Freeform 199"/>
          <p:cNvSpPr>
            <a:spLocks/>
          </p:cNvSpPr>
          <p:nvPr/>
        </p:nvSpPr>
        <p:spPr bwMode="auto">
          <a:xfrm>
            <a:off x="6343650" y="380523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31" name="Freeform 200"/>
          <p:cNvSpPr>
            <a:spLocks/>
          </p:cNvSpPr>
          <p:nvPr/>
        </p:nvSpPr>
        <p:spPr bwMode="auto">
          <a:xfrm>
            <a:off x="5287963" y="4162425"/>
            <a:ext cx="34925" cy="34925"/>
          </a:xfrm>
          <a:custGeom>
            <a:avLst/>
            <a:gdLst>
              <a:gd name="T0" fmla="*/ 2147483646 w 22"/>
              <a:gd name="T1" fmla="*/ 2147483646 h 22"/>
              <a:gd name="T2" fmla="*/ 0 w 22"/>
              <a:gd name="T3" fmla="*/ 2147483646 h 22"/>
              <a:gd name="T4" fmla="*/ 0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0 h 22"/>
              <a:gd name="T14" fmla="*/ 2147483646 w 22"/>
              <a:gd name="T15" fmla="*/ 0 h 22"/>
              <a:gd name="T16" fmla="*/ 0 w 22"/>
              <a:gd name="T17" fmla="*/ 0 h 22"/>
              <a:gd name="T18" fmla="*/ 0 w 22"/>
              <a:gd name="T19" fmla="*/ 2147483646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32" name="Freeform 201"/>
          <p:cNvSpPr>
            <a:spLocks/>
          </p:cNvSpPr>
          <p:nvPr/>
        </p:nvSpPr>
        <p:spPr bwMode="auto">
          <a:xfrm>
            <a:off x="5287963" y="414655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33" name="Freeform 202"/>
          <p:cNvSpPr>
            <a:spLocks/>
          </p:cNvSpPr>
          <p:nvPr/>
        </p:nvSpPr>
        <p:spPr bwMode="auto">
          <a:xfrm>
            <a:off x="5645150" y="38227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34" name="Freeform 203"/>
          <p:cNvSpPr>
            <a:spLocks/>
          </p:cNvSpPr>
          <p:nvPr/>
        </p:nvSpPr>
        <p:spPr bwMode="auto">
          <a:xfrm>
            <a:off x="5645150" y="3805238"/>
            <a:ext cx="52388"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35" name="Freeform 204"/>
          <p:cNvSpPr>
            <a:spLocks/>
          </p:cNvSpPr>
          <p:nvPr/>
        </p:nvSpPr>
        <p:spPr bwMode="auto">
          <a:xfrm>
            <a:off x="4948238" y="3805238"/>
            <a:ext cx="33337" cy="34925"/>
          </a:xfrm>
          <a:custGeom>
            <a:avLst/>
            <a:gdLst>
              <a:gd name="T0" fmla="*/ 2147483646 w 21"/>
              <a:gd name="T1" fmla="*/ 2147483646 h 22"/>
              <a:gd name="T2" fmla="*/ 0 w 21"/>
              <a:gd name="T3" fmla="*/ 2147483646 h 22"/>
              <a:gd name="T4" fmla="*/ 0 w 21"/>
              <a:gd name="T5" fmla="*/ 2147483646 h 22"/>
              <a:gd name="T6" fmla="*/ 2147483646 w 21"/>
              <a:gd name="T7" fmla="*/ 2147483646 h 22"/>
              <a:gd name="T8" fmla="*/ 2147483646 w 21"/>
              <a:gd name="T9" fmla="*/ 2147483646 h 22"/>
              <a:gd name="T10" fmla="*/ 2147483646 w 21"/>
              <a:gd name="T11" fmla="*/ 2147483646 h 22"/>
              <a:gd name="T12" fmla="*/ 2147483646 w 21"/>
              <a:gd name="T13" fmla="*/ 0 h 22"/>
              <a:gd name="T14" fmla="*/ 2147483646 w 21"/>
              <a:gd name="T15" fmla="*/ 0 h 22"/>
              <a:gd name="T16" fmla="*/ 0 w 21"/>
              <a:gd name="T17" fmla="*/ 0 h 22"/>
              <a:gd name="T18" fmla="*/ 0 w 21"/>
              <a:gd name="T19" fmla="*/ 2147483646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44236" name="Freeform 205"/>
          <p:cNvSpPr>
            <a:spLocks/>
          </p:cNvSpPr>
          <p:nvPr/>
        </p:nvSpPr>
        <p:spPr bwMode="auto">
          <a:xfrm>
            <a:off x="4930775" y="380523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37" name="Freeform 206"/>
          <p:cNvSpPr>
            <a:spLocks/>
          </p:cNvSpPr>
          <p:nvPr/>
        </p:nvSpPr>
        <p:spPr bwMode="auto">
          <a:xfrm>
            <a:off x="3619500" y="4162425"/>
            <a:ext cx="34925" cy="34925"/>
          </a:xfrm>
          <a:custGeom>
            <a:avLst/>
            <a:gdLst>
              <a:gd name="T0" fmla="*/ 2147483646 w 22"/>
              <a:gd name="T1" fmla="*/ 2147483646 h 22"/>
              <a:gd name="T2" fmla="*/ 0 w 22"/>
              <a:gd name="T3" fmla="*/ 2147483646 h 22"/>
              <a:gd name="T4" fmla="*/ 0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0 h 22"/>
              <a:gd name="T14" fmla="*/ 2147483646 w 22"/>
              <a:gd name="T15" fmla="*/ 0 h 22"/>
              <a:gd name="T16" fmla="*/ 0 w 22"/>
              <a:gd name="T17" fmla="*/ 0 h 22"/>
              <a:gd name="T18" fmla="*/ 0 w 22"/>
              <a:gd name="T19" fmla="*/ 2147483646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38" name="Freeform 207"/>
          <p:cNvSpPr>
            <a:spLocks/>
          </p:cNvSpPr>
          <p:nvPr/>
        </p:nvSpPr>
        <p:spPr bwMode="auto">
          <a:xfrm>
            <a:off x="3603625" y="414655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39" name="Freeform 208"/>
          <p:cNvSpPr>
            <a:spLocks/>
          </p:cNvSpPr>
          <p:nvPr/>
        </p:nvSpPr>
        <p:spPr bwMode="auto">
          <a:xfrm>
            <a:off x="3976688" y="38227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40" name="Freeform 209"/>
          <p:cNvSpPr>
            <a:spLocks/>
          </p:cNvSpPr>
          <p:nvPr/>
        </p:nvSpPr>
        <p:spPr bwMode="auto">
          <a:xfrm>
            <a:off x="3960813" y="380523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41" name="Freeform 210"/>
          <p:cNvSpPr>
            <a:spLocks/>
          </p:cNvSpPr>
          <p:nvPr/>
        </p:nvSpPr>
        <p:spPr bwMode="auto">
          <a:xfrm>
            <a:off x="3262313" y="38227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42" name="Freeform 211"/>
          <p:cNvSpPr>
            <a:spLocks/>
          </p:cNvSpPr>
          <p:nvPr/>
        </p:nvSpPr>
        <p:spPr bwMode="auto">
          <a:xfrm>
            <a:off x="3262313" y="380523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43" name="Freeform 212"/>
          <p:cNvSpPr>
            <a:spLocks/>
          </p:cNvSpPr>
          <p:nvPr/>
        </p:nvSpPr>
        <p:spPr bwMode="auto">
          <a:xfrm>
            <a:off x="3262313" y="237648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44244" name="Freeform 213"/>
          <p:cNvSpPr>
            <a:spLocks/>
          </p:cNvSpPr>
          <p:nvPr/>
        </p:nvSpPr>
        <p:spPr bwMode="auto">
          <a:xfrm>
            <a:off x="3262313" y="2359025"/>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45" name="Freeform 214"/>
          <p:cNvSpPr>
            <a:spLocks/>
          </p:cNvSpPr>
          <p:nvPr/>
        </p:nvSpPr>
        <p:spPr bwMode="auto">
          <a:xfrm>
            <a:off x="3619500" y="2716213"/>
            <a:ext cx="34925" cy="34925"/>
          </a:xfrm>
          <a:custGeom>
            <a:avLst/>
            <a:gdLst>
              <a:gd name="T0" fmla="*/ 2147483646 w 22"/>
              <a:gd name="T1" fmla="*/ 2147483646 h 22"/>
              <a:gd name="T2" fmla="*/ 0 w 22"/>
              <a:gd name="T3" fmla="*/ 2147483646 h 22"/>
              <a:gd name="T4" fmla="*/ 0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0 h 22"/>
              <a:gd name="T14" fmla="*/ 2147483646 w 22"/>
              <a:gd name="T15" fmla="*/ 0 h 22"/>
              <a:gd name="T16" fmla="*/ 0 w 22"/>
              <a:gd name="T17" fmla="*/ 0 h 22"/>
              <a:gd name="T18" fmla="*/ 0 w 22"/>
              <a:gd name="T19" fmla="*/ 2147483646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46" name="Freeform 215"/>
          <p:cNvSpPr>
            <a:spLocks/>
          </p:cNvSpPr>
          <p:nvPr/>
        </p:nvSpPr>
        <p:spPr bwMode="auto">
          <a:xfrm>
            <a:off x="3603625" y="2698750"/>
            <a:ext cx="50800" cy="52388"/>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47" name="Freeform 216"/>
          <p:cNvSpPr>
            <a:spLocks/>
          </p:cNvSpPr>
          <p:nvPr/>
        </p:nvSpPr>
        <p:spPr bwMode="auto">
          <a:xfrm>
            <a:off x="3976688" y="2359025"/>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48" name="Freeform 217"/>
          <p:cNvSpPr>
            <a:spLocks/>
          </p:cNvSpPr>
          <p:nvPr/>
        </p:nvSpPr>
        <p:spPr bwMode="auto">
          <a:xfrm>
            <a:off x="3960813" y="2359025"/>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49" name="Freeform 218"/>
          <p:cNvSpPr>
            <a:spLocks/>
          </p:cNvSpPr>
          <p:nvPr/>
        </p:nvSpPr>
        <p:spPr bwMode="auto">
          <a:xfrm>
            <a:off x="4948238" y="2376488"/>
            <a:ext cx="33337" cy="33337"/>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IN"/>
          </a:p>
        </p:txBody>
      </p:sp>
      <p:sp>
        <p:nvSpPr>
          <p:cNvPr id="44250" name="Freeform 219"/>
          <p:cNvSpPr>
            <a:spLocks/>
          </p:cNvSpPr>
          <p:nvPr/>
        </p:nvSpPr>
        <p:spPr bwMode="auto">
          <a:xfrm>
            <a:off x="4930775" y="2359025"/>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51" name="Freeform 220"/>
          <p:cNvSpPr>
            <a:spLocks/>
          </p:cNvSpPr>
          <p:nvPr/>
        </p:nvSpPr>
        <p:spPr bwMode="auto">
          <a:xfrm>
            <a:off x="5287963" y="2716213"/>
            <a:ext cx="34925" cy="34925"/>
          </a:xfrm>
          <a:custGeom>
            <a:avLst/>
            <a:gdLst>
              <a:gd name="T0" fmla="*/ 2147483646 w 22"/>
              <a:gd name="T1" fmla="*/ 2147483646 h 22"/>
              <a:gd name="T2" fmla="*/ 0 w 22"/>
              <a:gd name="T3" fmla="*/ 2147483646 h 22"/>
              <a:gd name="T4" fmla="*/ 0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0 h 22"/>
              <a:gd name="T14" fmla="*/ 2147483646 w 22"/>
              <a:gd name="T15" fmla="*/ 0 h 22"/>
              <a:gd name="T16" fmla="*/ 0 w 22"/>
              <a:gd name="T17" fmla="*/ 0 h 22"/>
              <a:gd name="T18" fmla="*/ 0 w 22"/>
              <a:gd name="T19" fmla="*/ 2147483646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52" name="Freeform 221"/>
          <p:cNvSpPr>
            <a:spLocks/>
          </p:cNvSpPr>
          <p:nvPr/>
        </p:nvSpPr>
        <p:spPr bwMode="auto">
          <a:xfrm>
            <a:off x="5287963" y="2698750"/>
            <a:ext cx="50800" cy="52388"/>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53" name="Freeform 222"/>
          <p:cNvSpPr>
            <a:spLocks/>
          </p:cNvSpPr>
          <p:nvPr/>
        </p:nvSpPr>
        <p:spPr bwMode="auto">
          <a:xfrm>
            <a:off x="5645150" y="2359025"/>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44254" name="Freeform 223"/>
          <p:cNvSpPr>
            <a:spLocks/>
          </p:cNvSpPr>
          <p:nvPr/>
        </p:nvSpPr>
        <p:spPr bwMode="auto">
          <a:xfrm>
            <a:off x="5645150" y="2359025"/>
            <a:ext cx="52388"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55" name="Freeform 224"/>
          <p:cNvSpPr>
            <a:spLocks/>
          </p:cNvSpPr>
          <p:nvPr/>
        </p:nvSpPr>
        <p:spPr bwMode="auto">
          <a:xfrm>
            <a:off x="6361113" y="2376488"/>
            <a:ext cx="33337" cy="33337"/>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IN"/>
          </a:p>
        </p:txBody>
      </p:sp>
      <p:sp>
        <p:nvSpPr>
          <p:cNvPr id="44256" name="Freeform 225"/>
          <p:cNvSpPr>
            <a:spLocks/>
          </p:cNvSpPr>
          <p:nvPr/>
        </p:nvSpPr>
        <p:spPr bwMode="auto">
          <a:xfrm>
            <a:off x="6343650" y="2359025"/>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57" name="Freeform 226"/>
          <p:cNvSpPr>
            <a:spLocks/>
          </p:cNvSpPr>
          <p:nvPr/>
        </p:nvSpPr>
        <p:spPr bwMode="auto">
          <a:xfrm>
            <a:off x="7058025" y="2376488"/>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44258" name="Freeform 227"/>
          <p:cNvSpPr>
            <a:spLocks/>
          </p:cNvSpPr>
          <p:nvPr/>
        </p:nvSpPr>
        <p:spPr bwMode="auto">
          <a:xfrm>
            <a:off x="7058025" y="2359025"/>
            <a:ext cx="52388"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59" name="Freeform 228"/>
          <p:cNvSpPr>
            <a:spLocks/>
          </p:cNvSpPr>
          <p:nvPr/>
        </p:nvSpPr>
        <p:spPr bwMode="auto">
          <a:xfrm>
            <a:off x="5287963" y="201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44260" name="Freeform 229"/>
          <p:cNvSpPr>
            <a:spLocks/>
          </p:cNvSpPr>
          <p:nvPr/>
        </p:nvSpPr>
        <p:spPr bwMode="auto">
          <a:xfrm>
            <a:off x="5287963" y="200183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61" name="Freeform 230"/>
          <p:cNvSpPr>
            <a:spLocks/>
          </p:cNvSpPr>
          <p:nvPr/>
        </p:nvSpPr>
        <p:spPr bwMode="auto">
          <a:xfrm>
            <a:off x="3619500" y="201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44262" name="Freeform 231"/>
          <p:cNvSpPr>
            <a:spLocks/>
          </p:cNvSpPr>
          <p:nvPr/>
        </p:nvSpPr>
        <p:spPr bwMode="auto">
          <a:xfrm>
            <a:off x="3603625" y="200183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IN"/>
          </a:p>
        </p:txBody>
      </p:sp>
      <p:sp>
        <p:nvSpPr>
          <p:cNvPr id="44263" name="Freeform 232"/>
          <p:cNvSpPr>
            <a:spLocks/>
          </p:cNvSpPr>
          <p:nvPr/>
        </p:nvSpPr>
        <p:spPr bwMode="auto">
          <a:xfrm>
            <a:off x="7212013" y="3584575"/>
            <a:ext cx="85725" cy="101600"/>
          </a:xfrm>
          <a:custGeom>
            <a:avLst/>
            <a:gdLst>
              <a:gd name="T0" fmla="*/ 2147483646 w 5"/>
              <a:gd name="T1" fmla="*/ 0 h 6"/>
              <a:gd name="T2" fmla="*/ 0 w 5"/>
              <a:gd name="T3" fmla="*/ 2147483646 h 6"/>
              <a:gd name="T4" fmla="*/ 2147483646 w 5"/>
              <a:gd name="T5" fmla="*/ 2147483646 h 6"/>
              <a:gd name="T6" fmla="*/ 2147483646 w 5"/>
              <a:gd name="T7" fmla="*/ 2147483646 h 6"/>
              <a:gd name="T8" fmla="*/ 2147483646 w 5"/>
              <a:gd name="T9" fmla="*/ 0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3" y="0"/>
                </a:moveTo>
                <a:lnTo>
                  <a:pt x="0" y="6"/>
                </a:lnTo>
                <a:lnTo>
                  <a:pt x="5" y="2"/>
                </a:lnTo>
                <a:lnTo>
                  <a:pt x="4" y="1"/>
                </a:lnTo>
                <a:lnTo>
                  <a:pt x="3" y="0"/>
                </a:lnTo>
              </a:path>
            </a:pathLst>
          </a:custGeom>
          <a:noFill/>
          <a:ln w="17463">
            <a:solidFill>
              <a:srgbClr val="000000"/>
            </a:solidFill>
            <a:round/>
            <a:headEnd/>
            <a:tailEnd/>
          </a:ln>
        </p:spPr>
        <p:txBody>
          <a:bodyPr/>
          <a:lstStyle/>
          <a:p>
            <a:endParaRPr lang="en-IN"/>
          </a:p>
        </p:txBody>
      </p:sp>
      <p:sp>
        <p:nvSpPr>
          <p:cNvPr id="44264" name="Freeform 233"/>
          <p:cNvSpPr>
            <a:spLocks/>
          </p:cNvSpPr>
          <p:nvPr/>
        </p:nvSpPr>
        <p:spPr bwMode="auto">
          <a:xfrm>
            <a:off x="7212013" y="3584575"/>
            <a:ext cx="85725" cy="101600"/>
          </a:xfrm>
          <a:custGeom>
            <a:avLst/>
            <a:gdLst>
              <a:gd name="T0" fmla="*/ 2147483646 w 54"/>
              <a:gd name="T1" fmla="*/ 0 h 64"/>
              <a:gd name="T2" fmla="*/ 0 w 54"/>
              <a:gd name="T3" fmla="*/ 2147483646 h 64"/>
              <a:gd name="T4" fmla="*/ 2147483646 w 54"/>
              <a:gd name="T5" fmla="*/ 2147483646 h 64"/>
              <a:gd name="T6" fmla="*/ 2147483646 w 54"/>
              <a:gd name="T7" fmla="*/ 2147483646 h 64"/>
              <a:gd name="T8" fmla="*/ 2147483646 w 54"/>
              <a:gd name="T9" fmla="*/ 0 h 64"/>
              <a:gd name="T10" fmla="*/ 0 60000 65536"/>
              <a:gd name="T11" fmla="*/ 0 60000 65536"/>
              <a:gd name="T12" fmla="*/ 0 60000 65536"/>
              <a:gd name="T13" fmla="*/ 0 60000 65536"/>
              <a:gd name="T14" fmla="*/ 0 60000 65536"/>
              <a:gd name="T15" fmla="*/ 0 w 54"/>
              <a:gd name="T16" fmla="*/ 0 h 64"/>
              <a:gd name="T17" fmla="*/ 54 w 54"/>
              <a:gd name="T18" fmla="*/ 64 h 64"/>
            </a:gdLst>
            <a:ahLst/>
            <a:cxnLst>
              <a:cxn ang="T10">
                <a:pos x="T0" y="T1"/>
              </a:cxn>
              <a:cxn ang="T11">
                <a:pos x="T2" y="T3"/>
              </a:cxn>
              <a:cxn ang="T12">
                <a:pos x="T4" y="T5"/>
              </a:cxn>
              <a:cxn ang="T13">
                <a:pos x="T6" y="T7"/>
              </a:cxn>
              <a:cxn ang="T14">
                <a:pos x="T8" y="T9"/>
              </a:cxn>
            </a:cxnLst>
            <a:rect l="T15" t="T16" r="T17" b="T18"/>
            <a:pathLst>
              <a:path w="54" h="64">
                <a:moveTo>
                  <a:pt x="32" y="0"/>
                </a:moveTo>
                <a:lnTo>
                  <a:pt x="0" y="64"/>
                </a:lnTo>
                <a:lnTo>
                  <a:pt x="54" y="21"/>
                </a:lnTo>
                <a:lnTo>
                  <a:pt x="43" y="11"/>
                </a:lnTo>
                <a:lnTo>
                  <a:pt x="32" y="0"/>
                </a:lnTo>
                <a:close/>
              </a:path>
            </a:pathLst>
          </a:custGeom>
          <a:solidFill>
            <a:srgbClr val="000000"/>
          </a:solidFill>
          <a:ln w="0">
            <a:solidFill>
              <a:srgbClr val="000000"/>
            </a:solidFill>
            <a:round/>
            <a:headEnd/>
            <a:tailEnd/>
          </a:ln>
        </p:spPr>
        <p:txBody>
          <a:bodyPr/>
          <a:lstStyle/>
          <a:p>
            <a:endParaRPr lang="en-IN"/>
          </a:p>
        </p:txBody>
      </p:sp>
      <p:sp>
        <p:nvSpPr>
          <p:cNvPr id="44265" name="Line 234"/>
          <p:cNvSpPr>
            <a:spLocks noChangeShapeType="1"/>
          </p:cNvSpPr>
          <p:nvPr/>
        </p:nvSpPr>
        <p:spPr bwMode="auto">
          <a:xfrm flipV="1">
            <a:off x="7280275" y="3278188"/>
            <a:ext cx="339725" cy="323850"/>
          </a:xfrm>
          <a:prstGeom prst="line">
            <a:avLst/>
          </a:prstGeom>
          <a:noFill/>
          <a:ln w="17463">
            <a:solidFill>
              <a:srgbClr val="000000"/>
            </a:solidFill>
            <a:round/>
            <a:headEnd/>
            <a:tailEnd/>
          </a:ln>
        </p:spPr>
        <p:txBody>
          <a:bodyPr/>
          <a:lstStyle/>
          <a:p>
            <a:endParaRPr lang="en-IN"/>
          </a:p>
        </p:txBody>
      </p:sp>
      <p:sp>
        <p:nvSpPr>
          <p:cNvPr id="44266" name="Freeform 235"/>
          <p:cNvSpPr>
            <a:spLocks/>
          </p:cNvSpPr>
          <p:nvPr/>
        </p:nvSpPr>
        <p:spPr bwMode="auto">
          <a:xfrm>
            <a:off x="7212013" y="2546350"/>
            <a:ext cx="85725" cy="85725"/>
          </a:xfrm>
          <a:custGeom>
            <a:avLst/>
            <a:gdLst>
              <a:gd name="T0" fmla="*/ 2147483646 w 5"/>
              <a:gd name="T1" fmla="*/ 2147483646 h 5"/>
              <a:gd name="T2" fmla="*/ 0 w 5"/>
              <a:gd name="T3" fmla="*/ 0 h 5"/>
              <a:gd name="T4" fmla="*/ 2147483646 w 5"/>
              <a:gd name="T5" fmla="*/ 2147483646 h 5"/>
              <a:gd name="T6" fmla="*/ 2147483646 w 5"/>
              <a:gd name="T7" fmla="*/ 2147483646 h 5"/>
              <a:gd name="T8" fmla="*/ 2147483646 w 5"/>
              <a:gd name="T9" fmla="*/ 2147483646 h 5"/>
              <a:gd name="T10" fmla="*/ 0 60000 65536"/>
              <a:gd name="T11" fmla="*/ 0 60000 65536"/>
              <a:gd name="T12" fmla="*/ 0 60000 65536"/>
              <a:gd name="T13" fmla="*/ 0 60000 65536"/>
              <a:gd name="T14" fmla="*/ 0 60000 65536"/>
              <a:gd name="T15" fmla="*/ 0 w 5"/>
              <a:gd name="T16" fmla="*/ 0 h 5"/>
              <a:gd name="T17" fmla="*/ 5 w 5"/>
              <a:gd name="T18" fmla="*/ 5 h 5"/>
            </a:gdLst>
            <a:ahLst/>
            <a:cxnLst>
              <a:cxn ang="T10">
                <a:pos x="T0" y="T1"/>
              </a:cxn>
              <a:cxn ang="T11">
                <a:pos x="T2" y="T3"/>
              </a:cxn>
              <a:cxn ang="T12">
                <a:pos x="T4" y="T5"/>
              </a:cxn>
              <a:cxn ang="T13">
                <a:pos x="T6" y="T7"/>
              </a:cxn>
              <a:cxn ang="T14">
                <a:pos x="T8" y="T9"/>
              </a:cxn>
            </a:cxnLst>
            <a:rect l="T15" t="T16" r="T17" b="T18"/>
            <a:pathLst>
              <a:path w="5" h="5">
                <a:moveTo>
                  <a:pt x="5" y="3"/>
                </a:moveTo>
                <a:lnTo>
                  <a:pt x="0" y="0"/>
                </a:lnTo>
                <a:lnTo>
                  <a:pt x="3" y="5"/>
                </a:lnTo>
                <a:lnTo>
                  <a:pt x="4" y="4"/>
                </a:lnTo>
                <a:lnTo>
                  <a:pt x="5" y="3"/>
                </a:lnTo>
              </a:path>
            </a:pathLst>
          </a:custGeom>
          <a:noFill/>
          <a:ln w="17463">
            <a:solidFill>
              <a:srgbClr val="000000"/>
            </a:solidFill>
            <a:round/>
            <a:headEnd/>
            <a:tailEnd/>
          </a:ln>
        </p:spPr>
        <p:txBody>
          <a:bodyPr/>
          <a:lstStyle/>
          <a:p>
            <a:endParaRPr lang="en-IN"/>
          </a:p>
        </p:txBody>
      </p:sp>
      <p:sp>
        <p:nvSpPr>
          <p:cNvPr id="44267" name="Freeform 236"/>
          <p:cNvSpPr>
            <a:spLocks/>
          </p:cNvSpPr>
          <p:nvPr/>
        </p:nvSpPr>
        <p:spPr bwMode="auto">
          <a:xfrm>
            <a:off x="7212013" y="2546350"/>
            <a:ext cx="85725" cy="85725"/>
          </a:xfrm>
          <a:custGeom>
            <a:avLst/>
            <a:gdLst>
              <a:gd name="T0" fmla="*/ 2147483646 w 54"/>
              <a:gd name="T1" fmla="*/ 2147483646 h 54"/>
              <a:gd name="T2" fmla="*/ 0 w 54"/>
              <a:gd name="T3" fmla="*/ 0 h 54"/>
              <a:gd name="T4" fmla="*/ 2147483646 w 54"/>
              <a:gd name="T5" fmla="*/ 2147483646 h 54"/>
              <a:gd name="T6" fmla="*/ 2147483646 w 54"/>
              <a:gd name="T7" fmla="*/ 2147483646 h 54"/>
              <a:gd name="T8" fmla="*/ 2147483646 w 54"/>
              <a:gd name="T9" fmla="*/ 2147483646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54" y="32"/>
                </a:moveTo>
                <a:lnTo>
                  <a:pt x="0" y="0"/>
                </a:lnTo>
                <a:lnTo>
                  <a:pt x="32" y="54"/>
                </a:lnTo>
                <a:lnTo>
                  <a:pt x="43" y="43"/>
                </a:lnTo>
                <a:lnTo>
                  <a:pt x="54" y="32"/>
                </a:lnTo>
                <a:close/>
              </a:path>
            </a:pathLst>
          </a:custGeom>
          <a:solidFill>
            <a:srgbClr val="000000"/>
          </a:solidFill>
          <a:ln w="0">
            <a:solidFill>
              <a:srgbClr val="000000"/>
            </a:solidFill>
            <a:round/>
            <a:headEnd/>
            <a:tailEnd/>
          </a:ln>
        </p:spPr>
        <p:txBody>
          <a:bodyPr/>
          <a:lstStyle/>
          <a:p>
            <a:endParaRPr lang="en-IN"/>
          </a:p>
        </p:txBody>
      </p:sp>
      <p:sp>
        <p:nvSpPr>
          <p:cNvPr id="44268" name="Line 237"/>
          <p:cNvSpPr>
            <a:spLocks noChangeShapeType="1"/>
          </p:cNvSpPr>
          <p:nvPr/>
        </p:nvSpPr>
        <p:spPr bwMode="auto">
          <a:xfrm>
            <a:off x="7280275" y="2614613"/>
            <a:ext cx="339725" cy="322262"/>
          </a:xfrm>
          <a:prstGeom prst="line">
            <a:avLst/>
          </a:prstGeom>
          <a:noFill/>
          <a:ln w="17463">
            <a:solidFill>
              <a:srgbClr val="000000"/>
            </a:solidFill>
            <a:round/>
            <a:headEnd/>
            <a:tailEnd/>
          </a:ln>
        </p:spPr>
        <p:txBody>
          <a:bodyPr/>
          <a:lstStyle/>
          <a:p>
            <a:endParaRPr lang="en-IN"/>
          </a:p>
        </p:txBody>
      </p:sp>
      <p:sp>
        <p:nvSpPr>
          <p:cNvPr id="44269" name="Rectangle 238"/>
          <p:cNvSpPr>
            <a:spLocks noChangeArrowheads="1"/>
          </p:cNvSpPr>
          <p:nvPr/>
        </p:nvSpPr>
        <p:spPr bwMode="auto">
          <a:xfrm>
            <a:off x="7773988" y="4708525"/>
            <a:ext cx="144462"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W</a:t>
            </a:r>
            <a:endParaRPr lang="en-CA" altLang="en-US" sz="2400"/>
          </a:p>
        </p:txBody>
      </p:sp>
      <p:sp>
        <p:nvSpPr>
          <p:cNvPr id="44270" name="Line 239"/>
          <p:cNvSpPr>
            <a:spLocks noChangeShapeType="1"/>
          </p:cNvSpPr>
          <p:nvPr/>
        </p:nvSpPr>
        <p:spPr bwMode="auto">
          <a:xfrm flipH="1">
            <a:off x="7789863" y="4724400"/>
            <a:ext cx="120650" cy="1588"/>
          </a:xfrm>
          <a:prstGeom prst="line">
            <a:avLst/>
          </a:prstGeom>
          <a:noFill/>
          <a:ln w="17463">
            <a:solidFill>
              <a:srgbClr val="000000"/>
            </a:solidFill>
            <a:round/>
            <a:headEnd/>
            <a:tailEnd/>
          </a:ln>
        </p:spPr>
        <p:txBody>
          <a:bodyPr/>
          <a:lstStyle/>
          <a:p>
            <a:endParaRPr lang="en-IN"/>
          </a:p>
        </p:txBody>
      </p:sp>
      <p:sp>
        <p:nvSpPr>
          <p:cNvPr id="44271" name="Rectangle 240"/>
          <p:cNvSpPr>
            <a:spLocks noChangeArrowheads="1"/>
          </p:cNvSpPr>
          <p:nvPr/>
        </p:nvSpPr>
        <p:spPr bwMode="auto">
          <a:xfrm>
            <a:off x="7569200" y="4708525"/>
            <a:ext cx="109538"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R</a:t>
            </a:r>
            <a:endParaRPr lang="en-CA" altLang="en-US" sz="2400"/>
          </a:p>
        </p:txBody>
      </p:sp>
      <p:sp>
        <p:nvSpPr>
          <p:cNvPr id="44272" name="Rectangle 241"/>
          <p:cNvSpPr>
            <a:spLocks noChangeArrowheads="1"/>
          </p:cNvSpPr>
          <p:nvPr/>
        </p:nvSpPr>
        <p:spPr bwMode="auto">
          <a:xfrm>
            <a:off x="7705725" y="4708525"/>
            <a:ext cx="42863" cy="182563"/>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Nimbus Roman No9 L" charset="0"/>
              </a:rPr>
              <a:t>/</a:t>
            </a:r>
            <a:endParaRPr lang="en-CA" altLang="en-US" sz="2400"/>
          </a:p>
        </p:txBody>
      </p:sp>
      <p:sp>
        <p:nvSpPr>
          <p:cNvPr id="44273" name="Rectangle 242"/>
          <p:cNvSpPr>
            <a:spLocks noChangeArrowheads="1"/>
          </p:cNvSpPr>
          <p:nvPr/>
        </p:nvSpPr>
        <p:spPr bwMode="auto">
          <a:xfrm>
            <a:off x="4029075" y="1439863"/>
            <a:ext cx="84138" cy="182562"/>
          </a:xfrm>
          <a:prstGeom prst="rect">
            <a:avLst/>
          </a:prstGeom>
          <a:noFill/>
          <a:ln w="9525">
            <a:noFill/>
            <a:miter lim="800000"/>
            <a:headEnd/>
            <a:tailEnd/>
          </a:ln>
        </p:spPr>
        <p:txBody>
          <a:bodyPr wrap="none" lIns="0" tIns="0" rIns="0" bIns="0">
            <a:spAutoFit/>
          </a:bodyPr>
          <a:lstStyle/>
          <a:p>
            <a:pPr algn="ctr"/>
            <a:r>
              <a:rPr lang="en-CA" altLang="en-US" sz="1200" i="1">
                <a:solidFill>
                  <a:srgbClr val="000000"/>
                </a:solidFill>
                <a:latin typeface="Nimbus Roman No9 L" charset="0"/>
              </a:rPr>
              <a:t>b</a:t>
            </a:r>
            <a:endParaRPr lang="en-CA" altLang="en-US" sz="2400"/>
          </a:p>
        </p:txBody>
      </p:sp>
      <p:sp>
        <p:nvSpPr>
          <p:cNvPr id="44274" name="Rectangle 243"/>
          <p:cNvSpPr>
            <a:spLocks noChangeArrowheads="1"/>
          </p:cNvSpPr>
          <p:nvPr/>
        </p:nvSpPr>
        <p:spPr bwMode="auto">
          <a:xfrm>
            <a:off x="4113213" y="1439863"/>
            <a:ext cx="38100" cy="182562"/>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Symbol" pitchFamily="18" charset="2"/>
              </a:rPr>
              <a:t>¢</a:t>
            </a:r>
            <a:endParaRPr lang="en-CA" altLang="en-US" sz="2400"/>
          </a:p>
        </p:txBody>
      </p:sp>
      <p:sp>
        <p:nvSpPr>
          <p:cNvPr id="44275" name="Rectangle 244"/>
          <p:cNvSpPr>
            <a:spLocks noChangeArrowheads="1"/>
          </p:cNvSpPr>
          <p:nvPr/>
        </p:nvSpPr>
        <p:spPr bwMode="auto">
          <a:xfrm>
            <a:off x="4148138" y="1525588"/>
            <a:ext cx="57150" cy="122237"/>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7</a:t>
            </a:r>
            <a:endParaRPr lang="en-CA" altLang="en-US" sz="2400"/>
          </a:p>
        </p:txBody>
      </p:sp>
      <p:sp>
        <p:nvSpPr>
          <p:cNvPr id="44276" name="Rectangle 245"/>
          <p:cNvSpPr>
            <a:spLocks noChangeArrowheads="1"/>
          </p:cNvSpPr>
          <p:nvPr/>
        </p:nvSpPr>
        <p:spPr bwMode="auto">
          <a:xfrm>
            <a:off x="5697538" y="1439863"/>
            <a:ext cx="84137" cy="182562"/>
          </a:xfrm>
          <a:prstGeom prst="rect">
            <a:avLst/>
          </a:prstGeom>
          <a:noFill/>
          <a:ln w="9525">
            <a:noFill/>
            <a:miter lim="800000"/>
            <a:headEnd/>
            <a:tailEnd/>
          </a:ln>
        </p:spPr>
        <p:txBody>
          <a:bodyPr wrap="none" lIns="0" tIns="0" rIns="0" bIns="0">
            <a:spAutoFit/>
          </a:bodyPr>
          <a:lstStyle/>
          <a:p>
            <a:pPr algn="ctr"/>
            <a:r>
              <a:rPr lang="en-CA" altLang="en-US" sz="1200" i="1">
                <a:solidFill>
                  <a:srgbClr val="000000"/>
                </a:solidFill>
                <a:latin typeface="Nimbus Roman No9 L" charset="0"/>
              </a:rPr>
              <a:t>b</a:t>
            </a:r>
            <a:endParaRPr lang="en-CA" altLang="en-US" sz="2400"/>
          </a:p>
        </p:txBody>
      </p:sp>
      <p:sp>
        <p:nvSpPr>
          <p:cNvPr id="44277" name="Rectangle 246"/>
          <p:cNvSpPr>
            <a:spLocks noChangeArrowheads="1"/>
          </p:cNvSpPr>
          <p:nvPr/>
        </p:nvSpPr>
        <p:spPr bwMode="auto">
          <a:xfrm>
            <a:off x="5781675" y="1439863"/>
            <a:ext cx="38100" cy="182562"/>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Symbol" pitchFamily="18" charset="2"/>
              </a:rPr>
              <a:t>¢</a:t>
            </a:r>
            <a:endParaRPr lang="en-CA" altLang="en-US" sz="2400"/>
          </a:p>
        </p:txBody>
      </p:sp>
      <p:sp>
        <p:nvSpPr>
          <p:cNvPr id="44278" name="Rectangle 247"/>
          <p:cNvSpPr>
            <a:spLocks noChangeArrowheads="1"/>
          </p:cNvSpPr>
          <p:nvPr/>
        </p:nvSpPr>
        <p:spPr bwMode="auto">
          <a:xfrm>
            <a:off x="5799138" y="1525588"/>
            <a:ext cx="57150" cy="122237"/>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1</a:t>
            </a:r>
            <a:endParaRPr lang="en-CA" altLang="en-US" sz="2400"/>
          </a:p>
        </p:txBody>
      </p:sp>
      <p:sp>
        <p:nvSpPr>
          <p:cNvPr id="44279" name="Rectangle 248"/>
          <p:cNvSpPr>
            <a:spLocks noChangeArrowheads="1"/>
          </p:cNvSpPr>
          <p:nvPr/>
        </p:nvSpPr>
        <p:spPr bwMode="auto">
          <a:xfrm>
            <a:off x="7110413" y="1439863"/>
            <a:ext cx="84137" cy="182562"/>
          </a:xfrm>
          <a:prstGeom prst="rect">
            <a:avLst/>
          </a:prstGeom>
          <a:noFill/>
          <a:ln w="9525">
            <a:noFill/>
            <a:miter lim="800000"/>
            <a:headEnd/>
            <a:tailEnd/>
          </a:ln>
        </p:spPr>
        <p:txBody>
          <a:bodyPr wrap="none" lIns="0" tIns="0" rIns="0" bIns="0">
            <a:spAutoFit/>
          </a:bodyPr>
          <a:lstStyle/>
          <a:p>
            <a:pPr algn="ctr"/>
            <a:r>
              <a:rPr lang="en-CA" altLang="en-US" sz="1200" i="1">
                <a:solidFill>
                  <a:srgbClr val="000000"/>
                </a:solidFill>
                <a:latin typeface="Nimbus Roman No9 L" charset="0"/>
              </a:rPr>
              <a:t>b</a:t>
            </a:r>
            <a:endParaRPr lang="en-CA" altLang="en-US" sz="2400"/>
          </a:p>
        </p:txBody>
      </p:sp>
      <p:sp>
        <p:nvSpPr>
          <p:cNvPr id="44280" name="Rectangle 249"/>
          <p:cNvSpPr>
            <a:spLocks noChangeArrowheads="1"/>
          </p:cNvSpPr>
          <p:nvPr/>
        </p:nvSpPr>
        <p:spPr bwMode="auto">
          <a:xfrm>
            <a:off x="7194550" y="1439863"/>
            <a:ext cx="38100" cy="182562"/>
          </a:xfrm>
          <a:prstGeom prst="rect">
            <a:avLst/>
          </a:prstGeom>
          <a:noFill/>
          <a:ln w="9525">
            <a:noFill/>
            <a:miter lim="800000"/>
            <a:headEnd/>
            <a:tailEnd/>
          </a:ln>
        </p:spPr>
        <p:txBody>
          <a:bodyPr wrap="none" lIns="0" tIns="0" rIns="0" bIns="0">
            <a:spAutoFit/>
          </a:bodyPr>
          <a:lstStyle/>
          <a:p>
            <a:pPr algn="ctr"/>
            <a:r>
              <a:rPr lang="en-CA" altLang="en-US" sz="1200">
                <a:solidFill>
                  <a:srgbClr val="000000"/>
                </a:solidFill>
                <a:latin typeface="Symbol" pitchFamily="18" charset="2"/>
              </a:rPr>
              <a:t>¢</a:t>
            </a:r>
            <a:endParaRPr lang="en-CA" altLang="en-US" sz="2400"/>
          </a:p>
        </p:txBody>
      </p:sp>
      <p:sp>
        <p:nvSpPr>
          <p:cNvPr id="44281" name="Rectangle 250"/>
          <p:cNvSpPr>
            <a:spLocks noChangeArrowheads="1"/>
          </p:cNvSpPr>
          <p:nvPr/>
        </p:nvSpPr>
        <p:spPr bwMode="auto">
          <a:xfrm>
            <a:off x="7229475" y="1525588"/>
            <a:ext cx="57150" cy="122237"/>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0</a:t>
            </a:r>
            <a:endParaRPr lang="en-CA" altLang="en-US" sz="2400"/>
          </a:p>
        </p:txBody>
      </p:sp>
      <p:sp>
        <p:nvSpPr>
          <p:cNvPr id="44282" name="Rectangle 251"/>
          <p:cNvSpPr>
            <a:spLocks noChangeArrowheads="1"/>
          </p:cNvSpPr>
          <p:nvPr/>
        </p:nvSpPr>
        <p:spPr bwMode="auto">
          <a:xfrm>
            <a:off x="3568700" y="5746750"/>
            <a:ext cx="84138" cy="182563"/>
          </a:xfrm>
          <a:prstGeom prst="rect">
            <a:avLst/>
          </a:prstGeom>
          <a:noFill/>
          <a:ln w="9525">
            <a:noFill/>
            <a:miter lim="800000"/>
            <a:headEnd/>
            <a:tailEnd/>
          </a:ln>
        </p:spPr>
        <p:txBody>
          <a:bodyPr wrap="none" lIns="0" tIns="0" rIns="0" bIns="0">
            <a:spAutoFit/>
          </a:bodyPr>
          <a:lstStyle/>
          <a:p>
            <a:pPr algn="ctr"/>
            <a:r>
              <a:rPr lang="en-CA" altLang="en-US" sz="1200" i="1">
                <a:solidFill>
                  <a:srgbClr val="000000"/>
                </a:solidFill>
                <a:latin typeface="Nimbus Roman No9 L" charset="0"/>
              </a:rPr>
              <a:t>b</a:t>
            </a:r>
            <a:endParaRPr lang="en-CA" altLang="en-US" sz="2400"/>
          </a:p>
        </p:txBody>
      </p:sp>
      <p:sp>
        <p:nvSpPr>
          <p:cNvPr id="44283" name="Rectangle 252"/>
          <p:cNvSpPr>
            <a:spLocks noChangeArrowheads="1"/>
          </p:cNvSpPr>
          <p:nvPr/>
        </p:nvSpPr>
        <p:spPr bwMode="auto">
          <a:xfrm>
            <a:off x="3654425" y="5830888"/>
            <a:ext cx="57150" cy="122237"/>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7</a:t>
            </a:r>
            <a:endParaRPr lang="en-CA" altLang="en-US" sz="2400"/>
          </a:p>
        </p:txBody>
      </p:sp>
      <p:sp>
        <p:nvSpPr>
          <p:cNvPr id="44284" name="Rectangle 253"/>
          <p:cNvSpPr>
            <a:spLocks noChangeArrowheads="1"/>
          </p:cNvSpPr>
          <p:nvPr/>
        </p:nvSpPr>
        <p:spPr bwMode="auto">
          <a:xfrm>
            <a:off x="5237163" y="5746750"/>
            <a:ext cx="84137" cy="182563"/>
          </a:xfrm>
          <a:prstGeom prst="rect">
            <a:avLst/>
          </a:prstGeom>
          <a:noFill/>
          <a:ln w="9525">
            <a:noFill/>
            <a:miter lim="800000"/>
            <a:headEnd/>
            <a:tailEnd/>
          </a:ln>
        </p:spPr>
        <p:txBody>
          <a:bodyPr wrap="none" lIns="0" tIns="0" rIns="0" bIns="0">
            <a:spAutoFit/>
          </a:bodyPr>
          <a:lstStyle/>
          <a:p>
            <a:pPr algn="ctr"/>
            <a:r>
              <a:rPr lang="en-CA" altLang="en-US" sz="1200" i="1">
                <a:solidFill>
                  <a:srgbClr val="000000"/>
                </a:solidFill>
                <a:latin typeface="Nimbus Roman No9 L" charset="0"/>
              </a:rPr>
              <a:t>b</a:t>
            </a:r>
            <a:endParaRPr lang="en-CA" altLang="en-US" sz="2400"/>
          </a:p>
        </p:txBody>
      </p:sp>
      <p:sp>
        <p:nvSpPr>
          <p:cNvPr id="44285" name="Rectangle 254"/>
          <p:cNvSpPr>
            <a:spLocks noChangeArrowheads="1"/>
          </p:cNvSpPr>
          <p:nvPr/>
        </p:nvSpPr>
        <p:spPr bwMode="auto">
          <a:xfrm>
            <a:off x="5322888" y="5830888"/>
            <a:ext cx="57150" cy="122237"/>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1</a:t>
            </a:r>
            <a:endParaRPr lang="en-CA" altLang="en-US" sz="2400"/>
          </a:p>
        </p:txBody>
      </p:sp>
      <p:sp>
        <p:nvSpPr>
          <p:cNvPr id="44286" name="Rectangle 255"/>
          <p:cNvSpPr>
            <a:spLocks noChangeArrowheads="1"/>
          </p:cNvSpPr>
          <p:nvPr/>
        </p:nvSpPr>
        <p:spPr bwMode="auto">
          <a:xfrm>
            <a:off x="6650038" y="5746750"/>
            <a:ext cx="84137" cy="182563"/>
          </a:xfrm>
          <a:prstGeom prst="rect">
            <a:avLst/>
          </a:prstGeom>
          <a:noFill/>
          <a:ln w="9525">
            <a:noFill/>
            <a:miter lim="800000"/>
            <a:headEnd/>
            <a:tailEnd/>
          </a:ln>
        </p:spPr>
        <p:txBody>
          <a:bodyPr wrap="none" lIns="0" tIns="0" rIns="0" bIns="0">
            <a:spAutoFit/>
          </a:bodyPr>
          <a:lstStyle/>
          <a:p>
            <a:pPr algn="ctr"/>
            <a:r>
              <a:rPr lang="en-CA" altLang="en-US" sz="1200" i="1">
                <a:solidFill>
                  <a:srgbClr val="000000"/>
                </a:solidFill>
                <a:latin typeface="Nimbus Roman No9 L" charset="0"/>
              </a:rPr>
              <a:t>b</a:t>
            </a:r>
            <a:endParaRPr lang="en-CA" altLang="en-US" sz="2400"/>
          </a:p>
        </p:txBody>
      </p:sp>
      <p:sp>
        <p:nvSpPr>
          <p:cNvPr id="44287" name="Rectangle 256"/>
          <p:cNvSpPr>
            <a:spLocks noChangeArrowheads="1"/>
          </p:cNvSpPr>
          <p:nvPr/>
        </p:nvSpPr>
        <p:spPr bwMode="auto">
          <a:xfrm>
            <a:off x="6735763" y="5830888"/>
            <a:ext cx="57150" cy="122237"/>
          </a:xfrm>
          <a:prstGeom prst="rect">
            <a:avLst/>
          </a:prstGeom>
          <a:noFill/>
          <a:ln w="9525">
            <a:noFill/>
            <a:miter lim="800000"/>
            <a:headEnd/>
            <a:tailEnd/>
          </a:ln>
        </p:spPr>
        <p:txBody>
          <a:bodyPr wrap="none" lIns="0" tIns="0" rIns="0" bIns="0">
            <a:spAutoFit/>
          </a:bodyPr>
          <a:lstStyle/>
          <a:p>
            <a:pPr algn="ctr"/>
            <a:r>
              <a:rPr lang="en-CA" altLang="en-US" sz="800">
                <a:solidFill>
                  <a:srgbClr val="000000"/>
                </a:solidFill>
                <a:latin typeface="Nimbus Roman No9 L" charset="0"/>
              </a:rPr>
              <a:t>0</a:t>
            </a:r>
            <a:endParaRPr lang="en-CA" altLang="en-US" sz="2400"/>
          </a:p>
        </p:txBody>
      </p:sp>
      <p:sp>
        <p:nvSpPr>
          <p:cNvPr id="44288" name="Rectangle 257"/>
          <p:cNvSpPr>
            <a:spLocks noChangeArrowheads="1"/>
          </p:cNvSpPr>
          <p:nvPr/>
        </p:nvSpPr>
        <p:spPr bwMode="auto">
          <a:xfrm>
            <a:off x="6548438" y="2205038"/>
            <a:ext cx="357187" cy="358775"/>
          </a:xfrm>
          <a:prstGeom prst="rect">
            <a:avLst/>
          </a:prstGeom>
          <a:noFill/>
          <a:ln w="17463">
            <a:solidFill>
              <a:srgbClr val="00FFFF"/>
            </a:solidFill>
            <a:miter lim="800000"/>
            <a:headEnd/>
            <a:tailEnd/>
          </a:ln>
        </p:spPr>
        <p:txBody>
          <a:bodyPr/>
          <a:lstStyle/>
          <a:p>
            <a:pPr algn="ctr"/>
            <a:endParaRPr lang="en-US" altLang="en-US"/>
          </a:p>
        </p:txBody>
      </p:sp>
      <p:sp>
        <p:nvSpPr>
          <p:cNvPr id="44289" name="Rectangle 258"/>
          <p:cNvSpPr>
            <a:spLocks noChangeArrowheads="1"/>
          </p:cNvSpPr>
          <p:nvPr/>
        </p:nvSpPr>
        <p:spPr bwMode="auto">
          <a:xfrm>
            <a:off x="6548438" y="3652838"/>
            <a:ext cx="357187" cy="357187"/>
          </a:xfrm>
          <a:prstGeom prst="rect">
            <a:avLst/>
          </a:prstGeom>
          <a:noFill/>
          <a:ln w="17463">
            <a:solidFill>
              <a:srgbClr val="00FFFF"/>
            </a:solidFill>
            <a:miter lim="800000"/>
            <a:headEnd/>
            <a:tailEnd/>
          </a:ln>
        </p:spPr>
        <p:txBody>
          <a:bodyPr/>
          <a:lstStyle/>
          <a:p>
            <a:pPr algn="ctr"/>
            <a:endParaRPr lang="en-US" altLang="en-US"/>
          </a:p>
        </p:txBody>
      </p:sp>
      <p:sp>
        <p:nvSpPr>
          <p:cNvPr id="44290" name="Rectangle 259"/>
          <p:cNvSpPr>
            <a:spLocks noChangeArrowheads="1"/>
          </p:cNvSpPr>
          <p:nvPr/>
        </p:nvSpPr>
        <p:spPr bwMode="auto">
          <a:xfrm>
            <a:off x="5135563" y="3652838"/>
            <a:ext cx="357187" cy="357187"/>
          </a:xfrm>
          <a:prstGeom prst="rect">
            <a:avLst/>
          </a:prstGeom>
          <a:noFill/>
          <a:ln w="17463">
            <a:solidFill>
              <a:srgbClr val="00FFFF"/>
            </a:solidFill>
            <a:miter lim="800000"/>
            <a:headEnd/>
            <a:tailEnd/>
          </a:ln>
        </p:spPr>
        <p:txBody>
          <a:bodyPr/>
          <a:lstStyle/>
          <a:p>
            <a:pPr algn="ctr"/>
            <a:endParaRPr lang="en-US" altLang="en-US"/>
          </a:p>
        </p:txBody>
      </p:sp>
      <p:sp>
        <p:nvSpPr>
          <p:cNvPr id="44291" name="Rectangle 260"/>
          <p:cNvSpPr>
            <a:spLocks noChangeArrowheads="1"/>
          </p:cNvSpPr>
          <p:nvPr/>
        </p:nvSpPr>
        <p:spPr bwMode="auto">
          <a:xfrm>
            <a:off x="3467100" y="3652838"/>
            <a:ext cx="339725" cy="357187"/>
          </a:xfrm>
          <a:prstGeom prst="rect">
            <a:avLst/>
          </a:prstGeom>
          <a:noFill/>
          <a:ln w="17463">
            <a:solidFill>
              <a:srgbClr val="00FFFF"/>
            </a:solidFill>
            <a:miter lim="800000"/>
            <a:headEnd/>
            <a:tailEnd/>
          </a:ln>
        </p:spPr>
        <p:txBody>
          <a:bodyPr/>
          <a:lstStyle/>
          <a:p>
            <a:pPr algn="ctr"/>
            <a:endParaRPr lang="en-US" altLang="en-US"/>
          </a:p>
        </p:txBody>
      </p:sp>
      <p:sp>
        <p:nvSpPr>
          <p:cNvPr id="44292" name="Rectangle 261"/>
          <p:cNvSpPr>
            <a:spLocks noChangeArrowheads="1"/>
          </p:cNvSpPr>
          <p:nvPr/>
        </p:nvSpPr>
        <p:spPr bwMode="auto">
          <a:xfrm>
            <a:off x="3467100" y="2205038"/>
            <a:ext cx="339725" cy="358775"/>
          </a:xfrm>
          <a:prstGeom prst="rect">
            <a:avLst/>
          </a:prstGeom>
          <a:noFill/>
          <a:ln w="17463">
            <a:solidFill>
              <a:srgbClr val="00FFFF"/>
            </a:solidFill>
            <a:miter lim="800000"/>
            <a:headEnd/>
            <a:tailEnd/>
          </a:ln>
        </p:spPr>
        <p:txBody>
          <a:bodyPr/>
          <a:lstStyle/>
          <a:p>
            <a:pPr algn="ctr"/>
            <a:endParaRPr lang="en-US" altLang="en-US"/>
          </a:p>
        </p:txBody>
      </p:sp>
      <p:sp>
        <p:nvSpPr>
          <p:cNvPr id="44293" name="Text Box 262"/>
          <p:cNvSpPr txBox="1">
            <a:spLocks noChangeArrowheads="1"/>
          </p:cNvSpPr>
          <p:nvPr/>
        </p:nvSpPr>
        <p:spPr bwMode="auto">
          <a:xfrm>
            <a:off x="3165475" y="2971800"/>
            <a:ext cx="222250" cy="481013"/>
          </a:xfrm>
          <a:prstGeom prst="rect">
            <a:avLst/>
          </a:prstGeom>
          <a:solidFill>
            <a:schemeClr val="bg1"/>
          </a:solidFill>
          <a:ln w="9525">
            <a:noFill/>
            <a:miter lim="800000"/>
            <a:headEnd/>
            <a:tailEnd/>
          </a:ln>
        </p:spPr>
        <p:txBody>
          <a:bodyPr>
            <a:spAutoFit/>
          </a:bodyPr>
          <a:lstStyle/>
          <a:p>
            <a:pPr algn="ctr">
              <a:lnSpc>
                <a:spcPct val="20000"/>
              </a:lnSpc>
              <a:spcBef>
                <a:spcPct val="50000"/>
              </a:spcBef>
            </a:pPr>
            <a:endParaRPr lang="zh-CN" altLang="en-US" sz="1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p>
        </p:txBody>
      </p:sp>
      <p:sp>
        <p:nvSpPr>
          <p:cNvPr id="44294" name="Text Box 263"/>
          <p:cNvSpPr txBox="1">
            <a:spLocks noChangeArrowheads="1"/>
          </p:cNvSpPr>
          <p:nvPr/>
        </p:nvSpPr>
        <p:spPr bwMode="auto">
          <a:xfrm>
            <a:off x="3870325" y="2971800"/>
            <a:ext cx="222250" cy="481013"/>
          </a:xfrm>
          <a:prstGeom prst="rect">
            <a:avLst/>
          </a:prstGeom>
          <a:solidFill>
            <a:schemeClr val="bg1"/>
          </a:solidFill>
          <a:ln w="9525">
            <a:noFill/>
            <a:miter lim="800000"/>
            <a:headEnd/>
            <a:tailEnd/>
          </a:ln>
        </p:spPr>
        <p:txBody>
          <a:bodyPr>
            <a:spAutoFit/>
          </a:bodyPr>
          <a:lstStyle/>
          <a:p>
            <a:pPr algn="ctr">
              <a:lnSpc>
                <a:spcPct val="20000"/>
              </a:lnSpc>
              <a:spcBef>
                <a:spcPct val="50000"/>
              </a:spcBef>
            </a:pPr>
            <a:endParaRPr lang="zh-CN" altLang="en-US" sz="1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p>
        </p:txBody>
      </p:sp>
      <p:sp>
        <p:nvSpPr>
          <p:cNvPr id="44295" name="Text Box 264"/>
          <p:cNvSpPr txBox="1">
            <a:spLocks noChangeArrowheads="1"/>
          </p:cNvSpPr>
          <p:nvPr/>
        </p:nvSpPr>
        <p:spPr bwMode="auto">
          <a:xfrm>
            <a:off x="4854575" y="2971800"/>
            <a:ext cx="222250" cy="481013"/>
          </a:xfrm>
          <a:prstGeom prst="rect">
            <a:avLst/>
          </a:prstGeom>
          <a:solidFill>
            <a:schemeClr val="bg1"/>
          </a:solidFill>
          <a:ln w="9525">
            <a:noFill/>
            <a:miter lim="800000"/>
            <a:headEnd/>
            <a:tailEnd/>
          </a:ln>
        </p:spPr>
        <p:txBody>
          <a:bodyPr>
            <a:spAutoFit/>
          </a:bodyPr>
          <a:lstStyle/>
          <a:p>
            <a:pPr algn="ctr">
              <a:lnSpc>
                <a:spcPct val="20000"/>
              </a:lnSpc>
              <a:spcBef>
                <a:spcPct val="50000"/>
              </a:spcBef>
            </a:pPr>
            <a:endParaRPr lang="zh-CN" altLang="en-US" sz="1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p>
        </p:txBody>
      </p:sp>
      <p:sp>
        <p:nvSpPr>
          <p:cNvPr id="44296" name="Text Box 265"/>
          <p:cNvSpPr txBox="1">
            <a:spLocks noChangeArrowheads="1"/>
          </p:cNvSpPr>
          <p:nvPr/>
        </p:nvSpPr>
        <p:spPr bwMode="auto">
          <a:xfrm>
            <a:off x="5553075" y="2971800"/>
            <a:ext cx="222250" cy="481013"/>
          </a:xfrm>
          <a:prstGeom prst="rect">
            <a:avLst/>
          </a:prstGeom>
          <a:solidFill>
            <a:schemeClr val="bg1"/>
          </a:solidFill>
          <a:ln w="9525">
            <a:noFill/>
            <a:miter lim="800000"/>
            <a:headEnd/>
            <a:tailEnd/>
          </a:ln>
        </p:spPr>
        <p:txBody>
          <a:bodyPr>
            <a:spAutoFit/>
          </a:bodyPr>
          <a:lstStyle/>
          <a:p>
            <a:pPr algn="ctr">
              <a:lnSpc>
                <a:spcPct val="20000"/>
              </a:lnSpc>
              <a:spcBef>
                <a:spcPct val="50000"/>
              </a:spcBef>
            </a:pPr>
            <a:endParaRPr lang="zh-CN" altLang="en-US" sz="1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p>
        </p:txBody>
      </p:sp>
      <p:sp>
        <p:nvSpPr>
          <p:cNvPr id="44297" name="Text Box 266"/>
          <p:cNvSpPr txBox="1">
            <a:spLocks noChangeArrowheads="1"/>
          </p:cNvSpPr>
          <p:nvPr/>
        </p:nvSpPr>
        <p:spPr bwMode="auto">
          <a:xfrm>
            <a:off x="6257925" y="2971800"/>
            <a:ext cx="222250" cy="481013"/>
          </a:xfrm>
          <a:prstGeom prst="rect">
            <a:avLst/>
          </a:prstGeom>
          <a:solidFill>
            <a:schemeClr val="bg1"/>
          </a:solidFill>
          <a:ln w="9525">
            <a:noFill/>
            <a:miter lim="800000"/>
            <a:headEnd/>
            <a:tailEnd/>
          </a:ln>
        </p:spPr>
        <p:txBody>
          <a:bodyPr>
            <a:spAutoFit/>
          </a:bodyPr>
          <a:lstStyle/>
          <a:p>
            <a:pPr algn="ctr">
              <a:lnSpc>
                <a:spcPct val="20000"/>
              </a:lnSpc>
              <a:spcBef>
                <a:spcPct val="50000"/>
              </a:spcBef>
            </a:pPr>
            <a:endParaRPr lang="zh-CN" altLang="en-US" sz="1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p>
        </p:txBody>
      </p:sp>
      <p:sp>
        <p:nvSpPr>
          <p:cNvPr id="44298" name="Text Box 267"/>
          <p:cNvSpPr txBox="1">
            <a:spLocks noChangeArrowheads="1"/>
          </p:cNvSpPr>
          <p:nvPr/>
        </p:nvSpPr>
        <p:spPr bwMode="auto">
          <a:xfrm>
            <a:off x="6962775" y="2971800"/>
            <a:ext cx="222250" cy="481013"/>
          </a:xfrm>
          <a:prstGeom prst="rect">
            <a:avLst/>
          </a:prstGeom>
          <a:solidFill>
            <a:schemeClr val="bg1"/>
          </a:solidFill>
          <a:ln w="9525">
            <a:noFill/>
            <a:miter lim="800000"/>
            <a:headEnd/>
            <a:tailEnd/>
          </a:ln>
        </p:spPr>
        <p:txBody>
          <a:bodyPr>
            <a:spAutoFit/>
          </a:bodyPr>
          <a:lstStyle/>
          <a:p>
            <a:pPr algn="ctr">
              <a:lnSpc>
                <a:spcPct val="20000"/>
              </a:lnSpc>
              <a:spcBef>
                <a:spcPct val="50000"/>
              </a:spcBef>
            </a:pPr>
            <a:endParaRPr lang="zh-CN" altLang="en-US" sz="1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p>
        </p:txBody>
      </p:sp>
      <p:sp>
        <p:nvSpPr>
          <p:cNvPr id="44299" name="Text Box 268"/>
          <p:cNvSpPr txBox="1">
            <a:spLocks noChangeArrowheads="1"/>
          </p:cNvSpPr>
          <p:nvPr/>
        </p:nvSpPr>
        <p:spPr bwMode="auto">
          <a:xfrm rot="5400000">
            <a:off x="4379119" y="2489994"/>
            <a:ext cx="222250" cy="481012"/>
          </a:xfrm>
          <a:prstGeom prst="rect">
            <a:avLst/>
          </a:prstGeom>
          <a:solidFill>
            <a:schemeClr val="bg1"/>
          </a:solidFill>
          <a:ln w="9525">
            <a:noFill/>
            <a:miter lim="800000"/>
            <a:headEnd/>
            <a:tailEnd/>
          </a:ln>
        </p:spPr>
        <p:txBody>
          <a:bodyPr>
            <a:spAutoFit/>
          </a:bodyPr>
          <a:lstStyle/>
          <a:p>
            <a:pPr algn="ctr">
              <a:lnSpc>
                <a:spcPct val="20000"/>
              </a:lnSpc>
              <a:spcBef>
                <a:spcPct val="50000"/>
              </a:spcBef>
            </a:pPr>
            <a:endParaRPr lang="zh-CN" altLang="en-US" sz="1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p>
        </p:txBody>
      </p:sp>
      <p:sp>
        <p:nvSpPr>
          <p:cNvPr id="44300" name="Text Box 269"/>
          <p:cNvSpPr txBox="1">
            <a:spLocks noChangeArrowheads="1"/>
          </p:cNvSpPr>
          <p:nvPr/>
        </p:nvSpPr>
        <p:spPr bwMode="auto">
          <a:xfrm rot="5400000">
            <a:off x="4379119" y="3934619"/>
            <a:ext cx="222250" cy="481012"/>
          </a:xfrm>
          <a:prstGeom prst="rect">
            <a:avLst/>
          </a:prstGeom>
          <a:solidFill>
            <a:schemeClr val="bg1"/>
          </a:solidFill>
          <a:ln w="9525">
            <a:noFill/>
            <a:miter lim="800000"/>
            <a:headEnd/>
            <a:tailEnd/>
          </a:ln>
        </p:spPr>
        <p:txBody>
          <a:bodyPr>
            <a:spAutoFit/>
          </a:bodyPr>
          <a:lstStyle/>
          <a:p>
            <a:pPr algn="ctr">
              <a:lnSpc>
                <a:spcPct val="20000"/>
              </a:lnSpc>
              <a:spcBef>
                <a:spcPct val="50000"/>
              </a:spcBef>
            </a:pPr>
            <a:endParaRPr lang="zh-CN" altLang="en-US" sz="1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p>
        </p:txBody>
      </p:sp>
      <p:sp>
        <p:nvSpPr>
          <p:cNvPr id="44301" name="Text Box 270"/>
          <p:cNvSpPr txBox="1">
            <a:spLocks noChangeArrowheads="1"/>
          </p:cNvSpPr>
          <p:nvPr/>
        </p:nvSpPr>
        <p:spPr bwMode="auto">
          <a:xfrm rot="5400000">
            <a:off x="4379119" y="1804194"/>
            <a:ext cx="222250" cy="481012"/>
          </a:xfrm>
          <a:prstGeom prst="rect">
            <a:avLst/>
          </a:prstGeom>
          <a:solidFill>
            <a:schemeClr val="bg1"/>
          </a:solidFill>
          <a:ln w="9525">
            <a:noFill/>
            <a:miter lim="800000"/>
            <a:headEnd/>
            <a:tailEnd/>
          </a:ln>
        </p:spPr>
        <p:txBody>
          <a:bodyPr>
            <a:spAutoFit/>
          </a:bodyPr>
          <a:lstStyle/>
          <a:p>
            <a:pPr algn="ctr">
              <a:lnSpc>
                <a:spcPct val="20000"/>
              </a:lnSpc>
              <a:spcBef>
                <a:spcPct val="50000"/>
              </a:spcBef>
            </a:pPr>
            <a:endParaRPr lang="zh-CN" altLang="en-US" sz="1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endParaRPr lang="en-US" altLang="zh-CN" sz="1200">
              <a:latin typeface="Nimbus Roman No9 L" charset="0"/>
              <a:ea typeface="SimSun" pitchFamily="2" charset="-122"/>
            </a:endParaRPr>
          </a:p>
          <a:p>
            <a:pPr algn="ctr">
              <a:lnSpc>
                <a:spcPct val="20000"/>
              </a:lnSpc>
              <a:spcBef>
                <a:spcPct val="50000"/>
              </a:spcBef>
            </a:pPr>
            <a:r>
              <a:rPr lang="en-CA" altLang="en-US" sz="1200">
                <a:latin typeface="Nimbus Roman No9 L" charset="0"/>
              </a:rPr>
              <a:t>•</a:t>
            </a:r>
          </a:p>
        </p:txBody>
      </p:sp>
      <p:sp>
        <p:nvSpPr>
          <p:cNvPr id="15631" name="Text Box 271"/>
          <p:cNvSpPr txBox="1">
            <a:spLocks noChangeArrowheads="1"/>
          </p:cNvSpPr>
          <p:nvPr/>
        </p:nvSpPr>
        <p:spPr bwMode="auto">
          <a:xfrm>
            <a:off x="0" y="4643438"/>
            <a:ext cx="2357438" cy="1692275"/>
          </a:xfrm>
          <a:prstGeom prst="rect">
            <a:avLst/>
          </a:prstGeom>
          <a:solidFill>
            <a:schemeClr val="bg1"/>
          </a:solidFill>
          <a:ln w="9525">
            <a:noFill/>
            <a:miter lim="800000"/>
            <a:headEnd/>
            <a:tailEnd/>
          </a:ln>
        </p:spPr>
        <p:txBody>
          <a:bodyPr>
            <a:spAutoFit/>
          </a:bodyPr>
          <a:lstStyle/>
          <a:p>
            <a:pPr algn="ctr">
              <a:spcBef>
                <a:spcPct val="50000"/>
              </a:spcBef>
            </a:pPr>
            <a:r>
              <a:rPr lang="en-US" altLang="en-US" sz="1600"/>
              <a:t>16 words of 8 bits each: 16x8 memory org.. </a:t>
            </a:r>
          </a:p>
          <a:p>
            <a:pPr algn="ctr">
              <a:spcBef>
                <a:spcPct val="50000"/>
              </a:spcBef>
            </a:pPr>
            <a:r>
              <a:rPr lang="en-US" altLang="en-US" sz="1600"/>
              <a:t>It has 16 external connections: addr. 4, data 8, control: 2, power/ground: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31"/>
                                        </p:tgtEl>
                                        <p:attrNameLst>
                                          <p:attrName>style.visibility</p:attrName>
                                        </p:attrNameLst>
                                      </p:cBhvr>
                                      <p:to>
                                        <p:strVal val="visible"/>
                                      </p:to>
                                    </p:set>
                                    <p:animEffect transition="in" filter="blinds(horizontal)">
                                      <p:cBhvr>
                                        <p:cTn id="7" dur="500"/>
                                        <p:tgtEl>
                                          <p:spTgt spid="15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3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85813" y="214313"/>
            <a:ext cx="7543800" cy="560387"/>
          </a:xfrm>
          <a:prstGeom prst="rect">
            <a:avLst/>
          </a:prstGeom>
          <a:noFill/>
          <a:ln w="12700">
            <a:noFill/>
            <a:miter lim="800000"/>
            <a:headEnd/>
            <a:tailEnd/>
          </a:ln>
        </p:spPr>
        <p:txBody>
          <a:bodyPr lIns="90488" tIns="44450" rIns="90488" bIns="44450" anchor="b"/>
          <a:lstStyle/>
          <a:p>
            <a:pPr algn="ctr" eaLnBrk="1" hangingPunct="1">
              <a:defRPr/>
            </a:pPr>
            <a:r>
              <a:rPr lang="en-US" altLang="zh-CN" sz="3200" b="1" kern="0" dirty="0">
                <a:solidFill>
                  <a:srgbClr val="000082"/>
                </a:solidFill>
                <a:latin typeface="+mj-lt"/>
                <a:ea typeface="SimSun" pitchFamily="2" charset="-122"/>
                <a:cs typeface="+mj-cs"/>
              </a:rPr>
              <a:t>A 2D Memory Chip</a:t>
            </a:r>
          </a:p>
        </p:txBody>
      </p:sp>
      <p:sp>
        <p:nvSpPr>
          <p:cNvPr id="46083" name="Line 4"/>
          <p:cNvSpPr>
            <a:spLocks noChangeShapeType="1"/>
          </p:cNvSpPr>
          <p:nvPr/>
        </p:nvSpPr>
        <p:spPr bwMode="auto">
          <a:xfrm flipV="1">
            <a:off x="5543550" y="3173413"/>
            <a:ext cx="1588" cy="254000"/>
          </a:xfrm>
          <a:prstGeom prst="line">
            <a:avLst/>
          </a:prstGeom>
          <a:noFill/>
          <a:ln w="17463">
            <a:solidFill>
              <a:srgbClr val="000000"/>
            </a:solidFill>
            <a:round/>
            <a:headEnd/>
            <a:tailEnd/>
          </a:ln>
        </p:spPr>
        <p:txBody>
          <a:bodyPr/>
          <a:lstStyle/>
          <a:p>
            <a:endParaRPr lang="en-IN"/>
          </a:p>
        </p:txBody>
      </p:sp>
      <p:sp>
        <p:nvSpPr>
          <p:cNvPr id="46084" name="Freeform 5"/>
          <p:cNvSpPr>
            <a:spLocks/>
          </p:cNvSpPr>
          <p:nvPr/>
        </p:nvSpPr>
        <p:spPr bwMode="auto">
          <a:xfrm>
            <a:off x="5670550" y="3789363"/>
            <a:ext cx="34925" cy="90487"/>
          </a:xfrm>
          <a:custGeom>
            <a:avLst/>
            <a:gdLst>
              <a:gd name="T0" fmla="*/ 0 w 2"/>
              <a:gd name="T1" fmla="*/ 0 h 5"/>
              <a:gd name="T2" fmla="*/ 2147483646 w 2"/>
              <a:gd name="T3" fmla="*/ 2147483646 h 5"/>
              <a:gd name="T4" fmla="*/ 2147483646 w 2"/>
              <a:gd name="T5" fmla="*/ 0 h 5"/>
              <a:gd name="T6" fmla="*/ 2147483646 w 2"/>
              <a:gd name="T7" fmla="*/ 0 h 5"/>
              <a:gd name="T8" fmla="*/ 0 w 2"/>
              <a:gd name="T9" fmla="*/ 0 h 5"/>
              <a:gd name="T10" fmla="*/ 0 60000 65536"/>
              <a:gd name="T11" fmla="*/ 0 60000 65536"/>
              <a:gd name="T12" fmla="*/ 0 60000 65536"/>
              <a:gd name="T13" fmla="*/ 0 60000 65536"/>
              <a:gd name="T14" fmla="*/ 0 60000 65536"/>
              <a:gd name="T15" fmla="*/ 0 w 2"/>
              <a:gd name="T16" fmla="*/ 0 h 5"/>
              <a:gd name="T17" fmla="*/ 2 w 2"/>
              <a:gd name="T18" fmla="*/ 5 h 5"/>
            </a:gdLst>
            <a:ahLst/>
            <a:cxnLst>
              <a:cxn ang="T10">
                <a:pos x="T0" y="T1"/>
              </a:cxn>
              <a:cxn ang="T11">
                <a:pos x="T2" y="T3"/>
              </a:cxn>
              <a:cxn ang="T12">
                <a:pos x="T4" y="T5"/>
              </a:cxn>
              <a:cxn ang="T13">
                <a:pos x="T6" y="T7"/>
              </a:cxn>
              <a:cxn ang="T14">
                <a:pos x="T8" y="T9"/>
              </a:cxn>
            </a:cxnLst>
            <a:rect l="T15" t="T16" r="T17" b="T18"/>
            <a:pathLst>
              <a:path w="2" h="5">
                <a:moveTo>
                  <a:pt x="0" y="0"/>
                </a:moveTo>
                <a:lnTo>
                  <a:pt x="1" y="5"/>
                </a:lnTo>
                <a:lnTo>
                  <a:pt x="2" y="0"/>
                </a:lnTo>
                <a:lnTo>
                  <a:pt x="1" y="0"/>
                </a:lnTo>
                <a:lnTo>
                  <a:pt x="0" y="0"/>
                </a:lnTo>
              </a:path>
            </a:pathLst>
          </a:custGeom>
          <a:noFill/>
          <a:ln w="17463">
            <a:solidFill>
              <a:srgbClr val="000000"/>
            </a:solidFill>
            <a:round/>
            <a:headEnd/>
            <a:tailEnd/>
          </a:ln>
        </p:spPr>
        <p:txBody>
          <a:bodyPr/>
          <a:lstStyle/>
          <a:p>
            <a:endParaRPr lang="en-IN"/>
          </a:p>
        </p:txBody>
      </p:sp>
      <p:sp>
        <p:nvSpPr>
          <p:cNvPr id="46085" name="Freeform 6"/>
          <p:cNvSpPr>
            <a:spLocks/>
          </p:cNvSpPr>
          <p:nvPr/>
        </p:nvSpPr>
        <p:spPr bwMode="auto">
          <a:xfrm>
            <a:off x="5670550" y="3789363"/>
            <a:ext cx="34925" cy="90487"/>
          </a:xfrm>
          <a:custGeom>
            <a:avLst/>
            <a:gdLst>
              <a:gd name="T0" fmla="*/ 0 w 22"/>
              <a:gd name="T1" fmla="*/ 0 h 57"/>
              <a:gd name="T2" fmla="*/ 2147483646 w 22"/>
              <a:gd name="T3" fmla="*/ 2147483646 h 57"/>
              <a:gd name="T4" fmla="*/ 2147483646 w 22"/>
              <a:gd name="T5" fmla="*/ 0 h 57"/>
              <a:gd name="T6" fmla="*/ 2147483646 w 22"/>
              <a:gd name="T7" fmla="*/ 0 h 57"/>
              <a:gd name="T8" fmla="*/ 0 w 22"/>
              <a:gd name="T9" fmla="*/ 0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0" y="0"/>
                </a:moveTo>
                <a:lnTo>
                  <a:pt x="11" y="57"/>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46086" name="Line 7"/>
          <p:cNvSpPr>
            <a:spLocks noChangeShapeType="1"/>
          </p:cNvSpPr>
          <p:nvPr/>
        </p:nvSpPr>
        <p:spPr bwMode="auto">
          <a:xfrm flipV="1">
            <a:off x="5688013" y="3644900"/>
            <a:ext cx="1587" cy="144463"/>
          </a:xfrm>
          <a:prstGeom prst="line">
            <a:avLst/>
          </a:prstGeom>
          <a:noFill/>
          <a:ln w="17463">
            <a:solidFill>
              <a:srgbClr val="000000"/>
            </a:solidFill>
            <a:round/>
            <a:headEnd/>
            <a:tailEnd/>
          </a:ln>
        </p:spPr>
        <p:txBody>
          <a:bodyPr/>
          <a:lstStyle/>
          <a:p>
            <a:endParaRPr lang="en-IN"/>
          </a:p>
        </p:txBody>
      </p:sp>
      <p:sp>
        <p:nvSpPr>
          <p:cNvPr id="46087" name="Line 8"/>
          <p:cNvSpPr>
            <a:spLocks noChangeShapeType="1"/>
          </p:cNvSpPr>
          <p:nvPr/>
        </p:nvSpPr>
        <p:spPr bwMode="auto">
          <a:xfrm flipV="1">
            <a:off x="6465888" y="3173413"/>
            <a:ext cx="1587" cy="254000"/>
          </a:xfrm>
          <a:prstGeom prst="line">
            <a:avLst/>
          </a:prstGeom>
          <a:noFill/>
          <a:ln w="17463">
            <a:solidFill>
              <a:srgbClr val="000000"/>
            </a:solidFill>
            <a:round/>
            <a:headEnd/>
            <a:tailEnd/>
          </a:ln>
        </p:spPr>
        <p:txBody>
          <a:bodyPr/>
          <a:lstStyle/>
          <a:p>
            <a:endParaRPr lang="en-IN"/>
          </a:p>
        </p:txBody>
      </p:sp>
      <p:sp>
        <p:nvSpPr>
          <p:cNvPr id="46088" name="Freeform 9"/>
          <p:cNvSpPr>
            <a:spLocks/>
          </p:cNvSpPr>
          <p:nvPr/>
        </p:nvSpPr>
        <p:spPr bwMode="auto">
          <a:xfrm>
            <a:off x="6465888" y="3789363"/>
            <a:ext cx="17462" cy="90487"/>
          </a:xfrm>
          <a:custGeom>
            <a:avLst/>
            <a:gdLst>
              <a:gd name="T0" fmla="*/ 0 w 1"/>
              <a:gd name="T1" fmla="*/ 0 h 5"/>
              <a:gd name="T2" fmla="*/ 0 w 1"/>
              <a:gd name="T3" fmla="*/ 2147483646 h 5"/>
              <a:gd name="T4" fmla="*/ 2147483646 w 1"/>
              <a:gd name="T5" fmla="*/ 0 h 5"/>
              <a:gd name="T6" fmla="*/ 0 w 1"/>
              <a:gd name="T7" fmla="*/ 0 h 5"/>
              <a:gd name="T8" fmla="*/ 0 60000 65536"/>
              <a:gd name="T9" fmla="*/ 0 60000 65536"/>
              <a:gd name="T10" fmla="*/ 0 60000 65536"/>
              <a:gd name="T11" fmla="*/ 0 60000 65536"/>
              <a:gd name="T12" fmla="*/ 0 w 1"/>
              <a:gd name="T13" fmla="*/ 0 h 5"/>
              <a:gd name="T14" fmla="*/ 1 w 1"/>
              <a:gd name="T15" fmla="*/ 5 h 5"/>
            </a:gdLst>
            <a:ahLst/>
            <a:cxnLst>
              <a:cxn ang="T8">
                <a:pos x="T0" y="T1"/>
              </a:cxn>
              <a:cxn ang="T9">
                <a:pos x="T2" y="T3"/>
              </a:cxn>
              <a:cxn ang="T10">
                <a:pos x="T4" y="T5"/>
              </a:cxn>
              <a:cxn ang="T11">
                <a:pos x="T6" y="T7"/>
              </a:cxn>
            </a:cxnLst>
            <a:rect l="T12" t="T13" r="T14" b="T15"/>
            <a:pathLst>
              <a:path w="1" h="5">
                <a:moveTo>
                  <a:pt x="0" y="0"/>
                </a:moveTo>
                <a:lnTo>
                  <a:pt x="0" y="5"/>
                </a:lnTo>
                <a:lnTo>
                  <a:pt x="1" y="0"/>
                </a:lnTo>
                <a:lnTo>
                  <a:pt x="0" y="0"/>
                </a:lnTo>
              </a:path>
            </a:pathLst>
          </a:custGeom>
          <a:noFill/>
          <a:ln w="17463">
            <a:solidFill>
              <a:srgbClr val="000000"/>
            </a:solidFill>
            <a:round/>
            <a:headEnd/>
            <a:tailEnd/>
          </a:ln>
        </p:spPr>
        <p:txBody>
          <a:bodyPr/>
          <a:lstStyle/>
          <a:p>
            <a:endParaRPr lang="en-IN"/>
          </a:p>
        </p:txBody>
      </p:sp>
      <p:sp>
        <p:nvSpPr>
          <p:cNvPr id="46089" name="Freeform 10"/>
          <p:cNvSpPr>
            <a:spLocks/>
          </p:cNvSpPr>
          <p:nvPr/>
        </p:nvSpPr>
        <p:spPr bwMode="auto">
          <a:xfrm>
            <a:off x="6465888" y="3789363"/>
            <a:ext cx="17462" cy="90487"/>
          </a:xfrm>
          <a:custGeom>
            <a:avLst/>
            <a:gdLst>
              <a:gd name="T0" fmla="*/ 0 w 11"/>
              <a:gd name="T1" fmla="*/ 0 h 57"/>
              <a:gd name="T2" fmla="*/ 0 w 11"/>
              <a:gd name="T3" fmla="*/ 2147483646 h 57"/>
              <a:gd name="T4" fmla="*/ 2147483646 w 11"/>
              <a:gd name="T5" fmla="*/ 0 h 57"/>
              <a:gd name="T6" fmla="*/ 0 w 11"/>
              <a:gd name="T7" fmla="*/ 0 h 57"/>
              <a:gd name="T8" fmla="*/ 0 w 11"/>
              <a:gd name="T9" fmla="*/ 0 h 57"/>
              <a:gd name="T10" fmla="*/ 0 60000 65536"/>
              <a:gd name="T11" fmla="*/ 0 60000 65536"/>
              <a:gd name="T12" fmla="*/ 0 60000 65536"/>
              <a:gd name="T13" fmla="*/ 0 60000 65536"/>
              <a:gd name="T14" fmla="*/ 0 60000 65536"/>
              <a:gd name="T15" fmla="*/ 0 w 11"/>
              <a:gd name="T16" fmla="*/ 0 h 57"/>
              <a:gd name="T17" fmla="*/ 11 w 11"/>
              <a:gd name="T18" fmla="*/ 57 h 57"/>
            </a:gdLst>
            <a:ahLst/>
            <a:cxnLst>
              <a:cxn ang="T10">
                <a:pos x="T0" y="T1"/>
              </a:cxn>
              <a:cxn ang="T11">
                <a:pos x="T2" y="T3"/>
              </a:cxn>
              <a:cxn ang="T12">
                <a:pos x="T4" y="T5"/>
              </a:cxn>
              <a:cxn ang="T13">
                <a:pos x="T6" y="T7"/>
              </a:cxn>
              <a:cxn ang="T14">
                <a:pos x="T8" y="T9"/>
              </a:cxn>
            </a:cxnLst>
            <a:rect l="T15" t="T16" r="T17" b="T18"/>
            <a:pathLst>
              <a:path w="11" h="57">
                <a:moveTo>
                  <a:pt x="0" y="0"/>
                </a:moveTo>
                <a:lnTo>
                  <a:pt x="0" y="57"/>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46090" name="Line 11"/>
          <p:cNvSpPr>
            <a:spLocks noChangeShapeType="1"/>
          </p:cNvSpPr>
          <p:nvPr/>
        </p:nvSpPr>
        <p:spPr bwMode="auto">
          <a:xfrm flipV="1">
            <a:off x="6465888" y="3644900"/>
            <a:ext cx="1587" cy="144463"/>
          </a:xfrm>
          <a:prstGeom prst="line">
            <a:avLst/>
          </a:prstGeom>
          <a:noFill/>
          <a:ln w="17463">
            <a:solidFill>
              <a:srgbClr val="000000"/>
            </a:solidFill>
            <a:round/>
            <a:headEnd/>
            <a:tailEnd/>
          </a:ln>
        </p:spPr>
        <p:txBody>
          <a:bodyPr/>
          <a:lstStyle/>
          <a:p>
            <a:endParaRPr lang="en-IN"/>
          </a:p>
        </p:txBody>
      </p:sp>
      <p:sp>
        <p:nvSpPr>
          <p:cNvPr id="46091" name="Line 12"/>
          <p:cNvSpPr>
            <a:spLocks noChangeShapeType="1"/>
          </p:cNvSpPr>
          <p:nvPr/>
        </p:nvSpPr>
        <p:spPr bwMode="auto">
          <a:xfrm flipV="1">
            <a:off x="5272088" y="3173413"/>
            <a:ext cx="1587" cy="254000"/>
          </a:xfrm>
          <a:prstGeom prst="line">
            <a:avLst/>
          </a:prstGeom>
          <a:noFill/>
          <a:ln w="17463">
            <a:solidFill>
              <a:srgbClr val="000000"/>
            </a:solidFill>
            <a:round/>
            <a:headEnd/>
            <a:tailEnd/>
          </a:ln>
        </p:spPr>
        <p:txBody>
          <a:bodyPr/>
          <a:lstStyle/>
          <a:p>
            <a:endParaRPr lang="en-IN"/>
          </a:p>
        </p:txBody>
      </p:sp>
      <p:sp>
        <p:nvSpPr>
          <p:cNvPr id="46092" name="Line 13"/>
          <p:cNvSpPr>
            <a:spLocks noChangeShapeType="1"/>
          </p:cNvSpPr>
          <p:nvPr/>
        </p:nvSpPr>
        <p:spPr bwMode="auto">
          <a:xfrm flipV="1">
            <a:off x="6321425" y="3173413"/>
            <a:ext cx="1588" cy="254000"/>
          </a:xfrm>
          <a:prstGeom prst="line">
            <a:avLst/>
          </a:prstGeom>
          <a:noFill/>
          <a:ln w="17463">
            <a:solidFill>
              <a:srgbClr val="000000"/>
            </a:solidFill>
            <a:round/>
            <a:headEnd/>
            <a:tailEnd/>
          </a:ln>
        </p:spPr>
        <p:txBody>
          <a:bodyPr/>
          <a:lstStyle/>
          <a:p>
            <a:endParaRPr lang="en-IN"/>
          </a:p>
        </p:txBody>
      </p:sp>
      <p:sp>
        <p:nvSpPr>
          <p:cNvPr id="46093" name="Freeform 14"/>
          <p:cNvSpPr>
            <a:spLocks/>
          </p:cNvSpPr>
          <p:nvPr/>
        </p:nvSpPr>
        <p:spPr bwMode="auto">
          <a:xfrm>
            <a:off x="6302375" y="3662363"/>
            <a:ext cx="36513" cy="73025"/>
          </a:xfrm>
          <a:custGeom>
            <a:avLst/>
            <a:gdLst>
              <a:gd name="T0" fmla="*/ 2147483646 w 2"/>
              <a:gd name="T1" fmla="*/ 2147483646 h 4"/>
              <a:gd name="T2" fmla="*/ 2147483646 w 2"/>
              <a:gd name="T3" fmla="*/ 0 h 4"/>
              <a:gd name="T4" fmla="*/ 0 w 2"/>
              <a:gd name="T5" fmla="*/ 2147483646 h 4"/>
              <a:gd name="T6" fmla="*/ 2147483646 w 2"/>
              <a:gd name="T7" fmla="*/ 2147483646 h 4"/>
              <a:gd name="T8" fmla="*/ 2147483646 w 2"/>
              <a:gd name="T9" fmla="*/ 2147483646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2" y="4"/>
                </a:moveTo>
                <a:lnTo>
                  <a:pt x="1" y="0"/>
                </a:lnTo>
                <a:lnTo>
                  <a:pt x="0" y="4"/>
                </a:lnTo>
                <a:lnTo>
                  <a:pt x="1" y="4"/>
                </a:lnTo>
                <a:lnTo>
                  <a:pt x="2" y="4"/>
                </a:lnTo>
              </a:path>
            </a:pathLst>
          </a:custGeom>
          <a:noFill/>
          <a:ln w="17463">
            <a:solidFill>
              <a:srgbClr val="000000"/>
            </a:solidFill>
            <a:round/>
            <a:headEnd/>
            <a:tailEnd/>
          </a:ln>
        </p:spPr>
        <p:txBody>
          <a:bodyPr/>
          <a:lstStyle/>
          <a:p>
            <a:endParaRPr lang="en-IN"/>
          </a:p>
        </p:txBody>
      </p:sp>
      <p:sp>
        <p:nvSpPr>
          <p:cNvPr id="46094" name="Freeform 15"/>
          <p:cNvSpPr>
            <a:spLocks/>
          </p:cNvSpPr>
          <p:nvPr/>
        </p:nvSpPr>
        <p:spPr bwMode="auto">
          <a:xfrm>
            <a:off x="6302375" y="3662363"/>
            <a:ext cx="36513" cy="73025"/>
          </a:xfrm>
          <a:custGeom>
            <a:avLst/>
            <a:gdLst>
              <a:gd name="T0" fmla="*/ 2147483646 w 23"/>
              <a:gd name="T1" fmla="*/ 2147483646 h 46"/>
              <a:gd name="T2" fmla="*/ 2147483646 w 23"/>
              <a:gd name="T3" fmla="*/ 0 h 46"/>
              <a:gd name="T4" fmla="*/ 0 w 23"/>
              <a:gd name="T5" fmla="*/ 2147483646 h 46"/>
              <a:gd name="T6" fmla="*/ 2147483646 w 23"/>
              <a:gd name="T7" fmla="*/ 2147483646 h 46"/>
              <a:gd name="T8" fmla="*/ 2147483646 w 23"/>
              <a:gd name="T9" fmla="*/ 2147483646 h 46"/>
              <a:gd name="T10" fmla="*/ 0 60000 65536"/>
              <a:gd name="T11" fmla="*/ 0 60000 65536"/>
              <a:gd name="T12" fmla="*/ 0 60000 65536"/>
              <a:gd name="T13" fmla="*/ 0 60000 65536"/>
              <a:gd name="T14" fmla="*/ 0 60000 65536"/>
              <a:gd name="T15" fmla="*/ 0 w 23"/>
              <a:gd name="T16" fmla="*/ 0 h 46"/>
              <a:gd name="T17" fmla="*/ 23 w 23"/>
              <a:gd name="T18" fmla="*/ 46 h 46"/>
            </a:gdLst>
            <a:ahLst/>
            <a:cxnLst>
              <a:cxn ang="T10">
                <a:pos x="T0" y="T1"/>
              </a:cxn>
              <a:cxn ang="T11">
                <a:pos x="T2" y="T3"/>
              </a:cxn>
              <a:cxn ang="T12">
                <a:pos x="T4" y="T5"/>
              </a:cxn>
              <a:cxn ang="T13">
                <a:pos x="T6" y="T7"/>
              </a:cxn>
              <a:cxn ang="T14">
                <a:pos x="T8" y="T9"/>
              </a:cxn>
            </a:cxnLst>
            <a:rect l="T15" t="T16" r="T17" b="T18"/>
            <a:pathLst>
              <a:path w="23" h="46">
                <a:moveTo>
                  <a:pt x="23" y="46"/>
                </a:moveTo>
                <a:lnTo>
                  <a:pt x="12" y="0"/>
                </a:lnTo>
                <a:lnTo>
                  <a:pt x="0" y="46"/>
                </a:lnTo>
                <a:lnTo>
                  <a:pt x="12" y="46"/>
                </a:lnTo>
                <a:lnTo>
                  <a:pt x="23" y="46"/>
                </a:lnTo>
                <a:close/>
              </a:path>
            </a:pathLst>
          </a:custGeom>
          <a:solidFill>
            <a:srgbClr val="000000"/>
          </a:solidFill>
          <a:ln w="0">
            <a:solidFill>
              <a:srgbClr val="000000"/>
            </a:solidFill>
            <a:round/>
            <a:headEnd/>
            <a:tailEnd/>
          </a:ln>
        </p:spPr>
        <p:txBody>
          <a:bodyPr/>
          <a:lstStyle/>
          <a:p>
            <a:endParaRPr lang="en-IN"/>
          </a:p>
        </p:txBody>
      </p:sp>
      <p:sp>
        <p:nvSpPr>
          <p:cNvPr id="46095" name="Line 16"/>
          <p:cNvSpPr>
            <a:spLocks noChangeShapeType="1"/>
          </p:cNvSpPr>
          <p:nvPr/>
        </p:nvSpPr>
        <p:spPr bwMode="auto">
          <a:xfrm>
            <a:off x="6321425" y="3735388"/>
            <a:ext cx="1588" cy="161925"/>
          </a:xfrm>
          <a:prstGeom prst="line">
            <a:avLst/>
          </a:prstGeom>
          <a:noFill/>
          <a:ln w="17463">
            <a:solidFill>
              <a:srgbClr val="000000"/>
            </a:solidFill>
            <a:round/>
            <a:headEnd/>
            <a:tailEnd/>
          </a:ln>
        </p:spPr>
        <p:txBody>
          <a:bodyPr/>
          <a:lstStyle/>
          <a:p>
            <a:endParaRPr lang="en-IN"/>
          </a:p>
        </p:txBody>
      </p:sp>
      <p:sp>
        <p:nvSpPr>
          <p:cNvPr id="46096" name="Line 17"/>
          <p:cNvSpPr>
            <a:spLocks noChangeShapeType="1"/>
          </p:cNvSpPr>
          <p:nvPr/>
        </p:nvSpPr>
        <p:spPr bwMode="auto">
          <a:xfrm flipV="1">
            <a:off x="5688013" y="3173413"/>
            <a:ext cx="1587" cy="254000"/>
          </a:xfrm>
          <a:prstGeom prst="line">
            <a:avLst/>
          </a:prstGeom>
          <a:noFill/>
          <a:ln w="17463">
            <a:solidFill>
              <a:srgbClr val="000000"/>
            </a:solidFill>
            <a:round/>
            <a:headEnd/>
            <a:tailEnd/>
          </a:ln>
        </p:spPr>
        <p:txBody>
          <a:bodyPr/>
          <a:lstStyle/>
          <a:p>
            <a:endParaRPr lang="en-IN"/>
          </a:p>
        </p:txBody>
      </p:sp>
      <p:sp>
        <p:nvSpPr>
          <p:cNvPr id="46097" name="Freeform 18"/>
          <p:cNvSpPr>
            <a:spLocks/>
          </p:cNvSpPr>
          <p:nvPr/>
        </p:nvSpPr>
        <p:spPr bwMode="auto">
          <a:xfrm>
            <a:off x="3065463" y="1962150"/>
            <a:ext cx="381000" cy="1157288"/>
          </a:xfrm>
          <a:custGeom>
            <a:avLst/>
            <a:gdLst>
              <a:gd name="T0" fmla="*/ 2147483646 w 21"/>
              <a:gd name="T1" fmla="*/ 0 h 64"/>
              <a:gd name="T2" fmla="*/ 2147483646 w 21"/>
              <a:gd name="T3" fmla="*/ 2147483646 h 64"/>
              <a:gd name="T4" fmla="*/ 2147483646 w 21"/>
              <a:gd name="T5" fmla="*/ 2147483646 h 64"/>
              <a:gd name="T6" fmla="*/ 2147483646 w 21"/>
              <a:gd name="T7" fmla="*/ 2147483646 h 64"/>
              <a:gd name="T8" fmla="*/ 0 w 21"/>
              <a:gd name="T9" fmla="*/ 2147483646 h 64"/>
              <a:gd name="T10" fmla="*/ 2147483646 w 21"/>
              <a:gd name="T11" fmla="*/ 2147483646 h 64"/>
              <a:gd name="T12" fmla="*/ 2147483646 w 21"/>
              <a:gd name="T13" fmla="*/ 2147483646 h 64"/>
              <a:gd name="T14" fmla="*/ 2147483646 w 21"/>
              <a:gd name="T15" fmla="*/ 2147483646 h 64"/>
              <a:gd name="T16" fmla="*/ 2147483646 w 21"/>
              <a:gd name="T17" fmla="*/ 2147483646 h 64"/>
              <a:gd name="T18" fmla="*/ 2147483646 w 21"/>
              <a:gd name="T19" fmla="*/ 2147483646 h 64"/>
              <a:gd name="T20" fmla="*/ 2147483646 w 21"/>
              <a:gd name="T21" fmla="*/ 2147483646 h 64"/>
              <a:gd name="T22" fmla="*/ 2147483646 w 21"/>
              <a:gd name="T23" fmla="*/ 2147483646 h 64"/>
              <a:gd name="T24" fmla="*/ 2147483646 w 21"/>
              <a:gd name="T25" fmla="*/ 2147483646 h 64"/>
              <a:gd name="T26" fmla="*/ 2147483646 w 21"/>
              <a:gd name="T27" fmla="*/ 2147483646 h 64"/>
              <a:gd name="T28" fmla="*/ 2147483646 w 21"/>
              <a:gd name="T29" fmla="*/ 2147483646 h 64"/>
              <a:gd name="T30" fmla="*/ 2147483646 w 21"/>
              <a:gd name="T31" fmla="*/ 2147483646 h 64"/>
              <a:gd name="T32" fmla="*/ 2147483646 w 21"/>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64"/>
              <a:gd name="T53" fmla="*/ 21 w 21"/>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64">
                <a:moveTo>
                  <a:pt x="10" y="0"/>
                </a:moveTo>
                <a:lnTo>
                  <a:pt x="6" y="3"/>
                </a:lnTo>
                <a:lnTo>
                  <a:pt x="3" y="9"/>
                </a:lnTo>
                <a:lnTo>
                  <a:pt x="1" y="20"/>
                </a:lnTo>
                <a:lnTo>
                  <a:pt x="0" y="32"/>
                </a:lnTo>
                <a:lnTo>
                  <a:pt x="1" y="44"/>
                </a:lnTo>
                <a:lnTo>
                  <a:pt x="3" y="55"/>
                </a:lnTo>
                <a:lnTo>
                  <a:pt x="6" y="61"/>
                </a:lnTo>
                <a:lnTo>
                  <a:pt x="10" y="64"/>
                </a:lnTo>
                <a:lnTo>
                  <a:pt x="14" y="61"/>
                </a:lnTo>
                <a:lnTo>
                  <a:pt x="18" y="55"/>
                </a:lnTo>
                <a:lnTo>
                  <a:pt x="20" y="44"/>
                </a:lnTo>
                <a:lnTo>
                  <a:pt x="21" y="32"/>
                </a:lnTo>
                <a:lnTo>
                  <a:pt x="20" y="20"/>
                </a:lnTo>
                <a:lnTo>
                  <a:pt x="18" y="9"/>
                </a:lnTo>
                <a:lnTo>
                  <a:pt x="14" y="3"/>
                </a:lnTo>
                <a:lnTo>
                  <a:pt x="10" y="0"/>
                </a:lnTo>
              </a:path>
            </a:pathLst>
          </a:custGeom>
          <a:noFill/>
          <a:ln w="17463">
            <a:solidFill>
              <a:srgbClr val="000000"/>
            </a:solidFill>
            <a:round/>
            <a:headEnd/>
            <a:tailEnd/>
          </a:ln>
        </p:spPr>
        <p:txBody>
          <a:bodyPr/>
          <a:lstStyle/>
          <a:p>
            <a:endParaRPr lang="en-IN"/>
          </a:p>
        </p:txBody>
      </p:sp>
      <p:sp>
        <p:nvSpPr>
          <p:cNvPr id="46098" name="Rectangle 19"/>
          <p:cNvSpPr>
            <a:spLocks noChangeArrowheads="1"/>
          </p:cNvSpPr>
          <p:nvPr/>
        </p:nvSpPr>
        <p:spPr bwMode="auto">
          <a:xfrm>
            <a:off x="3246438" y="2125663"/>
            <a:ext cx="307975" cy="831850"/>
          </a:xfrm>
          <a:prstGeom prst="rect">
            <a:avLst/>
          </a:prstGeom>
          <a:solidFill>
            <a:srgbClr val="FFFFFF"/>
          </a:solidFill>
          <a:ln w="0">
            <a:solidFill>
              <a:srgbClr val="FFFFFF"/>
            </a:solidFill>
            <a:miter lim="800000"/>
            <a:headEnd/>
            <a:tailEnd/>
          </a:ln>
        </p:spPr>
        <p:txBody>
          <a:bodyPr/>
          <a:lstStyle/>
          <a:p>
            <a:pPr algn="ctr"/>
            <a:endParaRPr lang="en-US" altLang="en-US"/>
          </a:p>
        </p:txBody>
      </p:sp>
      <p:sp>
        <p:nvSpPr>
          <p:cNvPr id="46099" name="Rectangle 20"/>
          <p:cNvSpPr>
            <a:spLocks noChangeArrowheads="1"/>
          </p:cNvSpPr>
          <p:nvPr/>
        </p:nvSpPr>
        <p:spPr bwMode="auto">
          <a:xfrm>
            <a:off x="3246438" y="2125663"/>
            <a:ext cx="307975" cy="831850"/>
          </a:xfrm>
          <a:prstGeom prst="rect">
            <a:avLst/>
          </a:prstGeom>
          <a:noFill/>
          <a:ln w="17463">
            <a:solidFill>
              <a:srgbClr val="FFFFFF"/>
            </a:solidFill>
            <a:miter lim="800000"/>
            <a:headEnd/>
            <a:tailEnd/>
          </a:ln>
        </p:spPr>
        <p:txBody>
          <a:bodyPr/>
          <a:lstStyle/>
          <a:p>
            <a:pPr algn="ctr"/>
            <a:endParaRPr lang="en-US" altLang="en-US"/>
          </a:p>
        </p:txBody>
      </p:sp>
      <p:sp>
        <p:nvSpPr>
          <p:cNvPr id="46100" name="Freeform 21"/>
          <p:cNvSpPr>
            <a:spLocks/>
          </p:cNvSpPr>
          <p:nvPr/>
        </p:nvSpPr>
        <p:spPr bwMode="auto">
          <a:xfrm>
            <a:off x="1782763" y="2125663"/>
            <a:ext cx="1771650" cy="939800"/>
          </a:xfrm>
          <a:custGeom>
            <a:avLst/>
            <a:gdLst>
              <a:gd name="T0" fmla="*/ 0 w 98"/>
              <a:gd name="T1" fmla="*/ 2147483646 h 52"/>
              <a:gd name="T2" fmla="*/ 2147483646 w 98"/>
              <a:gd name="T3" fmla="*/ 2147483646 h 52"/>
              <a:gd name="T4" fmla="*/ 2147483646 w 98"/>
              <a:gd name="T5" fmla="*/ 0 h 52"/>
              <a:gd name="T6" fmla="*/ 2147483646 w 98"/>
              <a:gd name="T7" fmla="*/ 0 h 52"/>
              <a:gd name="T8" fmla="*/ 0 60000 65536"/>
              <a:gd name="T9" fmla="*/ 0 60000 65536"/>
              <a:gd name="T10" fmla="*/ 0 60000 65536"/>
              <a:gd name="T11" fmla="*/ 0 60000 65536"/>
              <a:gd name="T12" fmla="*/ 0 w 98"/>
              <a:gd name="T13" fmla="*/ 0 h 52"/>
              <a:gd name="T14" fmla="*/ 98 w 98"/>
              <a:gd name="T15" fmla="*/ 52 h 52"/>
            </a:gdLst>
            <a:ahLst/>
            <a:cxnLst>
              <a:cxn ang="T8">
                <a:pos x="T0" y="T1"/>
              </a:cxn>
              <a:cxn ang="T9">
                <a:pos x="T2" y="T3"/>
              </a:cxn>
              <a:cxn ang="T10">
                <a:pos x="T4" y="T5"/>
              </a:cxn>
              <a:cxn ang="T11">
                <a:pos x="T6" y="T7"/>
              </a:cxn>
            </a:cxnLst>
            <a:rect l="T12" t="T13" r="T14" b="T15"/>
            <a:pathLst>
              <a:path w="98" h="52">
                <a:moveTo>
                  <a:pt x="0" y="52"/>
                </a:moveTo>
                <a:lnTo>
                  <a:pt x="18" y="52"/>
                </a:lnTo>
                <a:lnTo>
                  <a:pt x="18" y="0"/>
                </a:lnTo>
                <a:lnTo>
                  <a:pt x="98" y="0"/>
                </a:lnTo>
              </a:path>
            </a:pathLst>
          </a:custGeom>
          <a:noFill/>
          <a:ln w="17463">
            <a:solidFill>
              <a:srgbClr val="000000"/>
            </a:solidFill>
            <a:round/>
            <a:headEnd/>
            <a:tailEnd/>
          </a:ln>
        </p:spPr>
        <p:txBody>
          <a:bodyPr/>
          <a:lstStyle/>
          <a:p>
            <a:endParaRPr lang="en-IN"/>
          </a:p>
        </p:txBody>
      </p:sp>
      <p:sp>
        <p:nvSpPr>
          <p:cNvPr id="46101" name="Freeform 22"/>
          <p:cNvSpPr>
            <a:spLocks/>
          </p:cNvSpPr>
          <p:nvPr/>
        </p:nvSpPr>
        <p:spPr bwMode="auto">
          <a:xfrm>
            <a:off x="1782763" y="2341563"/>
            <a:ext cx="1771650" cy="922337"/>
          </a:xfrm>
          <a:custGeom>
            <a:avLst/>
            <a:gdLst>
              <a:gd name="T0" fmla="*/ 0 w 98"/>
              <a:gd name="T1" fmla="*/ 2147483646 h 51"/>
              <a:gd name="T2" fmla="*/ 2147483646 w 98"/>
              <a:gd name="T3" fmla="*/ 2147483646 h 51"/>
              <a:gd name="T4" fmla="*/ 2147483646 w 98"/>
              <a:gd name="T5" fmla="*/ 0 h 51"/>
              <a:gd name="T6" fmla="*/ 2147483646 w 98"/>
              <a:gd name="T7" fmla="*/ 0 h 51"/>
              <a:gd name="T8" fmla="*/ 0 60000 65536"/>
              <a:gd name="T9" fmla="*/ 0 60000 65536"/>
              <a:gd name="T10" fmla="*/ 0 60000 65536"/>
              <a:gd name="T11" fmla="*/ 0 60000 65536"/>
              <a:gd name="T12" fmla="*/ 0 w 98"/>
              <a:gd name="T13" fmla="*/ 0 h 51"/>
              <a:gd name="T14" fmla="*/ 98 w 98"/>
              <a:gd name="T15" fmla="*/ 51 h 51"/>
            </a:gdLst>
            <a:ahLst/>
            <a:cxnLst>
              <a:cxn ang="T8">
                <a:pos x="T0" y="T1"/>
              </a:cxn>
              <a:cxn ang="T9">
                <a:pos x="T2" y="T3"/>
              </a:cxn>
              <a:cxn ang="T10">
                <a:pos x="T4" y="T5"/>
              </a:cxn>
              <a:cxn ang="T11">
                <a:pos x="T6" y="T7"/>
              </a:cxn>
            </a:cxnLst>
            <a:rect l="T12" t="T13" r="T14" b="T15"/>
            <a:pathLst>
              <a:path w="98" h="51">
                <a:moveTo>
                  <a:pt x="0" y="51"/>
                </a:moveTo>
                <a:lnTo>
                  <a:pt x="29" y="51"/>
                </a:lnTo>
                <a:lnTo>
                  <a:pt x="29" y="0"/>
                </a:lnTo>
                <a:lnTo>
                  <a:pt x="98" y="0"/>
                </a:lnTo>
              </a:path>
            </a:pathLst>
          </a:custGeom>
          <a:noFill/>
          <a:ln w="17463">
            <a:solidFill>
              <a:srgbClr val="000000"/>
            </a:solidFill>
            <a:round/>
            <a:headEnd/>
            <a:tailEnd/>
          </a:ln>
        </p:spPr>
        <p:txBody>
          <a:bodyPr/>
          <a:lstStyle/>
          <a:p>
            <a:endParaRPr lang="en-IN"/>
          </a:p>
        </p:txBody>
      </p:sp>
      <p:sp>
        <p:nvSpPr>
          <p:cNvPr id="46102" name="Freeform 23"/>
          <p:cNvSpPr>
            <a:spLocks/>
          </p:cNvSpPr>
          <p:nvPr/>
        </p:nvSpPr>
        <p:spPr bwMode="auto">
          <a:xfrm>
            <a:off x="1782763" y="2541588"/>
            <a:ext cx="1771650" cy="939800"/>
          </a:xfrm>
          <a:custGeom>
            <a:avLst/>
            <a:gdLst>
              <a:gd name="T0" fmla="*/ 0 w 98"/>
              <a:gd name="T1" fmla="*/ 2147483646 h 52"/>
              <a:gd name="T2" fmla="*/ 2147483646 w 98"/>
              <a:gd name="T3" fmla="*/ 2147483646 h 52"/>
              <a:gd name="T4" fmla="*/ 2147483646 w 98"/>
              <a:gd name="T5" fmla="*/ 0 h 52"/>
              <a:gd name="T6" fmla="*/ 2147483646 w 98"/>
              <a:gd name="T7" fmla="*/ 0 h 52"/>
              <a:gd name="T8" fmla="*/ 0 60000 65536"/>
              <a:gd name="T9" fmla="*/ 0 60000 65536"/>
              <a:gd name="T10" fmla="*/ 0 60000 65536"/>
              <a:gd name="T11" fmla="*/ 0 60000 65536"/>
              <a:gd name="T12" fmla="*/ 0 w 98"/>
              <a:gd name="T13" fmla="*/ 0 h 52"/>
              <a:gd name="T14" fmla="*/ 98 w 98"/>
              <a:gd name="T15" fmla="*/ 52 h 52"/>
            </a:gdLst>
            <a:ahLst/>
            <a:cxnLst>
              <a:cxn ang="T8">
                <a:pos x="T0" y="T1"/>
              </a:cxn>
              <a:cxn ang="T9">
                <a:pos x="T2" y="T3"/>
              </a:cxn>
              <a:cxn ang="T10">
                <a:pos x="T4" y="T5"/>
              </a:cxn>
              <a:cxn ang="T11">
                <a:pos x="T6" y="T7"/>
              </a:cxn>
            </a:cxnLst>
            <a:rect l="T12" t="T13" r="T14" b="T15"/>
            <a:pathLst>
              <a:path w="98" h="52">
                <a:moveTo>
                  <a:pt x="0" y="52"/>
                </a:moveTo>
                <a:lnTo>
                  <a:pt x="41" y="52"/>
                </a:lnTo>
                <a:lnTo>
                  <a:pt x="41" y="0"/>
                </a:lnTo>
                <a:lnTo>
                  <a:pt x="98" y="0"/>
                </a:lnTo>
              </a:path>
            </a:pathLst>
          </a:custGeom>
          <a:noFill/>
          <a:ln w="17463">
            <a:solidFill>
              <a:srgbClr val="000000"/>
            </a:solidFill>
            <a:round/>
            <a:headEnd/>
            <a:tailEnd/>
          </a:ln>
        </p:spPr>
        <p:txBody>
          <a:bodyPr/>
          <a:lstStyle/>
          <a:p>
            <a:endParaRPr lang="en-IN"/>
          </a:p>
        </p:txBody>
      </p:sp>
      <p:sp>
        <p:nvSpPr>
          <p:cNvPr id="46103" name="Freeform 24"/>
          <p:cNvSpPr>
            <a:spLocks/>
          </p:cNvSpPr>
          <p:nvPr/>
        </p:nvSpPr>
        <p:spPr bwMode="auto">
          <a:xfrm>
            <a:off x="1782763" y="2757488"/>
            <a:ext cx="1771650" cy="922337"/>
          </a:xfrm>
          <a:custGeom>
            <a:avLst/>
            <a:gdLst>
              <a:gd name="T0" fmla="*/ 0 w 98"/>
              <a:gd name="T1" fmla="*/ 2147483646 h 51"/>
              <a:gd name="T2" fmla="*/ 2147483646 w 98"/>
              <a:gd name="T3" fmla="*/ 2147483646 h 51"/>
              <a:gd name="T4" fmla="*/ 2147483646 w 98"/>
              <a:gd name="T5" fmla="*/ 0 h 51"/>
              <a:gd name="T6" fmla="*/ 2147483646 w 98"/>
              <a:gd name="T7" fmla="*/ 0 h 51"/>
              <a:gd name="T8" fmla="*/ 0 60000 65536"/>
              <a:gd name="T9" fmla="*/ 0 60000 65536"/>
              <a:gd name="T10" fmla="*/ 0 60000 65536"/>
              <a:gd name="T11" fmla="*/ 0 60000 65536"/>
              <a:gd name="T12" fmla="*/ 0 w 98"/>
              <a:gd name="T13" fmla="*/ 0 h 51"/>
              <a:gd name="T14" fmla="*/ 98 w 98"/>
              <a:gd name="T15" fmla="*/ 51 h 51"/>
            </a:gdLst>
            <a:ahLst/>
            <a:cxnLst>
              <a:cxn ang="T8">
                <a:pos x="T0" y="T1"/>
              </a:cxn>
              <a:cxn ang="T9">
                <a:pos x="T2" y="T3"/>
              </a:cxn>
              <a:cxn ang="T10">
                <a:pos x="T4" y="T5"/>
              </a:cxn>
              <a:cxn ang="T11">
                <a:pos x="T6" y="T7"/>
              </a:cxn>
            </a:cxnLst>
            <a:rect l="T12" t="T13" r="T14" b="T15"/>
            <a:pathLst>
              <a:path w="98" h="51">
                <a:moveTo>
                  <a:pt x="0" y="51"/>
                </a:moveTo>
                <a:lnTo>
                  <a:pt x="52" y="51"/>
                </a:lnTo>
                <a:lnTo>
                  <a:pt x="52" y="0"/>
                </a:lnTo>
                <a:lnTo>
                  <a:pt x="98" y="0"/>
                </a:lnTo>
              </a:path>
            </a:pathLst>
          </a:custGeom>
          <a:noFill/>
          <a:ln w="17463">
            <a:solidFill>
              <a:srgbClr val="000000"/>
            </a:solidFill>
            <a:round/>
            <a:headEnd/>
            <a:tailEnd/>
          </a:ln>
        </p:spPr>
        <p:txBody>
          <a:bodyPr/>
          <a:lstStyle/>
          <a:p>
            <a:endParaRPr lang="en-IN"/>
          </a:p>
        </p:txBody>
      </p:sp>
      <p:sp>
        <p:nvSpPr>
          <p:cNvPr id="46104" name="Freeform 25"/>
          <p:cNvSpPr>
            <a:spLocks/>
          </p:cNvSpPr>
          <p:nvPr/>
        </p:nvSpPr>
        <p:spPr bwMode="auto">
          <a:xfrm>
            <a:off x="1782763" y="2957513"/>
            <a:ext cx="1771650" cy="939800"/>
          </a:xfrm>
          <a:custGeom>
            <a:avLst/>
            <a:gdLst>
              <a:gd name="T0" fmla="*/ 0 w 98"/>
              <a:gd name="T1" fmla="*/ 2147483646 h 52"/>
              <a:gd name="T2" fmla="*/ 2147483646 w 98"/>
              <a:gd name="T3" fmla="*/ 2147483646 h 52"/>
              <a:gd name="T4" fmla="*/ 2147483646 w 98"/>
              <a:gd name="T5" fmla="*/ 0 h 52"/>
              <a:gd name="T6" fmla="*/ 2147483646 w 98"/>
              <a:gd name="T7" fmla="*/ 0 h 52"/>
              <a:gd name="T8" fmla="*/ 0 60000 65536"/>
              <a:gd name="T9" fmla="*/ 0 60000 65536"/>
              <a:gd name="T10" fmla="*/ 0 60000 65536"/>
              <a:gd name="T11" fmla="*/ 0 60000 65536"/>
              <a:gd name="T12" fmla="*/ 0 w 98"/>
              <a:gd name="T13" fmla="*/ 0 h 52"/>
              <a:gd name="T14" fmla="*/ 98 w 98"/>
              <a:gd name="T15" fmla="*/ 52 h 52"/>
            </a:gdLst>
            <a:ahLst/>
            <a:cxnLst>
              <a:cxn ang="T8">
                <a:pos x="T0" y="T1"/>
              </a:cxn>
              <a:cxn ang="T9">
                <a:pos x="T2" y="T3"/>
              </a:cxn>
              <a:cxn ang="T10">
                <a:pos x="T4" y="T5"/>
              </a:cxn>
              <a:cxn ang="T11">
                <a:pos x="T6" y="T7"/>
              </a:cxn>
            </a:cxnLst>
            <a:rect l="T12" t="T13" r="T14" b="T15"/>
            <a:pathLst>
              <a:path w="98" h="52">
                <a:moveTo>
                  <a:pt x="0" y="52"/>
                </a:moveTo>
                <a:lnTo>
                  <a:pt x="64" y="52"/>
                </a:lnTo>
                <a:lnTo>
                  <a:pt x="64" y="0"/>
                </a:lnTo>
                <a:lnTo>
                  <a:pt x="98" y="0"/>
                </a:lnTo>
              </a:path>
            </a:pathLst>
          </a:custGeom>
          <a:noFill/>
          <a:ln w="17463">
            <a:solidFill>
              <a:srgbClr val="000000"/>
            </a:solidFill>
            <a:round/>
            <a:headEnd/>
            <a:tailEnd/>
          </a:ln>
        </p:spPr>
        <p:txBody>
          <a:bodyPr/>
          <a:lstStyle/>
          <a:p>
            <a:endParaRPr lang="en-IN"/>
          </a:p>
        </p:txBody>
      </p:sp>
      <p:sp>
        <p:nvSpPr>
          <p:cNvPr id="46105" name="Freeform 26"/>
          <p:cNvSpPr>
            <a:spLocks/>
          </p:cNvSpPr>
          <p:nvPr/>
        </p:nvSpPr>
        <p:spPr bwMode="auto">
          <a:xfrm>
            <a:off x="3879850" y="3951288"/>
            <a:ext cx="379413" cy="1157287"/>
          </a:xfrm>
          <a:custGeom>
            <a:avLst/>
            <a:gdLst>
              <a:gd name="T0" fmla="*/ 2147483646 w 21"/>
              <a:gd name="T1" fmla="*/ 0 h 64"/>
              <a:gd name="T2" fmla="*/ 2147483646 w 21"/>
              <a:gd name="T3" fmla="*/ 2147483646 h 64"/>
              <a:gd name="T4" fmla="*/ 2147483646 w 21"/>
              <a:gd name="T5" fmla="*/ 2147483646 h 64"/>
              <a:gd name="T6" fmla="*/ 2147483646 w 21"/>
              <a:gd name="T7" fmla="*/ 2147483646 h 64"/>
              <a:gd name="T8" fmla="*/ 0 w 21"/>
              <a:gd name="T9" fmla="*/ 2147483646 h 64"/>
              <a:gd name="T10" fmla="*/ 2147483646 w 21"/>
              <a:gd name="T11" fmla="*/ 2147483646 h 64"/>
              <a:gd name="T12" fmla="*/ 2147483646 w 21"/>
              <a:gd name="T13" fmla="*/ 2147483646 h 64"/>
              <a:gd name="T14" fmla="*/ 2147483646 w 21"/>
              <a:gd name="T15" fmla="*/ 2147483646 h 64"/>
              <a:gd name="T16" fmla="*/ 2147483646 w 21"/>
              <a:gd name="T17" fmla="*/ 2147483646 h 64"/>
              <a:gd name="T18" fmla="*/ 2147483646 w 21"/>
              <a:gd name="T19" fmla="*/ 2147483646 h 64"/>
              <a:gd name="T20" fmla="*/ 2147483646 w 21"/>
              <a:gd name="T21" fmla="*/ 2147483646 h 64"/>
              <a:gd name="T22" fmla="*/ 2147483646 w 21"/>
              <a:gd name="T23" fmla="*/ 2147483646 h 64"/>
              <a:gd name="T24" fmla="*/ 2147483646 w 21"/>
              <a:gd name="T25" fmla="*/ 2147483646 h 64"/>
              <a:gd name="T26" fmla="*/ 2147483646 w 21"/>
              <a:gd name="T27" fmla="*/ 2147483646 h 64"/>
              <a:gd name="T28" fmla="*/ 2147483646 w 21"/>
              <a:gd name="T29" fmla="*/ 2147483646 h 64"/>
              <a:gd name="T30" fmla="*/ 2147483646 w 21"/>
              <a:gd name="T31" fmla="*/ 2147483646 h 64"/>
              <a:gd name="T32" fmla="*/ 2147483646 w 21"/>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64"/>
              <a:gd name="T53" fmla="*/ 21 w 21"/>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64">
                <a:moveTo>
                  <a:pt x="10" y="0"/>
                </a:moveTo>
                <a:lnTo>
                  <a:pt x="6" y="3"/>
                </a:lnTo>
                <a:lnTo>
                  <a:pt x="3" y="9"/>
                </a:lnTo>
                <a:lnTo>
                  <a:pt x="1" y="20"/>
                </a:lnTo>
                <a:lnTo>
                  <a:pt x="0" y="32"/>
                </a:lnTo>
                <a:lnTo>
                  <a:pt x="1" y="44"/>
                </a:lnTo>
                <a:lnTo>
                  <a:pt x="3" y="55"/>
                </a:lnTo>
                <a:lnTo>
                  <a:pt x="6" y="61"/>
                </a:lnTo>
                <a:lnTo>
                  <a:pt x="10" y="64"/>
                </a:lnTo>
                <a:lnTo>
                  <a:pt x="14" y="61"/>
                </a:lnTo>
                <a:lnTo>
                  <a:pt x="18" y="55"/>
                </a:lnTo>
                <a:lnTo>
                  <a:pt x="20" y="44"/>
                </a:lnTo>
                <a:lnTo>
                  <a:pt x="21" y="32"/>
                </a:lnTo>
                <a:lnTo>
                  <a:pt x="20" y="20"/>
                </a:lnTo>
                <a:lnTo>
                  <a:pt x="18" y="9"/>
                </a:lnTo>
                <a:lnTo>
                  <a:pt x="14" y="3"/>
                </a:lnTo>
                <a:lnTo>
                  <a:pt x="10" y="0"/>
                </a:lnTo>
              </a:path>
            </a:pathLst>
          </a:custGeom>
          <a:noFill/>
          <a:ln w="17463">
            <a:solidFill>
              <a:srgbClr val="000000"/>
            </a:solidFill>
            <a:round/>
            <a:headEnd/>
            <a:tailEnd/>
          </a:ln>
        </p:spPr>
        <p:txBody>
          <a:bodyPr/>
          <a:lstStyle/>
          <a:p>
            <a:endParaRPr lang="en-IN"/>
          </a:p>
        </p:txBody>
      </p:sp>
      <p:sp>
        <p:nvSpPr>
          <p:cNvPr id="46106" name="Rectangle 27"/>
          <p:cNvSpPr>
            <a:spLocks noChangeArrowheads="1"/>
          </p:cNvSpPr>
          <p:nvPr/>
        </p:nvSpPr>
        <p:spPr bwMode="auto">
          <a:xfrm>
            <a:off x="4114800" y="4114800"/>
            <a:ext cx="904875" cy="831850"/>
          </a:xfrm>
          <a:prstGeom prst="rect">
            <a:avLst/>
          </a:prstGeom>
          <a:solidFill>
            <a:srgbClr val="FFFFFF"/>
          </a:solidFill>
          <a:ln w="0">
            <a:solidFill>
              <a:srgbClr val="FFFFFF"/>
            </a:solidFill>
            <a:miter lim="800000"/>
            <a:headEnd/>
            <a:tailEnd/>
          </a:ln>
        </p:spPr>
        <p:txBody>
          <a:bodyPr/>
          <a:lstStyle/>
          <a:p>
            <a:pPr algn="ctr"/>
            <a:endParaRPr lang="en-US" altLang="en-US"/>
          </a:p>
        </p:txBody>
      </p:sp>
      <p:sp>
        <p:nvSpPr>
          <p:cNvPr id="46107" name="Rectangle 28"/>
          <p:cNvSpPr>
            <a:spLocks noChangeArrowheads="1"/>
          </p:cNvSpPr>
          <p:nvPr/>
        </p:nvSpPr>
        <p:spPr bwMode="auto">
          <a:xfrm>
            <a:off x="4114800" y="4114800"/>
            <a:ext cx="904875" cy="831850"/>
          </a:xfrm>
          <a:prstGeom prst="rect">
            <a:avLst/>
          </a:prstGeom>
          <a:noFill/>
          <a:ln w="17463">
            <a:solidFill>
              <a:srgbClr val="FFFFFF"/>
            </a:solidFill>
            <a:miter lim="800000"/>
            <a:headEnd/>
            <a:tailEnd/>
          </a:ln>
        </p:spPr>
        <p:txBody>
          <a:bodyPr/>
          <a:lstStyle/>
          <a:p>
            <a:pPr algn="ctr"/>
            <a:endParaRPr lang="en-US" altLang="en-US"/>
          </a:p>
        </p:txBody>
      </p:sp>
      <p:sp>
        <p:nvSpPr>
          <p:cNvPr id="46108" name="Line 29"/>
          <p:cNvSpPr>
            <a:spLocks noChangeShapeType="1"/>
          </p:cNvSpPr>
          <p:nvPr/>
        </p:nvSpPr>
        <p:spPr bwMode="auto">
          <a:xfrm>
            <a:off x="1782763" y="4946650"/>
            <a:ext cx="3236912" cy="1588"/>
          </a:xfrm>
          <a:prstGeom prst="line">
            <a:avLst/>
          </a:prstGeom>
          <a:noFill/>
          <a:ln w="17463">
            <a:solidFill>
              <a:srgbClr val="000000"/>
            </a:solidFill>
            <a:round/>
            <a:headEnd/>
            <a:tailEnd/>
          </a:ln>
        </p:spPr>
        <p:txBody>
          <a:bodyPr/>
          <a:lstStyle/>
          <a:p>
            <a:endParaRPr lang="en-IN"/>
          </a:p>
        </p:txBody>
      </p:sp>
      <p:sp>
        <p:nvSpPr>
          <p:cNvPr id="46109" name="Line 30"/>
          <p:cNvSpPr>
            <a:spLocks noChangeShapeType="1"/>
          </p:cNvSpPr>
          <p:nvPr/>
        </p:nvSpPr>
        <p:spPr bwMode="auto">
          <a:xfrm>
            <a:off x="1782763" y="4114800"/>
            <a:ext cx="3236912" cy="1588"/>
          </a:xfrm>
          <a:prstGeom prst="line">
            <a:avLst/>
          </a:prstGeom>
          <a:noFill/>
          <a:ln w="17463">
            <a:solidFill>
              <a:srgbClr val="000000"/>
            </a:solidFill>
            <a:round/>
            <a:headEnd/>
            <a:tailEnd/>
          </a:ln>
        </p:spPr>
        <p:txBody>
          <a:bodyPr/>
          <a:lstStyle/>
          <a:p>
            <a:endParaRPr lang="en-IN"/>
          </a:p>
        </p:txBody>
      </p:sp>
      <p:sp>
        <p:nvSpPr>
          <p:cNvPr id="46110" name="Line 31"/>
          <p:cNvSpPr>
            <a:spLocks noChangeShapeType="1"/>
          </p:cNvSpPr>
          <p:nvPr/>
        </p:nvSpPr>
        <p:spPr bwMode="auto">
          <a:xfrm>
            <a:off x="1782763" y="4313238"/>
            <a:ext cx="3236912" cy="1587"/>
          </a:xfrm>
          <a:prstGeom prst="line">
            <a:avLst/>
          </a:prstGeom>
          <a:noFill/>
          <a:ln w="17463">
            <a:solidFill>
              <a:srgbClr val="000000"/>
            </a:solidFill>
            <a:round/>
            <a:headEnd/>
            <a:tailEnd/>
          </a:ln>
        </p:spPr>
        <p:txBody>
          <a:bodyPr/>
          <a:lstStyle/>
          <a:p>
            <a:endParaRPr lang="en-IN"/>
          </a:p>
        </p:txBody>
      </p:sp>
      <p:sp>
        <p:nvSpPr>
          <p:cNvPr id="46111" name="Line 32"/>
          <p:cNvSpPr>
            <a:spLocks noChangeShapeType="1"/>
          </p:cNvSpPr>
          <p:nvPr/>
        </p:nvSpPr>
        <p:spPr bwMode="auto">
          <a:xfrm>
            <a:off x="1782763" y="4530725"/>
            <a:ext cx="3236912" cy="1588"/>
          </a:xfrm>
          <a:prstGeom prst="line">
            <a:avLst/>
          </a:prstGeom>
          <a:noFill/>
          <a:ln w="17463">
            <a:solidFill>
              <a:srgbClr val="000000"/>
            </a:solidFill>
            <a:round/>
            <a:headEnd/>
            <a:tailEnd/>
          </a:ln>
        </p:spPr>
        <p:txBody>
          <a:bodyPr/>
          <a:lstStyle/>
          <a:p>
            <a:endParaRPr lang="en-IN"/>
          </a:p>
        </p:txBody>
      </p:sp>
      <p:sp>
        <p:nvSpPr>
          <p:cNvPr id="46112" name="Line 33"/>
          <p:cNvSpPr>
            <a:spLocks noChangeShapeType="1"/>
          </p:cNvSpPr>
          <p:nvPr/>
        </p:nvSpPr>
        <p:spPr bwMode="auto">
          <a:xfrm>
            <a:off x="1782763" y="4729163"/>
            <a:ext cx="3236912" cy="1587"/>
          </a:xfrm>
          <a:prstGeom prst="line">
            <a:avLst/>
          </a:prstGeom>
          <a:noFill/>
          <a:ln w="17463">
            <a:solidFill>
              <a:srgbClr val="000000"/>
            </a:solidFill>
            <a:round/>
            <a:headEnd/>
            <a:tailEnd/>
          </a:ln>
        </p:spPr>
        <p:txBody>
          <a:bodyPr/>
          <a:lstStyle/>
          <a:p>
            <a:endParaRPr lang="en-IN"/>
          </a:p>
        </p:txBody>
      </p:sp>
      <p:sp>
        <p:nvSpPr>
          <p:cNvPr id="46113" name="Rectangle 34"/>
          <p:cNvSpPr>
            <a:spLocks noChangeArrowheads="1"/>
          </p:cNvSpPr>
          <p:nvPr/>
        </p:nvSpPr>
        <p:spPr bwMode="auto">
          <a:xfrm>
            <a:off x="2714625" y="6143625"/>
            <a:ext cx="3967163" cy="212725"/>
          </a:xfrm>
          <a:prstGeom prst="rect">
            <a:avLst/>
          </a:prstGeom>
          <a:noFill/>
          <a:ln w="9525">
            <a:noFill/>
            <a:miter lim="800000"/>
            <a:headEnd/>
            <a:tailEnd/>
          </a:ln>
        </p:spPr>
        <p:txBody>
          <a:bodyPr wrap="none" lIns="0" tIns="0" rIns="0" bIns="0">
            <a:spAutoFit/>
          </a:bodyPr>
          <a:lstStyle/>
          <a:p>
            <a:pPr algn="ctr"/>
            <a:r>
              <a:rPr lang="en-CA" altLang="en-US">
                <a:solidFill>
                  <a:srgbClr val="000000"/>
                </a:solidFill>
                <a:latin typeface="Nimbus Roman No9 L" charset="0"/>
              </a:rPr>
              <a:t>Figure 5.3.</a:t>
            </a:r>
            <a:r>
              <a:rPr lang="en-US" altLang="zh-CN">
                <a:solidFill>
                  <a:srgbClr val="000000"/>
                </a:solidFill>
                <a:latin typeface="Nimbus Roman No9 L" charset="0"/>
                <a:ea typeface="SimSun" pitchFamily="2" charset="-122"/>
              </a:rPr>
              <a:t>  Organization of a 1K </a:t>
            </a:r>
            <a:r>
              <a:rPr lang="en-US" altLang="zh-CN">
                <a:solidFill>
                  <a:srgbClr val="000000"/>
                </a:solidFill>
                <a:latin typeface="Nimbus Roman No9 L" charset="0"/>
                <a:ea typeface="SimSun" pitchFamily="2" charset="-122"/>
                <a:sym typeface="Symbol" pitchFamily="18" charset="2"/>
              </a:rPr>
              <a:t></a:t>
            </a:r>
            <a:r>
              <a:rPr lang="en-US" altLang="zh-CN">
                <a:solidFill>
                  <a:srgbClr val="000000"/>
                </a:solidFill>
                <a:latin typeface="Nimbus Roman No9 L" charset="0"/>
                <a:ea typeface="SimSun" pitchFamily="2" charset="-122"/>
              </a:rPr>
              <a:t> 1 memory chip.</a:t>
            </a:r>
            <a:endParaRPr lang="en-CA" altLang="en-US" sz="2400"/>
          </a:p>
        </p:txBody>
      </p:sp>
      <p:sp>
        <p:nvSpPr>
          <p:cNvPr id="46114" name="Freeform 35"/>
          <p:cNvSpPr>
            <a:spLocks/>
          </p:cNvSpPr>
          <p:nvPr/>
        </p:nvSpPr>
        <p:spPr bwMode="auto">
          <a:xfrm>
            <a:off x="6610350" y="4711700"/>
            <a:ext cx="71438" cy="34925"/>
          </a:xfrm>
          <a:custGeom>
            <a:avLst/>
            <a:gdLst>
              <a:gd name="T0" fmla="*/ 2147483646 w 4"/>
              <a:gd name="T1" fmla="*/ 0 h 2"/>
              <a:gd name="T2" fmla="*/ 0 w 4"/>
              <a:gd name="T3" fmla="*/ 2147483646 h 2"/>
              <a:gd name="T4" fmla="*/ 2147483646 w 4"/>
              <a:gd name="T5" fmla="*/ 2147483646 h 2"/>
              <a:gd name="T6" fmla="*/ 2147483646 w 4"/>
              <a:gd name="T7" fmla="*/ 2147483646 h 2"/>
              <a:gd name="T8" fmla="*/ 2147483646 w 4"/>
              <a:gd name="T9" fmla="*/ 0 h 2"/>
              <a:gd name="T10" fmla="*/ 0 60000 65536"/>
              <a:gd name="T11" fmla="*/ 0 60000 65536"/>
              <a:gd name="T12" fmla="*/ 0 60000 65536"/>
              <a:gd name="T13" fmla="*/ 0 60000 65536"/>
              <a:gd name="T14" fmla="*/ 0 60000 65536"/>
              <a:gd name="T15" fmla="*/ 0 w 4"/>
              <a:gd name="T16" fmla="*/ 0 h 2"/>
              <a:gd name="T17" fmla="*/ 4 w 4"/>
              <a:gd name="T18" fmla="*/ 2 h 2"/>
            </a:gdLst>
            <a:ahLst/>
            <a:cxnLst>
              <a:cxn ang="T10">
                <a:pos x="T0" y="T1"/>
              </a:cxn>
              <a:cxn ang="T11">
                <a:pos x="T2" y="T3"/>
              </a:cxn>
              <a:cxn ang="T12">
                <a:pos x="T4" y="T5"/>
              </a:cxn>
              <a:cxn ang="T13">
                <a:pos x="T6" y="T7"/>
              </a:cxn>
              <a:cxn ang="T14">
                <a:pos x="T8" y="T9"/>
              </a:cxn>
            </a:cxnLst>
            <a:rect l="T15" t="T16" r="T17" b="T18"/>
            <a:pathLst>
              <a:path w="4" h="2">
                <a:moveTo>
                  <a:pt x="4" y="0"/>
                </a:moveTo>
                <a:lnTo>
                  <a:pt x="0" y="1"/>
                </a:lnTo>
                <a:lnTo>
                  <a:pt x="4" y="2"/>
                </a:lnTo>
                <a:lnTo>
                  <a:pt x="4" y="1"/>
                </a:lnTo>
                <a:lnTo>
                  <a:pt x="4" y="0"/>
                </a:lnTo>
              </a:path>
            </a:pathLst>
          </a:custGeom>
          <a:noFill/>
          <a:ln w="17463">
            <a:solidFill>
              <a:srgbClr val="000000"/>
            </a:solidFill>
            <a:round/>
            <a:headEnd/>
            <a:tailEnd/>
          </a:ln>
        </p:spPr>
        <p:txBody>
          <a:bodyPr/>
          <a:lstStyle/>
          <a:p>
            <a:endParaRPr lang="en-IN"/>
          </a:p>
        </p:txBody>
      </p:sp>
      <p:sp>
        <p:nvSpPr>
          <p:cNvPr id="46115" name="Freeform 36"/>
          <p:cNvSpPr>
            <a:spLocks/>
          </p:cNvSpPr>
          <p:nvPr/>
        </p:nvSpPr>
        <p:spPr bwMode="auto">
          <a:xfrm>
            <a:off x="6610350" y="4711700"/>
            <a:ext cx="71438" cy="34925"/>
          </a:xfrm>
          <a:custGeom>
            <a:avLst/>
            <a:gdLst>
              <a:gd name="T0" fmla="*/ 2147483646 w 45"/>
              <a:gd name="T1" fmla="*/ 0 h 22"/>
              <a:gd name="T2" fmla="*/ 0 w 45"/>
              <a:gd name="T3" fmla="*/ 2147483646 h 22"/>
              <a:gd name="T4" fmla="*/ 2147483646 w 45"/>
              <a:gd name="T5" fmla="*/ 2147483646 h 22"/>
              <a:gd name="T6" fmla="*/ 2147483646 w 45"/>
              <a:gd name="T7" fmla="*/ 2147483646 h 22"/>
              <a:gd name="T8" fmla="*/ 2147483646 w 45"/>
              <a:gd name="T9" fmla="*/ 0 h 22"/>
              <a:gd name="T10" fmla="*/ 0 60000 65536"/>
              <a:gd name="T11" fmla="*/ 0 60000 65536"/>
              <a:gd name="T12" fmla="*/ 0 60000 65536"/>
              <a:gd name="T13" fmla="*/ 0 60000 65536"/>
              <a:gd name="T14" fmla="*/ 0 60000 65536"/>
              <a:gd name="T15" fmla="*/ 0 w 45"/>
              <a:gd name="T16" fmla="*/ 0 h 22"/>
              <a:gd name="T17" fmla="*/ 45 w 45"/>
              <a:gd name="T18" fmla="*/ 22 h 22"/>
            </a:gdLst>
            <a:ahLst/>
            <a:cxnLst>
              <a:cxn ang="T10">
                <a:pos x="T0" y="T1"/>
              </a:cxn>
              <a:cxn ang="T11">
                <a:pos x="T2" y="T3"/>
              </a:cxn>
              <a:cxn ang="T12">
                <a:pos x="T4" y="T5"/>
              </a:cxn>
              <a:cxn ang="T13">
                <a:pos x="T6" y="T7"/>
              </a:cxn>
              <a:cxn ang="T14">
                <a:pos x="T8" y="T9"/>
              </a:cxn>
            </a:cxnLst>
            <a:rect l="T15" t="T16" r="T17" b="T18"/>
            <a:pathLst>
              <a:path w="45" h="22">
                <a:moveTo>
                  <a:pt x="45" y="0"/>
                </a:moveTo>
                <a:lnTo>
                  <a:pt x="0" y="11"/>
                </a:lnTo>
                <a:lnTo>
                  <a:pt x="45" y="22"/>
                </a:lnTo>
                <a:lnTo>
                  <a:pt x="45" y="11"/>
                </a:lnTo>
                <a:lnTo>
                  <a:pt x="45" y="0"/>
                </a:lnTo>
                <a:close/>
              </a:path>
            </a:pathLst>
          </a:custGeom>
          <a:solidFill>
            <a:srgbClr val="000000"/>
          </a:solidFill>
          <a:ln w="0">
            <a:solidFill>
              <a:srgbClr val="000000"/>
            </a:solidFill>
            <a:round/>
            <a:headEnd/>
            <a:tailEnd/>
          </a:ln>
        </p:spPr>
        <p:txBody>
          <a:bodyPr/>
          <a:lstStyle/>
          <a:p>
            <a:endParaRPr lang="en-IN"/>
          </a:p>
        </p:txBody>
      </p:sp>
      <p:sp>
        <p:nvSpPr>
          <p:cNvPr id="46116" name="Line 37"/>
          <p:cNvSpPr>
            <a:spLocks noChangeShapeType="1"/>
          </p:cNvSpPr>
          <p:nvPr/>
        </p:nvSpPr>
        <p:spPr bwMode="auto">
          <a:xfrm>
            <a:off x="6681788" y="4729163"/>
            <a:ext cx="200025" cy="1587"/>
          </a:xfrm>
          <a:prstGeom prst="line">
            <a:avLst/>
          </a:prstGeom>
          <a:noFill/>
          <a:ln w="17463">
            <a:solidFill>
              <a:srgbClr val="000000"/>
            </a:solidFill>
            <a:round/>
            <a:headEnd/>
            <a:tailEnd/>
          </a:ln>
        </p:spPr>
        <p:txBody>
          <a:bodyPr/>
          <a:lstStyle/>
          <a:p>
            <a:endParaRPr lang="en-IN"/>
          </a:p>
        </p:txBody>
      </p:sp>
      <p:sp>
        <p:nvSpPr>
          <p:cNvPr id="46117" name="Rectangle 38"/>
          <p:cNvSpPr>
            <a:spLocks noChangeArrowheads="1"/>
          </p:cNvSpPr>
          <p:nvPr/>
        </p:nvSpPr>
        <p:spPr bwMode="auto">
          <a:xfrm>
            <a:off x="6989763" y="4619625"/>
            <a:ext cx="228600"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CS</a:t>
            </a:r>
            <a:endParaRPr lang="en-CA" altLang="en-US" sz="2400"/>
          </a:p>
        </p:txBody>
      </p:sp>
      <p:sp>
        <p:nvSpPr>
          <p:cNvPr id="46118" name="Rectangle 39"/>
          <p:cNvSpPr>
            <a:spLocks noChangeArrowheads="1"/>
          </p:cNvSpPr>
          <p:nvPr/>
        </p:nvSpPr>
        <p:spPr bwMode="auto">
          <a:xfrm>
            <a:off x="6664325" y="2938463"/>
            <a:ext cx="468313"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Sense</a:t>
            </a:r>
            <a:endParaRPr lang="en-CA" altLang="en-US" sz="2400"/>
          </a:p>
        </p:txBody>
      </p:sp>
      <p:sp>
        <p:nvSpPr>
          <p:cNvPr id="46119" name="Rectangle 40"/>
          <p:cNvSpPr>
            <a:spLocks noChangeArrowheads="1"/>
          </p:cNvSpPr>
          <p:nvPr/>
        </p:nvSpPr>
        <p:spPr bwMode="auto">
          <a:xfrm>
            <a:off x="7062788" y="2938463"/>
            <a:ext cx="46037"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a:t>
            </a:r>
            <a:endParaRPr lang="en-CA" altLang="en-US" sz="2400"/>
          </a:p>
        </p:txBody>
      </p:sp>
      <p:sp>
        <p:nvSpPr>
          <p:cNvPr id="46120" name="Rectangle 41"/>
          <p:cNvSpPr>
            <a:spLocks noChangeArrowheads="1"/>
          </p:cNvSpPr>
          <p:nvPr/>
        </p:nvSpPr>
        <p:spPr bwMode="auto">
          <a:xfrm>
            <a:off x="7134225" y="2938463"/>
            <a:ext cx="385763"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Write</a:t>
            </a:r>
            <a:endParaRPr lang="en-CA" altLang="en-US" sz="2400"/>
          </a:p>
        </p:txBody>
      </p:sp>
      <p:sp>
        <p:nvSpPr>
          <p:cNvPr id="46121" name="Rectangle 42"/>
          <p:cNvSpPr>
            <a:spLocks noChangeArrowheads="1"/>
          </p:cNvSpPr>
          <p:nvPr/>
        </p:nvSpPr>
        <p:spPr bwMode="auto">
          <a:xfrm>
            <a:off x="6791325" y="3082925"/>
            <a:ext cx="569913"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circuitry</a:t>
            </a:r>
            <a:endParaRPr lang="en-CA" altLang="en-US" sz="2400"/>
          </a:p>
        </p:txBody>
      </p:sp>
      <p:sp>
        <p:nvSpPr>
          <p:cNvPr id="46122" name="Freeform 43"/>
          <p:cNvSpPr>
            <a:spLocks/>
          </p:cNvSpPr>
          <p:nvPr/>
        </p:nvSpPr>
        <p:spPr bwMode="auto">
          <a:xfrm>
            <a:off x="6610350" y="4295775"/>
            <a:ext cx="71438" cy="34925"/>
          </a:xfrm>
          <a:custGeom>
            <a:avLst/>
            <a:gdLst>
              <a:gd name="T0" fmla="*/ 2147483646 w 4"/>
              <a:gd name="T1" fmla="*/ 0 h 2"/>
              <a:gd name="T2" fmla="*/ 0 w 4"/>
              <a:gd name="T3" fmla="*/ 2147483646 h 2"/>
              <a:gd name="T4" fmla="*/ 2147483646 w 4"/>
              <a:gd name="T5" fmla="*/ 2147483646 h 2"/>
              <a:gd name="T6" fmla="*/ 2147483646 w 4"/>
              <a:gd name="T7" fmla="*/ 2147483646 h 2"/>
              <a:gd name="T8" fmla="*/ 2147483646 w 4"/>
              <a:gd name="T9" fmla="*/ 0 h 2"/>
              <a:gd name="T10" fmla="*/ 0 60000 65536"/>
              <a:gd name="T11" fmla="*/ 0 60000 65536"/>
              <a:gd name="T12" fmla="*/ 0 60000 65536"/>
              <a:gd name="T13" fmla="*/ 0 60000 65536"/>
              <a:gd name="T14" fmla="*/ 0 60000 65536"/>
              <a:gd name="T15" fmla="*/ 0 w 4"/>
              <a:gd name="T16" fmla="*/ 0 h 2"/>
              <a:gd name="T17" fmla="*/ 4 w 4"/>
              <a:gd name="T18" fmla="*/ 2 h 2"/>
            </a:gdLst>
            <a:ahLst/>
            <a:cxnLst>
              <a:cxn ang="T10">
                <a:pos x="T0" y="T1"/>
              </a:cxn>
              <a:cxn ang="T11">
                <a:pos x="T2" y="T3"/>
              </a:cxn>
              <a:cxn ang="T12">
                <a:pos x="T4" y="T5"/>
              </a:cxn>
              <a:cxn ang="T13">
                <a:pos x="T6" y="T7"/>
              </a:cxn>
              <a:cxn ang="T14">
                <a:pos x="T8" y="T9"/>
              </a:cxn>
            </a:cxnLst>
            <a:rect l="T15" t="T16" r="T17" b="T18"/>
            <a:pathLst>
              <a:path w="4" h="2">
                <a:moveTo>
                  <a:pt x="4" y="0"/>
                </a:moveTo>
                <a:lnTo>
                  <a:pt x="0" y="1"/>
                </a:lnTo>
                <a:lnTo>
                  <a:pt x="4" y="2"/>
                </a:lnTo>
                <a:lnTo>
                  <a:pt x="4" y="1"/>
                </a:lnTo>
                <a:lnTo>
                  <a:pt x="4" y="0"/>
                </a:lnTo>
              </a:path>
            </a:pathLst>
          </a:custGeom>
          <a:noFill/>
          <a:ln w="17463">
            <a:solidFill>
              <a:srgbClr val="000000"/>
            </a:solidFill>
            <a:round/>
            <a:headEnd/>
            <a:tailEnd/>
          </a:ln>
        </p:spPr>
        <p:txBody>
          <a:bodyPr/>
          <a:lstStyle/>
          <a:p>
            <a:endParaRPr lang="en-IN"/>
          </a:p>
        </p:txBody>
      </p:sp>
      <p:sp>
        <p:nvSpPr>
          <p:cNvPr id="46123" name="Freeform 44"/>
          <p:cNvSpPr>
            <a:spLocks/>
          </p:cNvSpPr>
          <p:nvPr/>
        </p:nvSpPr>
        <p:spPr bwMode="auto">
          <a:xfrm>
            <a:off x="6610350" y="4295775"/>
            <a:ext cx="71438" cy="34925"/>
          </a:xfrm>
          <a:custGeom>
            <a:avLst/>
            <a:gdLst>
              <a:gd name="T0" fmla="*/ 2147483646 w 45"/>
              <a:gd name="T1" fmla="*/ 0 h 22"/>
              <a:gd name="T2" fmla="*/ 0 w 45"/>
              <a:gd name="T3" fmla="*/ 2147483646 h 22"/>
              <a:gd name="T4" fmla="*/ 2147483646 w 45"/>
              <a:gd name="T5" fmla="*/ 2147483646 h 22"/>
              <a:gd name="T6" fmla="*/ 2147483646 w 45"/>
              <a:gd name="T7" fmla="*/ 2147483646 h 22"/>
              <a:gd name="T8" fmla="*/ 2147483646 w 45"/>
              <a:gd name="T9" fmla="*/ 0 h 22"/>
              <a:gd name="T10" fmla="*/ 0 60000 65536"/>
              <a:gd name="T11" fmla="*/ 0 60000 65536"/>
              <a:gd name="T12" fmla="*/ 0 60000 65536"/>
              <a:gd name="T13" fmla="*/ 0 60000 65536"/>
              <a:gd name="T14" fmla="*/ 0 60000 65536"/>
              <a:gd name="T15" fmla="*/ 0 w 45"/>
              <a:gd name="T16" fmla="*/ 0 h 22"/>
              <a:gd name="T17" fmla="*/ 45 w 45"/>
              <a:gd name="T18" fmla="*/ 22 h 22"/>
            </a:gdLst>
            <a:ahLst/>
            <a:cxnLst>
              <a:cxn ang="T10">
                <a:pos x="T0" y="T1"/>
              </a:cxn>
              <a:cxn ang="T11">
                <a:pos x="T2" y="T3"/>
              </a:cxn>
              <a:cxn ang="T12">
                <a:pos x="T4" y="T5"/>
              </a:cxn>
              <a:cxn ang="T13">
                <a:pos x="T6" y="T7"/>
              </a:cxn>
              <a:cxn ang="T14">
                <a:pos x="T8" y="T9"/>
              </a:cxn>
            </a:cxnLst>
            <a:rect l="T15" t="T16" r="T17" b="T18"/>
            <a:pathLst>
              <a:path w="45" h="22">
                <a:moveTo>
                  <a:pt x="45" y="0"/>
                </a:moveTo>
                <a:lnTo>
                  <a:pt x="0" y="11"/>
                </a:lnTo>
                <a:lnTo>
                  <a:pt x="45" y="22"/>
                </a:lnTo>
                <a:lnTo>
                  <a:pt x="45" y="11"/>
                </a:lnTo>
                <a:lnTo>
                  <a:pt x="45" y="0"/>
                </a:lnTo>
                <a:close/>
              </a:path>
            </a:pathLst>
          </a:custGeom>
          <a:solidFill>
            <a:srgbClr val="000000"/>
          </a:solidFill>
          <a:ln w="0">
            <a:solidFill>
              <a:srgbClr val="000000"/>
            </a:solidFill>
            <a:round/>
            <a:headEnd/>
            <a:tailEnd/>
          </a:ln>
        </p:spPr>
        <p:txBody>
          <a:bodyPr/>
          <a:lstStyle/>
          <a:p>
            <a:endParaRPr lang="en-IN"/>
          </a:p>
        </p:txBody>
      </p:sp>
      <p:sp>
        <p:nvSpPr>
          <p:cNvPr id="46124" name="Line 45"/>
          <p:cNvSpPr>
            <a:spLocks noChangeShapeType="1"/>
          </p:cNvSpPr>
          <p:nvPr/>
        </p:nvSpPr>
        <p:spPr bwMode="auto">
          <a:xfrm>
            <a:off x="6681788" y="4313238"/>
            <a:ext cx="200025" cy="1587"/>
          </a:xfrm>
          <a:prstGeom prst="line">
            <a:avLst/>
          </a:prstGeom>
          <a:noFill/>
          <a:ln w="17463">
            <a:solidFill>
              <a:srgbClr val="000000"/>
            </a:solidFill>
            <a:round/>
            <a:headEnd/>
            <a:tailEnd/>
          </a:ln>
        </p:spPr>
        <p:txBody>
          <a:bodyPr/>
          <a:lstStyle/>
          <a:p>
            <a:endParaRPr lang="en-IN"/>
          </a:p>
        </p:txBody>
      </p:sp>
      <p:sp>
        <p:nvSpPr>
          <p:cNvPr id="46125" name="Freeform 46"/>
          <p:cNvSpPr>
            <a:spLocks/>
          </p:cNvSpPr>
          <p:nvPr/>
        </p:nvSpPr>
        <p:spPr bwMode="auto">
          <a:xfrm>
            <a:off x="6610350" y="3517900"/>
            <a:ext cx="71438" cy="36513"/>
          </a:xfrm>
          <a:custGeom>
            <a:avLst/>
            <a:gdLst>
              <a:gd name="T0" fmla="*/ 2147483646 w 4"/>
              <a:gd name="T1" fmla="*/ 0 h 2"/>
              <a:gd name="T2" fmla="*/ 0 w 4"/>
              <a:gd name="T3" fmla="*/ 2147483646 h 2"/>
              <a:gd name="T4" fmla="*/ 2147483646 w 4"/>
              <a:gd name="T5" fmla="*/ 2147483646 h 2"/>
              <a:gd name="T6" fmla="*/ 2147483646 w 4"/>
              <a:gd name="T7" fmla="*/ 2147483646 h 2"/>
              <a:gd name="T8" fmla="*/ 2147483646 w 4"/>
              <a:gd name="T9" fmla="*/ 0 h 2"/>
              <a:gd name="T10" fmla="*/ 0 60000 65536"/>
              <a:gd name="T11" fmla="*/ 0 60000 65536"/>
              <a:gd name="T12" fmla="*/ 0 60000 65536"/>
              <a:gd name="T13" fmla="*/ 0 60000 65536"/>
              <a:gd name="T14" fmla="*/ 0 60000 65536"/>
              <a:gd name="T15" fmla="*/ 0 w 4"/>
              <a:gd name="T16" fmla="*/ 0 h 2"/>
              <a:gd name="T17" fmla="*/ 4 w 4"/>
              <a:gd name="T18" fmla="*/ 2 h 2"/>
            </a:gdLst>
            <a:ahLst/>
            <a:cxnLst>
              <a:cxn ang="T10">
                <a:pos x="T0" y="T1"/>
              </a:cxn>
              <a:cxn ang="T11">
                <a:pos x="T2" y="T3"/>
              </a:cxn>
              <a:cxn ang="T12">
                <a:pos x="T4" y="T5"/>
              </a:cxn>
              <a:cxn ang="T13">
                <a:pos x="T6" y="T7"/>
              </a:cxn>
              <a:cxn ang="T14">
                <a:pos x="T8" y="T9"/>
              </a:cxn>
            </a:cxnLst>
            <a:rect l="T15" t="T16" r="T17" b="T18"/>
            <a:pathLst>
              <a:path w="4" h="2">
                <a:moveTo>
                  <a:pt x="4" y="0"/>
                </a:moveTo>
                <a:lnTo>
                  <a:pt x="0" y="1"/>
                </a:lnTo>
                <a:lnTo>
                  <a:pt x="4" y="2"/>
                </a:lnTo>
                <a:lnTo>
                  <a:pt x="4" y="1"/>
                </a:lnTo>
                <a:lnTo>
                  <a:pt x="4" y="0"/>
                </a:lnTo>
              </a:path>
            </a:pathLst>
          </a:custGeom>
          <a:noFill/>
          <a:ln w="17463">
            <a:solidFill>
              <a:srgbClr val="000000"/>
            </a:solidFill>
            <a:round/>
            <a:headEnd/>
            <a:tailEnd/>
          </a:ln>
        </p:spPr>
        <p:txBody>
          <a:bodyPr/>
          <a:lstStyle/>
          <a:p>
            <a:endParaRPr lang="en-IN"/>
          </a:p>
        </p:txBody>
      </p:sp>
      <p:sp>
        <p:nvSpPr>
          <p:cNvPr id="46126" name="Freeform 47"/>
          <p:cNvSpPr>
            <a:spLocks/>
          </p:cNvSpPr>
          <p:nvPr/>
        </p:nvSpPr>
        <p:spPr bwMode="auto">
          <a:xfrm>
            <a:off x="6610350" y="3517900"/>
            <a:ext cx="71438" cy="36513"/>
          </a:xfrm>
          <a:custGeom>
            <a:avLst/>
            <a:gdLst>
              <a:gd name="T0" fmla="*/ 2147483646 w 45"/>
              <a:gd name="T1" fmla="*/ 0 h 23"/>
              <a:gd name="T2" fmla="*/ 0 w 45"/>
              <a:gd name="T3" fmla="*/ 2147483646 h 23"/>
              <a:gd name="T4" fmla="*/ 2147483646 w 45"/>
              <a:gd name="T5" fmla="*/ 2147483646 h 23"/>
              <a:gd name="T6" fmla="*/ 2147483646 w 45"/>
              <a:gd name="T7" fmla="*/ 2147483646 h 23"/>
              <a:gd name="T8" fmla="*/ 2147483646 w 45"/>
              <a:gd name="T9" fmla="*/ 0 h 23"/>
              <a:gd name="T10" fmla="*/ 0 60000 65536"/>
              <a:gd name="T11" fmla="*/ 0 60000 65536"/>
              <a:gd name="T12" fmla="*/ 0 60000 65536"/>
              <a:gd name="T13" fmla="*/ 0 60000 65536"/>
              <a:gd name="T14" fmla="*/ 0 60000 65536"/>
              <a:gd name="T15" fmla="*/ 0 w 45"/>
              <a:gd name="T16" fmla="*/ 0 h 23"/>
              <a:gd name="T17" fmla="*/ 45 w 45"/>
              <a:gd name="T18" fmla="*/ 23 h 23"/>
            </a:gdLst>
            <a:ahLst/>
            <a:cxnLst>
              <a:cxn ang="T10">
                <a:pos x="T0" y="T1"/>
              </a:cxn>
              <a:cxn ang="T11">
                <a:pos x="T2" y="T3"/>
              </a:cxn>
              <a:cxn ang="T12">
                <a:pos x="T4" y="T5"/>
              </a:cxn>
              <a:cxn ang="T13">
                <a:pos x="T6" y="T7"/>
              </a:cxn>
              <a:cxn ang="T14">
                <a:pos x="T8" y="T9"/>
              </a:cxn>
            </a:cxnLst>
            <a:rect l="T15" t="T16" r="T17" b="T18"/>
            <a:pathLst>
              <a:path w="45" h="23">
                <a:moveTo>
                  <a:pt x="45" y="0"/>
                </a:moveTo>
                <a:lnTo>
                  <a:pt x="0" y="11"/>
                </a:lnTo>
                <a:lnTo>
                  <a:pt x="45" y="23"/>
                </a:lnTo>
                <a:lnTo>
                  <a:pt x="45" y="11"/>
                </a:lnTo>
                <a:lnTo>
                  <a:pt x="45" y="0"/>
                </a:lnTo>
                <a:close/>
              </a:path>
            </a:pathLst>
          </a:custGeom>
          <a:solidFill>
            <a:srgbClr val="000000"/>
          </a:solidFill>
          <a:ln w="0">
            <a:solidFill>
              <a:srgbClr val="000000"/>
            </a:solidFill>
            <a:round/>
            <a:headEnd/>
            <a:tailEnd/>
          </a:ln>
        </p:spPr>
        <p:txBody>
          <a:bodyPr/>
          <a:lstStyle/>
          <a:p>
            <a:endParaRPr lang="en-IN"/>
          </a:p>
        </p:txBody>
      </p:sp>
      <p:sp>
        <p:nvSpPr>
          <p:cNvPr id="46127" name="Freeform 48"/>
          <p:cNvSpPr>
            <a:spLocks/>
          </p:cNvSpPr>
          <p:nvPr/>
        </p:nvSpPr>
        <p:spPr bwMode="auto">
          <a:xfrm>
            <a:off x="6681788" y="3319463"/>
            <a:ext cx="415925" cy="215900"/>
          </a:xfrm>
          <a:custGeom>
            <a:avLst/>
            <a:gdLst>
              <a:gd name="T0" fmla="*/ 0 w 23"/>
              <a:gd name="T1" fmla="*/ 2147483646 h 12"/>
              <a:gd name="T2" fmla="*/ 2147483646 w 23"/>
              <a:gd name="T3" fmla="*/ 2147483646 h 12"/>
              <a:gd name="T4" fmla="*/ 2147483646 w 23"/>
              <a:gd name="T5" fmla="*/ 2147483646 h 12"/>
              <a:gd name="T6" fmla="*/ 2147483646 w 23"/>
              <a:gd name="T7" fmla="*/ 2147483646 h 12"/>
              <a:gd name="T8" fmla="*/ 2147483646 w 23"/>
              <a:gd name="T9" fmla="*/ 0 h 12"/>
              <a:gd name="T10" fmla="*/ 0 60000 65536"/>
              <a:gd name="T11" fmla="*/ 0 60000 65536"/>
              <a:gd name="T12" fmla="*/ 0 60000 65536"/>
              <a:gd name="T13" fmla="*/ 0 60000 65536"/>
              <a:gd name="T14" fmla="*/ 0 60000 65536"/>
              <a:gd name="T15" fmla="*/ 0 w 23"/>
              <a:gd name="T16" fmla="*/ 0 h 12"/>
              <a:gd name="T17" fmla="*/ 23 w 23"/>
              <a:gd name="T18" fmla="*/ 12 h 12"/>
            </a:gdLst>
            <a:ahLst/>
            <a:cxnLst>
              <a:cxn ang="T10">
                <a:pos x="T0" y="T1"/>
              </a:cxn>
              <a:cxn ang="T11">
                <a:pos x="T2" y="T3"/>
              </a:cxn>
              <a:cxn ang="T12">
                <a:pos x="T4" y="T5"/>
              </a:cxn>
              <a:cxn ang="T13">
                <a:pos x="T6" y="T7"/>
              </a:cxn>
              <a:cxn ang="T14">
                <a:pos x="T8" y="T9"/>
              </a:cxn>
            </a:cxnLst>
            <a:rect l="T15" t="T16" r="T17" b="T18"/>
            <a:pathLst>
              <a:path w="23" h="12">
                <a:moveTo>
                  <a:pt x="0" y="12"/>
                </a:moveTo>
                <a:lnTo>
                  <a:pt x="17" y="12"/>
                </a:lnTo>
                <a:lnTo>
                  <a:pt x="23" y="12"/>
                </a:lnTo>
                <a:lnTo>
                  <a:pt x="23" y="6"/>
                </a:lnTo>
                <a:lnTo>
                  <a:pt x="23" y="0"/>
                </a:lnTo>
              </a:path>
            </a:pathLst>
          </a:custGeom>
          <a:noFill/>
          <a:ln w="17463">
            <a:solidFill>
              <a:srgbClr val="000000"/>
            </a:solidFill>
            <a:round/>
            <a:headEnd/>
            <a:tailEnd/>
          </a:ln>
        </p:spPr>
        <p:txBody>
          <a:bodyPr/>
          <a:lstStyle/>
          <a:p>
            <a:endParaRPr lang="en-IN"/>
          </a:p>
        </p:txBody>
      </p:sp>
      <p:sp>
        <p:nvSpPr>
          <p:cNvPr id="46128" name="Rectangle 49"/>
          <p:cNvSpPr>
            <a:spLocks noChangeArrowheads="1"/>
          </p:cNvSpPr>
          <p:nvPr/>
        </p:nvSpPr>
        <p:spPr bwMode="auto">
          <a:xfrm>
            <a:off x="5614988" y="2613025"/>
            <a:ext cx="377825"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array</a:t>
            </a:r>
            <a:endParaRPr lang="en-CA" altLang="en-US" sz="2400"/>
          </a:p>
        </p:txBody>
      </p:sp>
      <p:sp>
        <p:nvSpPr>
          <p:cNvPr id="46129" name="Rectangle 50"/>
          <p:cNvSpPr>
            <a:spLocks noChangeArrowheads="1"/>
          </p:cNvSpPr>
          <p:nvPr/>
        </p:nvSpPr>
        <p:spPr bwMode="auto">
          <a:xfrm>
            <a:off x="5380038" y="2432050"/>
            <a:ext cx="892175"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memory cell</a:t>
            </a:r>
            <a:endParaRPr lang="en-CA" altLang="en-US" sz="2400"/>
          </a:p>
        </p:txBody>
      </p:sp>
      <p:sp>
        <p:nvSpPr>
          <p:cNvPr id="46130" name="Line 51"/>
          <p:cNvSpPr>
            <a:spLocks noChangeShapeType="1"/>
          </p:cNvSpPr>
          <p:nvPr/>
        </p:nvSpPr>
        <p:spPr bwMode="auto">
          <a:xfrm>
            <a:off x="4187825" y="2287588"/>
            <a:ext cx="831850" cy="1587"/>
          </a:xfrm>
          <a:prstGeom prst="line">
            <a:avLst/>
          </a:prstGeom>
          <a:noFill/>
          <a:ln w="17463">
            <a:solidFill>
              <a:srgbClr val="000000"/>
            </a:solidFill>
            <a:round/>
            <a:headEnd/>
            <a:tailEnd/>
          </a:ln>
        </p:spPr>
        <p:txBody>
          <a:bodyPr/>
          <a:lstStyle/>
          <a:p>
            <a:endParaRPr lang="en-IN"/>
          </a:p>
        </p:txBody>
      </p:sp>
      <p:sp>
        <p:nvSpPr>
          <p:cNvPr id="46131" name="Line 52"/>
          <p:cNvSpPr>
            <a:spLocks noChangeShapeType="1"/>
          </p:cNvSpPr>
          <p:nvPr/>
        </p:nvSpPr>
        <p:spPr bwMode="auto">
          <a:xfrm>
            <a:off x="4187825" y="2016125"/>
            <a:ext cx="831850" cy="1588"/>
          </a:xfrm>
          <a:prstGeom prst="line">
            <a:avLst/>
          </a:prstGeom>
          <a:noFill/>
          <a:ln w="17463">
            <a:solidFill>
              <a:srgbClr val="000000"/>
            </a:solidFill>
            <a:round/>
            <a:headEnd/>
            <a:tailEnd/>
          </a:ln>
        </p:spPr>
        <p:txBody>
          <a:bodyPr/>
          <a:lstStyle/>
          <a:p>
            <a:endParaRPr lang="en-IN"/>
          </a:p>
        </p:txBody>
      </p:sp>
      <p:sp>
        <p:nvSpPr>
          <p:cNvPr id="46132" name="Rectangle 53"/>
          <p:cNvSpPr>
            <a:spLocks noChangeArrowheads="1"/>
          </p:cNvSpPr>
          <p:nvPr/>
        </p:nvSpPr>
        <p:spPr bwMode="auto">
          <a:xfrm>
            <a:off x="2325688" y="1727200"/>
            <a:ext cx="588962"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address</a:t>
            </a:r>
            <a:endParaRPr lang="en-CA" altLang="en-US" sz="2400"/>
          </a:p>
        </p:txBody>
      </p:sp>
      <p:sp>
        <p:nvSpPr>
          <p:cNvPr id="46133" name="Rectangle 54"/>
          <p:cNvSpPr>
            <a:spLocks noChangeArrowheads="1"/>
          </p:cNvSpPr>
          <p:nvPr/>
        </p:nvSpPr>
        <p:spPr bwMode="auto">
          <a:xfrm>
            <a:off x="2270125" y="1582738"/>
            <a:ext cx="635000"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5-bit row</a:t>
            </a:r>
            <a:endParaRPr lang="en-CA" altLang="en-US" sz="2400"/>
          </a:p>
        </p:txBody>
      </p:sp>
      <p:sp>
        <p:nvSpPr>
          <p:cNvPr id="46134" name="Rectangle 55"/>
          <p:cNvSpPr>
            <a:spLocks noChangeArrowheads="1"/>
          </p:cNvSpPr>
          <p:nvPr/>
        </p:nvSpPr>
        <p:spPr bwMode="auto">
          <a:xfrm>
            <a:off x="5399088" y="5722938"/>
            <a:ext cx="865187"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input/output</a:t>
            </a:r>
            <a:endParaRPr lang="en-CA" altLang="en-US" sz="2400"/>
          </a:p>
        </p:txBody>
      </p:sp>
      <p:sp>
        <p:nvSpPr>
          <p:cNvPr id="46135" name="Rectangle 56"/>
          <p:cNvSpPr>
            <a:spLocks noChangeArrowheads="1"/>
          </p:cNvSpPr>
          <p:nvPr/>
        </p:nvSpPr>
        <p:spPr bwMode="auto">
          <a:xfrm>
            <a:off x="5651500" y="5561013"/>
            <a:ext cx="349250"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Data</a:t>
            </a:r>
            <a:endParaRPr lang="en-CA" altLang="en-US" sz="2400"/>
          </a:p>
        </p:txBody>
      </p:sp>
      <p:sp>
        <p:nvSpPr>
          <p:cNvPr id="46136" name="Freeform 57"/>
          <p:cNvSpPr>
            <a:spLocks/>
          </p:cNvSpPr>
          <p:nvPr/>
        </p:nvSpPr>
        <p:spPr bwMode="auto">
          <a:xfrm>
            <a:off x="5778500" y="5470525"/>
            <a:ext cx="36513" cy="73025"/>
          </a:xfrm>
          <a:custGeom>
            <a:avLst/>
            <a:gdLst>
              <a:gd name="T0" fmla="*/ 0 w 2"/>
              <a:gd name="T1" fmla="*/ 0 h 4"/>
              <a:gd name="T2" fmla="*/ 2147483646 w 2"/>
              <a:gd name="T3" fmla="*/ 2147483646 h 4"/>
              <a:gd name="T4" fmla="*/ 2147483646 w 2"/>
              <a:gd name="T5" fmla="*/ 0 h 4"/>
              <a:gd name="T6" fmla="*/ 2147483646 w 2"/>
              <a:gd name="T7" fmla="*/ 0 h 4"/>
              <a:gd name="T8" fmla="*/ 0 w 2"/>
              <a:gd name="T9" fmla="*/ 0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0" y="0"/>
                </a:moveTo>
                <a:lnTo>
                  <a:pt x="1" y="4"/>
                </a:lnTo>
                <a:lnTo>
                  <a:pt x="2" y="0"/>
                </a:lnTo>
                <a:lnTo>
                  <a:pt x="1" y="0"/>
                </a:lnTo>
                <a:lnTo>
                  <a:pt x="0" y="0"/>
                </a:lnTo>
              </a:path>
            </a:pathLst>
          </a:custGeom>
          <a:noFill/>
          <a:ln w="17463">
            <a:solidFill>
              <a:srgbClr val="000000"/>
            </a:solidFill>
            <a:round/>
            <a:headEnd/>
            <a:tailEnd/>
          </a:ln>
        </p:spPr>
        <p:txBody>
          <a:bodyPr/>
          <a:lstStyle/>
          <a:p>
            <a:endParaRPr lang="en-IN"/>
          </a:p>
        </p:txBody>
      </p:sp>
      <p:sp>
        <p:nvSpPr>
          <p:cNvPr id="46137" name="Freeform 58"/>
          <p:cNvSpPr>
            <a:spLocks/>
          </p:cNvSpPr>
          <p:nvPr/>
        </p:nvSpPr>
        <p:spPr bwMode="auto">
          <a:xfrm>
            <a:off x="5778500" y="5470525"/>
            <a:ext cx="36513" cy="73025"/>
          </a:xfrm>
          <a:custGeom>
            <a:avLst/>
            <a:gdLst>
              <a:gd name="T0" fmla="*/ 0 w 23"/>
              <a:gd name="T1" fmla="*/ 0 h 46"/>
              <a:gd name="T2" fmla="*/ 2147483646 w 23"/>
              <a:gd name="T3" fmla="*/ 2147483646 h 46"/>
              <a:gd name="T4" fmla="*/ 2147483646 w 23"/>
              <a:gd name="T5" fmla="*/ 0 h 46"/>
              <a:gd name="T6" fmla="*/ 2147483646 w 23"/>
              <a:gd name="T7" fmla="*/ 0 h 46"/>
              <a:gd name="T8" fmla="*/ 0 w 23"/>
              <a:gd name="T9" fmla="*/ 0 h 46"/>
              <a:gd name="T10" fmla="*/ 0 60000 65536"/>
              <a:gd name="T11" fmla="*/ 0 60000 65536"/>
              <a:gd name="T12" fmla="*/ 0 60000 65536"/>
              <a:gd name="T13" fmla="*/ 0 60000 65536"/>
              <a:gd name="T14" fmla="*/ 0 60000 65536"/>
              <a:gd name="T15" fmla="*/ 0 w 23"/>
              <a:gd name="T16" fmla="*/ 0 h 46"/>
              <a:gd name="T17" fmla="*/ 23 w 23"/>
              <a:gd name="T18" fmla="*/ 46 h 46"/>
            </a:gdLst>
            <a:ahLst/>
            <a:cxnLst>
              <a:cxn ang="T10">
                <a:pos x="T0" y="T1"/>
              </a:cxn>
              <a:cxn ang="T11">
                <a:pos x="T2" y="T3"/>
              </a:cxn>
              <a:cxn ang="T12">
                <a:pos x="T4" y="T5"/>
              </a:cxn>
              <a:cxn ang="T13">
                <a:pos x="T6" y="T7"/>
              </a:cxn>
              <a:cxn ang="T14">
                <a:pos x="T8" y="T9"/>
              </a:cxn>
            </a:cxnLst>
            <a:rect l="T15" t="T16" r="T17" b="T18"/>
            <a:pathLst>
              <a:path w="23" h="46">
                <a:moveTo>
                  <a:pt x="0" y="0"/>
                </a:moveTo>
                <a:lnTo>
                  <a:pt x="11" y="46"/>
                </a:lnTo>
                <a:lnTo>
                  <a:pt x="23"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46138" name="Freeform 59"/>
          <p:cNvSpPr>
            <a:spLocks/>
          </p:cNvSpPr>
          <p:nvPr/>
        </p:nvSpPr>
        <p:spPr bwMode="auto">
          <a:xfrm>
            <a:off x="5778500" y="5181600"/>
            <a:ext cx="36513" cy="71438"/>
          </a:xfrm>
          <a:custGeom>
            <a:avLst/>
            <a:gdLst>
              <a:gd name="T0" fmla="*/ 2147483646 w 2"/>
              <a:gd name="T1" fmla="*/ 2147483646 h 4"/>
              <a:gd name="T2" fmla="*/ 2147483646 w 2"/>
              <a:gd name="T3" fmla="*/ 0 h 4"/>
              <a:gd name="T4" fmla="*/ 0 w 2"/>
              <a:gd name="T5" fmla="*/ 2147483646 h 4"/>
              <a:gd name="T6" fmla="*/ 2147483646 w 2"/>
              <a:gd name="T7" fmla="*/ 2147483646 h 4"/>
              <a:gd name="T8" fmla="*/ 2147483646 w 2"/>
              <a:gd name="T9" fmla="*/ 2147483646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2" y="4"/>
                </a:moveTo>
                <a:lnTo>
                  <a:pt x="1" y="0"/>
                </a:lnTo>
                <a:lnTo>
                  <a:pt x="0" y="4"/>
                </a:lnTo>
                <a:lnTo>
                  <a:pt x="1" y="4"/>
                </a:lnTo>
                <a:lnTo>
                  <a:pt x="2" y="4"/>
                </a:lnTo>
              </a:path>
            </a:pathLst>
          </a:custGeom>
          <a:noFill/>
          <a:ln w="17463">
            <a:solidFill>
              <a:srgbClr val="000000"/>
            </a:solidFill>
            <a:round/>
            <a:headEnd/>
            <a:tailEnd/>
          </a:ln>
        </p:spPr>
        <p:txBody>
          <a:bodyPr/>
          <a:lstStyle/>
          <a:p>
            <a:endParaRPr lang="en-IN"/>
          </a:p>
        </p:txBody>
      </p:sp>
      <p:sp>
        <p:nvSpPr>
          <p:cNvPr id="46139" name="Freeform 60"/>
          <p:cNvSpPr>
            <a:spLocks/>
          </p:cNvSpPr>
          <p:nvPr/>
        </p:nvSpPr>
        <p:spPr bwMode="auto">
          <a:xfrm>
            <a:off x="5778500" y="5181600"/>
            <a:ext cx="36513" cy="71438"/>
          </a:xfrm>
          <a:custGeom>
            <a:avLst/>
            <a:gdLst>
              <a:gd name="T0" fmla="*/ 2147483646 w 23"/>
              <a:gd name="T1" fmla="*/ 2147483646 h 45"/>
              <a:gd name="T2" fmla="*/ 2147483646 w 23"/>
              <a:gd name="T3" fmla="*/ 0 h 45"/>
              <a:gd name="T4" fmla="*/ 0 w 23"/>
              <a:gd name="T5" fmla="*/ 2147483646 h 45"/>
              <a:gd name="T6" fmla="*/ 2147483646 w 23"/>
              <a:gd name="T7" fmla="*/ 2147483646 h 45"/>
              <a:gd name="T8" fmla="*/ 2147483646 w 23"/>
              <a:gd name="T9" fmla="*/ 2147483646 h 45"/>
              <a:gd name="T10" fmla="*/ 0 60000 65536"/>
              <a:gd name="T11" fmla="*/ 0 60000 65536"/>
              <a:gd name="T12" fmla="*/ 0 60000 65536"/>
              <a:gd name="T13" fmla="*/ 0 60000 65536"/>
              <a:gd name="T14" fmla="*/ 0 60000 65536"/>
              <a:gd name="T15" fmla="*/ 0 w 23"/>
              <a:gd name="T16" fmla="*/ 0 h 45"/>
              <a:gd name="T17" fmla="*/ 23 w 23"/>
              <a:gd name="T18" fmla="*/ 45 h 45"/>
            </a:gdLst>
            <a:ahLst/>
            <a:cxnLst>
              <a:cxn ang="T10">
                <a:pos x="T0" y="T1"/>
              </a:cxn>
              <a:cxn ang="T11">
                <a:pos x="T2" y="T3"/>
              </a:cxn>
              <a:cxn ang="T12">
                <a:pos x="T4" y="T5"/>
              </a:cxn>
              <a:cxn ang="T13">
                <a:pos x="T6" y="T7"/>
              </a:cxn>
              <a:cxn ang="T14">
                <a:pos x="T8" y="T9"/>
              </a:cxn>
            </a:cxnLst>
            <a:rect l="T15" t="T16" r="T17" b="T18"/>
            <a:pathLst>
              <a:path w="23" h="45">
                <a:moveTo>
                  <a:pt x="23" y="45"/>
                </a:moveTo>
                <a:lnTo>
                  <a:pt x="11" y="0"/>
                </a:lnTo>
                <a:lnTo>
                  <a:pt x="0" y="45"/>
                </a:lnTo>
                <a:lnTo>
                  <a:pt x="11" y="45"/>
                </a:lnTo>
                <a:lnTo>
                  <a:pt x="23" y="45"/>
                </a:lnTo>
                <a:close/>
              </a:path>
            </a:pathLst>
          </a:custGeom>
          <a:solidFill>
            <a:srgbClr val="000000"/>
          </a:solidFill>
          <a:ln w="0">
            <a:solidFill>
              <a:srgbClr val="000000"/>
            </a:solidFill>
            <a:round/>
            <a:headEnd/>
            <a:tailEnd/>
          </a:ln>
        </p:spPr>
        <p:txBody>
          <a:bodyPr/>
          <a:lstStyle/>
          <a:p>
            <a:endParaRPr lang="en-IN"/>
          </a:p>
        </p:txBody>
      </p:sp>
      <p:sp>
        <p:nvSpPr>
          <p:cNvPr id="46140" name="Line 61"/>
          <p:cNvSpPr>
            <a:spLocks noChangeShapeType="1"/>
          </p:cNvSpPr>
          <p:nvPr/>
        </p:nvSpPr>
        <p:spPr bwMode="auto">
          <a:xfrm>
            <a:off x="5795963" y="5253038"/>
            <a:ext cx="1587" cy="200025"/>
          </a:xfrm>
          <a:prstGeom prst="line">
            <a:avLst/>
          </a:prstGeom>
          <a:noFill/>
          <a:ln w="17463">
            <a:solidFill>
              <a:srgbClr val="000000"/>
            </a:solidFill>
            <a:round/>
            <a:headEnd/>
            <a:tailEnd/>
          </a:ln>
        </p:spPr>
        <p:txBody>
          <a:bodyPr/>
          <a:lstStyle/>
          <a:p>
            <a:endParaRPr lang="en-IN"/>
          </a:p>
        </p:txBody>
      </p:sp>
      <p:sp>
        <p:nvSpPr>
          <p:cNvPr id="46141" name="Rectangle 62"/>
          <p:cNvSpPr>
            <a:spLocks noChangeArrowheads="1"/>
          </p:cNvSpPr>
          <p:nvPr/>
        </p:nvSpPr>
        <p:spPr bwMode="auto">
          <a:xfrm>
            <a:off x="3717925" y="2341563"/>
            <a:ext cx="322263"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5-bit</a:t>
            </a:r>
            <a:endParaRPr lang="en-CA" altLang="en-US" sz="2400"/>
          </a:p>
        </p:txBody>
      </p:sp>
      <p:sp>
        <p:nvSpPr>
          <p:cNvPr id="46142" name="Rectangle 63"/>
          <p:cNvSpPr>
            <a:spLocks noChangeArrowheads="1"/>
          </p:cNvSpPr>
          <p:nvPr/>
        </p:nvSpPr>
        <p:spPr bwMode="auto">
          <a:xfrm>
            <a:off x="3608388" y="2503488"/>
            <a:ext cx="598487"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decoder</a:t>
            </a:r>
            <a:endParaRPr lang="en-CA" altLang="en-US" sz="2400"/>
          </a:p>
        </p:txBody>
      </p:sp>
      <p:sp>
        <p:nvSpPr>
          <p:cNvPr id="46143" name="Line 64"/>
          <p:cNvSpPr>
            <a:spLocks noChangeShapeType="1"/>
          </p:cNvSpPr>
          <p:nvPr/>
        </p:nvSpPr>
        <p:spPr bwMode="auto">
          <a:xfrm flipV="1">
            <a:off x="5127625" y="3173413"/>
            <a:ext cx="1588" cy="254000"/>
          </a:xfrm>
          <a:prstGeom prst="line">
            <a:avLst/>
          </a:prstGeom>
          <a:noFill/>
          <a:ln w="17463">
            <a:solidFill>
              <a:srgbClr val="000000"/>
            </a:solidFill>
            <a:round/>
            <a:headEnd/>
            <a:tailEnd/>
          </a:ln>
        </p:spPr>
        <p:txBody>
          <a:bodyPr/>
          <a:lstStyle/>
          <a:p>
            <a:endParaRPr lang="en-IN"/>
          </a:p>
        </p:txBody>
      </p:sp>
      <p:sp>
        <p:nvSpPr>
          <p:cNvPr id="46144" name="Freeform 65"/>
          <p:cNvSpPr>
            <a:spLocks/>
          </p:cNvSpPr>
          <p:nvPr/>
        </p:nvSpPr>
        <p:spPr bwMode="auto">
          <a:xfrm>
            <a:off x="5110163" y="3662363"/>
            <a:ext cx="17462" cy="73025"/>
          </a:xfrm>
          <a:custGeom>
            <a:avLst/>
            <a:gdLst>
              <a:gd name="T0" fmla="*/ 2147483646 w 1"/>
              <a:gd name="T1" fmla="*/ 2147483646 h 4"/>
              <a:gd name="T2" fmla="*/ 2147483646 w 1"/>
              <a:gd name="T3" fmla="*/ 0 h 4"/>
              <a:gd name="T4" fmla="*/ 0 w 1"/>
              <a:gd name="T5" fmla="*/ 2147483646 h 4"/>
              <a:gd name="T6" fmla="*/ 2147483646 w 1"/>
              <a:gd name="T7" fmla="*/ 2147483646 h 4"/>
              <a:gd name="T8" fmla="*/ 0 60000 65536"/>
              <a:gd name="T9" fmla="*/ 0 60000 65536"/>
              <a:gd name="T10" fmla="*/ 0 60000 65536"/>
              <a:gd name="T11" fmla="*/ 0 60000 65536"/>
              <a:gd name="T12" fmla="*/ 0 w 1"/>
              <a:gd name="T13" fmla="*/ 0 h 4"/>
              <a:gd name="T14" fmla="*/ 1 w 1"/>
              <a:gd name="T15" fmla="*/ 4 h 4"/>
            </a:gdLst>
            <a:ahLst/>
            <a:cxnLst>
              <a:cxn ang="T8">
                <a:pos x="T0" y="T1"/>
              </a:cxn>
              <a:cxn ang="T9">
                <a:pos x="T2" y="T3"/>
              </a:cxn>
              <a:cxn ang="T10">
                <a:pos x="T4" y="T5"/>
              </a:cxn>
              <a:cxn ang="T11">
                <a:pos x="T6" y="T7"/>
              </a:cxn>
            </a:cxnLst>
            <a:rect l="T12" t="T13" r="T14" b="T15"/>
            <a:pathLst>
              <a:path w="1" h="4">
                <a:moveTo>
                  <a:pt x="1" y="4"/>
                </a:moveTo>
                <a:lnTo>
                  <a:pt x="1" y="0"/>
                </a:lnTo>
                <a:lnTo>
                  <a:pt x="0" y="4"/>
                </a:lnTo>
                <a:lnTo>
                  <a:pt x="1" y="4"/>
                </a:lnTo>
              </a:path>
            </a:pathLst>
          </a:custGeom>
          <a:noFill/>
          <a:ln w="17463">
            <a:solidFill>
              <a:srgbClr val="000000"/>
            </a:solidFill>
            <a:round/>
            <a:headEnd/>
            <a:tailEnd/>
          </a:ln>
        </p:spPr>
        <p:txBody>
          <a:bodyPr/>
          <a:lstStyle/>
          <a:p>
            <a:endParaRPr lang="en-IN"/>
          </a:p>
        </p:txBody>
      </p:sp>
      <p:sp>
        <p:nvSpPr>
          <p:cNvPr id="46145" name="Freeform 66"/>
          <p:cNvSpPr>
            <a:spLocks/>
          </p:cNvSpPr>
          <p:nvPr/>
        </p:nvSpPr>
        <p:spPr bwMode="auto">
          <a:xfrm>
            <a:off x="5110163" y="3662363"/>
            <a:ext cx="17462" cy="73025"/>
          </a:xfrm>
          <a:custGeom>
            <a:avLst/>
            <a:gdLst>
              <a:gd name="T0" fmla="*/ 2147483646 w 11"/>
              <a:gd name="T1" fmla="*/ 2147483646 h 46"/>
              <a:gd name="T2" fmla="*/ 2147483646 w 11"/>
              <a:gd name="T3" fmla="*/ 0 h 46"/>
              <a:gd name="T4" fmla="*/ 0 w 11"/>
              <a:gd name="T5" fmla="*/ 2147483646 h 46"/>
              <a:gd name="T6" fmla="*/ 2147483646 w 11"/>
              <a:gd name="T7" fmla="*/ 2147483646 h 46"/>
              <a:gd name="T8" fmla="*/ 2147483646 w 11"/>
              <a:gd name="T9" fmla="*/ 2147483646 h 46"/>
              <a:gd name="T10" fmla="*/ 0 60000 65536"/>
              <a:gd name="T11" fmla="*/ 0 60000 65536"/>
              <a:gd name="T12" fmla="*/ 0 60000 65536"/>
              <a:gd name="T13" fmla="*/ 0 60000 65536"/>
              <a:gd name="T14" fmla="*/ 0 60000 65536"/>
              <a:gd name="T15" fmla="*/ 0 w 11"/>
              <a:gd name="T16" fmla="*/ 0 h 46"/>
              <a:gd name="T17" fmla="*/ 11 w 11"/>
              <a:gd name="T18" fmla="*/ 46 h 46"/>
            </a:gdLst>
            <a:ahLst/>
            <a:cxnLst>
              <a:cxn ang="T10">
                <a:pos x="T0" y="T1"/>
              </a:cxn>
              <a:cxn ang="T11">
                <a:pos x="T2" y="T3"/>
              </a:cxn>
              <a:cxn ang="T12">
                <a:pos x="T4" y="T5"/>
              </a:cxn>
              <a:cxn ang="T13">
                <a:pos x="T6" y="T7"/>
              </a:cxn>
              <a:cxn ang="T14">
                <a:pos x="T8" y="T9"/>
              </a:cxn>
            </a:cxnLst>
            <a:rect l="T15" t="T16" r="T17" b="T18"/>
            <a:pathLst>
              <a:path w="11" h="46">
                <a:moveTo>
                  <a:pt x="11" y="46"/>
                </a:moveTo>
                <a:lnTo>
                  <a:pt x="11" y="0"/>
                </a:lnTo>
                <a:lnTo>
                  <a:pt x="0" y="46"/>
                </a:lnTo>
                <a:lnTo>
                  <a:pt x="11" y="46"/>
                </a:lnTo>
                <a:close/>
              </a:path>
            </a:pathLst>
          </a:custGeom>
          <a:solidFill>
            <a:srgbClr val="000000"/>
          </a:solidFill>
          <a:ln w="0">
            <a:solidFill>
              <a:srgbClr val="000000"/>
            </a:solidFill>
            <a:round/>
            <a:headEnd/>
            <a:tailEnd/>
          </a:ln>
        </p:spPr>
        <p:txBody>
          <a:bodyPr/>
          <a:lstStyle/>
          <a:p>
            <a:endParaRPr lang="en-IN"/>
          </a:p>
        </p:txBody>
      </p:sp>
      <p:sp>
        <p:nvSpPr>
          <p:cNvPr id="46146" name="Line 67"/>
          <p:cNvSpPr>
            <a:spLocks noChangeShapeType="1"/>
          </p:cNvSpPr>
          <p:nvPr/>
        </p:nvSpPr>
        <p:spPr bwMode="auto">
          <a:xfrm>
            <a:off x="5127625" y="3735388"/>
            <a:ext cx="1588" cy="161925"/>
          </a:xfrm>
          <a:prstGeom prst="line">
            <a:avLst/>
          </a:prstGeom>
          <a:noFill/>
          <a:ln w="17463">
            <a:solidFill>
              <a:srgbClr val="000000"/>
            </a:solidFill>
            <a:round/>
            <a:headEnd/>
            <a:tailEnd/>
          </a:ln>
        </p:spPr>
        <p:txBody>
          <a:bodyPr/>
          <a:lstStyle/>
          <a:p>
            <a:endParaRPr lang="en-IN"/>
          </a:p>
        </p:txBody>
      </p:sp>
      <p:sp>
        <p:nvSpPr>
          <p:cNvPr id="46147" name="Line 68"/>
          <p:cNvSpPr>
            <a:spLocks noChangeShapeType="1"/>
          </p:cNvSpPr>
          <p:nvPr/>
        </p:nvSpPr>
        <p:spPr bwMode="auto">
          <a:xfrm>
            <a:off x="4187825" y="3065463"/>
            <a:ext cx="831850" cy="1587"/>
          </a:xfrm>
          <a:prstGeom prst="line">
            <a:avLst/>
          </a:prstGeom>
          <a:noFill/>
          <a:ln w="17463">
            <a:solidFill>
              <a:srgbClr val="000000"/>
            </a:solidFill>
            <a:round/>
            <a:headEnd/>
            <a:tailEnd/>
          </a:ln>
        </p:spPr>
        <p:txBody>
          <a:bodyPr/>
          <a:lstStyle/>
          <a:p>
            <a:endParaRPr lang="en-IN"/>
          </a:p>
        </p:txBody>
      </p:sp>
      <p:sp>
        <p:nvSpPr>
          <p:cNvPr id="46148" name="Rectangle 69"/>
          <p:cNvSpPr>
            <a:spLocks noChangeArrowheads="1"/>
          </p:cNvSpPr>
          <p:nvPr/>
        </p:nvSpPr>
        <p:spPr bwMode="auto">
          <a:xfrm>
            <a:off x="3554413" y="1925638"/>
            <a:ext cx="633412" cy="1247775"/>
          </a:xfrm>
          <a:prstGeom prst="rect">
            <a:avLst/>
          </a:prstGeom>
          <a:noFill/>
          <a:ln w="17463">
            <a:solidFill>
              <a:srgbClr val="00FFFF"/>
            </a:solidFill>
            <a:miter lim="800000"/>
            <a:headEnd/>
            <a:tailEnd/>
          </a:ln>
        </p:spPr>
        <p:txBody>
          <a:bodyPr/>
          <a:lstStyle/>
          <a:p>
            <a:pPr algn="ctr"/>
            <a:endParaRPr lang="en-US" altLang="en-US"/>
          </a:p>
        </p:txBody>
      </p:sp>
      <p:sp>
        <p:nvSpPr>
          <p:cNvPr id="46149" name="Freeform 70"/>
          <p:cNvSpPr>
            <a:spLocks/>
          </p:cNvSpPr>
          <p:nvPr/>
        </p:nvSpPr>
        <p:spPr bwMode="auto">
          <a:xfrm>
            <a:off x="5526088" y="3662363"/>
            <a:ext cx="17462" cy="73025"/>
          </a:xfrm>
          <a:custGeom>
            <a:avLst/>
            <a:gdLst>
              <a:gd name="T0" fmla="*/ 2147483646 w 1"/>
              <a:gd name="T1" fmla="*/ 2147483646 h 4"/>
              <a:gd name="T2" fmla="*/ 2147483646 w 1"/>
              <a:gd name="T3" fmla="*/ 0 h 4"/>
              <a:gd name="T4" fmla="*/ 0 w 1"/>
              <a:gd name="T5" fmla="*/ 2147483646 h 4"/>
              <a:gd name="T6" fmla="*/ 2147483646 w 1"/>
              <a:gd name="T7" fmla="*/ 2147483646 h 4"/>
              <a:gd name="T8" fmla="*/ 0 60000 65536"/>
              <a:gd name="T9" fmla="*/ 0 60000 65536"/>
              <a:gd name="T10" fmla="*/ 0 60000 65536"/>
              <a:gd name="T11" fmla="*/ 0 60000 65536"/>
              <a:gd name="T12" fmla="*/ 0 w 1"/>
              <a:gd name="T13" fmla="*/ 0 h 4"/>
              <a:gd name="T14" fmla="*/ 1 w 1"/>
              <a:gd name="T15" fmla="*/ 4 h 4"/>
            </a:gdLst>
            <a:ahLst/>
            <a:cxnLst>
              <a:cxn ang="T8">
                <a:pos x="T0" y="T1"/>
              </a:cxn>
              <a:cxn ang="T9">
                <a:pos x="T2" y="T3"/>
              </a:cxn>
              <a:cxn ang="T10">
                <a:pos x="T4" y="T5"/>
              </a:cxn>
              <a:cxn ang="T11">
                <a:pos x="T6" y="T7"/>
              </a:cxn>
            </a:cxnLst>
            <a:rect l="T12" t="T13" r="T14" b="T15"/>
            <a:pathLst>
              <a:path w="1" h="4">
                <a:moveTo>
                  <a:pt x="1" y="4"/>
                </a:moveTo>
                <a:lnTo>
                  <a:pt x="1" y="0"/>
                </a:lnTo>
                <a:lnTo>
                  <a:pt x="0" y="4"/>
                </a:lnTo>
                <a:lnTo>
                  <a:pt x="1" y="4"/>
                </a:lnTo>
              </a:path>
            </a:pathLst>
          </a:custGeom>
          <a:noFill/>
          <a:ln w="17463">
            <a:solidFill>
              <a:srgbClr val="000000"/>
            </a:solidFill>
            <a:round/>
            <a:headEnd/>
            <a:tailEnd/>
          </a:ln>
        </p:spPr>
        <p:txBody>
          <a:bodyPr/>
          <a:lstStyle/>
          <a:p>
            <a:endParaRPr lang="en-IN"/>
          </a:p>
        </p:txBody>
      </p:sp>
      <p:sp>
        <p:nvSpPr>
          <p:cNvPr id="46150" name="Freeform 71"/>
          <p:cNvSpPr>
            <a:spLocks/>
          </p:cNvSpPr>
          <p:nvPr/>
        </p:nvSpPr>
        <p:spPr bwMode="auto">
          <a:xfrm>
            <a:off x="5526088" y="3662363"/>
            <a:ext cx="17462" cy="73025"/>
          </a:xfrm>
          <a:custGeom>
            <a:avLst/>
            <a:gdLst>
              <a:gd name="T0" fmla="*/ 2147483646 w 11"/>
              <a:gd name="T1" fmla="*/ 2147483646 h 46"/>
              <a:gd name="T2" fmla="*/ 2147483646 w 11"/>
              <a:gd name="T3" fmla="*/ 0 h 46"/>
              <a:gd name="T4" fmla="*/ 0 w 11"/>
              <a:gd name="T5" fmla="*/ 2147483646 h 46"/>
              <a:gd name="T6" fmla="*/ 2147483646 w 11"/>
              <a:gd name="T7" fmla="*/ 2147483646 h 46"/>
              <a:gd name="T8" fmla="*/ 2147483646 w 11"/>
              <a:gd name="T9" fmla="*/ 2147483646 h 46"/>
              <a:gd name="T10" fmla="*/ 0 60000 65536"/>
              <a:gd name="T11" fmla="*/ 0 60000 65536"/>
              <a:gd name="T12" fmla="*/ 0 60000 65536"/>
              <a:gd name="T13" fmla="*/ 0 60000 65536"/>
              <a:gd name="T14" fmla="*/ 0 60000 65536"/>
              <a:gd name="T15" fmla="*/ 0 w 11"/>
              <a:gd name="T16" fmla="*/ 0 h 46"/>
              <a:gd name="T17" fmla="*/ 11 w 11"/>
              <a:gd name="T18" fmla="*/ 46 h 46"/>
            </a:gdLst>
            <a:ahLst/>
            <a:cxnLst>
              <a:cxn ang="T10">
                <a:pos x="T0" y="T1"/>
              </a:cxn>
              <a:cxn ang="T11">
                <a:pos x="T2" y="T3"/>
              </a:cxn>
              <a:cxn ang="T12">
                <a:pos x="T4" y="T5"/>
              </a:cxn>
              <a:cxn ang="T13">
                <a:pos x="T6" y="T7"/>
              </a:cxn>
              <a:cxn ang="T14">
                <a:pos x="T8" y="T9"/>
              </a:cxn>
            </a:cxnLst>
            <a:rect l="T15" t="T16" r="T17" b="T18"/>
            <a:pathLst>
              <a:path w="11" h="46">
                <a:moveTo>
                  <a:pt x="11" y="46"/>
                </a:moveTo>
                <a:lnTo>
                  <a:pt x="11" y="0"/>
                </a:lnTo>
                <a:lnTo>
                  <a:pt x="0" y="46"/>
                </a:lnTo>
                <a:lnTo>
                  <a:pt x="11" y="46"/>
                </a:lnTo>
                <a:close/>
              </a:path>
            </a:pathLst>
          </a:custGeom>
          <a:solidFill>
            <a:srgbClr val="000000"/>
          </a:solidFill>
          <a:ln w="0">
            <a:solidFill>
              <a:srgbClr val="000000"/>
            </a:solidFill>
            <a:round/>
            <a:headEnd/>
            <a:tailEnd/>
          </a:ln>
        </p:spPr>
        <p:txBody>
          <a:bodyPr/>
          <a:lstStyle/>
          <a:p>
            <a:endParaRPr lang="en-IN"/>
          </a:p>
        </p:txBody>
      </p:sp>
      <p:sp>
        <p:nvSpPr>
          <p:cNvPr id="46151" name="Line 72"/>
          <p:cNvSpPr>
            <a:spLocks noChangeShapeType="1"/>
          </p:cNvSpPr>
          <p:nvPr/>
        </p:nvSpPr>
        <p:spPr bwMode="auto">
          <a:xfrm>
            <a:off x="5543550" y="3735388"/>
            <a:ext cx="1588" cy="161925"/>
          </a:xfrm>
          <a:prstGeom prst="line">
            <a:avLst/>
          </a:prstGeom>
          <a:noFill/>
          <a:ln w="17463">
            <a:solidFill>
              <a:srgbClr val="000000"/>
            </a:solidFill>
            <a:round/>
            <a:headEnd/>
            <a:tailEnd/>
          </a:ln>
        </p:spPr>
        <p:txBody>
          <a:bodyPr/>
          <a:lstStyle/>
          <a:p>
            <a:endParaRPr lang="en-IN"/>
          </a:p>
        </p:txBody>
      </p:sp>
      <p:sp>
        <p:nvSpPr>
          <p:cNvPr id="46152" name="Rectangle 73"/>
          <p:cNvSpPr>
            <a:spLocks noChangeArrowheads="1"/>
          </p:cNvSpPr>
          <p:nvPr/>
        </p:nvSpPr>
        <p:spPr bwMode="auto">
          <a:xfrm>
            <a:off x="5019675" y="1925638"/>
            <a:ext cx="1554163" cy="1247775"/>
          </a:xfrm>
          <a:prstGeom prst="rect">
            <a:avLst/>
          </a:prstGeom>
          <a:noFill/>
          <a:ln w="17463">
            <a:solidFill>
              <a:srgbClr val="00FFFF"/>
            </a:solidFill>
            <a:miter lim="800000"/>
            <a:headEnd/>
            <a:tailEnd/>
          </a:ln>
        </p:spPr>
        <p:txBody>
          <a:bodyPr/>
          <a:lstStyle/>
          <a:p>
            <a:pPr algn="ctr"/>
            <a:endParaRPr lang="en-US" altLang="en-US"/>
          </a:p>
        </p:txBody>
      </p:sp>
      <p:sp>
        <p:nvSpPr>
          <p:cNvPr id="46153" name="Freeform 74"/>
          <p:cNvSpPr>
            <a:spLocks/>
          </p:cNvSpPr>
          <p:nvPr/>
        </p:nvSpPr>
        <p:spPr bwMode="auto">
          <a:xfrm>
            <a:off x="5254625" y="3789363"/>
            <a:ext cx="34925" cy="90487"/>
          </a:xfrm>
          <a:custGeom>
            <a:avLst/>
            <a:gdLst>
              <a:gd name="T0" fmla="*/ 0 w 2"/>
              <a:gd name="T1" fmla="*/ 0 h 5"/>
              <a:gd name="T2" fmla="*/ 2147483646 w 2"/>
              <a:gd name="T3" fmla="*/ 2147483646 h 5"/>
              <a:gd name="T4" fmla="*/ 2147483646 w 2"/>
              <a:gd name="T5" fmla="*/ 0 h 5"/>
              <a:gd name="T6" fmla="*/ 2147483646 w 2"/>
              <a:gd name="T7" fmla="*/ 0 h 5"/>
              <a:gd name="T8" fmla="*/ 0 w 2"/>
              <a:gd name="T9" fmla="*/ 0 h 5"/>
              <a:gd name="T10" fmla="*/ 0 60000 65536"/>
              <a:gd name="T11" fmla="*/ 0 60000 65536"/>
              <a:gd name="T12" fmla="*/ 0 60000 65536"/>
              <a:gd name="T13" fmla="*/ 0 60000 65536"/>
              <a:gd name="T14" fmla="*/ 0 60000 65536"/>
              <a:gd name="T15" fmla="*/ 0 w 2"/>
              <a:gd name="T16" fmla="*/ 0 h 5"/>
              <a:gd name="T17" fmla="*/ 2 w 2"/>
              <a:gd name="T18" fmla="*/ 5 h 5"/>
            </a:gdLst>
            <a:ahLst/>
            <a:cxnLst>
              <a:cxn ang="T10">
                <a:pos x="T0" y="T1"/>
              </a:cxn>
              <a:cxn ang="T11">
                <a:pos x="T2" y="T3"/>
              </a:cxn>
              <a:cxn ang="T12">
                <a:pos x="T4" y="T5"/>
              </a:cxn>
              <a:cxn ang="T13">
                <a:pos x="T6" y="T7"/>
              </a:cxn>
              <a:cxn ang="T14">
                <a:pos x="T8" y="T9"/>
              </a:cxn>
            </a:cxnLst>
            <a:rect l="T15" t="T16" r="T17" b="T18"/>
            <a:pathLst>
              <a:path w="2" h="5">
                <a:moveTo>
                  <a:pt x="0" y="0"/>
                </a:moveTo>
                <a:lnTo>
                  <a:pt x="1" y="5"/>
                </a:lnTo>
                <a:lnTo>
                  <a:pt x="2" y="0"/>
                </a:lnTo>
                <a:lnTo>
                  <a:pt x="1" y="0"/>
                </a:lnTo>
                <a:lnTo>
                  <a:pt x="0" y="0"/>
                </a:lnTo>
              </a:path>
            </a:pathLst>
          </a:custGeom>
          <a:noFill/>
          <a:ln w="17463">
            <a:solidFill>
              <a:srgbClr val="000000"/>
            </a:solidFill>
            <a:round/>
            <a:headEnd/>
            <a:tailEnd/>
          </a:ln>
        </p:spPr>
        <p:txBody>
          <a:bodyPr/>
          <a:lstStyle/>
          <a:p>
            <a:endParaRPr lang="en-IN"/>
          </a:p>
        </p:txBody>
      </p:sp>
      <p:sp>
        <p:nvSpPr>
          <p:cNvPr id="46154" name="Freeform 75"/>
          <p:cNvSpPr>
            <a:spLocks/>
          </p:cNvSpPr>
          <p:nvPr/>
        </p:nvSpPr>
        <p:spPr bwMode="auto">
          <a:xfrm>
            <a:off x="5254625" y="3789363"/>
            <a:ext cx="34925" cy="90487"/>
          </a:xfrm>
          <a:custGeom>
            <a:avLst/>
            <a:gdLst>
              <a:gd name="T0" fmla="*/ 0 w 22"/>
              <a:gd name="T1" fmla="*/ 0 h 57"/>
              <a:gd name="T2" fmla="*/ 2147483646 w 22"/>
              <a:gd name="T3" fmla="*/ 2147483646 h 57"/>
              <a:gd name="T4" fmla="*/ 2147483646 w 22"/>
              <a:gd name="T5" fmla="*/ 0 h 57"/>
              <a:gd name="T6" fmla="*/ 2147483646 w 22"/>
              <a:gd name="T7" fmla="*/ 0 h 57"/>
              <a:gd name="T8" fmla="*/ 0 w 22"/>
              <a:gd name="T9" fmla="*/ 0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0" y="0"/>
                </a:moveTo>
                <a:lnTo>
                  <a:pt x="11" y="57"/>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46155" name="Line 76"/>
          <p:cNvSpPr>
            <a:spLocks noChangeShapeType="1"/>
          </p:cNvSpPr>
          <p:nvPr/>
        </p:nvSpPr>
        <p:spPr bwMode="auto">
          <a:xfrm flipV="1">
            <a:off x="5272088" y="3644900"/>
            <a:ext cx="1587" cy="144463"/>
          </a:xfrm>
          <a:prstGeom prst="line">
            <a:avLst/>
          </a:prstGeom>
          <a:noFill/>
          <a:ln w="17463">
            <a:solidFill>
              <a:srgbClr val="000000"/>
            </a:solidFill>
            <a:round/>
            <a:headEnd/>
            <a:tailEnd/>
          </a:ln>
        </p:spPr>
        <p:txBody>
          <a:bodyPr/>
          <a:lstStyle/>
          <a:p>
            <a:endParaRPr lang="en-IN"/>
          </a:p>
        </p:txBody>
      </p:sp>
      <p:sp>
        <p:nvSpPr>
          <p:cNvPr id="46156" name="Rectangle 77"/>
          <p:cNvSpPr>
            <a:spLocks noChangeArrowheads="1"/>
          </p:cNvSpPr>
          <p:nvPr/>
        </p:nvSpPr>
        <p:spPr bwMode="auto">
          <a:xfrm>
            <a:off x="2994025" y="5235575"/>
            <a:ext cx="588963"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address</a:t>
            </a:r>
            <a:endParaRPr lang="en-CA" altLang="en-US" sz="2400"/>
          </a:p>
        </p:txBody>
      </p:sp>
      <p:sp>
        <p:nvSpPr>
          <p:cNvPr id="46157" name="Rectangle 78"/>
          <p:cNvSpPr>
            <a:spLocks noChangeArrowheads="1"/>
          </p:cNvSpPr>
          <p:nvPr/>
        </p:nvSpPr>
        <p:spPr bwMode="auto">
          <a:xfrm>
            <a:off x="2813050" y="5072063"/>
            <a:ext cx="901700"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5-bit column</a:t>
            </a:r>
            <a:endParaRPr lang="en-CA" altLang="en-US" sz="2400"/>
          </a:p>
        </p:txBody>
      </p:sp>
      <p:sp>
        <p:nvSpPr>
          <p:cNvPr id="46158" name="Rectangle 79"/>
          <p:cNvSpPr>
            <a:spLocks noChangeArrowheads="1"/>
          </p:cNvSpPr>
          <p:nvPr/>
        </p:nvSpPr>
        <p:spPr bwMode="auto">
          <a:xfrm>
            <a:off x="1095375" y="3951288"/>
            <a:ext cx="588963"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address</a:t>
            </a:r>
            <a:endParaRPr lang="en-CA" altLang="en-US" sz="2400"/>
          </a:p>
        </p:txBody>
      </p:sp>
      <p:sp>
        <p:nvSpPr>
          <p:cNvPr id="46159" name="Rectangle 80"/>
          <p:cNvSpPr>
            <a:spLocks noChangeArrowheads="1"/>
          </p:cNvSpPr>
          <p:nvPr/>
        </p:nvSpPr>
        <p:spPr bwMode="auto">
          <a:xfrm>
            <a:off x="1149350" y="3806825"/>
            <a:ext cx="414338"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10-bit</a:t>
            </a:r>
            <a:endParaRPr lang="en-CA" altLang="en-US" sz="2400"/>
          </a:p>
        </p:txBody>
      </p:sp>
      <p:sp>
        <p:nvSpPr>
          <p:cNvPr id="46160" name="Rectangle 81"/>
          <p:cNvSpPr>
            <a:spLocks noChangeArrowheads="1"/>
          </p:cNvSpPr>
          <p:nvPr/>
        </p:nvSpPr>
        <p:spPr bwMode="auto">
          <a:xfrm>
            <a:off x="5199063" y="4294188"/>
            <a:ext cx="1306512"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output multiplexer</a:t>
            </a:r>
            <a:endParaRPr lang="en-CA" altLang="en-US" sz="2400"/>
          </a:p>
        </p:txBody>
      </p:sp>
      <p:sp>
        <p:nvSpPr>
          <p:cNvPr id="46161" name="Rectangle 82"/>
          <p:cNvSpPr>
            <a:spLocks noChangeArrowheads="1"/>
          </p:cNvSpPr>
          <p:nvPr/>
        </p:nvSpPr>
        <p:spPr bwMode="auto">
          <a:xfrm>
            <a:off x="5543550" y="4076700"/>
            <a:ext cx="571500"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 32-to-1</a:t>
            </a:r>
            <a:endParaRPr lang="en-CA" altLang="en-US" sz="2400"/>
          </a:p>
        </p:txBody>
      </p:sp>
      <p:sp>
        <p:nvSpPr>
          <p:cNvPr id="46162" name="Rectangle 83"/>
          <p:cNvSpPr>
            <a:spLocks noChangeArrowheads="1"/>
          </p:cNvSpPr>
          <p:nvPr/>
        </p:nvSpPr>
        <p:spPr bwMode="auto">
          <a:xfrm>
            <a:off x="5164138" y="4710113"/>
            <a:ext cx="1389062"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input demultiplexer</a:t>
            </a:r>
            <a:endParaRPr lang="en-CA" altLang="en-US" sz="2400"/>
          </a:p>
        </p:txBody>
      </p:sp>
      <p:sp>
        <p:nvSpPr>
          <p:cNvPr id="46163" name="Freeform 84"/>
          <p:cNvSpPr>
            <a:spLocks/>
          </p:cNvSpPr>
          <p:nvPr/>
        </p:nvSpPr>
        <p:spPr bwMode="auto">
          <a:xfrm>
            <a:off x="3771900" y="5108575"/>
            <a:ext cx="306388" cy="180975"/>
          </a:xfrm>
          <a:custGeom>
            <a:avLst/>
            <a:gdLst>
              <a:gd name="T0" fmla="*/ 0 w 17"/>
              <a:gd name="T1" fmla="*/ 2147483646 h 10"/>
              <a:gd name="T2" fmla="*/ 2147483646 w 17"/>
              <a:gd name="T3" fmla="*/ 2147483646 h 10"/>
              <a:gd name="T4" fmla="*/ 2147483646 w 17"/>
              <a:gd name="T5" fmla="*/ 0 h 10"/>
              <a:gd name="T6" fmla="*/ 0 60000 65536"/>
              <a:gd name="T7" fmla="*/ 0 60000 65536"/>
              <a:gd name="T8" fmla="*/ 0 60000 65536"/>
              <a:gd name="T9" fmla="*/ 0 w 17"/>
              <a:gd name="T10" fmla="*/ 0 h 10"/>
              <a:gd name="T11" fmla="*/ 17 w 17"/>
              <a:gd name="T12" fmla="*/ 10 h 10"/>
            </a:gdLst>
            <a:ahLst/>
            <a:cxnLst>
              <a:cxn ang="T6">
                <a:pos x="T0" y="T1"/>
              </a:cxn>
              <a:cxn ang="T7">
                <a:pos x="T2" y="T3"/>
              </a:cxn>
              <a:cxn ang="T8">
                <a:pos x="T4" y="T5"/>
              </a:cxn>
            </a:cxnLst>
            <a:rect l="T9" t="T10" r="T11" b="T12"/>
            <a:pathLst>
              <a:path w="17" h="10">
                <a:moveTo>
                  <a:pt x="0" y="10"/>
                </a:moveTo>
                <a:lnTo>
                  <a:pt x="17" y="10"/>
                </a:lnTo>
                <a:lnTo>
                  <a:pt x="17" y="0"/>
                </a:lnTo>
              </a:path>
            </a:pathLst>
          </a:custGeom>
          <a:noFill/>
          <a:ln w="17463">
            <a:solidFill>
              <a:srgbClr val="000000"/>
            </a:solidFill>
            <a:round/>
            <a:headEnd/>
            <a:tailEnd/>
          </a:ln>
        </p:spPr>
        <p:txBody>
          <a:bodyPr/>
          <a:lstStyle/>
          <a:p>
            <a:endParaRPr lang="en-IN"/>
          </a:p>
        </p:txBody>
      </p:sp>
      <p:sp>
        <p:nvSpPr>
          <p:cNvPr id="46164" name="Rectangle 85"/>
          <p:cNvSpPr>
            <a:spLocks noChangeArrowheads="1"/>
          </p:cNvSpPr>
          <p:nvPr/>
        </p:nvSpPr>
        <p:spPr bwMode="auto">
          <a:xfrm>
            <a:off x="5526088" y="2233613"/>
            <a:ext cx="184150"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32</a:t>
            </a:r>
            <a:endParaRPr lang="en-CA" altLang="en-US" sz="2400"/>
          </a:p>
        </p:txBody>
      </p:sp>
      <p:sp>
        <p:nvSpPr>
          <p:cNvPr id="46165" name="Rectangle 86"/>
          <p:cNvSpPr>
            <a:spLocks noChangeArrowheads="1"/>
          </p:cNvSpPr>
          <p:nvPr/>
        </p:nvSpPr>
        <p:spPr bwMode="auto">
          <a:xfrm>
            <a:off x="5868988" y="2233613"/>
            <a:ext cx="184150"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32</a:t>
            </a:r>
            <a:endParaRPr lang="en-CA" altLang="en-US" sz="2400"/>
          </a:p>
        </p:txBody>
      </p:sp>
      <p:sp>
        <p:nvSpPr>
          <p:cNvPr id="46166" name="Rectangle 87"/>
          <p:cNvSpPr>
            <a:spLocks noChangeArrowheads="1"/>
          </p:cNvSpPr>
          <p:nvPr/>
        </p:nvSpPr>
        <p:spPr bwMode="auto">
          <a:xfrm>
            <a:off x="5724525" y="2233613"/>
            <a:ext cx="111125" cy="184150"/>
          </a:xfrm>
          <a:prstGeom prst="rect">
            <a:avLst/>
          </a:prstGeom>
          <a:noFill/>
          <a:ln w="9525">
            <a:noFill/>
            <a:miter lim="800000"/>
            <a:headEnd/>
            <a:tailEnd/>
          </a:ln>
        </p:spPr>
        <p:txBody>
          <a:bodyPr wrap="none" lIns="0" tIns="0" rIns="0" bIns="0">
            <a:spAutoFit/>
          </a:bodyPr>
          <a:lstStyle/>
          <a:p>
            <a:pPr algn="ctr"/>
            <a:r>
              <a:rPr lang="en-CA" altLang="en-US" sz="1200"/>
              <a:t>X</a:t>
            </a:r>
          </a:p>
        </p:txBody>
      </p:sp>
      <p:sp>
        <p:nvSpPr>
          <p:cNvPr id="46167" name="Rectangle 88"/>
          <p:cNvSpPr>
            <a:spLocks noChangeArrowheads="1"/>
          </p:cNvSpPr>
          <p:nvPr/>
        </p:nvSpPr>
        <p:spPr bwMode="auto">
          <a:xfrm>
            <a:off x="7207250" y="4203700"/>
            <a:ext cx="155575"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W</a:t>
            </a:r>
            <a:endParaRPr lang="en-CA" altLang="en-US" sz="2400"/>
          </a:p>
        </p:txBody>
      </p:sp>
      <p:sp>
        <p:nvSpPr>
          <p:cNvPr id="46168" name="Line 89"/>
          <p:cNvSpPr>
            <a:spLocks noChangeShapeType="1"/>
          </p:cNvSpPr>
          <p:nvPr/>
        </p:nvSpPr>
        <p:spPr bwMode="auto">
          <a:xfrm flipH="1">
            <a:off x="7207250" y="4222750"/>
            <a:ext cx="125413" cy="1588"/>
          </a:xfrm>
          <a:prstGeom prst="line">
            <a:avLst/>
          </a:prstGeom>
          <a:noFill/>
          <a:ln w="17463">
            <a:solidFill>
              <a:srgbClr val="000000"/>
            </a:solidFill>
            <a:round/>
            <a:headEnd/>
            <a:tailEnd/>
          </a:ln>
        </p:spPr>
        <p:txBody>
          <a:bodyPr/>
          <a:lstStyle/>
          <a:p>
            <a:endParaRPr lang="en-IN"/>
          </a:p>
        </p:txBody>
      </p:sp>
      <p:sp>
        <p:nvSpPr>
          <p:cNvPr id="46169" name="Rectangle 90"/>
          <p:cNvSpPr>
            <a:spLocks noChangeArrowheads="1"/>
          </p:cNvSpPr>
          <p:nvPr/>
        </p:nvSpPr>
        <p:spPr bwMode="auto">
          <a:xfrm>
            <a:off x="6989763" y="4203700"/>
            <a:ext cx="119062"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R</a:t>
            </a:r>
            <a:endParaRPr lang="en-CA" altLang="en-US" sz="2400"/>
          </a:p>
        </p:txBody>
      </p:sp>
      <p:sp>
        <p:nvSpPr>
          <p:cNvPr id="46170" name="Rectangle 91"/>
          <p:cNvSpPr>
            <a:spLocks noChangeArrowheads="1"/>
          </p:cNvSpPr>
          <p:nvPr/>
        </p:nvSpPr>
        <p:spPr bwMode="auto">
          <a:xfrm>
            <a:off x="7116763" y="4203700"/>
            <a:ext cx="46037"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a:t>
            </a:r>
            <a:endParaRPr lang="en-CA" altLang="en-US" sz="2400"/>
          </a:p>
        </p:txBody>
      </p:sp>
      <p:sp>
        <p:nvSpPr>
          <p:cNvPr id="46171" name="Freeform 92"/>
          <p:cNvSpPr>
            <a:spLocks/>
          </p:cNvSpPr>
          <p:nvPr/>
        </p:nvSpPr>
        <p:spPr bwMode="auto">
          <a:xfrm>
            <a:off x="1619250" y="3065463"/>
            <a:ext cx="90488" cy="939800"/>
          </a:xfrm>
          <a:custGeom>
            <a:avLst/>
            <a:gdLst>
              <a:gd name="T0" fmla="*/ 2147483646 w 5"/>
              <a:gd name="T1" fmla="*/ 0 h 52"/>
              <a:gd name="T2" fmla="*/ 2147483646 w 5"/>
              <a:gd name="T3" fmla="*/ 2147483646 h 52"/>
              <a:gd name="T4" fmla="*/ 2147483646 w 5"/>
              <a:gd name="T5" fmla="*/ 2147483646 h 52"/>
              <a:gd name="T6" fmla="*/ 2147483646 w 5"/>
              <a:gd name="T7" fmla="*/ 2147483646 h 52"/>
              <a:gd name="T8" fmla="*/ 2147483646 w 5"/>
              <a:gd name="T9" fmla="*/ 2147483646 h 52"/>
              <a:gd name="T10" fmla="*/ 2147483646 w 5"/>
              <a:gd name="T11" fmla="*/ 2147483646 h 52"/>
              <a:gd name="T12" fmla="*/ 2147483646 w 5"/>
              <a:gd name="T13" fmla="*/ 2147483646 h 52"/>
              <a:gd name="T14" fmla="*/ 2147483646 w 5"/>
              <a:gd name="T15" fmla="*/ 2147483646 h 52"/>
              <a:gd name="T16" fmla="*/ 2147483646 w 5"/>
              <a:gd name="T17" fmla="*/ 2147483646 h 52"/>
              <a:gd name="T18" fmla="*/ 2147483646 w 5"/>
              <a:gd name="T19" fmla="*/ 2147483646 h 52"/>
              <a:gd name="T20" fmla="*/ 2147483646 w 5"/>
              <a:gd name="T21" fmla="*/ 2147483646 h 52"/>
              <a:gd name="T22" fmla="*/ 2147483646 w 5"/>
              <a:gd name="T23" fmla="*/ 2147483646 h 52"/>
              <a:gd name="T24" fmla="*/ 2147483646 w 5"/>
              <a:gd name="T25" fmla="*/ 2147483646 h 52"/>
              <a:gd name="T26" fmla="*/ 2147483646 w 5"/>
              <a:gd name="T27" fmla="*/ 2147483646 h 52"/>
              <a:gd name="T28" fmla="*/ 0 w 5"/>
              <a:gd name="T29" fmla="*/ 2147483646 h 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52"/>
              <a:gd name="T47" fmla="*/ 5 w 5"/>
              <a:gd name="T48" fmla="*/ 52 h 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52">
                <a:moveTo>
                  <a:pt x="5" y="0"/>
                </a:moveTo>
                <a:lnTo>
                  <a:pt x="4" y="1"/>
                </a:lnTo>
                <a:lnTo>
                  <a:pt x="3" y="1"/>
                </a:lnTo>
                <a:lnTo>
                  <a:pt x="3" y="2"/>
                </a:lnTo>
                <a:lnTo>
                  <a:pt x="3" y="3"/>
                </a:lnTo>
                <a:lnTo>
                  <a:pt x="3" y="18"/>
                </a:lnTo>
                <a:lnTo>
                  <a:pt x="3" y="26"/>
                </a:lnTo>
                <a:lnTo>
                  <a:pt x="3" y="33"/>
                </a:lnTo>
                <a:lnTo>
                  <a:pt x="3" y="49"/>
                </a:lnTo>
                <a:lnTo>
                  <a:pt x="3" y="50"/>
                </a:lnTo>
                <a:lnTo>
                  <a:pt x="2" y="51"/>
                </a:lnTo>
                <a:lnTo>
                  <a:pt x="0" y="52"/>
                </a:lnTo>
              </a:path>
            </a:pathLst>
          </a:custGeom>
          <a:noFill/>
          <a:ln w="17463">
            <a:solidFill>
              <a:srgbClr val="000000"/>
            </a:solidFill>
            <a:round/>
            <a:headEnd/>
            <a:tailEnd/>
          </a:ln>
        </p:spPr>
        <p:txBody>
          <a:bodyPr/>
          <a:lstStyle/>
          <a:p>
            <a:endParaRPr lang="en-IN"/>
          </a:p>
        </p:txBody>
      </p:sp>
      <p:sp>
        <p:nvSpPr>
          <p:cNvPr id="46172" name="Freeform 93"/>
          <p:cNvSpPr>
            <a:spLocks/>
          </p:cNvSpPr>
          <p:nvPr/>
        </p:nvSpPr>
        <p:spPr bwMode="auto">
          <a:xfrm>
            <a:off x="1619250" y="4005263"/>
            <a:ext cx="90488" cy="941387"/>
          </a:xfrm>
          <a:custGeom>
            <a:avLst/>
            <a:gdLst>
              <a:gd name="T0" fmla="*/ 2147483646 w 5"/>
              <a:gd name="T1" fmla="*/ 2147483646 h 52"/>
              <a:gd name="T2" fmla="*/ 2147483646 w 5"/>
              <a:gd name="T3" fmla="*/ 2147483646 h 52"/>
              <a:gd name="T4" fmla="*/ 2147483646 w 5"/>
              <a:gd name="T5" fmla="*/ 2147483646 h 52"/>
              <a:gd name="T6" fmla="*/ 2147483646 w 5"/>
              <a:gd name="T7" fmla="*/ 2147483646 h 52"/>
              <a:gd name="T8" fmla="*/ 2147483646 w 5"/>
              <a:gd name="T9" fmla="*/ 2147483646 h 52"/>
              <a:gd name="T10" fmla="*/ 2147483646 w 5"/>
              <a:gd name="T11" fmla="*/ 2147483646 h 52"/>
              <a:gd name="T12" fmla="*/ 2147483646 w 5"/>
              <a:gd name="T13" fmla="*/ 2147483646 h 52"/>
              <a:gd name="T14" fmla="*/ 2147483646 w 5"/>
              <a:gd name="T15" fmla="*/ 2147483646 h 52"/>
              <a:gd name="T16" fmla="*/ 2147483646 w 5"/>
              <a:gd name="T17" fmla="*/ 2147483646 h 52"/>
              <a:gd name="T18" fmla="*/ 2147483646 w 5"/>
              <a:gd name="T19" fmla="*/ 2147483646 h 52"/>
              <a:gd name="T20" fmla="*/ 2147483646 w 5"/>
              <a:gd name="T21" fmla="*/ 2147483646 h 52"/>
              <a:gd name="T22" fmla="*/ 2147483646 w 5"/>
              <a:gd name="T23" fmla="*/ 2147483646 h 52"/>
              <a:gd name="T24" fmla="*/ 2147483646 w 5"/>
              <a:gd name="T25" fmla="*/ 2147483646 h 52"/>
              <a:gd name="T26" fmla="*/ 2147483646 w 5"/>
              <a:gd name="T27" fmla="*/ 2147483646 h 52"/>
              <a:gd name="T28" fmla="*/ 0 w 5"/>
              <a:gd name="T29" fmla="*/ 0 h 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
              <a:gd name="T46" fmla="*/ 0 h 52"/>
              <a:gd name="T47" fmla="*/ 5 w 5"/>
              <a:gd name="T48" fmla="*/ 52 h 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 h="52">
                <a:moveTo>
                  <a:pt x="5" y="52"/>
                </a:moveTo>
                <a:lnTo>
                  <a:pt x="4" y="51"/>
                </a:lnTo>
                <a:lnTo>
                  <a:pt x="3" y="51"/>
                </a:lnTo>
                <a:lnTo>
                  <a:pt x="3" y="50"/>
                </a:lnTo>
                <a:lnTo>
                  <a:pt x="3" y="49"/>
                </a:lnTo>
                <a:lnTo>
                  <a:pt x="3" y="33"/>
                </a:lnTo>
                <a:lnTo>
                  <a:pt x="3" y="26"/>
                </a:lnTo>
                <a:lnTo>
                  <a:pt x="3" y="18"/>
                </a:lnTo>
                <a:lnTo>
                  <a:pt x="3" y="3"/>
                </a:lnTo>
                <a:lnTo>
                  <a:pt x="3" y="2"/>
                </a:lnTo>
                <a:lnTo>
                  <a:pt x="3" y="1"/>
                </a:lnTo>
                <a:lnTo>
                  <a:pt x="2" y="1"/>
                </a:lnTo>
                <a:lnTo>
                  <a:pt x="0" y="0"/>
                </a:lnTo>
              </a:path>
            </a:pathLst>
          </a:custGeom>
          <a:noFill/>
          <a:ln w="17463">
            <a:solidFill>
              <a:srgbClr val="000000"/>
            </a:solidFill>
            <a:round/>
            <a:headEnd/>
            <a:tailEnd/>
          </a:ln>
        </p:spPr>
        <p:txBody>
          <a:bodyPr/>
          <a:lstStyle/>
          <a:p>
            <a:endParaRPr lang="en-IN"/>
          </a:p>
        </p:txBody>
      </p:sp>
      <p:sp>
        <p:nvSpPr>
          <p:cNvPr id="46173" name="Rectangle 94"/>
          <p:cNvSpPr>
            <a:spLocks noChangeArrowheads="1"/>
          </p:cNvSpPr>
          <p:nvPr/>
        </p:nvSpPr>
        <p:spPr bwMode="auto">
          <a:xfrm>
            <a:off x="4494213" y="1781175"/>
            <a:ext cx="155575"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W</a:t>
            </a:r>
            <a:endParaRPr lang="en-CA" altLang="en-US" sz="2400"/>
          </a:p>
        </p:txBody>
      </p:sp>
      <p:sp>
        <p:nvSpPr>
          <p:cNvPr id="46174" name="Rectangle 95"/>
          <p:cNvSpPr>
            <a:spLocks noChangeArrowheads="1"/>
          </p:cNvSpPr>
          <p:nvPr/>
        </p:nvSpPr>
        <p:spPr bwMode="auto">
          <a:xfrm>
            <a:off x="4657725" y="1854200"/>
            <a:ext cx="63500" cy="136525"/>
          </a:xfrm>
          <a:prstGeom prst="rect">
            <a:avLst/>
          </a:prstGeom>
          <a:noFill/>
          <a:ln w="9525">
            <a:noFill/>
            <a:miter lim="800000"/>
            <a:headEnd/>
            <a:tailEnd/>
          </a:ln>
        </p:spPr>
        <p:txBody>
          <a:bodyPr wrap="none" lIns="0" tIns="0" rIns="0" bIns="0">
            <a:spAutoFit/>
          </a:bodyPr>
          <a:lstStyle/>
          <a:p>
            <a:pPr algn="ctr"/>
            <a:r>
              <a:rPr lang="en-CA" altLang="en-US" sz="900">
                <a:solidFill>
                  <a:srgbClr val="000000"/>
                </a:solidFill>
                <a:latin typeface="Nimbus Roman No9 L" charset="0"/>
              </a:rPr>
              <a:t>0</a:t>
            </a:r>
            <a:endParaRPr lang="en-CA" altLang="en-US" sz="2400"/>
          </a:p>
        </p:txBody>
      </p:sp>
      <p:sp>
        <p:nvSpPr>
          <p:cNvPr id="46175" name="Rectangle 96"/>
          <p:cNvSpPr>
            <a:spLocks noChangeArrowheads="1"/>
          </p:cNvSpPr>
          <p:nvPr/>
        </p:nvSpPr>
        <p:spPr bwMode="auto">
          <a:xfrm>
            <a:off x="4494213" y="2052638"/>
            <a:ext cx="155575" cy="198437"/>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W</a:t>
            </a:r>
            <a:endParaRPr lang="en-CA" altLang="en-US" sz="2400"/>
          </a:p>
        </p:txBody>
      </p:sp>
      <p:sp>
        <p:nvSpPr>
          <p:cNvPr id="46176" name="Rectangle 97"/>
          <p:cNvSpPr>
            <a:spLocks noChangeArrowheads="1"/>
          </p:cNvSpPr>
          <p:nvPr/>
        </p:nvSpPr>
        <p:spPr bwMode="auto">
          <a:xfrm>
            <a:off x="4657725" y="2125663"/>
            <a:ext cx="63500" cy="136525"/>
          </a:xfrm>
          <a:prstGeom prst="rect">
            <a:avLst/>
          </a:prstGeom>
          <a:noFill/>
          <a:ln w="9525">
            <a:noFill/>
            <a:miter lim="800000"/>
            <a:headEnd/>
            <a:tailEnd/>
          </a:ln>
        </p:spPr>
        <p:txBody>
          <a:bodyPr wrap="none" lIns="0" tIns="0" rIns="0" bIns="0">
            <a:spAutoFit/>
          </a:bodyPr>
          <a:lstStyle/>
          <a:p>
            <a:pPr algn="ctr"/>
            <a:r>
              <a:rPr lang="en-CA" altLang="en-US" sz="900">
                <a:solidFill>
                  <a:srgbClr val="000000"/>
                </a:solidFill>
                <a:latin typeface="Nimbus Roman No9 L" charset="0"/>
              </a:rPr>
              <a:t>1</a:t>
            </a:r>
            <a:endParaRPr lang="en-CA" altLang="en-US" sz="2400"/>
          </a:p>
        </p:txBody>
      </p:sp>
      <p:sp>
        <p:nvSpPr>
          <p:cNvPr id="46177" name="Rectangle 98"/>
          <p:cNvSpPr>
            <a:spLocks noChangeArrowheads="1"/>
          </p:cNvSpPr>
          <p:nvPr/>
        </p:nvSpPr>
        <p:spPr bwMode="auto">
          <a:xfrm>
            <a:off x="4476750" y="2828925"/>
            <a:ext cx="155575"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W</a:t>
            </a:r>
            <a:endParaRPr lang="en-CA" altLang="en-US" sz="2400"/>
          </a:p>
        </p:txBody>
      </p:sp>
      <p:sp>
        <p:nvSpPr>
          <p:cNvPr id="46178" name="Rectangle 99"/>
          <p:cNvSpPr>
            <a:spLocks noChangeArrowheads="1"/>
          </p:cNvSpPr>
          <p:nvPr/>
        </p:nvSpPr>
        <p:spPr bwMode="auto">
          <a:xfrm>
            <a:off x="4621213" y="2903538"/>
            <a:ext cx="127000" cy="136525"/>
          </a:xfrm>
          <a:prstGeom prst="rect">
            <a:avLst/>
          </a:prstGeom>
          <a:noFill/>
          <a:ln w="9525">
            <a:noFill/>
            <a:miter lim="800000"/>
            <a:headEnd/>
            <a:tailEnd/>
          </a:ln>
        </p:spPr>
        <p:txBody>
          <a:bodyPr wrap="none" lIns="0" tIns="0" rIns="0" bIns="0">
            <a:spAutoFit/>
          </a:bodyPr>
          <a:lstStyle/>
          <a:p>
            <a:pPr algn="ctr"/>
            <a:r>
              <a:rPr lang="en-CA" altLang="en-US" sz="900">
                <a:solidFill>
                  <a:srgbClr val="000000"/>
                </a:solidFill>
                <a:latin typeface="Nimbus Roman No9 L" charset="0"/>
              </a:rPr>
              <a:t>31</a:t>
            </a:r>
            <a:endParaRPr lang="en-CA" altLang="en-US" sz="2400"/>
          </a:p>
        </p:txBody>
      </p:sp>
      <p:sp>
        <p:nvSpPr>
          <p:cNvPr id="46179" name="Freeform 100"/>
          <p:cNvSpPr>
            <a:spLocks/>
          </p:cNvSpPr>
          <p:nvPr/>
        </p:nvSpPr>
        <p:spPr bwMode="auto">
          <a:xfrm>
            <a:off x="4603750" y="2667000"/>
            <a:ext cx="17463" cy="19050"/>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6180" name="Freeform 101"/>
          <p:cNvSpPr>
            <a:spLocks/>
          </p:cNvSpPr>
          <p:nvPr/>
        </p:nvSpPr>
        <p:spPr bwMode="auto">
          <a:xfrm>
            <a:off x="4603750" y="2578100"/>
            <a:ext cx="17463" cy="17463"/>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6181" name="Freeform 102"/>
          <p:cNvSpPr>
            <a:spLocks/>
          </p:cNvSpPr>
          <p:nvPr/>
        </p:nvSpPr>
        <p:spPr bwMode="auto">
          <a:xfrm>
            <a:off x="4603750" y="2487613"/>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IN"/>
          </a:p>
        </p:txBody>
      </p:sp>
      <p:sp>
        <p:nvSpPr>
          <p:cNvPr id="46182" name="Freeform 103"/>
          <p:cNvSpPr>
            <a:spLocks/>
          </p:cNvSpPr>
          <p:nvPr/>
        </p:nvSpPr>
        <p:spPr bwMode="auto">
          <a:xfrm>
            <a:off x="6103938" y="3535363"/>
            <a:ext cx="17462" cy="19050"/>
          </a:xfrm>
          <a:custGeom>
            <a:avLst/>
            <a:gdLst>
              <a:gd name="T0" fmla="*/ 0 w 1"/>
              <a:gd name="T1" fmla="*/ 2147483646 h 1"/>
              <a:gd name="T2" fmla="*/ 2147483646 w 1"/>
              <a:gd name="T3" fmla="*/ 0 h 1"/>
              <a:gd name="T4" fmla="*/ 0 w 1"/>
              <a:gd name="T5" fmla="*/ 0 h 1"/>
              <a:gd name="T6" fmla="*/ 0 w 1"/>
              <a:gd name="T7" fmla="*/ 0 h 1"/>
              <a:gd name="T8" fmla="*/ 0 w 1"/>
              <a:gd name="T9" fmla="*/ 214748364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round/>
            <a:headEnd/>
            <a:tailEnd/>
          </a:ln>
        </p:spPr>
        <p:txBody>
          <a:bodyPr/>
          <a:lstStyle/>
          <a:p>
            <a:endParaRPr lang="en-IN"/>
          </a:p>
        </p:txBody>
      </p:sp>
      <p:sp>
        <p:nvSpPr>
          <p:cNvPr id="46183" name="Freeform 104"/>
          <p:cNvSpPr>
            <a:spLocks/>
          </p:cNvSpPr>
          <p:nvPr/>
        </p:nvSpPr>
        <p:spPr bwMode="auto">
          <a:xfrm>
            <a:off x="5995988" y="3535363"/>
            <a:ext cx="17462" cy="19050"/>
          </a:xfrm>
          <a:custGeom>
            <a:avLst/>
            <a:gdLst>
              <a:gd name="T0" fmla="*/ 0 w 1"/>
              <a:gd name="T1" fmla="*/ 2147483646 h 1"/>
              <a:gd name="T2" fmla="*/ 2147483646 w 1"/>
              <a:gd name="T3" fmla="*/ 0 h 1"/>
              <a:gd name="T4" fmla="*/ 0 w 1"/>
              <a:gd name="T5" fmla="*/ 0 h 1"/>
              <a:gd name="T6" fmla="*/ 0 w 1"/>
              <a:gd name="T7" fmla="*/ 0 h 1"/>
              <a:gd name="T8" fmla="*/ 0 w 1"/>
              <a:gd name="T9" fmla="*/ 214748364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round/>
            <a:headEnd/>
            <a:tailEnd/>
          </a:ln>
        </p:spPr>
        <p:txBody>
          <a:bodyPr/>
          <a:lstStyle/>
          <a:p>
            <a:endParaRPr lang="en-IN"/>
          </a:p>
        </p:txBody>
      </p:sp>
      <p:sp>
        <p:nvSpPr>
          <p:cNvPr id="46184" name="Freeform 105"/>
          <p:cNvSpPr>
            <a:spLocks/>
          </p:cNvSpPr>
          <p:nvPr/>
        </p:nvSpPr>
        <p:spPr bwMode="auto">
          <a:xfrm>
            <a:off x="5905500" y="3535363"/>
            <a:ext cx="17463" cy="19050"/>
          </a:xfrm>
          <a:custGeom>
            <a:avLst/>
            <a:gdLst>
              <a:gd name="T0" fmla="*/ 0 w 1"/>
              <a:gd name="T1" fmla="*/ 2147483646 h 1"/>
              <a:gd name="T2" fmla="*/ 2147483646 w 1"/>
              <a:gd name="T3" fmla="*/ 0 h 1"/>
              <a:gd name="T4" fmla="*/ 0 w 1"/>
              <a:gd name="T5" fmla="*/ 0 h 1"/>
              <a:gd name="T6" fmla="*/ 0 w 1"/>
              <a:gd name="T7" fmla="*/ 0 h 1"/>
              <a:gd name="T8" fmla="*/ 0 w 1"/>
              <a:gd name="T9" fmla="*/ 214748364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round/>
            <a:headEnd/>
            <a:tailEnd/>
          </a:ln>
        </p:spPr>
        <p:txBody>
          <a:bodyPr/>
          <a:lstStyle/>
          <a:p>
            <a:endParaRPr lang="en-IN"/>
          </a:p>
        </p:txBody>
      </p:sp>
      <p:sp>
        <p:nvSpPr>
          <p:cNvPr id="46185" name="Rectangle 106"/>
          <p:cNvSpPr>
            <a:spLocks noChangeArrowheads="1"/>
          </p:cNvSpPr>
          <p:nvPr/>
        </p:nvSpPr>
        <p:spPr bwMode="auto">
          <a:xfrm>
            <a:off x="6265863" y="3427413"/>
            <a:ext cx="254000" cy="217487"/>
          </a:xfrm>
          <a:prstGeom prst="rect">
            <a:avLst/>
          </a:prstGeom>
          <a:noFill/>
          <a:ln w="17463">
            <a:solidFill>
              <a:srgbClr val="00FFFF"/>
            </a:solidFill>
            <a:miter lim="800000"/>
            <a:headEnd/>
            <a:tailEnd/>
          </a:ln>
        </p:spPr>
        <p:txBody>
          <a:bodyPr/>
          <a:lstStyle/>
          <a:p>
            <a:pPr algn="ctr"/>
            <a:endParaRPr lang="en-US" altLang="en-US"/>
          </a:p>
        </p:txBody>
      </p:sp>
      <p:sp>
        <p:nvSpPr>
          <p:cNvPr id="46186" name="Rectangle 107"/>
          <p:cNvSpPr>
            <a:spLocks noChangeArrowheads="1"/>
          </p:cNvSpPr>
          <p:nvPr/>
        </p:nvSpPr>
        <p:spPr bwMode="auto">
          <a:xfrm>
            <a:off x="5073650" y="3427413"/>
            <a:ext cx="252413" cy="217487"/>
          </a:xfrm>
          <a:prstGeom prst="rect">
            <a:avLst/>
          </a:prstGeom>
          <a:noFill/>
          <a:ln w="17463">
            <a:solidFill>
              <a:srgbClr val="00FFFF"/>
            </a:solidFill>
            <a:miter lim="800000"/>
            <a:headEnd/>
            <a:tailEnd/>
          </a:ln>
        </p:spPr>
        <p:txBody>
          <a:bodyPr/>
          <a:lstStyle/>
          <a:p>
            <a:pPr algn="ctr"/>
            <a:endParaRPr lang="en-US" altLang="en-US"/>
          </a:p>
        </p:txBody>
      </p:sp>
      <p:sp>
        <p:nvSpPr>
          <p:cNvPr id="46187" name="Rectangle 108"/>
          <p:cNvSpPr>
            <a:spLocks noChangeArrowheads="1"/>
          </p:cNvSpPr>
          <p:nvPr/>
        </p:nvSpPr>
        <p:spPr bwMode="auto">
          <a:xfrm>
            <a:off x="5489575" y="3427413"/>
            <a:ext cx="252413" cy="217487"/>
          </a:xfrm>
          <a:prstGeom prst="rect">
            <a:avLst/>
          </a:prstGeom>
          <a:noFill/>
          <a:ln w="17463">
            <a:solidFill>
              <a:srgbClr val="00FFFF"/>
            </a:solidFill>
            <a:miter lim="800000"/>
            <a:headEnd/>
            <a:tailEnd/>
          </a:ln>
        </p:spPr>
        <p:txBody>
          <a:bodyPr/>
          <a:lstStyle/>
          <a:p>
            <a:pPr algn="ctr"/>
            <a:endParaRPr lang="en-US" altLang="en-US"/>
          </a:p>
        </p:txBody>
      </p:sp>
      <p:sp>
        <p:nvSpPr>
          <p:cNvPr id="46188" name="Rectangle 109"/>
          <p:cNvSpPr>
            <a:spLocks noChangeArrowheads="1"/>
          </p:cNvSpPr>
          <p:nvPr/>
        </p:nvSpPr>
        <p:spPr bwMode="auto">
          <a:xfrm>
            <a:off x="5019675" y="3897313"/>
            <a:ext cx="1554163" cy="1247775"/>
          </a:xfrm>
          <a:prstGeom prst="rect">
            <a:avLst/>
          </a:prstGeom>
          <a:noFill/>
          <a:ln w="17463">
            <a:solidFill>
              <a:srgbClr val="00FFFF"/>
            </a:solidFill>
            <a:miter lim="800000"/>
            <a:headEnd/>
            <a:tailEnd/>
          </a:ln>
        </p:spPr>
        <p:txBody>
          <a:bodyPr/>
          <a:lstStyle/>
          <a:p>
            <a:pPr algn="ctr"/>
            <a:endParaRPr lang="en-US" altLang="en-US"/>
          </a:p>
        </p:txBody>
      </p:sp>
      <p:sp>
        <p:nvSpPr>
          <p:cNvPr id="46189" name="Freeform 110"/>
          <p:cNvSpPr>
            <a:spLocks/>
          </p:cNvSpPr>
          <p:nvPr/>
        </p:nvSpPr>
        <p:spPr bwMode="auto">
          <a:xfrm>
            <a:off x="2957513" y="1781175"/>
            <a:ext cx="307975" cy="180975"/>
          </a:xfrm>
          <a:custGeom>
            <a:avLst/>
            <a:gdLst>
              <a:gd name="T0" fmla="*/ 0 w 17"/>
              <a:gd name="T1" fmla="*/ 0 h 10"/>
              <a:gd name="T2" fmla="*/ 2147483646 w 17"/>
              <a:gd name="T3" fmla="*/ 0 h 10"/>
              <a:gd name="T4" fmla="*/ 2147483646 w 17"/>
              <a:gd name="T5" fmla="*/ 2147483646 h 10"/>
              <a:gd name="T6" fmla="*/ 0 60000 65536"/>
              <a:gd name="T7" fmla="*/ 0 60000 65536"/>
              <a:gd name="T8" fmla="*/ 0 60000 65536"/>
              <a:gd name="T9" fmla="*/ 0 w 17"/>
              <a:gd name="T10" fmla="*/ 0 h 10"/>
              <a:gd name="T11" fmla="*/ 17 w 17"/>
              <a:gd name="T12" fmla="*/ 10 h 10"/>
            </a:gdLst>
            <a:ahLst/>
            <a:cxnLst>
              <a:cxn ang="T6">
                <a:pos x="T0" y="T1"/>
              </a:cxn>
              <a:cxn ang="T7">
                <a:pos x="T2" y="T3"/>
              </a:cxn>
              <a:cxn ang="T8">
                <a:pos x="T4" y="T5"/>
              </a:cxn>
            </a:cxnLst>
            <a:rect l="T9" t="T10" r="T11" b="T12"/>
            <a:pathLst>
              <a:path w="17" h="10">
                <a:moveTo>
                  <a:pt x="0" y="0"/>
                </a:moveTo>
                <a:lnTo>
                  <a:pt x="17" y="0"/>
                </a:lnTo>
                <a:lnTo>
                  <a:pt x="17" y="10"/>
                </a:lnTo>
              </a:path>
            </a:pathLst>
          </a:custGeom>
          <a:noFill/>
          <a:ln w="17463">
            <a:solidFill>
              <a:srgbClr val="000000"/>
            </a:solidFill>
            <a:round/>
            <a:headEnd/>
            <a:tailEnd/>
          </a:ln>
        </p:spPr>
        <p:txBody>
          <a:bodyPr/>
          <a:lstStyle/>
          <a:p>
            <a:endParaRPr lang="en-IN"/>
          </a:p>
        </p:txBody>
      </p:sp>
      <p:sp>
        <p:nvSpPr>
          <p:cNvPr id="46190" name="Rectangle 111"/>
          <p:cNvSpPr>
            <a:spLocks noChangeArrowheads="1"/>
          </p:cNvSpPr>
          <p:nvPr/>
        </p:nvSpPr>
        <p:spPr bwMode="auto">
          <a:xfrm>
            <a:off x="5705475" y="4511675"/>
            <a:ext cx="276225" cy="198438"/>
          </a:xfrm>
          <a:prstGeom prst="rect">
            <a:avLst/>
          </a:prstGeom>
          <a:noFill/>
          <a:ln w="9525">
            <a:noFill/>
            <a:miter lim="800000"/>
            <a:headEnd/>
            <a:tailEnd/>
          </a:ln>
        </p:spPr>
        <p:txBody>
          <a:bodyPr wrap="none" lIns="0" tIns="0" rIns="0" bIns="0">
            <a:spAutoFit/>
          </a:bodyPr>
          <a:lstStyle/>
          <a:p>
            <a:pPr algn="ctr"/>
            <a:r>
              <a:rPr lang="en-CA" altLang="en-US" sz="1300">
                <a:solidFill>
                  <a:srgbClr val="000000"/>
                </a:solidFill>
                <a:latin typeface="Nimbus Roman No9 L" charset="0"/>
              </a:rPr>
              <a:t>and</a:t>
            </a:r>
            <a:endParaRPr lang="en-CA"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Some examples</a:t>
            </a:r>
          </a:p>
        </p:txBody>
      </p:sp>
      <p:sp>
        <p:nvSpPr>
          <p:cNvPr id="47107" name="Content Placeholder 2"/>
          <p:cNvSpPr>
            <a:spLocks noGrp="1"/>
          </p:cNvSpPr>
          <p:nvPr>
            <p:ph idx="1"/>
          </p:nvPr>
        </p:nvSpPr>
        <p:spPr/>
        <p:txBody>
          <a:bodyPr/>
          <a:lstStyle/>
          <a:p>
            <a:r>
              <a:rPr lang="en-US" altLang="en-US"/>
              <a:t>For example:</a:t>
            </a:r>
          </a:p>
          <a:p>
            <a:endParaRPr lang="en-US" altLang="en-US"/>
          </a:p>
          <a:p>
            <a:r>
              <a:rPr lang="en-US" altLang="en-US"/>
              <a:t>4MB chip may have 512K X 8 organization, 19 address and 8 data lines.</a:t>
            </a:r>
          </a:p>
          <a:p>
            <a:endParaRPr lang="en-US" altLang="en-US"/>
          </a:p>
          <a:p>
            <a:r>
              <a:rPr lang="en-US" altLang="en-US"/>
              <a:t>Also 2^32 generates—4,294,967,296 values. Can address 4GB locations.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IN" altLang="en-US"/>
              <a:t>Static RAM Vs Dynamic RAM</a:t>
            </a:r>
          </a:p>
        </p:txBody>
      </p:sp>
      <p:pic>
        <p:nvPicPr>
          <p:cNvPr id="7171" name="Content Placeholder 3"/>
          <p:cNvPicPr>
            <a:picLocks noGrp="1" noChangeAspect="1"/>
          </p:cNvPicPr>
          <p:nvPr>
            <p:ph idx="1"/>
          </p:nvPr>
        </p:nvPicPr>
        <p:blipFill>
          <a:blip r:embed="rId2"/>
          <a:srcRect/>
          <a:stretch>
            <a:fillRect/>
          </a:stretch>
        </p:blipFill>
        <p:spPr>
          <a:xfrm>
            <a:off x="827088" y="1196975"/>
            <a:ext cx="7696200" cy="3803650"/>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b="1">
                <a:ea typeface="SimSun" pitchFamily="2" charset="-122"/>
              </a:rPr>
              <a:t>Static RAM</a:t>
            </a:r>
          </a:p>
        </p:txBody>
      </p:sp>
      <p:sp>
        <p:nvSpPr>
          <p:cNvPr id="48131" name="Rectangle 3"/>
          <p:cNvSpPr>
            <a:spLocks noGrp="1" noChangeArrowheads="1"/>
          </p:cNvSpPr>
          <p:nvPr>
            <p:ph type="body" idx="1"/>
          </p:nvPr>
        </p:nvSpPr>
        <p:spPr>
          <a:xfrm>
            <a:off x="514350" y="1185863"/>
            <a:ext cx="8229600" cy="717550"/>
          </a:xfrm>
        </p:spPr>
        <p:txBody>
          <a:bodyPr/>
          <a:lstStyle/>
          <a:p>
            <a:pPr eaLnBrk="1" hangingPunct="1">
              <a:lnSpc>
                <a:spcPct val="90000"/>
              </a:lnSpc>
            </a:pPr>
            <a:r>
              <a:rPr lang="en-US" altLang="zh-CN" sz="2100">
                <a:ea typeface="SimSun" pitchFamily="2" charset="-122"/>
              </a:rPr>
              <a:t>The circuits are capable of retaining their state as long as power is applied.</a:t>
            </a:r>
          </a:p>
        </p:txBody>
      </p:sp>
      <p:sp>
        <p:nvSpPr>
          <p:cNvPr id="48132" name="Line 4"/>
          <p:cNvSpPr>
            <a:spLocks noChangeShapeType="1"/>
          </p:cNvSpPr>
          <p:nvPr/>
        </p:nvSpPr>
        <p:spPr bwMode="auto">
          <a:xfrm flipH="1">
            <a:off x="5297488" y="4102100"/>
            <a:ext cx="481012" cy="1588"/>
          </a:xfrm>
          <a:prstGeom prst="line">
            <a:avLst/>
          </a:prstGeom>
          <a:noFill/>
          <a:ln w="20638">
            <a:solidFill>
              <a:srgbClr val="00FFFF"/>
            </a:solidFill>
            <a:round/>
            <a:headEnd/>
            <a:tailEnd/>
          </a:ln>
        </p:spPr>
        <p:txBody>
          <a:bodyPr/>
          <a:lstStyle/>
          <a:p>
            <a:endParaRPr lang="en-IN"/>
          </a:p>
        </p:txBody>
      </p:sp>
      <p:sp>
        <p:nvSpPr>
          <p:cNvPr id="48133" name="Line 5"/>
          <p:cNvSpPr>
            <a:spLocks noChangeShapeType="1"/>
          </p:cNvSpPr>
          <p:nvPr/>
        </p:nvSpPr>
        <p:spPr bwMode="auto">
          <a:xfrm flipH="1">
            <a:off x="2120900" y="4102100"/>
            <a:ext cx="376238" cy="1588"/>
          </a:xfrm>
          <a:prstGeom prst="line">
            <a:avLst/>
          </a:prstGeom>
          <a:noFill/>
          <a:ln w="20638">
            <a:solidFill>
              <a:srgbClr val="00FFFF"/>
            </a:solidFill>
            <a:round/>
            <a:headEnd/>
            <a:tailEnd/>
          </a:ln>
        </p:spPr>
        <p:txBody>
          <a:bodyPr/>
          <a:lstStyle/>
          <a:p>
            <a:endParaRPr lang="en-IN"/>
          </a:p>
        </p:txBody>
      </p:sp>
      <p:sp>
        <p:nvSpPr>
          <p:cNvPr id="48134" name="Rectangle 6"/>
          <p:cNvSpPr>
            <a:spLocks noChangeArrowheads="1"/>
          </p:cNvSpPr>
          <p:nvPr/>
        </p:nvSpPr>
        <p:spPr bwMode="auto">
          <a:xfrm>
            <a:off x="5046663" y="3976688"/>
            <a:ext cx="127000" cy="228600"/>
          </a:xfrm>
          <a:prstGeom prst="rect">
            <a:avLst/>
          </a:prstGeom>
          <a:noFill/>
          <a:ln w="9525">
            <a:noFill/>
            <a:miter lim="800000"/>
            <a:headEnd/>
            <a:tailEnd/>
          </a:ln>
        </p:spPr>
        <p:txBody>
          <a:bodyPr wrap="none" lIns="0" tIns="0" rIns="0" bIns="0">
            <a:spAutoFit/>
          </a:bodyPr>
          <a:lstStyle/>
          <a:p>
            <a:pPr algn="ctr"/>
            <a:r>
              <a:rPr lang="en-CA" altLang="en-US" sz="1500" i="1">
                <a:solidFill>
                  <a:srgbClr val="000000"/>
                </a:solidFill>
                <a:latin typeface="Nimbus Roman No9 L" charset="0"/>
              </a:rPr>
              <a:t>Y</a:t>
            </a:r>
            <a:endParaRPr lang="en-CA" altLang="en-US" sz="2400"/>
          </a:p>
        </p:txBody>
      </p:sp>
      <p:sp>
        <p:nvSpPr>
          <p:cNvPr id="48135" name="Rectangle 7"/>
          <p:cNvSpPr>
            <a:spLocks noChangeArrowheads="1"/>
          </p:cNvSpPr>
          <p:nvPr/>
        </p:nvSpPr>
        <p:spPr bwMode="auto">
          <a:xfrm>
            <a:off x="3521075" y="3976688"/>
            <a:ext cx="127000" cy="228600"/>
          </a:xfrm>
          <a:prstGeom prst="rect">
            <a:avLst/>
          </a:prstGeom>
          <a:noFill/>
          <a:ln w="9525">
            <a:noFill/>
            <a:miter lim="800000"/>
            <a:headEnd/>
            <a:tailEnd/>
          </a:ln>
        </p:spPr>
        <p:txBody>
          <a:bodyPr wrap="none" lIns="0" tIns="0" rIns="0" bIns="0">
            <a:spAutoFit/>
          </a:bodyPr>
          <a:lstStyle/>
          <a:p>
            <a:pPr algn="ctr"/>
            <a:r>
              <a:rPr lang="en-CA" altLang="en-US" sz="1500" i="1">
                <a:solidFill>
                  <a:srgbClr val="000000"/>
                </a:solidFill>
                <a:latin typeface="Nimbus Roman No9 L" charset="0"/>
              </a:rPr>
              <a:t>X</a:t>
            </a:r>
            <a:endParaRPr lang="en-CA" altLang="en-US" sz="2400"/>
          </a:p>
        </p:txBody>
      </p:sp>
      <p:sp>
        <p:nvSpPr>
          <p:cNvPr id="48136" name="Freeform 8"/>
          <p:cNvSpPr>
            <a:spLocks/>
          </p:cNvSpPr>
          <p:nvPr/>
        </p:nvSpPr>
        <p:spPr bwMode="auto">
          <a:xfrm>
            <a:off x="4043363" y="3328988"/>
            <a:ext cx="481012" cy="376237"/>
          </a:xfrm>
          <a:custGeom>
            <a:avLst/>
            <a:gdLst>
              <a:gd name="T0" fmla="*/ 0 w 23"/>
              <a:gd name="T1" fmla="*/ 0 h 18"/>
              <a:gd name="T2" fmla="*/ 2147483646 w 23"/>
              <a:gd name="T3" fmla="*/ 2147483646 h 18"/>
              <a:gd name="T4" fmla="*/ 0 w 23"/>
              <a:gd name="T5" fmla="*/ 2147483646 h 18"/>
              <a:gd name="T6" fmla="*/ 0 w 23"/>
              <a:gd name="T7" fmla="*/ 0 h 18"/>
              <a:gd name="T8" fmla="*/ 0 60000 65536"/>
              <a:gd name="T9" fmla="*/ 0 60000 65536"/>
              <a:gd name="T10" fmla="*/ 0 60000 65536"/>
              <a:gd name="T11" fmla="*/ 0 60000 65536"/>
              <a:gd name="T12" fmla="*/ 0 w 23"/>
              <a:gd name="T13" fmla="*/ 0 h 18"/>
              <a:gd name="T14" fmla="*/ 23 w 23"/>
              <a:gd name="T15" fmla="*/ 18 h 18"/>
            </a:gdLst>
            <a:ahLst/>
            <a:cxnLst>
              <a:cxn ang="T8">
                <a:pos x="T0" y="T1"/>
              </a:cxn>
              <a:cxn ang="T9">
                <a:pos x="T2" y="T3"/>
              </a:cxn>
              <a:cxn ang="T10">
                <a:pos x="T4" y="T5"/>
              </a:cxn>
              <a:cxn ang="T11">
                <a:pos x="T6" y="T7"/>
              </a:cxn>
            </a:cxnLst>
            <a:rect l="T12" t="T13" r="T14" b="T15"/>
            <a:pathLst>
              <a:path w="23" h="18">
                <a:moveTo>
                  <a:pt x="0" y="0"/>
                </a:moveTo>
                <a:lnTo>
                  <a:pt x="23" y="9"/>
                </a:lnTo>
                <a:lnTo>
                  <a:pt x="0" y="18"/>
                </a:lnTo>
                <a:lnTo>
                  <a:pt x="0" y="0"/>
                </a:lnTo>
              </a:path>
            </a:pathLst>
          </a:custGeom>
          <a:noFill/>
          <a:ln w="20638">
            <a:solidFill>
              <a:srgbClr val="00FFFF"/>
            </a:solidFill>
            <a:round/>
            <a:headEnd/>
            <a:tailEnd/>
          </a:ln>
        </p:spPr>
        <p:txBody>
          <a:bodyPr/>
          <a:lstStyle/>
          <a:p>
            <a:endParaRPr lang="en-IN"/>
          </a:p>
        </p:txBody>
      </p:sp>
      <p:sp>
        <p:nvSpPr>
          <p:cNvPr id="48137" name="Line 9"/>
          <p:cNvSpPr>
            <a:spLocks noChangeShapeType="1"/>
          </p:cNvSpPr>
          <p:nvPr/>
        </p:nvSpPr>
        <p:spPr bwMode="auto">
          <a:xfrm flipH="1">
            <a:off x="3375025" y="3517900"/>
            <a:ext cx="668338" cy="1588"/>
          </a:xfrm>
          <a:prstGeom prst="line">
            <a:avLst/>
          </a:prstGeom>
          <a:noFill/>
          <a:ln w="20638">
            <a:solidFill>
              <a:srgbClr val="00FFFF"/>
            </a:solidFill>
            <a:round/>
            <a:headEnd/>
            <a:tailEnd/>
          </a:ln>
        </p:spPr>
        <p:txBody>
          <a:bodyPr/>
          <a:lstStyle/>
          <a:p>
            <a:endParaRPr lang="en-IN"/>
          </a:p>
        </p:txBody>
      </p:sp>
      <p:sp>
        <p:nvSpPr>
          <p:cNvPr id="48138" name="Line 10"/>
          <p:cNvSpPr>
            <a:spLocks noChangeShapeType="1"/>
          </p:cNvSpPr>
          <p:nvPr/>
        </p:nvSpPr>
        <p:spPr bwMode="auto">
          <a:xfrm flipH="1">
            <a:off x="4629150" y="3517900"/>
            <a:ext cx="668338" cy="1588"/>
          </a:xfrm>
          <a:prstGeom prst="line">
            <a:avLst/>
          </a:prstGeom>
          <a:noFill/>
          <a:ln w="20638">
            <a:solidFill>
              <a:srgbClr val="00FFFF"/>
            </a:solidFill>
            <a:round/>
            <a:headEnd/>
            <a:tailEnd/>
          </a:ln>
        </p:spPr>
        <p:txBody>
          <a:bodyPr/>
          <a:lstStyle/>
          <a:p>
            <a:endParaRPr lang="en-IN"/>
          </a:p>
        </p:txBody>
      </p:sp>
      <p:sp>
        <p:nvSpPr>
          <p:cNvPr id="48139" name="Rectangle 11"/>
          <p:cNvSpPr>
            <a:spLocks noChangeArrowheads="1"/>
          </p:cNvSpPr>
          <p:nvPr/>
        </p:nvSpPr>
        <p:spPr bwMode="auto">
          <a:xfrm>
            <a:off x="6845300" y="5670550"/>
            <a:ext cx="806450"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Word line</a:t>
            </a:r>
            <a:endParaRPr lang="en-CA" altLang="en-US" sz="2400"/>
          </a:p>
        </p:txBody>
      </p:sp>
      <p:sp>
        <p:nvSpPr>
          <p:cNvPr id="48140" name="Line 12"/>
          <p:cNvSpPr>
            <a:spLocks noChangeShapeType="1"/>
          </p:cNvSpPr>
          <p:nvPr/>
        </p:nvSpPr>
        <p:spPr bwMode="auto">
          <a:xfrm flipH="1" flipV="1">
            <a:off x="1827213" y="5922963"/>
            <a:ext cx="5581650" cy="17462"/>
          </a:xfrm>
          <a:prstGeom prst="line">
            <a:avLst/>
          </a:prstGeom>
          <a:noFill/>
          <a:ln w="20638">
            <a:solidFill>
              <a:srgbClr val="000000"/>
            </a:solidFill>
            <a:round/>
            <a:headEnd/>
            <a:tailEnd/>
          </a:ln>
        </p:spPr>
        <p:txBody>
          <a:bodyPr/>
          <a:lstStyle/>
          <a:p>
            <a:endParaRPr lang="en-IN"/>
          </a:p>
        </p:txBody>
      </p:sp>
      <p:sp>
        <p:nvSpPr>
          <p:cNvPr id="48141" name="Freeform 13"/>
          <p:cNvSpPr>
            <a:spLocks/>
          </p:cNvSpPr>
          <p:nvPr/>
        </p:nvSpPr>
        <p:spPr bwMode="auto">
          <a:xfrm>
            <a:off x="2203450" y="6276975"/>
            <a:ext cx="125413" cy="63500"/>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20638">
            <a:solidFill>
              <a:srgbClr val="000000"/>
            </a:solidFill>
            <a:round/>
            <a:headEnd/>
            <a:tailEnd/>
          </a:ln>
        </p:spPr>
        <p:txBody>
          <a:bodyPr/>
          <a:lstStyle/>
          <a:p>
            <a:endParaRPr lang="en-IN"/>
          </a:p>
        </p:txBody>
      </p:sp>
      <p:sp>
        <p:nvSpPr>
          <p:cNvPr id="48142" name="Freeform 14"/>
          <p:cNvSpPr>
            <a:spLocks/>
          </p:cNvSpPr>
          <p:nvPr/>
        </p:nvSpPr>
        <p:spPr bwMode="auto">
          <a:xfrm>
            <a:off x="2203450" y="6276975"/>
            <a:ext cx="125413" cy="63500"/>
          </a:xfrm>
          <a:custGeom>
            <a:avLst/>
            <a:gdLst>
              <a:gd name="T0" fmla="*/ 2147483646 w 79"/>
              <a:gd name="T1" fmla="*/ 0 h 40"/>
              <a:gd name="T2" fmla="*/ 0 w 79"/>
              <a:gd name="T3" fmla="*/ 2147483646 h 40"/>
              <a:gd name="T4" fmla="*/ 2147483646 w 79"/>
              <a:gd name="T5" fmla="*/ 2147483646 h 40"/>
              <a:gd name="T6" fmla="*/ 2147483646 w 79"/>
              <a:gd name="T7" fmla="*/ 2147483646 h 40"/>
              <a:gd name="T8" fmla="*/ 2147483646 w 79"/>
              <a:gd name="T9" fmla="*/ 0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79" y="0"/>
                </a:moveTo>
                <a:lnTo>
                  <a:pt x="0" y="27"/>
                </a:lnTo>
                <a:lnTo>
                  <a:pt x="79" y="40"/>
                </a:lnTo>
                <a:lnTo>
                  <a:pt x="79" y="27"/>
                </a:lnTo>
                <a:lnTo>
                  <a:pt x="79" y="0"/>
                </a:lnTo>
                <a:close/>
              </a:path>
            </a:pathLst>
          </a:custGeom>
          <a:solidFill>
            <a:srgbClr val="000000"/>
          </a:solidFill>
          <a:ln w="0">
            <a:solidFill>
              <a:srgbClr val="000000"/>
            </a:solidFill>
            <a:round/>
            <a:headEnd/>
            <a:tailEnd/>
          </a:ln>
        </p:spPr>
        <p:txBody>
          <a:bodyPr/>
          <a:lstStyle/>
          <a:p>
            <a:endParaRPr lang="en-IN"/>
          </a:p>
        </p:txBody>
      </p:sp>
      <p:sp>
        <p:nvSpPr>
          <p:cNvPr id="48143" name="Line 15"/>
          <p:cNvSpPr>
            <a:spLocks noChangeShapeType="1"/>
          </p:cNvSpPr>
          <p:nvPr/>
        </p:nvSpPr>
        <p:spPr bwMode="auto">
          <a:xfrm>
            <a:off x="2328863" y="6319838"/>
            <a:ext cx="1527175" cy="1587"/>
          </a:xfrm>
          <a:prstGeom prst="line">
            <a:avLst/>
          </a:prstGeom>
          <a:noFill/>
          <a:ln w="20638">
            <a:solidFill>
              <a:srgbClr val="000000"/>
            </a:solidFill>
            <a:round/>
            <a:headEnd/>
            <a:tailEnd/>
          </a:ln>
        </p:spPr>
        <p:txBody>
          <a:bodyPr/>
          <a:lstStyle/>
          <a:p>
            <a:endParaRPr lang="en-IN"/>
          </a:p>
        </p:txBody>
      </p:sp>
      <p:sp>
        <p:nvSpPr>
          <p:cNvPr id="48144" name="Rectangle 16"/>
          <p:cNvSpPr>
            <a:spLocks noChangeArrowheads="1"/>
          </p:cNvSpPr>
          <p:nvPr/>
        </p:nvSpPr>
        <p:spPr bwMode="auto">
          <a:xfrm>
            <a:off x="4064000" y="6192838"/>
            <a:ext cx="668338"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Nimbus Roman No9 L" charset="0"/>
              </a:rPr>
              <a:t>Bit lines</a:t>
            </a:r>
            <a:endParaRPr lang="en-CA" altLang="en-US" sz="2400"/>
          </a:p>
        </p:txBody>
      </p:sp>
      <p:sp>
        <p:nvSpPr>
          <p:cNvPr id="48145" name="Freeform 17"/>
          <p:cNvSpPr>
            <a:spLocks/>
          </p:cNvSpPr>
          <p:nvPr/>
        </p:nvSpPr>
        <p:spPr bwMode="auto">
          <a:xfrm>
            <a:off x="6343650" y="6276975"/>
            <a:ext cx="125413" cy="63500"/>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20638">
            <a:solidFill>
              <a:srgbClr val="000000"/>
            </a:solidFill>
            <a:round/>
            <a:headEnd/>
            <a:tailEnd/>
          </a:ln>
        </p:spPr>
        <p:txBody>
          <a:bodyPr/>
          <a:lstStyle/>
          <a:p>
            <a:endParaRPr lang="en-IN"/>
          </a:p>
        </p:txBody>
      </p:sp>
      <p:sp>
        <p:nvSpPr>
          <p:cNvPr id="48146" name="Freeform 18"/>
          <p:cNvSpPr>
            <a:spLocks/>
          </p:cNvSpPr>
          <p:nvPr/>
        </p:nvSpPr>
        <p:spPr bwMode="auto">
          <a:xfrm>
            <a:off x="6343650" y="6276975"/>
            <a:ext cx="125413" cy="63500"/>
          </a:xfrm>
          <a:custGeom>
            <a:avLst/>
            <a:gdLst>
              <a:gd name="T0" fmla="*/ 0 w 79"/>
              <a:gd name="T1" fmla="*/ 2147483646 h 40"/>
              <a:gd name="T2" fmla="*/ 2147483646 w 79"/>
              <a:gd name="T3" fmla="*/ 2147483646 h 40"/>
              <a:gd name="T4" fmla="*/ 0 w 79"/>
              <a:gd name="T5" fmla="*/ 0 h 40"/>
              <a:gd name="T6" fmla="*/ 0 w 79"/>
              <a:gd name="T7" fmla="*/ 2147483646 h 40"/>
              <a:gd name="T8" fmla="*/ 0 w 79"/>
              <a:gd name="T9" fmla="*/ 2147483646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0" y="40"/>
                </a:moveTo>
                <a:lnTo>
                  <a:pt x="79" y="27"/>
                </a:lnTo>
                <a:lnTo>
                  <a:pt x="0" y="0"/>
                </a:lnTo>
                <a:lnTo>
                  <a:pt x="0" y="27"/>
                </a:lnTo>
                <a:lnTo>
                  <a:pt x="0" y="40"/>
                </a:lnTo>
                <a:close/>
              </a:path>
            </a:pathLst>
          </a:custGeom>
          <a:solidFill>
            <a:srgbClr val="000000"/>
          </a:solidFill>
          <a:ln w="0">
            <a:solidFill>
              <a:srgbClr val="000000"/>
            </a:solidFill>
            <a:round/>
            <a:headEnd/>
            <a:tailEnd/>
          </a:ln>
        </p:spPr>
        <p:txBody>
          <a:bodyPr/>
          <a:lstStyle/>
          <a:p>
            <a:endParaRPr lang="en-IN"/>
          </a:p>
        </p:txBody>
      </p:sp>
      <p:sp>
        <p:nvSpPr>
          <p:cNvPr id="48147" name="Line 19"/>
          <p:cNvSpPr>
            <a:spLocks noChangeShapeType="1"/>
          </p:cNvSpPr>
          <p:nvPr/>
        </p:nvSpPr>
        <p:spPr bwMode="auto">
          <a:xfrm flipH="1">
            <a:off x="4816475" y="6319838"/>
            <a:ext cx="1527175" cy="1587"/>
          </a:xfrm>
          <a:prstGeom prst="line">
            <a:avLst/>
          </a:prstGeom>
          <a:noFill/>
          <a:ln w="20638">
            <a:solidFill>
              <a:srgbClr val="000000"/>
            </a:solidFill>
            <a:round/>
            <a:headEnd/>
            <a:tailEnd/>
          </a:ln>
        </p:spPr>
        <p:txBody>
          <a:bodyPr/>
          <a:lstStyle/>
          <a:p>
            <a:endParaRPr lang="en-IN"/>
          </a:p>
        </p:txBody>
      </p:sp>
      <p:sp>
        <p:nvSpPr>
          <p:cNvPr id="48148" name="Line 20"/>
          <p:cNvSpPr>
            <a:spLocks noChangeShapeType="1"/>
          </p:cNvSpPr>
          <p:nvPr/>
        </p:nvSpPr>
        <p:spPr bwMode="auto">
          <a:xfrm flipV="1">
            <a:off x="5967413" y="4291013"/>
            <a:ext cx="1587" cy="1630362"/>
          </a:xfrm>
          <a:prstGeom prst="line">
            <a:avLst/>
          </a:prstGeom>
          <a:noFill/>
          <a:ln w="20638">
            <a:solidFill>
              <a:srgbClr val="00FFFF"/>
            </a:solidFill>
            <a:round/>
            <a:headEnd/>
            <a:tailEnd/>
          </a:ln>
        </p:spPr>
        <p:txBody>
          <a:bodyPr/>
          <a:lstStyle/>
          <a:p>
            <a:endParaRPr lang="en-IN"/>
          </a:p>
        </p:txBody>
      </p:sp>
      <p:sp>
        <p:nvSpPr>
          <p:cNvPr id="48149" name="Line 21"/>
          <p:cNvSpPr>
            <a:spLocks noChangeShapeType="1"/>
          </p:cNvSpPr>
          <p:nvPr/>
        </p:nvSpPr>
        <p:spPr bwMode="auto">
          <a:xfrm flipV="1">
            <a:off x="2705100" y="4291013"/>
            <a:ext cx="1588" cy="1630362"/>
          </a:xfrm>
          <a:prstGeom prst="line">
            <a:avLst/>
          </a:prstGeom>
          <a:noFill/>
          <a:ln w="20638">
            <a:solidFill>
              <a:srgbClr val="00FFFF"/>
            </a:solidFill>
            <a:round/>
            <a:headEnd/>
            <a:tailEnd/>
          </a:ln>
        </p:spPr>
        <p:txBody>
          <a:bodyPr/>
          <a:lstStyle/>
          <a:p>
            <a:endParaRPr lang="en-IN"/>
          </a:p>
        </p:txBody>
      </p:sp>
      <p:sp>
        <p:nvSpPr>
          <p:cNvPr id="48150" name="Line 22"/>
          <p:cNvSpPr>
            <a:spLocks noChangeShapeType="1"/>
          </p:cNvSpPr>
          <p:nvPr/>
        </p:nvSpPr>
        <p:spPr bwMode="auto">
          <a:xfrm flipH="1">
            <a:off x="4629150" y="4667250"/>
            <a:ext cx="668338" cy="1588"/>
          </a:xfrm>
          <a:prstGeom prst="line">
            <a:avLst/>
          </a:prstGeom>
          <a:noFill/>
          <a:ln w="20638">
            <a:solidFill>
              <a:srgbClr val="00FFFF"/>
            </a:solidFill>
            <a:round/>
            <a:headEnd/>
            <a:tailEnd/>
          </a:ln>
        </p:spPr>
        <p:txBody>
          <a:bodyPr/>
          <a:lstStyle/>
          <a:p>
            <a:endParaRPr lang="en-IN"/>
          </a:p>
        </p:txBody>
      </p:sp>
      <p:sp>
        <p:nvSpPr>
          <p:cNvPr id="48151" name="Line 23"/>
          <p:cNvSpPr>
            <a:spLocks noChangeShapeType="1"/>
          </p:cNvSpPr>
          <p:nvPr/>
        </p:nvSpPr>
        <p:spPr bwMode="auto">
          <a:xfrm flipH="1">
            <a:off x="3375025" y="4667250"/>
            <a:ext cx="668338" cy="1588"/>
          </a:xfrm>
          <a:prstGeom prst="line">
            <a:avLst/>
          </a:prstGeom>
          <a:noFill/>
          <a:ln w="20638">
            <a:solidFill>
              <a:srgbClr val="00FFFF"/>
            </a:solidFill>
            <a:round/>
            <a:headEnd/>
            <a:tailEnd/>
          </a:ln>
        </p:spPr>
        <p:txBody>
          <a:bodyPr/>
          <a:lstStyle/>
          <a:p>
            <a:endParaRPr lang="en-IN"/>
          </a:p>
        </p:txBody>
      </p:sp>
      <p:sp>
        <p:nvSpPr>
          <p:cNvPr id="48152" name="Freeform 24"/>
          <p:cNvSpPr>
            <a:spLocks/>
          </p:cNvSpPr>
          <p:nvPr/>
        </p:nvSpPr>
        <p:spPr bwMode="auto">
          <a:xfrm>
            <a:off x="4148138" y="4478338"/>
            <a:ext cx="481012" cy="398462"/>
          </a:xfrm>
          <a:custGeom>
            <a:avLst/>
            <a:gdLst>
              <a:gd name="T0" fmla="*/ 2147483646 w 23"/>
              <a:gd name="T1" fmla="*/ 0 h 19"/>
              <a:gd name="T2" fmla="*/ 0 w 23"/>
              <a:gd name="T3" fmla="*/ 2147483646 h 19"/>
              <a:gd name="T4" fmla="*/ 2147483646 w 23"/>
              <a:gd name="T5" fmla="*/ 2147483646 h 19"/>
              <a:gd name="T6" fmla="*/ 2147483646 w 23"/>
              <a:gd name="T7" fmla="*/ 0 h 19"/>
              <a:gd name="T8" fmla="*/ 0 60000 65536"/>
              <a:gd name="T9" fmla="*/ 0 60000 65536"/>
              <a:gd name="T10" fmla="*/ 0 60000 65536"/>
              <a:gd name="T11" fmla="*/ 0 60000 65536"/>
              <a:gd name="T12" fmla="*/ 0 w 23"/>
              <a:gd name="T13" fmla="*/ 0 h 19"/>
              <a:gd name="T14" fmla="*/ 23 w 23"/>
              <a:gd name="T15" fmla="*/ 19 h 19"/>
            </a:gdLst>
            <a:ahLst/>
            <a:cxnLst>
              <a:cxn ang="T8">
                <a:pos x="T0" y="T1"/>
              </a:cxn>
              <a:cxn ang="T9">
                <a:pos x="T2" y="T3"/>
              </a:cxn>
              <a:cxn ang="T10">
                <a:pos x="T4" y="T5"/>
              </a:cxn>
              <a:cxn ang="T11">
                <a:pos x="T6" y="T7"/>
              </a:cxn>
            </a:cxnLst>
            <a:rect l="T12" t="T13" r="T14" b="T15"/>
            <a:pathLst>
              <a:path w="23" h="19">
                <a:moveTo>
                  <a:pt x="23" y="0"/>
                </a:moveTo>
                <a:lnTo>
                  <a:pt x="0" y="9"/>
                </a:lnTo>
                <a:lnTo>
                  <a:pt x="23" y="19"/>
                </a:lnTo>
                <a:lnTo>
                  <a:pt x="23" y="0"/>
                </a:lnTo>
              </a:path>
            </a:pathLst>
          </a:custGeom>
          <a:noFill/>
          <a:ln w="20638">
            <a:solidFill>
              <a:srgbClr val="00FFFF"/>
            </a:solidFill>
            <a:round/>
            <a:headEnd/>
            <a:tailEnd/>
          </a:ln>
        </p:spPr>
        <p:txBody>
          <a:bodyPr/>
          <a:lstStyle/>
          <a:p>
            <a:endParaRPr lang="en-IN"/>
          </a:p>
        </p:txBody>
      </p:sp>
      <p:sp>
        <p:nvSpPr>
          <p:cNvPr id="48153" name="Rectangle 25"/>
          <p:cNvSpPr>
            <a:spLocks noChangeArrowheads="1"/>
          </p:cNvSpPr>
          <p:nvPr/>
        </p:nvSpPr>
        <p:spPr bwMode="auto">
          <a:xfrm>
            <a:off x="2981325" y="1887538"/>
            <a:ext cx="2849563" cy="258762"/>
          </a:xfrm>
          <a:prstGeom prst="rect">
            <a:avLst/>
          </a:prstGeom>
          <a:noFill/>
          <a:ln w="9525">
            <a:noFill/>
            <a:miter lim="800000"/>
            <a:headEnd/>
            <a:tailEnd/>
          </a:ln>
        </p:spPr>
        <p:txBody>
          <a:bodyPr wrap="none" lIns="0" tIns="0" rIns="0" bIns="0">
            <a:spAutoFit/>
          </a:bodyPr>
          <a:lstStyle/>
          <a:p>
            <a:pPr algn="ctr"/>
            <a:r>
              <a:rPr lang="en-CA" altLang="en-US" sz="1700">
                <a:solidFill>
                  <a:srgbClr val="000000"/>
                </a:solidFill>
                <a:latin typeface="Nimbus Roman No9 L" charset="0"/>
              </a:rPr>
              <a:t>Figure 5.4.</a:t>
            </a:r>
            <a:r>
              <a:rPr lang="en-US" altLang="zh-CN" sz="1700">
                <a:solidFill>
                  <a:srgbClr val="000000"/>
                </a:solidFill>
                <a:latin typeface="Nimbus Roman No9 L" charset="0"/>
                <a:ea typeface="SimSun" pitchFamily="2" charset="-122"/>
              </a:rPr>
              <a:t>  A static RAM cell.</a:t>
            </a:r>
            <a:endParaRPr lang="en-CA" altLang="en-US" sz="2400"/>
          </a:p>
        </p:txBody>
      </p:sp>
      <p:sp>
        <p:nvSpPr>
          <p:cNvPr id="48154" name="Line 26"/>
          <p:cNvSpPr>
            <a:spLocks noChangeShapeType="1"/>
          </p:cNvSpPr>
          <p:nvPr/>
        </p:nvSpPr>
        <p:spPr bwMode="auto">
          <a:xfrm flipV="1">
            <a:off x="2120900" y="2743200"/>
            <a:ext cx="1588" cy="3763963"/>
          </a:xfrm>
          <a:prstGeom prst="line">
            <a:avLst/>
          </a:prstGeom>
          <a:noFill/>
          <a:ln w="20638">
            <a:solidFill>
              <a:srgbClr val="000000"/>
            </a:solidFill>
            <a:round/>
            <a:headEnd/>
            <a:tailEnd/>
          </a:ln>
        </p:spPr>
        <p:txBody>
          <a:bodyPr/>
          <a:lstStyle/>
          <a:p>
            <a:endParaRPr lang="en-IN"/>
          </a:p>
        </p:txBody>
      </p:sp>
      <p:sp>
        <p:nvSpPr>
          <p:cNvPr id="48155" name="Line 27"/>
          <p:cNvSpPr>
            <a:spLocks noChangeShapeType="1"/>
          </p:cNvSpPr>
          <p:nvPr/>
        </p:nvSpPr>
        <p:spPr bwMode="auto">
          <a:xfrm flipV="1">
            <a:off x="6553200" y="2743200"/>
            <a:ext cx="1588" cy="3763963"/>
          </a:xfrm>
          <a:prstGeom prst="line">
            <a:avLst/>
          </a:prstGeom>
          <a:noFill/>
          <a:ln w="20638">
            <a:solidFill>
              <a:srgbClr val="000000"/>
            </a:solidFill>
            <a:round/>
            <a:headEnd/>
            <a:tailEnd/>
          </a:ln>
        </p:spPr>
        <p:txBody>
          <a:bodyPr/>
          <a:lstStyle/>
          <a:p>
            <a:endParaRPr lang="en-IN"/>
          </a:p>
        </p:txBody>
      </p:sp>
      <p:sp>
        <p:nvSpPr>
          <p:cNvPr id="48156" name="Line 28"/>
          <p:cNvSpPr>
            <a:spLocks noChangeShapeType="1"/>
          </p:cNvSpPr>
          <p:nvPr/>
        </p:nvSpPr>
        <p:spPr bwMode="auto">
          <a:xfrm flipV="1">
            <a:off x="3375025" y="3517900"/>
            <a:ext cx="1588" cy="1149350"/>
          </a:xfrm>
          <a:prstGeom prst="line">
            <a:avLst/>
          </a:prstGeom>
          <a:noFill/>
          <a:ln w="20638">
            <a:solidFill>
              <a:srgbClr val="00FFFF"/>
            </a:solidFill>
            <a:round/>
            <a:headEnd/>
            <a:tailEnd/>
          </a:ln>
        </p:spPr>
        <p:txBody>
          <a:bodyPr/>
          <a:lstStyle/>
          <a:p>
            <a:endParaRPr lang="en-IN"/>
          </a:p>
        </p:txBody>
      </p:sp>
      <p:sp>
        <p:nvSpPr>
          <p:cNvPr id="48157" name="Line 29"/>
          <p:cNvSpPr>
            <a:spLocks noChangeShapeType="1"/>
          </p:cNvSpPr>
          <p:nvPr/>
        </p:nvSpPr>
        <p:spPr bwMode="auto">
          <a:xfrm flipV="1">
            <a:off x="5297488" y="3517900"/>
            <a:ext cx="1587" cy="1149350"/>
          </a:xfrm>
          <a:prstGeom prst="line">
            <a:avLst/>
          </a:prstGeom>
          <a:noFill/>
          <a:ln w="20638">
            <a:solidFill>
              <a:srgbClr val="00FFFF"/>
            </a:solidFill>
            <a:round/>
            <a:headEnd/>
            <a:tailEnd/>
          </a:ln>
        </p:spPr>
        <p:txBody>
          <a:bodyPr/>
          <a:lstStyle/>
          <a:p>
            <a:endParaRPr lang="en-IN"/>
          </a:p>
        </p:txBody>
      </p:sp>
      <p:sp>
        <p:nvSpPr>
          <p:cNvPr id="48158" name="Rectangle 30"/>
          <p:cNvSpPr>
            <a:spLocks noChangeArrowheads="1"/>
          </p:cNvSpPr>
          <p:nvPr/>
        </p:nvSpPr>
        <p:spPr bwMode="auto">
          <a:xfrm>
            <a:off x="2497138" y="4102100"/>
            <a:ext cx="396875" cy="84138"/>
          </a:xfrm>
          <a:prstGeom prst="rect">
            <a:avLst/>
          </a:prstGeom>
          <a:noFill/>
          <a:ln w="20638">
            <a:solidFill>
              <a:srgbClr val="00FFFF"/>
            </a:solidFill>
            <a:miter lim="800000"/>
            <a:headEnd/>
            <a:tailEnd/>
          </a:ln>
        </p:spPr>
        <p:txBody>
          <a:bodyPr/>
          <a:lstStyle/>
          <a:p>
            <a:pPr algn="ctr"/>
            <a:endParaRPr lang="en-US" altLang="en-US"/>
          </a:p>
        </p:txBody>
      </p:sp>
      <p:sp>
        <p:nvSpPr>
          <p:cNvPr id="48159" name="Line 31"/>
          <p:cNvSpPr>
            <a:spLocks noChangeShapeType="1"/>
          </p:cNvSpPr>
          <p:nvPr/>
        </p:nvSpPr>
        <p:spPr bwMode="auto">
          <a:xfrm flipH="1">
            <a:off x="5778500" y="4291013"/>
            <a:ext cx="376238" cy="1587"/>
          </a:xfrm>
          <a:prstGeom prst="line">
            <a:avLst/>
          </a:prstGeom>
          <a:noFill/>
          <a:ln w="20638">
            <a:solidFill>
              <a:srgbClr val="00FFFF"/>
            </a:solidFill>
            <a:round/>
            <a:headEnd/>
            <a:tailEnd/>
          </a:ln>
        </p:spPr>
        <p:txBody>
          <a:bodyPr/>
          <a:lstStyle/>
          <a:p>
            <a:endParaRPr lang="en-IN"/>
          </a:p>
        </p:txBody>
      </p:sp>
      <p:sp>
        <p:nvSpPr>
          <p:cNvPr id="48160" name="Line 32"/>
          <p:cNvSpPr>
            <a:spLocks noChangeShapeType="1"/>
          </p:cNvSpPr>
          <p:nvPr/>
        </p:nvSpPr>
        <p:spPr bwMode="auto">
          <a:xfrm flipH="1">
            <a:off x="2497138" y="4291013"/>
            <a:ext cx="396875" cy="1587"/>
          </a:xfrm>
          <a:prstGeom prst="line">
            <a:avLst/>
          </a:prstGeom>
          <a:noFill/>
          <a:ln w="20638">
            <a:solidFill>
              <a:srgbClr val="00FFFF"/>
            </a:solidFill>
            <a:round/>
            <a:headEnd/>
            <a:tailEnd/>
          </a:ln>
        </p:spPr>
        <p:txBody>
          <a:bodyPr/>
          <a:lstStyle/>
          <a:p>
            <a:endParaRPr lang="en-IN"/>
          </a:p>
        </p:txBody>
      </p:sp>
      <p:sp>
        <p:nvSpPr>
          <p:cNvPr id="48161" name="Rectangle 33"/>
          <p:cNvSpPr>
            <a:spLocks noChangeArrowheads="1"/>
          </p:cNvSpPr>
          <p:nvPr/>
        </p:nvSpPr>
        <p:spPr bwMode="auto">
          <a:xfrm>
            <a:off x="2078038" y="2492375"/>
            <a:ext cx="106362" cy="228600"/>
          </a:xfrm>
          <a:prstGeom prst="rect">
            <a:avLst/>
          </a:prstGeom>
          <a:noFill/>
          <a:ln w="9525">
            <a:noFill/>
            <a:miter lim="800000"/>
            <a:headEnd/>
            <a:tailEnd/>
          </a:ln>
        </p:spPr>
        <p:txBody>
          <a:bodyPr wrap="none" lIns="0" tIns="0" rIns="0" bIns="0">
            <a:spAutoFit/>
          </a:bodyPr>
          <a:lstStyle/>
          <a:p>
            <a:pPr algn="ctr"/>
            <a:r>
              <a:rPr lang="en-CA" altLang="en-US" sz="1500" i="1">
                <a:solidFill>
                  <a:srgbClr val="000000"/>
                </a:solidFill>
                <a:latin typeface="Nimbus Roman No9 L" charset="0"/>
              </a:rPr>
              <a:t>b</a:t>
            </a:r>
            <a:endParaRPr lang="en-CA" altLang="en-US" sz="2400"/>
          </a:p>
        </p:txBody>
      </p:sp>
      <p:sp>
        <p:nvSpPr>
          <p:cNvPr id="48162" name="Rectangle 34"/>
          <p:cNvSpPr>
            <a:spLocks noChangeArrowheads="1"/>
          </p:cNvSpPr>
          <p:nvPr/>
        </p:nvSpPr>
        <p:spPr bwMode="auto">
          <a:xfrm>
            <a:off x="5883275" y="3851275"/>
            <a:ext cx="115888" cy="228600"/>
          </a:xfrm>
          <a:prstGeom prst="rect">
            <a:avLst/>
          </a:prstGeom>
          <a:noFill/>
          <a:ln w="9525">
            <a:noFill/>
            <a:miter lim="800000"/>
            <a:headEnd/>
            <a:tailEnd/>
          </a:ln>
        </p:spPr>
        <p:txBody>
          <a:bodyPr wrap="none" lIns="0" tIns="0" rIns="0" bIns="0">
            <a:spAutoFit/>
          </a:bodyPr>
          <a:lstStyle/>
          <a:p>
            <a:pPr algn="ctr"/>
            <a:r>
              <a:rPr lang="en-CA" altLang="en-US" sz="1500" i="1">
                <a:solidFill>
                  <a:srgbClr val="000000"/>
                </a:solidFill>
                <a:latin typeface="Nimbus Roman No9 L" charset="0"/>
              </a:rPr>
              <a:t>T</a:t>
            </a:r>
            <a:endParaRPr lang="en-CA" altLang="en-US" sz="2400"/>
          </a:p>
        </p:txBody>
      </p:sp>
      <p:sp>
        <p:nvSpPr>
          <p:cNvPr id="48163" name="Rectangle 35"/>
          <p:cNvSpPr>
            <a:spLocks noChangeArrowheads="1"/>
          </p:cNvSpPr>
          <p:nvPr/>
        </p:nvSpPr>
        <p:spPr bwMode="auto">
          <a:xfrm>
            <a:off x="5988050" y="3956050"/>
            <a:ext cx="69850"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2</a:t>
            </a:r>
            <a:endParaRPr lang="en-CA" altLang="en-US" sz="2400"/>
          </a:p>
        </p:txBody>
      </p:sp>
      <p:sp>
        <p:nvSpPr>
          <p:cNvPr id="48164" name="Rectangle 36"/>
          <p:cNvSpPr>
            <a:spLocks noChangeArrowheads="1"/>
          </p:cNvSpPr>
          <p:nvPr/>
        </p:nvSpPr>
        <p:spPr bwMode="auto">
          <a:xfrm>
            <a:off x="2622550" y="3851275"/>
            <a:ext cx="115888" cy="228600"/>
          </a:xfrm>
          <a:prstGeom prst="rect">
            <a:avLst/>
          </a:prstGeom>
          <a:noFill/>
          <a:ln w="9525">
            <a:noFill/>
            <a:miter lim="800000"/>
            <a:headEnd/>
            <a:tailEnd/>
          </a:ln>
        </p:spPr>
        <p:txBody>
          <a:bodyPr wrap="none" lIns="0" tIns="0" rIns="0" bIns="0">
            <a:spAutoFit/>
          </a:bodyPr>
          <a:lstStyle/>
          <a:p>
            <a:pPr algn="ctr"/>
            <a:r>
              <a:rPr lang="en-CA" altLang="en-US" sz="1500" i="1">
                <a:solidFill>
                  <a:srgbClr val="000000"/>
                </a:solidFill>
                <a:latin typeface="Nimbus Roman No9 L" charset="0"/>
              </a:rPr>
              <a:t>T</a:t>
            </a:r>
            <a:endParaRPr lang="en-CA" altLang="en-US" sz="2400"/>
          </a:p>
        </p:txBody>
      </p:sp>
      <p:sp>
        <p:nvSpPr>
          <p:cNvPr id="48165" name="Rectangle 37"/>
          <p:cNvSpPr>
            <a:spLocks noChangeArrowheads="1"/>
          </p:cNvSpPr>
          <p:nvPr/>
        </p:nvSpPr>
        <p:spPr bwMode="auto">
          <a:xfrm>
            <a:off x="2725738" y="3956050"/>
            <a:ext cx="69850" cy="152400"/>
          </a:xfrm>
          <a:prstGeom prst="rect">
            <a:avLst/>
          </a:prstGeom>
          <a:noFill/>
          <a:ln w="9525">
            <a:noFill/>
            <a:miter lim="800000"/>
            <a:headEnd/>
            <a:tailEnd/>
          </a:ln>
        </p:spPr>
        <p:txBody>
          <a:bodyPr wrap="none" lIns="0" tIns="0" rIns="0" bIns="0">
            <a:spAutoFit/>
          </a:bodyPr>
          <a:lstStyle/>
          <a:p>
            <a:pPr algn="ctr"/>
            <a:r>
              <a:rPr lang="en-CA" altLang="en-US" sz="1000">
                <a:solidFill>
                  <a:srgbClr val="000000"/>
                </a:solidFill>
                <a:latin typeface="Nimbus Roman No9 L" charset="0"/>
              </a:rPr>
              <a:t>1</a:t>
            </a:r>
            <a:endParaRPr lang="en-CA" altLang="en-US" sz="2400"/>
          </a:p>
        </p:txBody>
      </p:sp>
      <p:sp>
        <p:nvSpPr>
          <p:cNvPr id="48166" name="Freeform 38"/>
          <p:cNvSpPr>
            <a:spLocks/>
          </p:cNvSpPr>
          <p:nvPr/>
        </p:nvSpPr>
        <p:spPr bwMode="auto">
          <a:xfrm>
            <a:off x="4545013" y="3475038"/>
            <a:ext cx="84137" cy="84137"/>
          </a:xfrm>
          <a:custGeom>
            <a:avLst/>
            <a:gdLst>
              <a:gd name="T0" fmla="*/ 2147483646 w 53"/>
              <a:gd name="T1" fmla="*/ 2147483646 h 53"/>
              <a:gd name="T2" fmla="*/ 2147483646 w 53"/>
              <a:gd name="T3" fmla="*/ 0 h 53"/>
              <a:gd name="T4" fmla="*/ 2147483646 w 53"/>
              <a:gd name="T5" fmla="*/ 2147483646 h 53"/>
              <a:gd name="T6" fmla="*/ 0 w 53"/>
              <a:gd name="T7" fmla="*/ 2147483646 h 53"/>
              <a:gd name="T8" fmla="*/ 2147483646 w 53"/>
              <a:gd name="T9" fmla="*/ 2147483646 h 53"/>
              <a:gd name="T10" fmla="*/ 2147483646 w 53"/>
              <a:gd name="T11" fmla="*/ 2147483646 h 53"/>
              <a:gd name="T12" fmla="*/ 2147483646 w 53"/>
              <a:gd name="T13" fmla="*/ 2147483646 h 53"/>
              <a:gd name="T14" fmla="*/ 2147483646 w 53"/>
              <a:gd name="T15" fmla="*/ 2147483646 h 53"/>
              <a:gd name="T16" fmla="*/ 2147483646 w 53"/>
              <a:gd name="T17" fmla="*/ 2147483646 h 53"/>
              <a:gd name="T18" fmla="*/ 2147483646 w 53"/>
              <a:gd name="T19" fmla="*/ 0 h 53"/>
              <a:gd name="T20" fmla="*/ 2147483646 w 53"/>
              <a:gd name="T21" fmla="*/ 2147483646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53"/>
              <a:gd name="T35" fmla="*/ 53 w 53"/>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53">
                <a:moveTo>
                  <a:pt x="27" y="27"/>
                </a:moveTo>
                <a:lnTo>
                  <a:pt x="27" y="0"/>
                </a:lnTo>
                <a:lnTo>
                  <a:pt x="13" y="13"/>
                </a:lnTo>
                <a:lnTo>
                  <a:pt x="0" y="27"/>
                </a:lnTo>
                <a:lnTo>
                  <a:pt x="13" y="40"/>
                </a:lnTo>
                <a:lnTo>
                  <a:pt x="27" y="53"/>
                </a:lnTo>
                <a:lnTo>
                  <a:pt x="40" y="40"/>
                </a:lnTo>
                <a:lnTo>
                  <a:pt x="53" y="27"/>
                </a:lnTo>
                <a:lnTo>
                  <a:pt x="40" y="13"/>
                </a:lnTo>
                <a:lnTo>
                  <a:pt x="27" y="0"/>
                </a:lnTo>
                <a:lnTo>
                  <a:pt x="27" y="27"/>
                </a:lnTo>
                <a:close/>
              </a:path>
            </a:pathLst>
          </a:custGeom>
          <a:solidFill>
            <a:srgbClr val="FFFFFF"/>
          </a:solidFill>
          <a:ln w="0">
            <a:solidFill>
              <a:srgbClr val="FFFFFF"/>
            </a:solidFill>
            <a:round/>
            <a:headEnd/>
            <a:tailEnd/>
          </a:ln>
        </p:spPr>
        <p:txBody>
          <a:bodyPr/>
          <a:lstStyle/>
          <a:p>
            <a:endParaRPr lang="en-IN"/>
          </a:p>
        </p:txBody>
      </p:sp>
      <p:sp>
        <p:nvSpPr>
          <p:cNvPr id="48167" name="Freeform 39"/>
          <p:cNvSpPr>
            <a:spLocks/>
          </p:cNvSpPr>
          <p:nvPr/>
        </p:nvSpPr>
        <p:spPr bwMode="auto">
          <a:xfrm>
            <a:off x="4545013" y="3475038"/>
            <a:ext cx="84137" cy="84137"/>
          </a:xfrm>
          <a:custGeom>
            <a:avLst/>
            <a:gdLst>
              <a:gd name="T0" fmla="*/ 2147483646 w 4"/>
              <a:gd name="T1" fmla="*/ 0 h 4"/>
              <a:gd name="T2" fmla="*/ 2147483646 w 4"/>
              <a:gd name="T3" fmla="*/ 2147483646 h 4"/>
              <a:gd name="T4" fmla="*/ 0 w 4"/>
              <a:gd name="T5" fmla="*/ 2147483646 h 4"/>
              <a:gd name="T6" fmla="*/ 2147483646 w 4"/>
              <a:gd name="T7" fmla="*/ 2147483646 h 4"/>
              <a:gd name="T8" fmla="*/ 2147483646 w 4"/>
              <a:gd name="T9" fmla="*/ 2147483646 h 4"/>
              <a:gd name="T10" fmla="*/ 2147483646 w 4"/>
              <a:gd name="T11" fmla="*/ 2147483646 h 4"/>
              <a:gd name="T12" fmla="*/ 2147483646 w 4"/>
              <a:gd name="T13" fmla="*/ 2147483646 h 4"/>
              <a:gd name="T14" fmla="*/ 2147483646 w 4"/>
              <a:gd name="T15" fmla="*/ 2147483646 h 4"/>
              <a:gd name="T16" fmla="*/ 2147483646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4"/>
              <a:gd name="T29" fmla="*/ 4 w 4"/>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4">
                <a:moveTo>
                  <a:pt x="2" y="0"/>
                </a:moveTo>
                <a:lnTo>
                  <a:pt x="1" y="1"/>
                </a:lnTo>
                <a:lnTo>
                  <a:pt x="0" y="2"/>
                </a:lnTo>
                <a:lnTo>
                  <a:pt x="1" y="4"/>
                </a:lnTo>
                <a:lnTo>
                  <a:pt x="2" y="4"/>
                </a:lnTo>
                <a:lnTo>
                  <a:pt x="4" y="4"/>
                </a:lnTo>
                <a:lnTo>
                  <a:pt x="4" y="2"/>
                </a:lnTo>
                <a:lnTo>
                  <a:pt x="4" y="1"/>
                </a:lnTo>
                <a:lnTo>
                  <a:pt x="2" y="0"/>
                </a:lnTo>
              </a:path>
            </a:pathLst>
          </a:custGeom>
          <a:noFill/>
          <a:ln w="20638">
            <a:solidFill>
              <a:srgbClr val="00FFFF"/>
            </a:solidFill>
            <a:round/>
            <a:headEnd/>
            <a:tailEnd/>
          </a:ln>
        </p:spPr>
        <p:txBody>
          <a:bodyPr/>
          <a:lstStyle/>
          <a:p>
            <a:endParaRPr lang="en-IN"/>
          </a:p>
        </p:txBody>
      </p:sp>
      <p:sp>
        <p:nvSpPr>
          <p:cNvPr id="48168" name="Freeform 40"/>
          <p:cNvSpPr>
            <a:spLocks/>
          </p:cNvSpPr>
          <p:nvPr/>
        </p:nvSpPr>
        <p:spPr bwMode="auto">
          <a:xfrm>
            <a:off x="4043363" y="4625975"/>
            <a:ext cx="84137" cy="82550"/>
          </a:xfrm>
          <a:custGeom>
            <a:avLst/>
            <a:gdLst>
              <a:gd name="T0" fmla="*/ 2147483646 w 53"/>
              <a:gd name="T1" fmla="*/ 2147483646 h 52"/>
              <a:gd name="T2" fmla="*/ 2147483646 w 53"/>
              <a:gd name="T3" fmla="*/ 0 h 52"/>
              <a:gd name="T4" fmla="*/ 2147483646 w 53"/>
              <a:gd name="T5" fmla="*/ 2147483646 h 52"/>
              <a:gd name="T6" fmla="*/ 0 w 53"/>
              <a:gd name="T7" fmla="*/ 2147483646 h 52"/>
              <a:gd name="T8" fmla="*/ 2147483646 w 53"/>
              <a:gd name="T9" fmla="*/ 2147483646 h 52"/>
              <a:gd name="T10" fmla="*/ 2147483646 w 53"/>
              <a:gd name="T11" fmla="*/ 2147483646 h 52"/>
              <a:gd name="T12" fmla="*/ 2147483646 w 53"/>
              <a:gd name="T13" fmla="*/ 2147483646 h 52"/>
              <a:gd name="T14" fmla="*/ 2147483646 w 53"/>
              <a:gd name="T15" fmla="*/ 2147483646 h 52"/>
              <a:gd name="T16" fmla="*/ 2147483646 w 53"/>
              <a:gd name="T17" fmla="*/ 2147483646 h 52"/>
              <a:gd name="T18" fmla="*/ 2147483646 w 53"/>
              <a:gd name="T19" fmla="*/ 0 h 52"/>
              <a:gd name="T20" fmla="*/ 2147483646 w 53"/>
              <a:gd name="T21" fmla="*/ 2147483646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52"/>
              <a:gd name="T35" fmla="*/ 53 w 53"/>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52">
                <a:moveTo>
                  <a:pt x="26" y="26"/>
                </a:moveTo>
                <a:lnTo>
                  <a:pt x="26" y="0"/>
                </a:lnTo>
                <a:lnTo>
                  <a:pt x="13" y="13"/>
                </a:lnTo>
                <a:lnTo>
                  <a:pt x="0" y="26"/>
                </a:lnTo>
                <a:lnTo>
                  <a:pt x="13" y="39"/>
                </a:lnTo>
                <a:lnTo>
                  <a:pt x="26" y="52"/>
                </a:lnTo>
                <a:lnTo>
                  <a:pt x="40" y="39"/>
                </a:lnTo>
                <a:lnTo>
                  <a:pt x="53" y="26"/>
                </a:lnTo>
                <a:lnTo>
                  <a:pt x="40" y="13"/>
                </a:lnTo>
                <a:lnTo>
                  <a:pt x="26" y="0"/>
                </a:lnTo>
                <a:lnTo>
                  <a:pt x="26" y="26"/>
                </a:lnTo>
                <a:close/>
              </a:path>
            </a:pathLst>
          </a:custGeom>
          <a:solidFill>
            <a:srgbClr val="FFFFFF"/>
          </a:solidFill>
          <a:ln w="0">
            <a:solidFill>
              <a:srgbClr val="FFFFFF"/>
            </a:solidFill>
            <a:round/>
            <a:headEnd/>
            <a:tailEnd/>
          </a:ln>
        </p:spPr>
        <p:txBody>
          <a:bodyPr/>
          <a:lstStyle/>
          <a:p>
            <a:endParaRPr lang="en-IN"/>
          </a:p>
        </p:txBody>
      </p:sp>
      <p:sp>
        <p:nvSpPr>
          <p:cNvPr id="48169" name="Freeform 41"/>
          <p:cNvSpPr>
            <a:spLocks/>
          </p:cNvSpPr>
          <p:nvPr/>
        </p:nvSpPr>
        <p:spPr bwMode="auto">
          <a:xfrm>
            <a:off x="4043363" y="4625975"/>
            <a:ext cx="84137" cy="82550"/>
          </a:xfrm>
          <a:custGeom>
            <a:avLst/>
            <a:gdLst>
              <a:gd name="T0" fmla="*/ 2147483646 w 4"/>
              <a:gd name="T1" fmla="*/ 0 h 4"/>
              <a:gd name="T2" fmla="*/ 2147483646 w 4"/>
              <a:gd name="T3" fmla="*/ 2147483646 h 4"/>
              <a:gd name="T4" fmla="*/ 0 w 4"/>
              <a:gd name="T5" fmla="*/ 2147483646 h 4"/>
              <a:gd name="T6" fmla="*/ 2147483646 w 4"/>
              <a:gd name="T7" fmla="*/ 2147483646 h 4"/>
              <a:gd name="T8" fmla="*/ 2147483646 w 4"/>
              <a:gd name="T9" fmla="*/ 2147483646 h 4"/>
              <a:gd name="T10" fmla="*/ 2147483646 w 4"/>
              <a:gd name="T11" fmla="*/ 2147483646 h 4"/>
              <a:gd name="T12" fmla="*/ 2147483646 w 4"/>
              <a:gd name="T13" fmla="*/ 2147483646 h 4"/>
              <a:gd name="T14" fmla="*/ 2147483646 w 4"/>
              <a:gd name="T15" fmla="*/ 2147483646 h 4"/>
              <a:gd name="T16" fmla="*/ 2147483646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4"/>
              <a:gd name="T29" fmla="*/ 4 w 4"/>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4">
                <a:moveTo>
                  <a:pt x="2" y="0"/>
                </a:moveTo>
                <a:lnTo>
                  <a:pt x="1" y="1"/>
                </a:lnTo>
                <a:lnTo>
                  <a:pt x="0" y="2"/>
                </a:lnTo>
                <a:lnTo>
                  <a:pt x="1" y="4"/>
                </a:lnTo>
                <a:lnTo>
                  <a:pt x="2" y="4"/>
                </a:lnTo>
                <a:lnTo>
                  <a:pt x="4" y="4"/>
                </a:lnTo>
                <a:lnTo>
                  <a:pt x="4" y="2"/>
                </a:lnTo>
                <a:lnTo>
                  <a:pt x="4" y="1"/>
                </a:lnTo>
                <a:lnTo>
                  <a:pt x="2" y="0"/>
                </a:lnTo>
              </a:path>
            </a:pathLst>
          </a:custGeom>
          <a:noFill/>
          <a:ln w="20638">
            <a:solidFill>
              <a:srgbClr val="00FFFF"/>
            </a:solidFill>
            <a:round/>
            <a:headEnd/>
            <a:tailEnd/>
          </a:ln>
        </p:spPr>
        <p:txBody>
          <a:bodyPr/>
          <a:lstStyle/>
          <a:p>
            <a:endParaRPr lang="en-IN"/>
          </a:p>
        </p:txBody>
      </p:sp>
      <p:sp>
        <p:nvSpPr>
          <p:cNvPr id="48170" name="Rectangle 42"/>
          <p:cNvSpPr>
            <a:spLocks noChangeArrowheads="1"/>
          </p:cNvSpPr>
          <p:nvPr/>
        </p:nvSpPr>
        <p:spPr bwMode="auto">
          <a:xfrm>
            <a:off x="6510338" y="2492375"/>
            <a:ext cx="106362" cy="228600"/>
          </a:xfrm>
          <a:prstGeom prst="rect">
            <a:avLst/>
          </a:prstGeom>
          <a:noFill/>
          <a:ln w="9525">
            <a:noFill/>
            <a:miter lim="800000"/>
            <a:headEnd/>
            <a:tailEnd/>
          </a:ln>
        </p:spPr>
        <p:txBody>
          <a:bodyPr wrap="none" lIns="0" tIns="0" rIns="0" bIns="0">
            <a:spAutoFit/>
          </a:bodyPr>
          <a:lstStyle/>
          <a:p>
            <a:pPr algn="ctr"/>
            <a:r>
              <a:rPr lang="en-CA" altLang="en-US" sz="1500" i="1">
                <a:solidFill>
                  <a:srgbClr val="000000"/>
                </a:solidFill>
                <a:latin typeface="Nimbus Roman No9 L" charset="0"/>
              </a:rPr>
              <a:t>b</a:t>
            </a:r>
            <a:endParaRPr lang="en-CA" altLang="en-US" sz="2400"/>
          </a:p>
        </p:txBody>
      </p:sp>
      <p:sp>
        <p:nvSpPr>
          <p:cNvPr id="48171" name="Rectangle 43"/>
          <p:cNvSpPr>
            <a:spLocks noChangeArrowheads="1"/>
          </p:cNvSpPr>
          <p:nvPr/>
        </p:nvSpPr>
        <p:spPr bwMode="auto">
          <a:xfrm>
            <a:off x="6615113" y="2492375"/>
            <a:ext cx="47625" cy="228600"/>
          </a:xfrm>
          <a:prstGeom prst="rect">
            <a:avLst/>
          </a:prstGeom>
          <a:noFill/>
          <a:ln w="9525">
            <a:noFill/>
            <a:miter lim="800000"/>
            <a:headEnd/>
            <a:tailEnd/>
          </a:ln>
        </p:spPr>
        <p:txBody>
          <a:bodyPr wrap="none" lIns="0" tIns="0" rIns="0" bIns="0">
            <a:spAutoFit/>
          </a:bodyPr>
          <a:lstStyle/>
          <a:p>
            <a:pPr algn="ctr"/>
            <a:r>
              <a:rPr lang="en-CA" altLang="en-US" sz="1500">
                <a:solidFill>
                  <a:srgbClr val="000000"/>
                </a:solidFill>
                <a:latin typeface="Symbol" pitchFamily="18" charset="2"/>
              </a:rPr>
              <a:t>¢</a:t>
            </a:r>
            <a:endParaRPr lang="en-CA" altLang="en-US" sz="2400"/>
          </a:p>
        </p:txBody>
      </p:sp>
      <p:sp>
        <p:nvSpPr>
          <p:cNvPr id="48172" name="Freeform 44"/>
          <p:cNvSpPr>
            <a:spLocks/>
          </p:cNvSpPr>
          <p:nvPr/>
        </p:nvSpPr>
        <p:spPr bwMode="auto">
          <a:xfrm>
            <a:off x="5276850" y="4081463"/>
            <a:ext cx="42863" cy="42862"/>
          </a:xfrm>
          <a:custGeom>
            <a:avLst/>
            <a:gdLst>
              <a:gd name="T0" fmla="*/ 2147483646 w 27"/>
              <a:gd name="T1" fmla="*/ 2147483646 h 27"/>
              <a:gd name="T2" fmla="*/ 2147483646 w 27"/>
              <a:gd name="T3" fmla="*/ 0 h 27"/>
              <a:gd name="T4" fmla="*/ 0 w 27"/>
              <a:gd name="T5" fmla="*/ 0 h 27"/>
              <a:gd name="T6" fmla="*/ 0 w 27"/>
              <a:gd name="T7" fmla="*/ 2147483646 h 27"/>
              <a:gd name="T8" fmla="*/ 0 w 27"/>
              <a:gd name="T9" fmla="*/ 2147483646 h 27"/>
              <a:gd name="T10" fmla="*/ 2147483646 w 27"/>
              <a:gd name="T11" fmla="*/ 2147483646 h 27"/>
              <a:gd name="T12" fmla="*/ 2147483646 w 27"/>
              <a:gd name="T13" fmla="*/ 2147483646 h 27"/>
              <a:gd name="T14" fmla="*/ 2147483646 w 27"/>
              <a:gd name="T15" fmla="*/ 2147483646 h 27"/>
              <a:gd name="T16" fmla="*/ 2147483646 w 27"/>
              <a:gd name="T17" fmla="*/ 0 h 27"/>
              <a:gd name="T18" fmla="*/ 2147483646 w 27"/>
              <a:gd name="T19" fmla="*/ 0 h 27"/>
              <a:gd name="T20" fmla="*/ 2147483646 w 27"/>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3" y="13"/>
                </a:moveTo>
                <a:lnTo>
                  <a:pt x="13" y="0"/>
                </a:lnTo>
                <a:lnTo>
                  <a:pt x="0" y="0"/>
                </a:lnTo>
                <a:lnTo>
                  <a:pt x="0" y="13"/>
                </a:lnTo>
                <a:lnTo>
                  <a:pt x="0" y="27"/>
                </a:lnTo>
                <a:lnTo>
                  <a:pt x="13" y="27"/>
                </a:lnTo>
                <a:lnTo>
                  <a:pt x="27" y="27"/>
                </a:lnTo>
                <a:lnTo>
                  <a:pt x="27" y="13"/>
                </a:lnTo>
                <a:lnTo>
                  <a:pt x="27" y="0"/>
                </a:lnTo>
                <a:lnTo>
                  <a:pt x="13" y="0"/>
                </a:lnTo>
                <a:lnTo>
                  <a:pt x="13" y="13"/>
                </a:lnTo>
                <a:close/>
              </a:path>
            </a:pathLst>
          </a:custGeom>
          <a:solidFill>
            <a:srgbClr val="00FFFF"/>
          </a:solidFill>
          <a:ln w="0">
            <a:solidFill>
              <a:srgbClr val="00FFFF"/>
            </a:solidFill>
            <a:round/>
            <a:headEnd/>
            <a:tailEnd/>
          </a:ln>
        </p:spPr>
        <p:txBody>
          <a:bodyPr/>
          <a:lstStyle/>
          <a:p>
            <a:endParaRPr lang="en-IN"/>
          </a:p>
        </p:txBody>
      </p:sp>
      <p:sp>
        <p:nvSpPr>
          <p:cNvPr id="48173" name="Freeform 45"/>
          <p:cNvSpPr>
            <a:spLocks/>
          </p:cNvSpPr>
          <p:nvPr/>
        </p:nvSpPr>
        <p:spPr bwMode="auto">
          <a:xfrm>
            <a:off x="5256213" y="4060825"/>
            <a:ext cx="63500" cy="63500"/>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20638">
            <a:solidFill>
              <a:srgbClr val="00FFFF"/>
            </a:solidFill>
            <a:round/>
            <a:headEnd/>
            <a:tailEnd/>
          </a:ln>
        </p:spPr>
        <p:txBody>
          <a:bodyPr/>
          <a:lstStyle/>
          <a:p>
            <a:endParaRPr lang="en-IN"/>
          </a:p>
        </p:txBody>
      </p:sp>
      <p:sp>
        <p:nvSpPr>
          <p:cNvPr id="48174" name="Freeform 46"/>
          <p:cNvSpPr>
            <a:spLocks/>
          </p:cNvSpPr>
          <p:nvPr/>
        </p:nvSpPr>
        <p:spPr bwMode="auto">
          <a:xfrm>
            <a:off x="6530975" y="4081463"/>
            <a:ext cx="42863" cy="42862"/>
          </a:xfrm>
          <a:custGeom>
            <a:avLst/>
            <a:gdLst>
              <a:gd name="T0" fmla="*/ 2147483646 w 27"/>
              <a:gd name="T1" fmla="*/ 2147483646 h 27"/>
              <a:gd name="T2" fmla="*/ 2147483646 w 27"/>
              <a:gd name="T3" fmla="*/ 0 h 27"/>
              <a:gd name="T4" fmla="*/ 0 w 27"/>
              <a:gd name="T5" fmla="*/ 0 h 27"/>
              <a:gd name="T6" fmla="*/ 0 w 27"/>
              <a:gd name="T7" fmla="*/ 2147483646 h 27"/>
              <a:gd name="T8" fmla="*/ 0 w 27"/>
              <a:gd name="T9" fmla="*/ 2147483646 h 27"/>
              <a:gd name="T10" fmla="*/ 2147483646 w 27"/>
              <a:gd name="T11" fmla="*/ 2147483646 h 27"/>
              <a:gd name="T12" fmla="*/ 2147483646 w 27"/>
              <a:gd name="T13" fmla="*/ 2147483646 h 27"/>
              <a:gd name="T14" fmla="*/ 2147483646 w 27"/>
              <a:gd name="T15" fmla="*/ 2147483646 h 27"/>
              <a:gd name="T16" fmla="*/ 2147483646 w 27"/>
              <a:gd name="T17" fmla="*/ 0 h 27"/>
              <a:gd name="T18" fmla="*/ 2147483646 w 27"/>
              <a:gd name="T19" fmla="*/ 0 h 27"/>
              <a:gd name="T20" fmla="*/ 2147483646 w 27"/>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4" y="13"/>
                </a:moveTo>
                <a:lnTo>
                  <a:pt x="14" y="0"/>
                </a:lnTo>
                <a:lnTo>
                  <a:pt x="0" y="0"/>
                </a:lnTo>
                <a:lnTo>
                  <a:pt x="0" y="13"/>
                </a:lnTo>
                <a:lnTo>
                  <a:pt x="0" y="27"/>
                </a:lnTo>
                <a:lnTo>
                  <a:pt x="14" y="27"/>
                </a:lnTo>
                <a:lnTo>
                  <a:pt x="27" y="27"/>
                </a:lnTo>
                <a:lnTo>
                  <a:pt x="27" y="13"/>
                </a:lnTo>
                <a:lnTo>
                  <a:pt x="27" y="0"/>
                </a:lnTo>
                <a:lnTo>
                  <a:pt x="14" y="0"/>
                </a:lnTo>
                <a:lnTo>
                  <a:pt x="14" y="13"/>
                </a:lnTo>
                <a:close/>
              </a:path>
            </a:pathLst>
          </a:custGeom>
          <a:solidFill>
            <a:srgbClr val="00FFFF"/>
          </a:solidFill>
          <a:ln w="0">
            <a:solidFill>
              <a:srgbClr val="00FFFF"/>
            </a:solidFill>
            <a:round/>
            <a:headEnd/>
            <a:tailEnd/>
          </a:ln>
        </p:spPr>
        <p:txBody>
          <a:bodyPr/>
          <a:lstStyle/>
          <a:p>
            <a:endParaRPr lang="en-IN"/>
          </a:p>
        </p:txBody>
      </p:sp>
      <p:sp>
        <p:nvSpPr>
          <p:cNvPr id="48175" name="Freeform 47"/>
          <p:cNvSpPr>
            <a:spLocks/>
          </p:cNvSpPr>
          <p:nvPr/>
        </p:nvSpPr>
        <p:spPr bwMode="auto">
          <a:xfrm>
            <a:off x="6510338" y="4060825"/>
            <a:ext cx="63500" cy="63500"/>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20638">
            <a:solidFill>
              <a:srgbClr val="00FFFF"/>
            </a:solidFill>
            <a:round/>
            <a:headEnd/>
            <a:tailEnd/>
          </a:ln>
        </p:spPr>
        <p:txBody>
          <a:bodyPr/>
          <a:lstStyle/>
          <a:p>
            <a:endParaRPr lang="en-IN"/>
          </a:p>
        </p:txBody>
      </p:sp>
      <p:sp>
        <p:nvSpPr>
          <p:cNvPr id="48176" name="Freeform 48"/>
          <p:cNvSpPr>
            <a:spLocks/>
          </p:cNvSpPr>
          <p:nvPr/>
        </p:nvSpPr>
        <p:spPr bwMode="auto">
          <a:xfrm>
            <a:off x="5946775" y="5900738"/>
            <a:ext cx="41275" cy="42862"/>
          </a:xfrm>
          <a:custGeom>
            <a:avLst/>
            <a:gdLst>
              <a:gd name="T0" fmla="*/ 2147483646 w 26"/>
              <a:gd name="T1" fmla="*/ 2147483646 h 27"/>
              <a:gd name="T2" fmla="*/ 2147483646 w 26"/>
              <a:gd name="T3" fmla="*/ 0 h 27"/>
              <a:gd name="T4" fmla="*/ 0 w 26"/>
              <a:gd name="T5" fmla="*/ 0 h 27"/>
              <a:gd name="T6" fmla="*/ 0 w 26"/>
              <a:gd name="T7" fmla="*/ 2147483646 h 27"/>
              <a:gd name="T8" fmla="*/ 0 w 26"/>
              <a:gd name="T9" fmla="*/ 2147483646 h 27"/>
              <a:gd name="T10" fmla="*/ 2147483646 w 26"/>
              <a:gd name="T11" fmla="*/ 2147483646 h 27"/>
              <a:gd name="T12" fmla="*/ 2147483646 w 26"/>
              <a:gd name="T13" fmla="*/ 2147483646 h 27"/>
              <a:gd name="T14" fmla="*/ 2147483646 w 26"/>
              <a:gd name="T15" fmla="*/ 2147483646 h 27"/>
              <a:gd name="T16" fmla="*/ 2147483646 w 26"/>
              <a:gd name="T17" fmla="*/ 0 h 27"/>
              <a:gd name="T18" fmla="*/ 2147483646 w 26"/>
              <a:gd name="T19" fmla="*/ 0 h 27"/>
              <a:gd name="T20" fmla="*/ 2147483646 w 26"/>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p>
            <a:endParaRPr lang="en-IN"/>
          </a:p>
        </p:txBody>
      </p:sp>
      <p:sp>
        <p:nvSpPr>
          <p:cNvPr id="48177" name="Freeform 49"/>
          <p:cNvSpPr>
            <a:spLocks/>
          </p:cNvSpPr>
          <p:nvPr/>
        </p:nvSpPr>
        <p:spPr bwMode="auto">
          <a:xfrm>
            <a:off x="5946775" y="5900738"/>
            <a:ext cx="61913" cy="63500"/>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20638">
            <a:solidFill>
              <a:srgbClr val="00FFFF"/>
            </a:solidFill>
            <a:round/>
            <a:headEnd/>
            <a:tailEnd/>
          </a:ln>
        </p:spPr>
        <p:txBody>
          <a:bodyPr/>
          <a:lstStyle/>
          <a:p>
            <a:endParaRPr lang="en-IN"/>
          </a:p>
        </p:txBody>
      </p:sp>
      <p:sp>
        <p:nvSpPr>
          <p:cNvPr id="48178" name="Freeform 50"/>
          <p:cNvSpPr>
            <a:spLocks/>
          </p:cNvSpPr>
          <p:nvPr/>
        </p:nvSpPr>
        <p:spPr bwMode="auto">
          <a:xfrm>
            <a:off x="2684463" y="5900738"/>
            <a:ext cx="41275" cy="42862"/>
          </a:xfrm>
          <a:custGeom>
            <a:avLst/>
            <a:gdLst>
              <a:gd name="T0" fmla="*/ 2147483646 w 26"/>
              <a:gd name="T1" fmla="*/ 2147483646 h 27"/>
              <a:gd name="T2" fmla="*/ 2147483646 w 26"/>
              <a:gd name="T3" fmla="*/ 0 h 27"/>
              <a:gd name="T4" fmla="*/ 0 w 26"/>
              <a:gd name="T5" fmla="*/ 0 h 27"/>
              <a:gd name="T6" fmla="*/ 0 w 26"/>
              <a:gd name="T7" fmla="*/ 2147483646 h 27"/>
              <a:gd name="T8" fmla="*/ 0 w 26"/>
              <a:gd name="T9" fmla="*/ 2147483646 h 27"/>
              <a:gd name="T10" fmla="*/ 2147483646 w 26"/>
              <a:gd name="T11" fmla="*/ 2147483646 h 27"/>
              <a:gd name="T12" fmla="*/ 2147483646 w 26"/>
              <a:gd name="T13" fmla="*/ 2147483646 h 27"/>
              <a:gd name="T14" fmla="*/ 2147483646 w 26"/>
              <a:gd name="T15" fmla="*/ 2147483646 h 27"/>
              <a:gd name="T16" fmla="*/ 2147483646 w 26"/>
              <a:gd name="T17" fmla="*/ 0 h 27"/>
              <a:gd name="T18" fmla="*/ 2147483646 w 26"/>
              <a:gd name="T19" fmla="*/ 0 h 27"/>
              <a:gd name="T20" fmla="*/ 2147483646 w 26"/>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p>
            <a:endParaRPr lang="en-IN"/>
          </a:p>
        </p:txBody>
      </p:sp>
      <p:sp>
        <p:nvSpPr>
          <p:cNvPr id="48179" name="Freeform 51"/>
          <p:cNvSpPr>
            <a:spLocks/>
          </p:cNvSpPr>
          <p:nvPr/>
        </p:nvSpPr>
        <p:spPr bwMode="auto">
          <a:xfrm>
            <a:off x="2663825" y="5900738"/>
            <a:ext cx="61913" cy="63500"/>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20638">
            <a:solidFill>
              <a:srgbClr val="00FFFF"/>
            </a:solidFill>
            <a:round/>
            <a:headEnd/>
            <a:tailEnd/>
          </a:ln>
        </p:spPr>
        <p:txBody>
          <a:bodyPr/>
          <a:lstStyle/>
          <a:p>
            <a:endParaRPr lang="en-IN"/>
          </a:p>
        </p:txBody>
      </p:sp>
      <p:sp>
        <p:nvSpPr>
          <p:cNvPr id="48180" name="Freeform 52"/>
          <p:cNvSpPr>
            <a:spLocks/>
          </p:cNvSpPr>
          <p:nvPr/>
        </p:nvSpPr>
        <p:spPr bwMode="auto">
          <a:xfrm>
            <a:off x="3354388" y="4081463"/>
            <a:ext cx="41275" cy="42862"/>
          </a:xfrm>
          <a:custGeom>
            <a:avLst/>
            <a:gdLst>
              <a:gd name="T0" fmla="*/ 2147483646 w 26"/>
              <a:gd name="T1" fmla="*/ 2147483646 h 27"/>
              <a:gd name="T2" fmla="*/ 2147483646 w 26"/>
              <a:gd name="T3" fmla="*/ 0 h 27"/>
              <a:gd name="T4" fmla="*/ 0 w 26"/>
              <a:gd name="T5" fmla="*/ 0 h 27"/>
              <a:gd name="T6" fmla="*/ 0 w 26"/>
              <a:gd name="T7" fmla="*/ 2147483646 h 27"/>
              <a:gd name="T8" fmla="*/ 0 w 26"/>
              <a:gd name="T9" fmla="*/ 2147483646 h 27"/>
              <a:gd name="T10" fmla="*/ 2147483646 w 26"/>
              <a:gd name="T11" fmla="*/ 2147483646 h 27"/>
              <a:gd name="T12" fmla="*/ 2147483646 w 26"/>
              <a:gd name="T13" fmla="*/ 2147483646 h 27"/>
              <a:gd name="T14" fmla="*/ 2147483646 w 26"/>
              <a:gd name="T15" fmla="*/ 2147483646 h 27"/>
              <a:gd name="T16" fmla="*/ 2147483646 w 26"/>
              <a:gd name="T17" fmla="*/ 0 h 27"/>
              <a:gd name="T18" fmla="*/ 2147483646 w 26"/>
              <a:gd name="T19" fmla="*/ 0 h 27"/>
              <a:gd name="T20" fmla="*/ 2147483646 w 26"/>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p>
            <a:endParaRPr lang="en-IN"/>
          </a:p>
        </p:txBody>
      </p:sp>
      <p:sp>
        <p:nvSpPr>
          <p:cNvPr id="48181" name="Freeform 53"/>
          <p:cNvSpPr>
            <a:spLocks/>
          </p:cNvSpPr>
          <p:nvPr/>
        </p:nvSpPr>
        <p:spPr bwMode="auto">
          <a:xfrm>
            <a:off x="3332163" y="4060825"/>
            <a:ext cx="63500" cy="63500"/>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20638">
            <a:solidFill>
              <a:srgbClr val="00FFFF"/>
            </a:solidFill>
            <a:round/>
            <a:headEnd/>
            <a:tailEnd/>
          </a:ln>
        </p:spPr>
        <p:txBody>
          <a:bodyPr/>
          <a:lstStyle/>
          <a:p>
            <a:endParaRPr lang="en-IN"/>
          </a:p>
        </p:txBody>
      </p:sp>
      <p:sp>
        <p:nvSpPr>
          <p:cNvPr id="48182" name="Freeform 54"/>
          <p:cNvSpPr>
            <a:spLocks/>
          </p:cNvSpPr>
          <p:nvPr/>
        </p:nvSpPr>
        <p:spPr bwMode="auto">
          <a:xfrm>
            <a:off x="2098675" y="4081463"/>
            <a:ext cx="42863" cy="42862"/>
          </a:xfrm>
          <a:custGeom>
            <a:avLst/>
            <a:gdLst>
              <a:gd name="T0" fmla="*/ 2147483646 w 27"/>
              <a:gd name="T1" fmla="*/ 2147483646 h 27"/>
              <a:gd name="T2" fmla="*/ 2147483646 w 27"/>
              <a:gd name="T3" fmla="*/ 0 h 27"/>
              <a:gd name="T4" fmla="*/ 0 w 27"/>
              <a:gd name="T5" fmla="*/ 0 h 27"/>
              <a:gd name="T6" fmla="*/ 0 w 27"/>
              <a:gd name="T7" fmla="*/ 2147483646 h 27"/>
              <a:gd name="T8" fmla="*/ 0 w 27"/>
              <a:gd name="T9" fmla="*/ 2147483646 h 27"/>
              <a:gd name="T10" fmla="*/ 2147483646 w 27"/>
              <a:gd name="T11" fmla="*/ 2147483646 h 27"/>
              <a:gd name="T12" fmla="*/ 2147483646 w 27"/>
              <a:gd name="T13" fmla="*/ 2147483646 h 27"/>
              <a:gd name="T14" fmla="*/ 2147483646 w 27"/>
              <a:gd name="T15" fmla="*/ 2147483646 h 27"/>
              <a:gd name="T16" fmla="*/ 2147483646 w 27"/>
              <a:gd name="T17" fmla="*/ 0 h 27"/>
              <a:gd name="T18" fmla="*/ 2147483646 w 27"/>
              <a:gd name="T19" fmla="*/ 0 h 27"/>
              <a:gd name="T20" fmla="*/ 2147483646 w 27"/>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4" y="13"/>
                </a:moveTo>
                <a:lnTo>
                  <a:pt x="14" y="0"/>
                </a:lnTo>
                <a:lnTo>
                  <a:pt x="0" y="0"/>
                </a:lnTo>
                <a:lnTo>
                  <a:pt x="0" y="13"/>
                </a:lnTo>
                <a:lnTo>
                  <a:pt x="0" y="27"/>
                </a:lnTo>
                <a:lnTo>
                  <a:pt x="14" y="27"/>
                </a:lnTo>
                <a:lnTo>
                  <a:pt x="27" y="27"/>
                </a:lnTo>
                <a:lnTo>
                  <a:pt x="27" y="13"/>
                </a:lnTo>
                <a:lnTo>
                  <a:pt x="27" y="0"/>
                </a:lnTo>
                <a:lnTo>
                  <a:pt x="14" y="0"/>
                </a:lnTo>
                <a:lnTo>
                  <a:pt x="14" y="13"/>
                </a:lnTo>
                <a:close/>
              </a:path>
            </a:pathLst>
          </a:custGeom>
          <a:solidFill>
            <a:srgbClr val="00FFFF"/>
          </a:solidFill>
          <a:ln w="0">
            <a:solidFill>
              <a:srgbClr val="00FFFF"/>
            </a:solidFill>
            <a:round/>
            <a:headEnd/>
            <a:tailEnd/>
          </a:ln>
        </p:spPr>
        <p:txBody>
          <a:bodyPr/>
          <a:lstStyle/>
          <a:p>
            <a:endParaRPr lang="en-IN"/>
          </a:p>
        </p:txBody>
      </p:sp>
      <p:sp>
        <p:nvSpPr>
          <p:cNvPr id="48183" name="Freeform 55"/>
          <p:cNvSpPr>
            <a:spLocks/>
          </p:cNvSpPr>
          <p:nvPr/>
        </p:nvSpPr>
        <p:spPr bwMode="auto">
          <a:xfrm>
            <a:off x="2078038" y="4060825"/>
            <a:ext cx="63500" cy="63500"/>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20638">
            <a:solidFill>
              <a:srgbClr val="00FFFF"/>
            </a:solidFill>
            <a:round/>
            <a:headEnd/>
            <a:tailEnd/>
          </a:ln>
        </p:spPr>
        <p:txBody>
          <a:bodyPr/>
          <a:lstStyle/>
          <a:p>
            <a:endParaRPr lang="en-IN"/>
          </a:p>
        </p:txBody>
      </p:sp>
      <p:sp>
        <p:nvSpPr>
          <p:cNvPr id="48184" name="Line 56"/>
          <p:cNvSpPr>
            <a:spLocks noChangeShapeType="1"/>
          </p:cNvSpPr>
          <p:nvPr/>
        </p:nvSpPr>
        <p:spPr bwMode="auto">
          <a:xfrm flipV="1">
            <a:off x="2511425" y="4102100"/>
            <a:ext cx="469900" cy="0"/>
          </a:xfrm>
          <a:prstGeom prst="line">
            <a:avLst/>
          </a:prstGeom>
          <a:noFill/>
          <a:ln w="19050">
            <a:solidFill>
              <a:schemeClr val="bg1"/>
            </a:solidFill>
            <a:round/>
            <a:headEnd/>
            <a:tailEnd/>
          </a:ln>
        </p:spPr>
        <p:txBody>
          <a:bodyPr/>
          <a:lstStyle/>
          <a:p>
            <a:endParaRPr lang="en-IN"/>
          </a:p>
        </p:txBody>
      </p:sp>
      <p:sp>
        <p:nvSpPr>
          <p:cNvPr id="48185" name="Line 57"/>
          <p:cNvSpPr>
            <a:spLocks noChangeShapeType="1"/>
          </p:cNvSpPr>
          <p:nvPr/>
        </p:nvSpPr>
        <p:spPr bwMode="auto">
          <a:xfrm flipH="1">
            <a:off x="2894013" y="4102100"/>
            <a:ext cx="481012" cy="1588"/>
          </a:xfrm>
          <a:prstGeom prst="line">
            <a:avLst/>
          </a:prstGeom>
          <a:noFill/>
          <a:ln w="20638">
            <a:solidFill>
              <a:srgbClr val="00FFFF"/>
            </a:solidFill>
            <a:round/>
            <a:headEnd/>
            <a:tailEnd/>
          </a:ln>
        </p:spPr>
        <p:txBody>
          <a:bodyPr/>
          <a:lstStyle/>
          <a:p>
            <a:endParaRPr lang="en-IN"/>
          </a:p>
        </p:txBody>
      </p:sp>
      <p:sp>
        <p:nvSpPr>
          <p:cNvPr id="48186" name="Rectangle 58"/>
          <p:cNvSpPr>
            <a:spLocks noChangeArrowheads="1"/>
          </p:cNvSpPr>
          <p:nvPr/>
        </p:nvSpPr>
        <p:spPr bwMode="auto">
          <a:xfrm>
            <a:off x="5778500" y="4102100"/>
            <a:ext cx="376238" cy="84138"/>
          </a:xfrm>
          <a:prstGeom prst="rect">
            <a:avLst/>
          </a:prstGeom>
          <a:noFill/>
          <a:ln w="20638">
            <a:solidFill>
              <a:srgbClr val="00FFFF"/>
            </a:solidFill>
            <a:miter lim="800000"/>
            <a:headEnd/>
            <a:tailEnd/>
          </a:ln>
        </p:spPr>
        <p:txBody>
          <a:bodyPr/>
          <a:lstStyle/>
          <a:p>
            <a:pPr algn="ctr"/>
            <a:endParaRPr lang="en-US" altLang="en-US"/>
          </a:p>
        </p:txBody>
      </p:sp>
      <p:sp>
        <p:nvSpPr>
          <p:cNvPr id="48187" name="Line 59"/>
          <p:cNvSpPr>
            <a:spLocks noChangeShapeType="1"/>
          </p:cNvSpPr>
          <p:nvPr/>
        </p:nvSpPr>
        <p:spPr bwMode="auto">
          <a:xfrm flipV="1">
            <a:off x="5794375" y="4102100"/>
            <a:ext cx="469900" cy="0"/>
          </a:xfrm>
          <a:prstGeom prst="line">
            <a:avLst/>
          </a:prstGeom>
          <a:noFill/>
          <a:ln w="19050">
            <a:solidFill>
              <a:schemeClr val="bg1"/>
            </a:solidFill>
            <a:round/>
            <a:headEnd/>
            <a:tailEnd/>
          </a:ln>
        </p:spPr>
        <p:txBody>
          <a:bodyPr/>
          <a:lstStyle/>
          <a:p>
            <a:endParaRPr lang="en-IN"/>
          </a:p>
        </p:txBody>
      </p:sp>
      <p:sp>
        <p:nvSpPr>
          <p:cNvPr id="48188" name="Line 60"/>
          <p:cNvSpPr>
            <a:spLocks noChangeShapeType="1"/>
          </p:cNvSpPr>
          <p:nvPr/>
        </p:nvSpPr>
        <p:spPr bwMode="auto">
          <a:xfrm flipH="1">
            <a:off x="6154738" y="4102100"/>
            <a:ext cx="398462" cy="1588"/>
          </a:xfrm>
          <a:prstGeom prst="line">
            <a:avLst/>
          </a:prstGeom>
          <a:noFill/>
          <a:ln w="20638">
            <a:solidFill>
              <a:srgbClr val="00FFFF"/>
            </a:solidFill>
            <a:round/>
            <a:headEnd/>
            <a:tailEnd/>
          </a:ln>
        </p:spPr>
        <p:txBody>
          <a:bodyPr/>
          <a:lstStyle/>
          <a:p>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z="3200" b="1">
                <a:ea typeface="SimSun" pitchFamily="2" charset="-122"/>
              </a:rPr>
              <a:t>Dynamic RAMs</a:t>
            </a:r>
          </a:p>
        </p:txBody>
      </p:sp>
      <p:sp>
        <p:nvSpPr>
          <p:cNvPr id="50179" name="Rectangle 3"/>
          <p:cNvSpPr>
            <a:spLocks noGrp="1" noChangeArrowheads="1"/>
          </p:cNvSpPr>
          <p:nvPr>
            <p:ph type="body" idx="1"/>
          </p:nvPr>
        </p:nvSpPr>
        <p:spPr>
          <a:xfrm>
            <a:off x="457200" y="1116013"/>
            <a:ext cx="8229600" cy="1563687"/>
          </a:xfrm>
        </p:spPr>
        <p:txBody>
          <a:bodyPr/>
          <a:lstStyle/>
          <a:p>
            <a:pPr eaLnBrk="1" hangingPunct="1">
              <a:lnSpc>
                <a:spcPct val="80000"/>
              </a:lnSpc>
            </a:pPr>
            <a:r>
              <a:rPr lang="en-US" altLang="zh-CN" sz="1900">
                <a:ea typeface="SimSun" pitchFamily="2" charset="-122"/>
              </a:rPr>
              <a:t>Static RAMs are fast, but they cost more area and are more expensive.</a:t>
            </a:r>
          </a:p>
          <a:p>
            <a:pPr eaLnBrk="1" hangingPunct="1">
              <a:lnSpc>
                <a:spcPct val="80000"/>
              </a:lnSpc>
            </a:pPr>
            <a:endParaRPr lang="en-US" altLang="zh-CN" sz="1900">
              <a:ea typeface="SimSun" pitchFamily="2" charset="-122"/>
            </a:endParaRPr>
          </a:p>
          <a:p>
            <a:pPr eaLnBrk="1" hangingPunct="1">
              <a:lnSpc>
                <a:spcPct val="80000"/>
              </a:lnSpc>
            </a:pPr>
            <a:r>
              <a:rPr lang="en-US" altLang="zh-CN" sz="1900">
                <a:ea typeface="SimSun" pitchFamily="2" charset="-122"/>
              </a:rPr>
              <a:t>Dynamic RAMs (DRAMs) are cheap and area efficient, but they can not retain their state indefinitely – need to be periodically refreshed.</a:t>
            </a:r>
          </a:p>
        </p:txBody>
      </p:sp>
      <p:sp>
        <p:nvSpPr>
          <p:cNvPr id="50180" name="Rectangle 4"/>
          <p:cNvSpPr>
            <a:spLocks noChangeArrowheads="1"/>
          </p:cNvSpPr>
          <p:nvPr/>
        </p:nvSpPr>
        <p:spPr bwMode="auto">
          <a:xfrm>
            <a:off x="1571625" y="6215063"/>
            <a:ext cx="6437313" cy="334962"/>
          </a:xfrm>
          <a:prstGeom prst="rect">
            <a:avLst/>
          </a:prstGeom>
          <a:noFill/>
          <a:ln w="9525">
            <a:noFill/>
            <a:miter lim="800000"/>
            <a:headEnd/>
            <a:tailEnd/>
          </a:ln>
        </p:spPr>
        <p:txBody>
          <a:bodyPr wrap="none" lIns="0" tIns="0" rIns="0" bIns="0">
            <a:spAutoFit/>
          </a:bodyPr>
          <a:lstStyle/>
          <a:p>
            <a:pPr algn="ctr"/>
            <a:r>
              <a:rPr lang="en-CA" altLang="en-US" sz="2200">
                <a:solidFill>
                  <a:srgbClr val="000000"/>
                </a:solidFill>
                <a:latin typeface="Nimbus Roman No9 L" charset="0"/>
              </a:rPr>
              <a:t>Figure 5.6.</a:t>
            </a:r>
            <a:r>
              <a:rPr lang="en-US" altLang="zh-CN" sz="2200">
                <a:solidFill>
                  <a:srgbClr val="000000"/>
                </a:solidFill>
                <a:latin typeface="Nimbus Roman No9 L" charset="0"/>
                <a:ea typeface="SimSun" pitchFamily="2" charset="-122"/>
              </a:rPr>
              <a:t> </a:t>
            </a:r>
            <a:r>
              <a:rPr lang="en-CA" altLang="en-US" sz="2200">
                <a:solidFill>
                  <a:srgbClr val="000000"/>
                </a:solidFill>
                <a:latin typeface="Nimbus Roman No9 L" charset="0"/>
              </a:rPr>
              <a:t>A single-transistor dynamic memory cell</a:t>
            </a:r>
            <a:r>
              <a:rPr lang="en-US" altLang="zh-CN" sz="2200">
                <a:solidFill>
                  <a:srgbClr val="000000"/>
                </a:solidFill>
                <a:latin typeface="Nimbus Roman No9 L" charset="0"/>
                <a:ea typeface="SimSun" pitchFamily="2" charset="-122"/>
              </a:rPr>
              <a:t> </a:t>
            </a:r>
            <a:endParaRPr lang="en-CA" altLang="en-US" sz="2200">
              <a:solidFill>
                <a:srgbClr val="000000"/>
              </a:solidFill>
              <a:latin typeface="Nimbus Roman No9 L" charset="0"/>
            </a:endParaRPr>
          </a:p>
        </p:txBody>
      </p:sp>
      <p:sp>
        <p:nvSpPr>
          <p:cNvPr id="50181" name="Rectangle 5"/>
          <p:cNvSpPr>
            <a:spLocks noChangeArrowheads="1"/>
          </p:cNvSpPr>
          <p:nvPr/>
        </p:nvSpPr>
        <p:spPr bwMode="auto">
          <a:xfrm>
            <a:off x="3692525" y="4522788"/>
            <a:ext cx="155575" cy="304800"/>
          </a:xfrm>
          <a:prstGeom prst="rect">
            <a:avLst/>
          </a:prstGeom>
          <a:noFill/>
          <a:ln w="9525">
            <a:noFill/>
            <a:miter lim="800000"/>
            <a:headEnd/>
            <a:tailEnd/>
          </a:ln>
        </p:spPr>
        <p:txBody>
          <a:bodyPr wrap="none" lIns="0" tIns="0" rIns="0" bIns="0">
            <a:spAutoFit/>
          </a:bodyPr>
          <a:lstStyle/>
          <a:p>
            <a:pPr algn="ctr"/>
            <a:r>
              <a:rPr lang="en-CA" altLang="en-US" sz="2000" i="1">
                <a:solidFill>
                  <a:srgbClr val="000000"/>
                </a:solidFill>
                <a:latin typeface="Nimbus Roman No9 L" charset="0"/>
              </a:rPr>
              <a:t>T</a:t>
            </a:r>
            <a:endParaRPr lang="en-CA" altLang="en-US" sz="2400"/>
          </a:p>
        </p:txBody>
      </p:sp>
      <p:sp>
        <p:nvSpPr>
          <p:cNvPr id="50182" name="Rectangle 6"/>
          <p:cNvSpPr>
            <a:spLocks noChangeArrowheads="1"/>
          </p:cNvSpPr>
          <p:nvPr/>
        </p:nvSpPr>
        <p:spPr bwMode="auto">
          <a:xfrm>
            <a:off x="5688013" y="4911725"/>
            <a:ext cx="184150" cy="304800"/>
          </a:xfrm>
          <a:prstGeom prst="rect">
            <a:avLst/>
          </a:prstGeom>
          <a:noFill/>
          <a:ln w="9525">
            <a:noFill/>
            <a:miter lim="800000"/>
            <a:headEnd/>
            <a:tailEnd/>
          </a:ln>
        </p:spPr>
        <p:txBody>
          <a:bodyPr wrap="none" lIns="0" tIns="0" rIns="0" bIns="0">
            <a:spAutoFit/>
          </a:bodyPr>
          <a:lstStyle/>
          <a:p>
            <a:pPr algn="ctr"/>
            <a:r>
              <a:rPr lang="en-CA" altLang="en-US" sz="2000" i="1">
                <a:solidFill>
                  <a:srgbClr val="000000"/>
                </a:solidFill>
                <a:latin typeface="Nimbus Roman No9 L" charset="0"/>
              </a:rPr>
              <a:t>C</a:t>
            </a:r>
            <a:endParaRPr lang="en-CA" altLang="en-US" sz="2400"/>
          </a:p>
        </p:txBody>
      </p:sp>
      <p:sp>
        <p:nvSpPr>
          <p:cNvPr id="50183" name="Rectangle 7"/>
          <p:cNvSpPr>
            <a:spLocks noChangeArrowheads="1"/>
          </p:cNvSpPr>
          <p:nvPr/>
        </p:nvSpPr>
        <p:spPr bwMode="auto">
          <a:xfrm>
            <a:off x="5770563" y="3359150"/>
            <a:ext cx="1073150" cy="304800"/>
          </a:xfrm>
          <a:prstGeom prst="rect">
            <a:avLst/>
          </a:prstGeom>
          <a:noFill/>
          <a:ln w="9525">
            <a:noFill/>
            <a:miter lim="800000"/>
            <a:headEnd/>
            <a:tailEnd/>
          </a:ln>
        </p:spPr>
        <p:txBody>
          <a:bodyPr wrap="none" lIns="0" tIns="0" rIns="0" bIns="0">
            <a:spAutoFit/>
          </a:bodyPr>
          <a:lstStyle/>
          <a:p>
            <a:pPr algn="ctr"/>
            <a:r>
              <a:rPr lang="en-CA" altLang="en-US" sz="2000">
                <a:solidFill>
                  <a:srgbClr val="000000"/>
                </a:solidFill>
                <a:latin typeface="Nimbus Roman No9 L" charset="0"/>
              </a:rPr>
              <a:t>Word line</a:t>
            </a:r>
            <a:endParaRPr lang="en-CA" altLang="en-US" sz="2400"/>
          </a:p>
        </p:txBody>
      </p:sp>
      <p:sp>
        <p:nvSpPr>
          <p:cNvPr id="50184" name="Rectangle 8"/>
          <p:cNvSpPr>
            <a:spLocks noChangeArrowheads="1"/>
          </p:cNvSpPr>
          <p:nvPr/>
        </p:nvSpPr>
        <p:spPr bwMode="auto">
          <a:xfrm>
            <a:off x="2112963" y="2555875"/>
            <a:ext cx="763587" cy="304800"/>
          </a:xfrm>
          <a:prstGeom prst="rect">
            <a:avLst/>
          </a:prstGeom>
          <a:noFill/>
          <a:ln w="9525">
            <a:noFill/>
            <a:miter lim="800000"/>
            <a:headEnd/>
            <a:tailEnd/>
          </a:ln>
        </p:spPr>
        <p:txBody>
          <a:bodyPr wrap="none" lIns="0" tIns="0" rIns="0" bIns="0">
            <a:spAutoFit/>
          </a:bodyPr>
          <a:lstStyle/>
          <a:p>
            <a:pPr algn="ctr"/>
            <a:r>
              <a:rPr lang="en-CA" altLang="en-US" sz="2000">
                <a:solidFill>
                  <a:srgbClr val="000000"/>
                </a:solidFill>
                <a:latin typeface="Nimbus Roman No9 L" charset="0"/>
              </a:rPr>
              <a:t>Bit line</a:t>
            </a:r>
            <a:endParaRPr lang="en-CA" altLang="en-US" sz="2400"/>
          </a:p>
        </p:txBody>
      </p:sp>
      <p:sp>
        <p:nvSpPr>
          <p:cNvPr id="50185" name="Line 9"/>
          <p:cNvSpPr>
            <a:spLocks noChangeShapeType="1"/>
          </p:cNvSpPr>
          <p:nvPr/>
        </p:nvSpPr>
        <p:spPr bwMode="auto">
          <a:xfrm flipH="1">
            <a:off x="1697038" y="3719513"/>
            <a:ext cx="5265737" cy="1587"/>
          </a:xfrm>
          <a:prstGeom prst="line">
            <a:avLst/>
          </a:prstGeom>
          <a:noFill/>
          <a:ln w="26988">
            <a:solidFill>
              <a:srgbClr val="000000"/>
            </a:solidFill>
            <a:round/>
            <a:headEnd/>
            <a:tailEnd/>
          </a:ln>
        </p:spPr>
        <p:txBody>
          <a:bodyPr/>
          <a:lstStyle/>
          <a:p>
            <a:endParaRPr lang="en-IN"/>
          </a:p>
        </p:txBody>
      </p:sp>
      <p:sp>
        <p:nvSpPr>
          <p:cNvPr id="50186" name="Line 10"/>
          <p:cNvSpPr>
            <a:spLocks noChangeShapeType="1"/>
          </p:cNvSpPr>
          <p:nvPr/>
        </p:nvSpPr>
        <p:spPr bwMode="auto">
          <a:xfrm flipV="1">
            <a:off x="3775075" y="3719513"/>
            <a:ext cx="1588" cy="471487"/>
          </a:xfrm>
          <a:prstGeom prst="line">
            <a:avLst/>
          </a:prstGeom>
          <a:noFill/>
          <a:ln w="26988">
            <a:solidFill>
              <a:srgbClr val="00FFFF"/>
            </a:solidFill>
            <a:round/>
            <a:headEnd/>
            <a:tailEnd/>
          </a:ln>
        </p:spPr>
        <p:txBody>
          <a:bodyPr/>
          <a:lstStyle/>
          <a:p>
            <a:endParaRPr lang="en-IN"/>
          </a:p>
        </p:txBody>
      </p:sp>
      <p:sp>
        <p:nvSpPr>
          <p:cNvPr id="50187" name="Line 11"/>
          <p:cNvSpPr>
            <a:spLocks noChangeShapeType="1"/>
          </p:cNvSpPr>
          <p:nvPr/>
        </p:nvSpPr>
        <p:spPr bwMode="auto">
          <a:xfrm flipH="1">
            <a:off x="2473325" y="4522788"/>
            <a:ext cx="969963" cy="1587"/>
          </a:xfrm>
          <a:prstGeom prst="line">
            <a:avLst/>
          </a:prstGeom>
          <a:noFill/>
          <a:ln w="26988">
            <a:solidFill>
              <a:srgbClr val="00FFFF"/>
            </a:solidFill>
            <a:round/>
            <a:headEnd/>
            <a:tailEnd/>
          </a:ln>
        </p:spPr>
        <p:txBody>
          <a:bodyPr/>
          <a:lstStyle/>
          <a:p>
            <a:endParaRPr lang="en-IN"/>
          </a:p>
        </p:txBody>
      </p:sp>
      <p:sp>
        <p:nvSpPr>
          <p:cNvPr id="50188" name="Line 12"/>
          <p:cNvSpPr>
            <a:spLocks noChangeShapeType="1"/>
          </p:cNvSpPr>
          <p:nvPr/>
        </p:nvSpPr>
        <p:spPr bwMode="auto">
          <a:xfrm flipV="1">
            <a:off x="2473325" y="2916238"/>
            <a:ext cx="1588" cy="3352800"/>
          </a:xfrm>
          <a:prstGeom prst="line">
            <a:avLst/>
          </a:prstGeom>
          <a:noFill/>
          <a:ln w="26988">
            <a:solidFill>
              <a:srgbClr val="000000"/>
            </a:solidFill>
            <a:round/>
            <a:headEnd/>
            <a:tailEnd/>
          </a:ln>
        </p:spPr>
        <p:txBody>
          <a:bodyPr/>
          <a:lstStyle/>
          <a:p>
            <a:endParaRPr lang="en-IN"/>
          </a:p>
        </p:txBody>
      </p:sp>
      <p:sp>
        <p:nvSpPr>
          <p:cNvPr id="50189" name="Line 13"/>
          <p:cNvSpPr>
            <a:spLocks noChangeShapeType="1"/>
          </p:cNvSpPr>
          <p:nvPr/>
        </p:nvSpPr>
        <p:spPr bwMode="auto">
          <a:xfrm flipV="1">
            <a:off x="5272088" y="5160963"/>
            <a:ext cx="1587" cy="469900"/>
          </a:xfrm>
          <a:prstGeom prst="line">
            <a:avLst/>
          </a:prstGeom>
          <a:noFill/>
          <a:ln w="26988">
            <a:solidFill>
              <a:srgbClr val="00FFFF"/>
            </a:solidFill>
            <a:round/>
            <a:headEnd/>
            <a:tailEnd/>
          </a:ln>
        </p:spPr>
        <p:txBody>
          <a:bodyPr/>
          <a:lstStyle/>
          <a:p>
            <a:endParaRPr lang="en-IN"/>
          </a:p>
        </p:txBody>
      </p:sp>
      <p:sp>
        <p:nvSpPr>
          <p:cNvPr id="50190" name="Line 14"/>
          <p:cNvSpPr>
            <a:spLocks noChangeShapeType="1"/>
          </p:cNvSpPr>
          <p:nvPr/>
        </p:nvSpPr>
        <p:spPr bwMode="auto">
          <a:xfrm flipH="1">
            <a:off x="5189538" y="5797550"/>
            <a:ext cx="165100" cy="1588"/>
          </a:xfrm>
          <a:prstGeom prst="line">
            <a:avLst/>
          </a:prstGeom>
          <a:noFill/>
          <a:ln w="26988">
            <a:solidFill>
              <a:srgbClr val="00FFFF"/>
            </a:solidFill>
            <a:round/>
            <a:headEnd/>
            <a:tailEnd/>
          </a:ln>
        </p:spPr>
        <p:txBody>
          <a:bodyPr/>
          <a:lstStyle/>
          <a:p>
            <a:endParaRPr lang="en-IN"/>
          </a:p>
        </p:txBody>
      </p:sp>
      <p:sp>
        <p:nvSpPr>
          <p:cNvPr id="50191" name="Line 15"/>
          <p:cNvSpPr>
            <a:spLocks noChangeShapeType="1"/>
          </p:cNvSpPr>
          <p:nvPr/>
        </p:nvSpPr>
        <p:spPr bwMode="auto">
          <a:xfrm flipH="1">
            <a:off x="5105400" y="5715000"/>
            <a:ext cx="333375" cy="1588"/>
          </a:xfrm>
          <a:prstGeom prst="line">
            <a:avLst/>
          </a:prstGeom>
          <a:noFill/>
          <a:ln w="26988">
            <a:solidFill>
              <a:srgbClr val="00FFFF"/>
            </a:solidFill>
            <a:round/>
            <a:headEnd/>
            <a:tailEnd/>
          </a:ln>
        </p:spPr>
        <p:txBody>
          <a:bodyPr/>
          <a:lstStyle/>
          <a:p>
            <a:endParaRPr lang="en-IN"/>
          </a:p>
        </p:txBody>
      </p:sp>
      <p:sp>
        <p:nvSpPr>
          <p:cNvPr id="50192" name="Line 16"/>
          <p:cNvSpPr>
            <a:spLocks noChangeShapeType="1"/>
          </p:cNvSpPr>
          <p:nvPr/>
        </p:nvSpPr>
        <p:spPr bwMode="auto">
          <a:xfrm flipH="1">
            <a:off x="5049838" y="5630863"/>
            <a:ext cx="471487" cy="1587"/>
          </a:xfrm>
          <a:prstGeom prst="line">
            <a:avLst/>
          </a:prstGeom>
          <a:noFill/>
          <a:ln w="26988">
            <a:solidFill>
              <a:srgbClr val="00FFFF"/>
            </a:solidFill>
            <a:round/>
            <a:headEnd/>
            <a:tailEnd/>
          </a:ln>
        </p:spPr>
        <p:txBody>
          <a:bodyPr/>
          <a:lstStyle/>
          <a:p>
            <a:endParaRPr lang="en-IN"/>
          </a:p>
        </p:txBody>
      </p:sp>
      <p:sp>
        <p:nvSpPr>
          <p:cNvPr id="50193" name="Rectangle 17"/>
          <p:cNvSpPr>
            <a:spLocks noChangeArrowheads="1"/>
          </p:cNvSpPr>
          <p:nvPr/>
        </p:nvSpPr>
        <p:spPr bwMode="auto">
          <a:xfrm>
            <a:off x="3443288" y="4356100"/>
            <a:ext cx="636587" cy="166688"/>
          </a:xfrm>
          <a:prstGeom prst="rect">
            <a:avLst/>
          </a:prstGeom>
          <a:noFill/>
          <a:ln w="26988">
            <a:solidFill>
              <a:srgbClr val="00FFFF"/>
            </a:solidFill>
            <a:miter lim="800000"/>
            <a:headEnd/>
            <a:tailEnd/>
          </a:ln>
        </p:spPr>
        <p:txBody>
          <a:bodyPr/>
          <a:lstStyle/>
          <a:p>
            <a:pPr algn="ctr"/>
            <a:endParaRPr lang="en-US" altLang="en-US"/>
          </a:p>
        </p:txBody>
      </p:sp>
      <p:sp>
        <p:nvSpPr>
          <p:cNvPr id="50194" name="Line 18"/>
          <p:cNvSpPr>
            <a:spLocks noChangeShapeType="1"/>
          </p:cNvSpPr>
          <p:nvPr/>
        </p:nvSpPr>
        <p:spPr bwMode="auto">
          <a:xfrm flipH="1">
            <a:off x="3443288" y="4191000"/>
            <a:ext cx="636587" cy="1588"/>
          </a:xfrm>
          <a:prstGeom prst="line">
            <a:avLst/>
          </a:prstGeom>
          <a:noFill/>
          <a:ln w="26988">
            <a:solidFill>
              <a:srgbClr val="00FFFF"/>
            </a:solidFill>
            <a:round/>
            <a:headEnd/>
            <a:tailEnd/>
          </a:ln>
        </p:spPr>
        <p:txBody>
          <a:bodyPr/>
          <a:lstStyle/>
          <a:p>
            <a:endParaRPr lang="en-IN"/>
          </a:p>
        </p:txBody>
      </p:sp>
      <p:sp>
        <p:nvSpPr>
          <p:cNvPr id="50195" name="Line 19"/>
          <p:cNvSpPr>
            <a:spLocks noChangeShapeType="1"/>
          </p:cNvSpPr>
          <p:nvPr/>
        </p:nvSpPr>
        <p:spPr bwMode="auto">
          <a:xfrm flipH="1">
            <a:off x="5049838" y="4994275"/>
            <a:ext cx="471487" cy="1588"/>
          </a:xfrm>
          <a:prstGeom prst="line">
            <a:avLst/>
          </a:prstGeom>
          <a:noFill/>
          <a:ln w="26988">
            <a:solidFill>
              <a:srgbClr val="00FFFF"/>
            </a:solidFill>
            <a:round/>
            <a:headEnd/>
            <a:tailEnd/>
          </a:ln>
        </p:spPr>
        <p:txBody>
          <a:bodyPr/>
          <a:lstStyle/>
          <a:p>
            <a:endParaRPr lang="en-IN"/>
          </a:p>
        </p:txBody>
      </p:sp>
      <p:sp>
        <p:nvSpPr>
          <p:cNvPr id="50196" name="Line 20"/>
          <p:cNvSpPr>
            <a:spLocks noChangeShapeType="1"/>
          </p:cNvSpPr>
          <p:nvPr/>
        </p:nvSpPr>
        <p:spPr bwMode="auto">
          <a:xfrm flipH="1">
            <a:off x="5049838" y="5160963"/>
            <a:ext cx="471487" cy="1587"/>
          </a:xfrm>
          <a:prstGeom prst="line">
            <a:avLst/>
          </a:prstGeom>
          <a:noFill/>
          <a:ln w="26988">
            <a:solidFill>
              <a:srgbClr val="00FFFF"/>
            </a:solidFill>
            <a:round/>
            <a:headEnd/>
            <a:tailEnd/>
          </a:ln>
        </p:spPr>
        <p:txBody>
          <a:bodyPr/>
          <a:lstStyle/>
          <a:p>
            <a:endParaRPr lang="en-IN"/>
          </a:p>
        </p:txBody>
      </p:sp>
      <p:sp>
        <p:nvSpPr>
          <p:cNvPr id="50197" name="Freeform 21"/>
          <p:cNvSpPr>
            <a:spLocks/>
          </p:cNvSpPr>
          <p:nvPr/>
        </p:nvSpPr>
        <p:spPr bwMode="auto">
          <a:xfrm>
            <a:off x="2446338" y="4495800"/>
            <a:ext cx="53975" cy="55563"/>
          </a:xfrm>
          <a:custGeom>
            <a:avLst/>
            <a:gdLst>
              <a:gd name="T0" fmla="*/ 2147483646 w 34"/>
              <a:gd name="T1" fmla="*/ 2147483646 h 35"/>
              <a:gd name="T2" fmla="*/ 2147483646 w 34"/>
              <a:gd name="T3" fmla="*/ 0 h 35"/>
              <a:gd name="T4" fmla="*/ 0 w 34"/>
              <a:gd name="T5" fmla="*/ 0 h 35"/>
              <a:gd name="T6" fmla="*/ 0 w 34"/>
              <a:gd name="T7" fmla="*/ 2147483646 h 35"/>
              <a:gd name="T8" fmla="*/ 0 w 34"/>
              <a:gd name="T9" fmla="*/ 2147483646 h 35"/>
              <a:gd name="T10" fmla="*/ 2147483646 w 34"/>
              <a:gd name="T11" fmla="*/ 2147483646 h 35"/>
              <a:gd name="T12" fmla="*/ 2147483646 w 34"/>
              <a:gd name="T13" fmla="*/ 2147483646 h 35"/>
              <a:gd name="T14" fmla="*/ 2147483646 w 34"/>
              <a:gd name="T15" fmla="*/ 2147483646 h 35"/>
              <a:gd name="T16" fmla="*/ 2147483646 w 34"/>
              <a:gd name="T17" fmla="*/ 0 h 35"/>
              <a:gd name="T18" fmla="*/ 2147483646 w 34"/>
              <a:gd name="T19" fmla="*/ 0 h 35"/>
              <a:gd name="T20" fmla="*/ 2147483646 w 34"/>
              <a:gd name="T21" fmla="*/ 2147483646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35"/>
              <a:gd name="T35" fmla="*/ 34 w 34"/>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35">
                <a:moveTo>
                  <a:pt x="17" y="17"/>
                </a:moveTo>
                <a:lnTo>
                  <a:pt x="17" y="0"/>
                </a:lnTo>
                <a:lnTo>
                  <a:pt x="0" y="0"/>
                </a:lnTo>
                <a:lnTo>
                  <a:pt x="0" y="17"/>
                </a:lnTo>
                <a:lnTo>
                  <a:pt x="0" y="35"/>
                </a:lnTo>
                <a:lnTo>
                  <a:pt x="17" y="35"/>
                </a:lnTo>
                <a:lnTo>
                  <a:pt x="34" y="35"/>
                </a:lnTo>
                <a:lnTo>
                  <a:pt x="34" y="17"/>
                </a:lnTo>
                <a:lnTo>
                  <a:pt x="34" y="0"/>
                </a:lnTo>
                <a:lnTo>
                  <a:pt x="17" y="0"/>
                </a:lnTo>
                <a:lnTo>
                  <a:pt x="17" y="17"/>
                </a:lnTo>
                <a:close/>
              </a:path>
            </a:pathLst>
          </a:custGeom>
          <a:solidFill>
            <a:srgbClr val="00FFFF"/>
          </a:solidFill>
          <a:ln w="0">
            <a:solidFill>
              <a:srgbClr val="00FFFF"/>
            </a:solidFill>
            <a:round/>
            <a:headEnd/>
            <a:tailEnd/>
          </a:ln>
        </p:spPr>
        <p:txBody>
          <a:bodyPr/>
          <a:lstStyle/>
          <a:p>
            <a:endParaRPr lang="en-IN"/>
          </a:p>
        </p:txBody>
      </p:sp>
      <p:sp>
        <p:nvSpPr>
          <p:cNvPr id="50198" name="Freeform 22"/>
          <p:cNvSpPr>
            <a:spLocks/>
          </p:cNvSpPr>
          <p:nvPr/>
        </p:nvSpPr>
        <p:spPr bwMode="auto">
          <a:xfrm>
            <a:off x="2446338" y="4467225"/>
            <a:ext cx="82550" cy="84138"/>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26988">
            <a:solidFill>
              <a:srgbClr val="00FFFF"/>
            </a:solidFill>
            <a:round/>
            <a:headEnd/>
            <a:tailEnd/>
          </a:ln>
        </p:spPr>
        <p:txBody>
          <a:bodyPr/>
          <a:lstStyle/>
          <a:p>
            <a:endParaRPr lang="en-IN"/>
          </a:p>
        </p:txBody>
      </p:sp>
      <p:sp>
        <p:nvSpPr>
          <p:cNvPr id="50199" name="Freeform 23"/>
          <p:cNvSpPr>
            <a:spLocks/>
          </p:cNvSpPr>
          <p:nvPr/>
        </p:nvSpPr>
        <p:spPr bwMode="auto">
          <a:xfrm>
            <a:off x="3719513" y="3692525"/>
            <a:ext cx="55562" cy="55563"/>
          </a:xfrm>
          <a:custGeom>
            <a:avLst/>
            <a:gdLst>
              <a:gd name="T0" fmla="*/ 2147483646 w 35"/>
              <a:gd name="T1" fmla="*/ 2147483646 h 35"/>
              <a:gd name="T2" fmla="*/ 2147483646 w 35"/>
              <a:gd name="T3" fmla="*/ 0 h 35"/>
              <a:gd name="T4" fmla="*/ 0 w 35"/>
              <a:gd name="T5" fmla="*/ 0 h 35"/>
              <a:gd name="T6" fmla="*/ 0 w 35"/>
              <a:gd name="T7" fmla="*/ 2147483646 h 35"/>
              <a:gd name="T8" fmla="*/ 0 w 35"/>
              <a:gd name="T9" fmla="*/ 2147483646 h 35"/>
              <a:gd name="T10" fmla="*/ 2147483646 w 35"/>
              <a:gd name="T11" fmla="*/ 2147483646 h 35"/>
              <a:gd name="T12" fmla="*/ 2147483646 w 35"/>
              <a:gd name="T13" fmla="*/ 2147483646 h 35"/>
              <a:gd name="T14" fmla="*/ 2147483646 w 35"/>
              <a:gd name="T15" fmla="*/ 2147483646 h 35"/>
              <a:gd name="T16" fmla="*/ 2147483646 w 35"/>
              <a:gd name="T17" fmla="*/ 0 h 35"/>
              <a:gd name="T18" fmla="*/ 2147483646 w 35"/>
              <a:gd name="T19" fmla="*/ 0 h 35"/>
              <a:gd name="T20" fmla="*/ 2147483646 w 35"/>
              <a:gd name="T21" fmla="*/ 2147483646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35"/>
              <a:gd name="T35" fmla="*/ 35 w 35"/>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35">
                <a:moveTo>
                  <a:pt x="18" y="17"/>
                </a:moveTo>
                <a:lnTo>
                  <a:pt x="18" y="0"/>
                </a:lnTo>
                <a:lnTo>
                  <a:pt x="0" y="0"/>
                </a:lnTo>
                <a:lnTo>
                  <a:pt x="0" y="17"/>
                </a:lnTo>
                <a:lnTo>
                  <a:pt x="0" y="35"/>
                </a:lnTo>
                <a:lnTo>
                  <a:pt x="18" y="35"/>
                </a:lnTo>
                <a:lnTo>
                  <a:pt x="35" y="35"/>
                </a:lnTo>
                <a:lnTo>
                  <a:pt x="35" y="17"/>
                </a:lnTo>
                <a:lnTo>
                  <a:pt x="35" y="0"/>
                </a:lnTo>
                <a:lnTo>
                  <a:pt x="18" y="0"/>
                </a:lnTo>
                <a:lnTo>
                  <a:pt x="18" y="17"/>
                </a:lnTo>
                <a:close/>
              </a:path>
            </a:pathLst>
          </a:custGeom>
          <a:solidFill>
            <a:srgbClr val="00FFFF"/>
          </a:solidFill>
          <a:ln w="0">
            <a:solidFill>
              <a:srgbClr val="00FFFF"/>
            </a:solidFill>
            <a:round/>
            <a:headEnd/>
            <a:tailEnd/>
          </a:ln>
        </p:spPr>
        <p:txBody>
          <a:bodyPr/>
          <a:lstStyle/>
          <a:p>
            <a:endParaRPr lang="en-IN"/>
          </a:p>
        </p:txBody>
      </p:sp>
      <p:sp>
        <p:nvSpPr>
          <p:cNvPr id="50200" name="Freeform 24"/>
          <p:cNvSpPr>
            <a:spLocks/>
          </p:cNvSpPr>
          <p:nvPr/>
        </p:nvSpPr>
        <p:spPr bwMode="auto">
          <a:xfrm>
            <a:off x="3719513" y="3663950"/>
            <a:ext cx="84137" cy="84138"/>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26988">
            <a:solidFill>
              <a:srgbClr val="00FFFF"/>
            </a:solidFill>
            <a:round/>
            <a:headEnd/>
            <a:tailEnd/>
          </a:ln>
        </p:spPr>
        <p:txBody>
          <a:bodyPr/>
          <a:lstStyle/>
          <a:p>
            <a:endParaRPr lang="en-IN"/>
          </a:p>
        </p:txBody>
      </p:sp>
      <p:sp>
        <p:nvSpPr>
          <p:cNvPr id="50201" name="Line 25"/>
          <p:cNvSpPr>
            <a:spLocks noChangeShapeType="1"/>
          </p:cNvSpPr>
          <p:nvPr/>
        </p:nvSpPr>
        <p:spPr bwMode="auto">
          <a:xfrm>
            <a:off x="3463925" y="4529138"/>
            <a:ext cx="838200" cy="0"/>
          </a:xfrm>
          <a:prstGeom prst="line">
            <a:avLst/>
          </a:prstGeom>
          <a:noFill/>
          <a:ln w="38100">
            <a:solidFill>
              <a:schemeClr val="bg1"/>
            </a:solidFill>
            <a:round/>
            <a:headEnd/>
            <a:tailEnd/>
          </a:ln>
        </p:spPr>
        <p:txBody>
          <a:bodyPr/>
          <a:lstStyle/>
          <a:p>
            <a:endParaRPr lang="en-IN"/>
          </a:p>
        </p:txBody>
      </p:sp>
      <p:sp>
        <p:nvSpPr>
          <p:cNvPr id="50202" name="Freeform 26"/>
          <p:cNvSpPr>
            <a:spLocks/>
          </p:cNvSpPr>
          <p:nvPr/>
        </p:nvSpPr>
        <p:spPr bwMode="auto">
          <a:xfrm>
            <a:off x="4079875" y="4522788"/>
            <a:ext cx="1192213" cy="471487"/>
          </a:xfrm>
          <a:custGeom>
            <a:avLst/>
            <a:gdLst>
              <a:gd name="T0" fmla="*/ 2147483646 w 43"/>
              <a:gd name="T1" fmla="*/ 2147483646 h 17"/>
              <a:gd name="T2" fmla="*/ 2147483646 w 43"/>
              <a:gd name="T3" fmla="*/ 0 h 17"/>
              <a:gd name="T4" fmla="*/ 0 w 43"/>
              <a:gd name="T5" fmla="*/ 0 h 17"/>
              <a:gd name="T6" fmla="*/ 0 60000 65536"/>
              <a:gd name="T7" fmla="*/ 0 60000 65536"/>
              <a:gd name="T8" fmla="*/ 0 60000 65536"/>
              <a:gd name="T9" fmla="*/ 0 w 43"/>
              <a:gd name="T10" fmla="*/ 0 h 17"/>
              <a:gd name="T11" fmla="*/ 43 w 43"/>
              <a:gd name="T12" fmla="*/ 17 h 17"/>
            </a:gdLst>
            <a:ahLst/>
            <a:cxnLst>
              <a:cxn ang="T6">
                <a:pos x="T0" y="T1"/>
              </a:cxn>
              <a:cxn ang="T7">
                <a:pos x="T2" y="T3"/>
              </a:cxn>
              <a:cxn ang="T8">
                <a:pos x="T4" y="T5"/>
              </a:cxn>
            </a:cxnLst>
            <a:rect l="T9" t="T10" r="T11" b="T12"/>
            <a:pathLst>
              <a:path w="43" h="17">
                <a:moveTo>
                  <a:pt x="43" y="17"/>
                </a:moveTo>
                <a:lnTo>
                  <a:pt x="43" y="0"/>
                </a:lnTo>
                <a:lnTo>
                  <a:pt x="0" y="0"/>
                </a:lnTo>
              </a:path>
            </a:pathLst>
          </a:custGeom>
          <a:noFill/>
          <a:ln w="26988">
            <a:solidFill>
              <a:srgbClr val="00FFFF"/>
            </a:solidFill>
            <a:round/>
            <a:headEnd/>
            <a:tailEnd/>
          </a:ln>
        </p:spPr>
        <p:txBody>
          <a:bodyPr/>
          <a:lstStyle/>
          <a:p>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IN" altLang="en-US" b="1"/>
              <a:t>ROM Technology</a:t>
            </a:r>
          </a:p>
        </p:txBody>
      </p:sp>
      <p:pic>
        <p:nvPicPr>
          <p:cNvPr id="52227" name="Picture 5"/>
          <p:cNvPicPr>
            <a:picLocks noChangeAspect="1"/>
          </p:cNvPicPr>
          <p:nvPr/>
        </p:nvPicPr>
        <p:blipFill>
          <a:blip r:embed="rId2"/>
          <a:srcRect/>
          <a:stretch>
            <a:fillRect/>
          </a:stretch>
        </p:blipFill>
        <p:spPr bwMode="auto">
          <a:xfrm>
            <a:off x="1404938" y="981075"/>
            <a:ext cx="6696075" cy="5256213"/>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11188" y="38100"/>
            <a:ext cx="7772400" cy="685800"/>
          </a:xfrm>
        </p:spPr>
        <p:txBody>
          <a:bodyPr/>
          <a:lstStyle/>
          <a:p>
            <a:pPr eaLnBrk="1" hangingPunct="1"/>
            <a:r>
              <a:rPr lang="en-US" altLang="zh-CN" b="1">
                <a:ea typeface="SimSun" pitchFamily="2" charset="-122"/>
              </a:rPr>
              <a:t>Read-Only-Memory (PROM)</a:t>
            </a:r>
          </a:p>
        </p:txBody>
      </p:sp>
      <p:grpSp>
        <p:nvGrpSpPr>
          <p:cNvPr id="53251" name="Group 4"/>
          <p:cNvGrpSpPr>
            <a:grpSpLocks/>
          </p:cNvGrpSpPr>
          <p:nvPr/>
        </p:nvGrpSpPr>
        <p:grpSpPr bwMode="auto">
          <a:xfrm>
            <a:off x="6075363" y="4079875"/>
            <a:ext cx="2541587" cy="517525"/>
            <a:chOff x="3473" y="2099"/>
            <a:chExt cx="1601" cy="326"/>
          </a:xfrm>
        </p:grpSpPr>
        <p:sp>
          <p:nvSpPr>
            <p:cNvPr id="53280" name="Rectangle 5"/>
            <p:cNvSpPr>
              <a:spLocks noChangeArrowheads="1"/>
            </p:cNvSpPr>
            <p:nvPr/>
          </p:nvSpPr>
          <p:spPr bwMode="auto">
            <a:xfrm>
              <a:off x="3473" y="2099"/>
              <a:ext cx="1601" cy="163"/>
            </a:xfrm>
            <a:prstGeom prst="rect">
              <a:avLst/>
            </a:prstGeom>
            <a:noFill/>
            <a:ln w="9525">
              <a:noFill/>
              <a:miter lim="800000"/>
              <a:headEnd/>
              <a:tailEnd/>
            </a:ln>
          </p:spPr>
          <p:txBody>
            <a:bodyPr wrap="none" lIns="0" tIns="0" rIns="0" bIns="0">
              <a:spAutoFit/>
            </a:bodyPr>
            <a:lstStyle/>
            <a:p>
              <a:pPr algn="ctr"/>
              <a:r>
                <a:rPr lang="en-CA" altLang="zh-CN" sz="1700">
                  <a:solidFill>
                    <a:srgbClr val="000000"/>
                  </a:solidFill>
                  <a:latin typeface="Nimbus Roman No9 L" charset="0"/>
                  <a:ea typeface="SimSun" pitchFamily="2" charset="-122"/>
                </a:rPr>
                <a:t>Not connected to store a 1</a:t>
              </a:r>
              <a:endParaRPr lang="en-CA" altLang="zh-CN" sz="2400">
                <a:ea typeface="SimSun" pitchFamily="2" charset="-122"/>
              </a:endParaRPr>
            </a:p>
          </p:txBody>
        </p:sp>
        <p:sp>
          <p:nvSpPr>
            <p:cNvPr id="53281" name="Rectangle 6"/>
            <p:cNvSpPr>
              <a:spLocks noChangeArrowheads="1"/>
            </p:cNvSpPr>
            <p:nvPr/>
          </p:nvSpPr>
          <p:spPr bwMode="auto">
            <a:xfrm>
              <a:off x="3482" y="2262"/>
              <a:ext cx="1381" cy="163"/>
            </a:xfrm>
            <a:prstGeom prst="rect">
              <a:avLst/>
            </a:prstGeom>
            <a:noFill/>
            <a:ln w="9525">
              <a:noFill/>
              <a:miter lim="800000"/>
              <a:headEnd/>
              <a:tailEnd/>
            </a:ln>
          </p:spPr>
          <p:txBody>
            <a:bodyPr wrap="none" lIns="0" tIns="0" rIns="0" bIns="0">
              <a:spAutoFit/>
            </a:bodyPr>
            <a:lstStyle/>
            <a:p>
              <a:pPr algn="ctr"/>
              <a:r>
                <a:rPr lang="en-CA" altLang="zh-CN" sz="1700">
                  <a:solidFill>
                    <a:srgbClr val="000000"/>
                  </a:solidFill>
                  <a:latin typeface="Nimbus Roman No9 L" charset="0"/>
                  <a:ea typeface="SimSun" pitchFamily="2" charset="-122"/>
                </a:rPr>
                <a:t>Connected to store a 0</a:t>
              </a:r>
              <a:endParaRPr lang="en-CA" altLang="zh-CN" sz="2400">
                <a:ea typeface="SimSun" pitchFamily="2" charset="-122"/>
              </a:endParaRPr>
            </a:p>
          </p:txBody>
        </p:sp>
      </p:grpSp>
      <p:sp>
        <p:nvSpPr>
          <p:cNvPr id="53252" name="Line 7"/>
          <p:cNvSpPr>
            <a:spLocks noChangeShapeType="1"/>
          </p:cNvSpPr>
          <p:nvPr/>
        </p:nvSpPr>
        <p:spPr bwMode="auto">
          <a:xfrm>
            <a:off x="5613400" y="4402138"/>
            <a:ext cx="385763" cy="1587"/>
          </a:xfrm>
          <a:prstGeom prst="line">
            <a:avLst/>
          </a:prstGeom>
          <a:noFill/>
          <a:ln w="23813">
            <a:solidFill>
              <a:srgbClr val="000000"/>
            </a:solidFill>
            <a:round/>
            <a:headEnd/>
            <a:tailEnd/>
          </a:ln>
        </p:spPr>
        <p:txBody>
          <a:bodyPr/>
          <a:lstStyle/>
          <a:p>
            <a:endParaRPr lang="en-IN"/>
          </a:p>
        </p:txBody>
      </p:sp>
      <p:sp>
        <p:nvSpPr>
          <p:cNvPr id="53253" name="Rectangle 8"/>
          <p:cNvSpPr>
            <a:spLocks noChangeArrowheads="1"/>
          </p:cNvSpPr>
          <p:nvPr/>
        </p:nvSpPr>
        <p:spPr bwMode="auto">
          <a:xfrm>
            <a:off x="4017963" y="5680075"/>
            <a:ext cx="2646362" cy="288925"/>
          </a:xfrm>
          <a:prstGeom prst="rect">
            <a:avLst/>
          </a:prstGeom>
          <a:noFill/>
          <a:ln w="9525">
            <a:noFill/>
            <a:miter lim="800000"/>
            <a:headEnd/>
            <a:tailEnd/>
          </a:ln>
        </p:spPr>
        <p:txBody>
          <a:bodyPr wrap="none" lIns="0" tIns="0" rIns="0" bIns="0">
            <a:spAutoFit/>
          </a:bodyPr>
          <a:lstStyle/>
          <a:p>
            <a:pPr algn="ctr"/>
            <a:r>
              <a:rPr lang="en-CA" altLang="zh-CN" sz="1900">
                <a:solidFill>
                  <a:srgbClr val="000000"/>
                </a:solidFill>
                <a:latin typeface="Nimbus Roman No9 L" charset="0"/>
                <a:ea typeface="SimSun" pitchFamily="2" charset="-122"/>
              </a:rPr>
              <a:t>Figure 5.12.</a:t>
            </a:r>
            <a:r>
              <a:rPr lang="en-US" altLang="zh-CN" sz="1900">
                <a:solidFill>
                  <a:srgbClr val="000000"/>
                </a:solidFill>
                <a:latin typeface="Nimbus Roman No9 L" charset="0"/>
                <a:ea typeface="SimSun" pitchFamily="2" charset="-122"/>
              </a:rPr>
              <a:t> </a:t>
            </a:r>
            <a:r>
              <a:rPr lang="en-CA" altLang="zh-CN" sz="1900">
                <a:solidFill>
                  <a:srgbClr val="000000"/>
                </a:solidFill>
                <a:latin typeface="Nimbus Roman No9 L" charset="0"/>
                <a:ea typeface="SimSun" pitchFamily="2" charset="-122"/>
              </a:rPr>
              <a:t>A ROM cell.</a:t>
            </a:r>
            <a:endParaRPr lang="en-CA" altLang="zh-CN" sz="2400">
              <a:ea typeface="SimSun" pitchFamily="2" charset="-122"/>
            </a:endParaRPr>
          </a:p>
        </p:txBody>
      </p:sp>
      <p:sp>
        <p:nvSpPr>
          <p:cNvPr id="53254" name="Line 9"/>
          <p:cNvSpPr>
            <a:spLocks noChangeShapeType="1"/>
          </p:cNvSpPr>
          <p:nvPr/>
        </p:nvSpPr>
        <p:spPr bwMode="auto">
          <a:xfrm flipH="1">
            <a:off x="2122488" y="3027363"/>
            <a:ext cx="4584700" cy="1587"/>
          </a:xfrm>
          <a:prstGeom prst="line">
            <a:avLst/>
          </a:prstGeom>
          <a:noFill/>
          <a:ln w="23813">
            <a:solidFill>
              <a:srgbClr val="000000"/>
            </a:solidFill>
            <a:round/>
            <a:headEnd/>
            <a:tailEnd/>
          </a:ln>
        </p:spPr>
        <p:txBody>
          <a:bodyPr/>
          <a:lstStyle/>
          <a:p>
            <a:endParaRPr lang="en-IN"/>
          </a:p>
        </p:txBody>
      </p:sp>
      <p:sp>
        <p:nvSpPr>
          <p:cNvPr id="53255" name="Rectangle 10"/>
          <p:cNvSpPr>
            <a:spLocks noChangeArrowheads="1"/>
          </p:cNvSpPr>
          <p:nvPr/>
        </p:nvSpPr>
        <p:spPr bwMode="auto">
          <a:xfrm>
            <a:off x="5646738" y="2689225"/>
            <a:ext cx="912812" cy="258763"/>
          </a:xfrm>
          <a:prstGeom prst="rect">
            <a:avLst/>
          </a:prstGeom>
          <a:noFill/>
          <a:ln w="9525">
            <a:noFill/>
            <a:miter lim="800000"/>
            <a:headEnd/>
            <a:tailEnd/>
          </a:ln>
        </p:spPr>
        <p:txBody>
          <a:bodyPr wrap="none" lIns="0" tIns="0" rIns="0" bIns="0">
            <a:spAutoFit/>
          </a:bodyPr>
          <a:lstStyle/>
          <a:p>
            <a:pPr algn="ctr"/>
            <a:r>
              <a:rPr lang="en-CA" altLang="zh-CN" sz="1700">
                <a:solidFill>
                  <a:srgbClr val="000000"/>
                </a:solidFill>
                <a:latin typeface="Nimbus Roman No9 L" charset="0"/>
                <a:ea typeface="SimSun" pitchFamily="2" charset="-122"/>
              </a:rPr>
              <a:t>Word line</a:t>
            </a:r>
            <a:endParaRPr lang="en-CA" altLang="zh-CN" sz="2400">
              <a:ea typeface="SimSun" pitchFamily="2" charset="-122"/>
            </a:endParaRPr>
          </a:p>
        </p:txBody>
      </p:sp>
      <p:sp>
        <p:nvSpPr>
          <p:cNvPr id="53256" name="Rectangle 11"/>
          <p:cNvSpPr>
            <a:spLocks noChangeArrowheads="1"/>
          </p:cNvSpPr>
          <p:nvPr/>
        </p:nvSpPr>
        <p:spPr bwMode="auto">
          <a:xfrm>
            <a:off x="4752975" y="4256088"/>
            <a:ext cx="144463" cy="258762"/>
          </a:xfrm>
          <a:prstGeom prst="rect">
            <a:avLst/>
          </a:prstGeom>
          <a:noFill/>
          <a:ln w="9525">
            <a:noFill/>
            <a:miter lim="800000"/>
            <a:headEnd/>
            <a:tailEnd/>
          </a:ln>
        </p:spPr>
        <p:txBody>
          <a:bodyPr wrap="none" lIns="0" tIns="0" rIns="0" bIns="0">
            <a:spAutoFit/>
          </a:bodyPr>
          <a:lstStyle/>
          <a:p>
            <a:pPr algn="ctr"/>
            <a:r>
              <a:rPr lang="en-CA" altLang="zh-CN" sz="1700" i="1">
                <a:solidFill>
                  <a:srgbClr val="000000"/>
                </a:solidFill>
                <a:latin typeface="Nimbus Roman No9 L" charset="0"/>
                <a:ea typeface="SimSun" pitchFamily="2" charset="-122"/>
              </a:rPr>
              <a:t>P</a:t>
            </a:r>
            <a:endParaRPr lang="en-CA" altLang="zh-CN" sz="2400">
              <a:ea typeface="SimSun" pitchFamily="2" charset="-122"/>
            </a:endParaRPr>
          </a:p>
        </p:txBody>
      </p:sp>
      <p:sp>
        <p:nvSpPr>
          <p:cNvPr id="53257" name="Freeform 12"/>
          <p:cNvSpPr>
            <a:spLocks/>
          </p:cNvSpPr>
          <p:nvPr/>
        </p:nvSpPr>
        <p:spPr bwMode="auto">
          <a:xfrm>
            <a:off x="5646738" y="4378325"/>
            <a:ext cx="144462" cy="47625"/>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3813">
            <a:solidFill>
              <a:srgbClr val="000000"/>
            </a:solidFill>
            <a:round/>
            <a:headEnd/>
            <a:tailEnd/>
          </a:ln>
        </p:spPr>
        <p:txBody>
          <a:bodyPr/>
          <a:lstStyle/>
          <a:p>
            <a:endParaRPr lang="en-IN"/>
          </a:p>
        </p:txBody>
      </p:sp>
      <p:sp>
        <p:nvSpPr>
          <p:cNvPr id="53258" name="Freeform 13"/>
          <p:cNvSpPr>
            <a:spLocks/>
          </p:cNvSpPr>
          <p:nvPr/>
        </p:nvSpPr>
        <p:spPr bwMode="auto">
          <a:xfrm>
            <a:off x="5468938" y="4378325"/>
            <a:ext cx="144462" cy="47625"/>
          </a:xfrm>
          <a:custGeom>
            <a:avLst/>
            <a:gdLst>
              <a:gd name="T0" fmla="*/ 2147483646 w 91"/>
              <a:gd name="T1" fmla="*/ 0 h 30"/>
              <a:gd name="T2" fmla="*/ 0 w 91"/>
              <a:gd name="T3" fmla="*/ 2147483646 h 30"/>
              <a:gd name="T4" fmla="*/ 2147483646 w 91"/>
              <a:gd name="T5" fmla="*/ 2147483646 h 30"/>
              <a:gd name="T6" fmla="*/ 2147483646 w 91"/>
              <a:gd name="T7" fmla="*/ 2147483646 h 30"/>
              <a:gd name="T8" fmla="*/ 2147483646 w 91"/>
              <a:gd name="T9" fmla="*/ 0 h 30"/>
              <a:gd name="T10" fmla="*/ 0 60000 65536"/>
              <a:gd name="T11" fmla="*/ 0 60000 65536"/>
              <a:gd name="T12" fmla="*/ 0 60000 65536"/>
              <a:gd name="T13" fmla="*/ 0 60000 65536"/>
              <a:gd name="T14" fmla="*/ 0 60000 65536"/>
              <a:gd name="T15" fmla="*/ 0 w 91"/>
              <a:gd name="T16" fmla="*/ 0 h 30"/>
              <a:gd name="T17" fmla="*/ 91 w 91"/>
              <a:gd name="T18" fmla="*/ 30 h 30"/>
            </a:gdLst>
            <a:ahLst/>
            <a:cxnLst>
              <a:cxn ang="T10">
                <a:pos x="T0" y="T1"/>
              </a:cxn>
              <a:cxn ang="T11">
                <a:pos x="T2" y="T3"/>
              </a:cxn>
              <a:cxn ang="T12">
                <a:pos x="T4" y="T5"/>
              </a:cxn>
              <a:cxn ang="T13">
                <a:pos x="T6" y="T7"/>
              </a:cxn>
              <a:cxn ang="T14">
                <a:pos x="T8" y="T9"/>
              </a:cxn>
            </a:cxnLst>
            <a:rect l="T15" t="T16" r="T17" b="T18"/>
            <a:pathLst>
              <a:path w="91" h="30">
                <a:moveTo>
                  <a:pt x="91" y="0"/>
                </a:moveTo>
                <a:lnTo>
                  <a:pt x="0" y="15"/>
                </a:lnTo>
                <a:lnTo>
                  <a:pt x="91" y="30"/>
                </a:lnTo>
                <a:lnTo>
                  <a:pt x="91" y="15"/>
                </a:lnTo>
                <a:lnTo>
                  <a:pt x="91" y="0"/>
                </a:lnTo>
                <a:close/>
              </a:path>
            </a:pathLst>
          </a:custGeom>
          <a:solidFill>
            <a:srgbClr val="000000"/>
          </a:solidFill>
          <a:ln w="0">
            <a:solidFill>
              <a:srgbClr val="000000"/>
            </a:solidFill>
            <a:round/>
            <a:headEnd/>
            <a:tailEnd/>
          </a:ln>
        </p:spPr>
        <p:txBody>
          <a:bodyPr/>
          <a:lstStyle/>
          <a:p>
            <a:endParaRPr lang="en-IN"/>
          </a:p>
        </p:txBody>
      </p:sp>
      <p:sp>
        <p:nvSpPr>
          <p:cNvPr id="53259" name="Freeform 14"/>
          <p:cNvSpPr>
            <a:spLocks/>
          </p:cNvSpPr>
          <p:nvPr/>
        </p:nvSpPr>
        <p:spPr bwMode="auto">
          <a:xfrm>
            <a:off x="5187950" y="4546600"/>
            <a:ext cx="120650" cy="120650"/>
          </a:xfrm>
          <a:custGeom>
            <a:avLst/>
            <a:gdLst>
              <a:gd name="T0" fmla="*/ 2147483646 w 5"/>
              <a:gd name="T1" fmla="*/ 0 h 5"/>
              <a:gd name="T2" fmla="*/ 0 w 5"/>
              <a:gd name="T3" fmla="*/ 0 h 5"/>
              <a:gd name="T4" fmla="*/ 0 w 5"/>
              <a:gd name="T5" fmla="*/ 2147483646 h 5"/>
              <a:gd name="T6" fmla="*/ 0 w 5"/>
              <a:gd name="T7" fmla="*/ 2147483646 h 5"/>
              <a:gd name="T8" fmla="*/ 2147483646 w 5"/>
              <a:gd name="T9" fmla="*/ 2147483646 h 5"/>
              <a:gd name="T10" fmla="*/ 2147483646 w 5"/>
              <a:gd name="T11" fmla="*/ 2147483646 h 5"/>
              <a:gd name="T12" fmla="*/ 2147483646 w 5"/>
              <a:gd name="T13" fmla="*/ 2147483646 h 5"/>
              <a:gd name="T14" fmla="*/ 2147483646 w 5"/>
              <a:gd name="T15" fmla="*/ 0 h 5"/>
              <a:gd name="T16" fmla="*/ 2147483646 w 5"/>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5"/>
              <a:gd name="T29" fmla="*/ 5 w 5"/>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5">
                <a:moveTo>
                  <a:pt x="2" y="0"/>
                </a:moveTo>
                <a:lnTo>
                  <a:pt x="0" y="0"/>
                </a:lnTo>
                <a:lnTo>
                  <a:pt x="0" y="2"/>
                </a:lnTo>
                <a:lnTo>
                  <a:pt x="0" y="4"/>
                </a:lnTo>
                <a:lnTo>
                  <a:pt x="2" y="5"/>
                </a:lnTo>
                <a:lnTo>
                  <a:pt x="4" y="4"/>
                </a:lnTo>
                <a:lnTo>
                  <a:pt x="5" y="2"/>
                </a:lnTo>
                <a:lnTo>
                  <a:pt x="4" y="0"/>
                </a:lnTo>
                <a:lnTo>
                  <a:pt x="2" y="0"/>
                </a:lnTo>
              </a:path>
            </a:pathLst>
          </a:custGeom>
          <a:noFill/>
          <a:ln w="23813">
            <a:solidFill>
              <a:srgbClr val="00FFFF"/>
            </a:solidFill>
            <a:round/>
            <a:headEnd/>
            <a:tailEnd/>
          </a:ln>
        </p:spPr>
        <p:txBody>
          <a:bodyPr/>
          <a:lstStyle/>
          <a:p>
            <a:endParaRPr lang="en-IN"/>
          </a:p>
        </p:txBody>
      </p:sp>
      <p:sp>
        <p:nvSpPr>
          <p:cNvPr id="53260" name="Freeform 15"/>
          <p:cNvSpPr>
            <a:spLocks/>
          </p:cNvSpPr>
          <p:nvPr/>
        </p:nvSpPr>
        <p:spPr bwMode="auto">
          <a:xfrm>
            <a:off x="5164138" y="4111625"/>
            <a:ext cx="144462" cy="146050"/>
          </a:xfrm>
          <a:custGeom>
            <a:avLst/>
            <a:gdLst>
              <a:gd name="T0" fmla="*/ 2147483646 w 91"/>
              <a:gd name="T1" fmla="*/ 2147483646 h 92"/>
              <a:gd name="T2" fmla="*/ 2147483646 w 91"/>
              <a:gd name="T3" fmla="*/ 0 h 92"/>
              <a:gd name="T4" fmla="*/ 2147483646 w 91"/>
              <a:gd name="T5" fmla="*/ 0 h 92"/>
              <a:gd name="T6" fmla="*/ 2147483646 w 91"/>
              <a:gd name="T7" fmla="*/ 2147483646 h 92"/>
              <a:gd name="T8" fmla="*/ 0 w 91"/>
              <a:gd name="T9" fmla="*/ 2147483646 h 92"/>
              <a:gd name="T10" fmla="*/ 0 w 91"/>
              <a:gd name="T11" fmla="*/ 2147483646 h 92"/>
              <a:gd name="T12" fmla="*/ 0 w 91"/>
              <a:gd name="T13" fmla="*/ 2147483646 h 92"/>
              <a:gd name="T14" fmla="*/ 2147483646 w 91"/>
              <a:gd name="T15" fmla="*/ 2147483646 h 92"/>
              <a:gd name="T16" fmla="*/ 2147483646 w 91"/>
              <a:gd name="T17" fmla="*/ 2147483646 h 92"/>
              <a:gd name="T18" fmla="*/ 2147483646 w 91"/>
              <a:gd name="T19" fmla="*/ 2147483646 h 92"/>
              <a:gd name="T20" fmla="*/ 2147483646 w 91"/>
              <a:gd name="T21" fmla="*/ 2147483646 h 92"/>
              <a:gd name="T22" fmla="*/ 2147483646 w 91"/>
              <a:gd name="T23" fmla="*/ 2147483646 h 92"/>
              <a:gd name="T24" fmla="*/ 2147483646 w 91"/>
              <a:gd name="T25" fmla="*/ 2147483646 h 92"/>
              <a:gd name="T26" fmla="*/ 2147483646 w 91"/>
              <a:gd name="T27" fmla="*/ 2147483646 h 92"/>
              <a:gd name="T28" fmla="*/ 2147483646 w 91"/>
              <a:gd name="T29" fmla="*/ 2147483646 h 92"/>
              <a:gd name="T30" fmla="*/ 2147483646 w 91"/>
              <a:gd name="T31" fmla="*/ 2147483646 h 92"/>
              <a:gd name="T32" fmla="*/ 2147483646 w 91"/>
              <a:gd name="T33" fmla="*/ 0 h 92"/>
              <a:gd name="T34" fmla="*/ 2147483646 w 91"/>
              <a:gd name="T35" fmla="*/ 0 h 92"/>
              <a:gd name="T36" fmla="*/ 2147483646 w 91"/>
              <a:gd name="T37" fmla="*/ 2147483646 h 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92"/>
              <a:gd name="T59" fmla="*/ 91 w 91"/>
              <a:gd name="T60" fmla="*/ 92 h 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92">
                <a:moveTo>
                  <a:pt x="45" y="46"/>
                </a:moveTo>
                <a:lnTo>
                  <a:pt x="45" y="0"/>
                </a:lnTo>
                <a:lnTo>
                  <a:pt x="30" y="0"/>
                </a:lnTo>
                <a:lnTo>
                  <a:pt x="15" y="16"/>
                </a:lnTo>
                <a:lnTo>
                  <a:pt x="0" y="31"/>
                </a:lnTo>
                <a:lnTo>
                  <a:pt x="0" y="46"/>
                </a:lnTo>
                <a:lnTo>
                  <a:pt x="0" y="61"/>
                </a:lnTo>
                <a:lnTo>
                  <a:pt x="15" y="76"/>
                </a:lnTo>
                <a:lnTo>
                  <a:pt x="30" y="92"/>
                </a:lnTo>
                <a:lnTo>
                  <a:pt x="45" y="92"/>
                </a:lnTo>
                <a:lnTo>
                  <a:pt x="60" y="92"/>
                </a:lnTo>
                <a:lnTo>
                  <a:pt x="76" y="76"/>
                </a:lnTo>
                <a:lnTo>
                  <a:pt x="91" y="61"/>
                </a:lnTo>
                <a:lnTo>
                  <a:pt x="91" y="46"/>
                </a:lnTo>
                <a:lnTo>
                  <a:pt x="91" y="31"/>
                </a:lnTo>
                <a:lnTo>
                  <a:pt x="76" y="16"/>
                </a:lnTo>
                <a:lnTo>
                  <a:pt x="60" y="0"/>
                </a:lnTo>
                <a:lnTo>
                  <a:pt x="45" y="0"/>
                </a:lnTo>
                <a:lnTo>
                  <a:pt x="45" y="46"/>
                </a:lnTo>
                <a:close/>
              </a:path>
            </a:pathLst>
          </a:custGeom>
          <a:solidFill>
            <a:srgbClr val="FFFFFF"/>
          </a:solidFill>
          <a:ln w="0">
            <a:solidFill>
              <a:srgbClr val="FFFFFF"/>
            </a:solidFill>
            <a:round/>
            <a:headEnd/>
            <a:tailEnd/>
          </a:ln>
        </p:spPr>
        <p:txBody>
          <a:bodyPr/>
          <a:lstStyle/>
          <a:p>
            <a:endParaRPr lang="en-IN"/>
          </a:p>
        </p:txBody>
      </p:sp>
      <p:sp>
        <p:nvSpPr>
          <p:cNvPr id="53261" name="Freeform 16"/>
          <p:cNvSpPr>
            <a:spLocks/>
          </p:cNvSpPr>
          <p:nvPr/>
        </p:nvSpPr>
        <p:spPr bwMode="auto">
          <a:xfrm>
            <a:off x="5187950" y="4137025"/>
            <a:ext cx="120650" cy="120650"/>
          </a:xfrm>
          <a:custGeom>
            <a:avLst/>
            <a:gdLst>
              <a:gd name="T0" fmla="*/ 2147483646 w 5"/>
              <a:gd name="T1" fmla="*/ 0 h 5"/>
              <a:gd name="T2" fmla="*/ 0 w 5"/>
              <a:gd name="T3" fmla="*/ 0 h 5"/>
              <a:gd name="T4" fmla="*/ 0 w 5"/>
              <a:gd name="T5" fmla="*/ 2147483646 h 5"/>
              <a:gd name="T6" fmla="*/ 0 w 5"/>
              <a:gd name="T7" fmla="*/ 2147483646 h 5"/>
              <a:gd name="T8" fmla="*/ 2147483646 w 5"/>
              <a:gd name="T9" fmla="*/ 2147483646 h 5"/>
              <a:gd name="T10" fmla="*/ 2147483646 w 5"/>
              <a:gd name="T11" fmla="*/ 2147483646 h 5"/>
              <a:gd name="T12" fmla="*/ 2147483646 w 5"/>
              <a:gd name="T13" fmla="*/ 2147483646 h 5"/>
              <a:gd name="T14" fmla="*/ 2147483646 w 5"/>
              <a:gd name="T15" fmla="*/ 0 h 5"/>
              <a:gd name="T16" fmla="*/ 2147483646 w 5"/>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5"/>
              <a:gd name="T29" fmla="*/ 5 w 5"/>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5">
                <a:moveTo>
                  <a:pt x="2" y="0"/>
                </a:moveTo>
                <a:lnTo>
                  <a:pt x="0" y="0"/>
                </a:lnTo>
                <a:lnTo>
                  <a:pt x="0" y="2"/>
                </a:lnTo>
                <a:lnTo>
                  <a:pt x="0" y="4"/>
                </a:lnTo>
                <a:lnTo>
                  <a:pt x="2" y="5"/>
                </a:lnTo>
                <a:lnTo>
                  <a:pt x="4" y="4"/>
                </a:lnTo>
                <a:lnTo>
                  <a:pt x="5" y="2"/>
                </a:lnTo>
                <a:lnTo>
                  <a:pt x="4" y="0"/>
                </a:lnTo>
                <a:lnTo>
                  <a:pt x="2" y="0"/>
                </a:lnTo>
              </a:path>
            </a:pathLst>
          </a:custGeom>
          <a:noFill/>
          <a:ln w="23813">
            <a:solidFill>
              <a:srgbClr val="00FFFF"/>
            </a:solidFill>
            <a:round/>
            <a:headEnd/>
            <a:tailEnd/>
          </a:ln>
        </p:spPr>
        <p:txBody>
          <a:bodyPr/>
          <a:lstStyle/>
          <a:p>
            <a:endParaRPr lang="en-IN"/>
          </a:p>
        </p:txBody>
      </p:sp>
      <p:sp>
        <p:nvSpPr>
          <p:cNvPr id="53262" name="Line 17"/>
          <p:cNvSpPr>
            <a:spLocks noChangeShapeType="1"/>
          </p:cNvSpPr>
          <p:nvPr/>
        </p:nvSpPr>
        <p:spPr bwMode="auto">
          <a:xfrm flipV="1">
            <a:off x="2798763" y="2327275"/>
            <a:ext cx="1587" cy="3328988"/>
          </a:xfrm>
          <a:prstGeom prst="line">
            <a:avLst/>
          </a:prstGeom>
          <a:noFill/>
          <a:ln w="23813">
            <a:solidFill>
              <a:srgbClr val="000000"/>
            </a:solidFill>
            <a:round/>
            <a:headEnd/>
            <a:tailEnd/>
          </a:ln>
        </p:spPr>
        <p:txBody>
          <a:bodyPr/>
          <a:lstStyle/>
          <a:p>
            <a:endParaRPr lang="en-IN"/>
          </a:p>
        </p:txBody>
      </p:sp>
      <p:sp>
        <p:nvSpPr>
          <p:cNvPr id="53263" name="Line 18"/>
          <p:cNvSpPr>
            <a:spLocks noChangeShapeType="1"/>
          </p:cNvSpPr>
          <p:nvPr/>
        </p:nvSpPr>
        <p:spPr bwMode="auto">
          <a:xfrm flipH="1">
            <a:off x="5018088" y="5102225"/>
            <a:ext cx="434975" cy="1588"/>
          </a:xfrm>
          <a:prstGeom prst="line">
            <a:avLst/>
          </a:prstGeom>
          <a:noFill/>
          <a:ln w="23813">
            <a:solidFill>
              <a:srgbClr val="00FFFF"/>
            </a:solidFill>
            <a:round/>
            <a:headEnd/>
            <a:tailEnd/>
          </a:ln>
        </p:spPr>
        <p:txBody>
          <a:bodyPr/>
          <a:lstStyle/>
          <a:p>
            <a:endParaRPr lang="en-IN"/>
          </a:p>
        </p:txBody>
      </p:sp>
      <p:sp>
        <p:nvSpPr>
          <p:cNvPr id="53264" name="Line 19"/>
          <p:cNvSpPr>
            <a:spLocks noChangeShapeType="1"/>
          </p:cNvSpPr>
          <p:nvPr/>
        </p:nvSpPr>
        <p:spPr bwMode="auto">
          <a:xfrm flipH="1">
            <a:off x="5091113" y="5173663"/>
            <a:ext cx="288925" cy="1587"/>
          </a:xfrm>
          <a:prstGeom prst="line">
            <a:avLst/>
          </a:prstGeom>
          <a:noFill/>
          <a:ln w="23813">
            <a:solidFill>
              <a:srgbClr val="00FFFF"/>
            </a:solidFill>
            <a:round/>
            <a:headEnd/>
            <a:tailEnd/>
          </a:ln>
        </p:spPr>
        <p:txBody>
          <a:bodyPr/>
          <a:lstStyle/>
          <a:p>
            <a:endParaRPr lang="en-IN"/>
          </a:p>
        </p:txBody>
      </p:sp>
      <p:sp>
        <p:nvSpPr>
          <p:cNvPr id="53265" name="Line 20"/>
          <p:cNvSpPr>
            <a:spLocks noChangeShapeType="1"/>
          </p:cNvSpPr>
          <p:nvPr/>
        </p:nvSpPr>
        <p:spPr bwMode="auto">
          <a:xfrm flipH="1">
            <a:off x="5164138" y="5246688"/>
            <a:ext cx="144462" cy="1587"/>
          </a:xfrm>
          <a:prstGeom prst="line">
            <a:avLst/>
          </a:prstGeom>
          <a:noFill/>
          <a:ln w="23813">
            <a:solidFill>
              <a:srgbClr val="00FFFF"/>
            </a:solidFill>
            <a:round/>
            <a:headEnd/>
            <a:tailEnd/>
          </a:ln>
        </p:spPr>
        <p:txBody>
          <a:bodyPr/>
          <a:lstStyle/>
          <a:p>
            <a:endParaRPr lang="en-IN"/>
          </a:p>
        </p:txBody>
      </p:sp>
      <p:sp>
        <p:nvSpPr>
          <p:cNvPr id="53266" name="Line 21"/>
          <p:cNvSpPr>
            <a:spLocks noChangeShapeType="1"/>
          </p:cNvSpPr>
          <p:nvPr/>
        </p:nvSpPr>
        <p:spPr bwMode="auto">
          <a:xfrm flipV="1">
            <a:off x="5235575" y="4672013"/>
            <a:ext cx="1588" cy="430212"/>
          </a:xfrm>
          <a:prstGeom prst="line">
            <a:avLst/>
          </a:prstGeom>
          <a:noFill/>
          <a:ln w="23813">
            <a:solidFill>
              <a:srgbClr val="00FFFF"/>
            </a:solidFill>
            <a:round/>
            <a:headEnd/>
            <a:tailEnd/>
          </a:ln>
        </p:spPr>
        <p:txBody>
          <a:bodyPr/>
          <a:lstStyle/>
          <a:p>
            <a:endParaRPr lang="en-IN"/>
          </a:p>
        </p:txBody>
      </p:sp>
      <p:sp>
        <p:nvSpPr>
          <p:cNvPr id="53267" name="Line 22"/>
          <p:cNvSpPr>
            <a:spLocks noChangeShapeType="1"/>
          </p:cNvSpPr>
          <p:nvPr/>
        </p:nvSpPr>
        <p:spPr bwMode="auto">
          <a:xfrm flipH="1">
            <a:off x="3643313" y="3436938"/>
            <a:ext cx="555625" cy="1587"/>
          </a:xfrm>
          <a:prstGeom prst="line">
            <a:avLst/>
          </a:prstGeom>
          <a:noFill/>
          <a:ln w="23813">
            <a:solidFill>
              <a:srgbClr val="00FFFF"/>
            </a:solidFill>
            <a:round/>
            <a:headEnd/>
            <a:tailEnd/>
          </a:ln>
        </p:spPr>
        <p:txBody>
          <a:bodyPr/>
          <a:lstStyle/>
          <a:p>
            <a:endParaRPr lang="en-IN"/>
          </a:p>
        </p:txBody>
      </p:sp>
      <p:sp>
        <p:nvSpPr>
          <p:cNvPr id="53268" name="Rectangle 23"/>
          <p:cNvSpPr>
            <a:spLocks noChangeArrowheads="1"/>
          </p:cNvSpPr>
          <p:nvPr/>
        </p:nvSpPr>
        <p:spPr bwMode="auto">
          <a:xfrm>
            <a:off x="3643313" y="3581400"/>
            <a:ext cx="555625" cy="120650"/>
          </a:xfrm>
          <a:prstGeom prst="rect">
            <a:avLst/>
          </a:prstGeom>
          <a:noFill/>
          <a:ln w="23813">
            <a:solidFill>
              <a:srgbClr val="00FFFF"/>
            </a:solidFill>
            <a:miter lim="800000"/>
            <a:headEnd/>
            <a:tailEnd/>
          </a:ln>
        </p:spPr>
        <p:txBody>
          <a:bodyPr/>
          <a:lstStyle/>
          <a:p>
            <a:pPr algn="ctr"/>
            <a:endParaRPr lang="en-US" altLang="en-US"/>
          </a:p>
        </p:txBody>
      </p:sp>
      <p:sp>
        <p:nvSpPr>
          <p:cNvPr id="53269" name="Freeform 24"/>
          <p:cNvSpPr>
            <a:spLocks/>
          </p:cNvSpPr>
          <p:nvPr/>
        </p:nvSpPr>
        <p:spPr bwMode="auto">
          <a:xfrm>
            <a:off x="4198938" y="3702050"/>
            <a:ext cx="1036637" cy="434975"/>
          </a:xfrm>
          <a:custGeom>
            <a:avLst/>
            <a:gdLst>
              <a:gd name="T0" fmla="*/ 2147483646 w 43"/>
              <a:gd name="T1" fmla="*/ 2147483646 h 18"/>
              <a:gd name="T2" fmla="*/ 2147483646 w 43"/>
              <a:gd name="T3" fmla="*/ 0 h 18"/>
              <a:gd name="T4" fmla="*/ 0 w 43"/>
              <a:gd name="T5" fmla="*/ 0 h 18"/>
              <a:gd name="T6" fmla="*/ 0 60000 65536"/>
              <a:gd name="T7" fmla="*/ 0 60000 65536"/>
              <a:gd name="T8" fmla="*/ 0 60000 65536"/>
              <a:gd name="T9" fmla="*/ 0 w 43"/>
              <a:gd name="T10" fmla="*/ 0 h 18"/>
              <a:gd name="T11" fmla="*/ 43 w 43"/>
              <a:gd name="T12" fmla="*/ 18 h 18"/>
            </a:gdLst>
            <a:ahLst/>
            <a:cxnLst>
              <a:cxn ang="T6">
                <a:pos x="T0" y="T1"/>
              </a:cxn>
              <a:cxn ang="T7">
                <a:pos x="T2" y="T3"/>
              </a:cxn>
              <a:cxn ang="T8">
                <a:pos x="T4" y="T5"/>
              </a:cxn>
            </a:cxnLst>
            <a:rect l="T9" t="T10" r="T11" b="T12"/>
            <a:pathLst>
              <a:path w="43" h="18">
                <a:moveTo>
                  <a:pt x="43" y="18"/>
                </a:moveTo>
                <a:lnTo>
                  <a:pt x="43" y="0"/>
                </a:lnTo>
                <a:lnTo>
                  <a:pt x="0" y="0"/>
                </a:lnTo>
              </a:path>
            </a:pathLst>
          </a:custGeom>
          <a:noFill/>
          <a:ln w="23813">
            <a:solidFill>
              <a:srgbClr val="00FFFF"/>
            </a:solidFill>
            <a:round/>
            <a:headEnd/>
            <a:tailEnd/>
          </a:ln>
        </p:spPr>
        <p:txBody>
          <a:bodyPr/>
          <a:lstStyle/>
          <a:p>
            <a:endParaRPr lang="en-IN"/>
          </a:p>
        </p:txBody>
      </p:sp>
      <p:sp>
        <p:nvSpPr>
          <p:cNvPr id="53270" name="Line 25"/>
          <p:cNvSpPr>
            <a:spLocks noChangeShapeType="1"/>
          </p:cNvSpPr>
          <p:nvPr/>
        </p:nvSpPr>
        <p:spPr bwMode="auto">
          <a:xfrm flipH="1">
            <a:off x="2798763" y="3702050"/>
            <a:ext cx="844550" cy="1588"/>
          </a:xfrm>
          <a:prstGeom prst="line">
            <a:avLst/>
          </a:prstGeom>
          <a:noFill/>
          <a:ln w="23813">
            <a:solidFill>
              <a:srgbClr val="00FFFF"/>
            </a:solidFill>
            <a:round/>
            <a:headEnd/>
            <a:tailEnd/>
          </a:ln>
        </p:spPr>
        <p:txBody>
          <a:bodyPr/>
          <a:lstStyle/>
          <a:p>
            <a:endParaRPr lang="en-IN"/>
          </a:p>
        </p:txBody>
      </p:sp>
      <p:sp>
        <p:nvSpPr>
          <p:cNvPr id="53271" name="Line 26"/>
          <p:cNvSpPr>
            <a:spLocks noChangeShapeType="1"/>
          </p:cNvSpPr>
          <p:nvPr/>
        </p:nvSpPr>
        <p:spPr bwMode="auto">
          <a:xfrm flipV="1">
            <a:off x="3908425" y="3027363"/>
            <a:ext cx="1588" cy="409575"/>
          </a:xfrm>
          <a:prstGeom prst="line">
            <a:avLst/>
          </a:prstGeom>
          <a:noFill/>
          <a:ln w="23813">
            <a:solidFill>
              <a:srgbClr val="00FFFF"/>
            </a:solidFill>
            <a:round/>
            <a:headEnd/>
            <a:tailEnd/>
          </a:ln>
        </p:spPr>
        <p:txBody>
          <a:bodyPr/>
          <a:lstStyle/>
          <a:p>
            <a:endParaRPr lang="en-IN"/>
          </a:p>
        </p:txBody>
      </p:sp>
      <p:sp>
        <p:nvSpPr>
          <p:cNvPr id="53272" name="Rectangle 27"/>
          <p:cNvSpPr>
            <a:spLocks noChangeArrowheads="1"/>
          </p:cNvSpPr>
          <p:nvPr/>
        </p:nvSpPr>
        <p:spPr bwMode="auto">
          <a:xfrm>
            <a:off x="2484438" y="1989138"/>
            <a:ext cx="649287" cy="258762"/>
          </a:xfrm>
          <a:prstGeom prst="rect">
            <a:avLst/>
          </a:prstGeom>
          <a:noFill/>
          <a:ln w="9525">
            <a:noFill/>
            <a:miter lim="800000"/>
            <a:headEnd/>
            <a:tailEnd/>
          </a:ln>
        </p:spPr>
        <p:txBody>
          <a:bodyPr wrap="none" lIns="0" tIns="0" rIns="0" bIns="0">
            <a:spAutoFit/>
          </a:bodyPr>
          <a:lstStyle/>
          <a:p>
            <a:pPr algn="ctr"/>
            <a:r>
              <a:rPr lang="en-CA" altLang="zh-CN" sz="1700">
                <a:solidFill>
                  <a:srgbClr val="000000"/>
                </a:solidFill>
                <a:latin typeface="Nimbus Roman No9 L" charset="0"/>
                <a:ea typeface="SimSun" pitchFamily="2" charset="-122"/>
              </a:rPr>
              <a:t>Bit line</a:t>
            </a:r>
            <a:endParaRPr lang="en-CA" altLang="zh-CN" sz="2400">
              <a:ea typeface="SimSun" pitchFamily="2" charset="-122"/>
            </a:endParaRPr>
          </a:p>
        </p:txBody>
      </p:sp>
      <p:sp>
        <p:nvSpPr>
          <p:cNvPr id="53273" name="Rectangle 28"/>
          <p:cNvSpPr>
            <a:spLocks noChangeArrowheads="1"/>
          </p:cNvSpPr>
          <p:nvPr/>
        </p:nvSpPr>
        <p:spPr bwMode="auto">
          <a:xfrm>
            <a:off x="3865563" y="3717925"/>
            <a:ext cx="192087" cy="258763"/>
          </a:xfrm>
          <a:prstGeom prst="rect">
            <a:avLst/>
          </a:prstGeom>
          <a:noFill/>
          <a:ln w="9525">
            <a:noFill/>
            <a:miter lim="800000"/>
            <a:headEnd/>
            <a:tailEnd/>
          </a:ln>
        </p:spPr>
        <p:txBody>
          <a:bodyPr lIns="0" tIns="0" rIns="0" bIns="0">
            <a:spAutoFit/>
          </a:bodyPr>
          <a:lstStyle/>
          <a:p>
            <a:pPr algn="ctr"/>
            <a:r>
              <a:rPr lang="en-CA" altLang="zh-CN" sz="1700" i="1">
                <a:solidFill>
                  <a:srgbClr val="000000"/>
                </a:solidFill>
                <a:latin typeface="Nimbus Roman No9 L" charset="0"/>
                <a:ea typeface="SimSun" pitchFamily="2" charset="-122"/>
              </a:rPr>
              <a:t>T</a:t>
            </a:r>
            <a:endParaRPr lang="en-CA" altLang="zh-CN" sz="2400">
              <a:ea typeface="SimSun" pitchFamily="2" charset="-122"/>
            </a:endParaRPr>
          </a:p>
        </p:txBody>
      </p:sp>
      <p:sp>
        <p:nvSpPr>
          <p:cNvPr id="53274" name="Freeform 29"/>
          <p:cNvSpPr>
            <a:spLocks/>
          </p:cNvSpPr>
          <p:nvPr/>
        </p:nvSpPr>
        <p:spPr bwMode="auto">
          <a:xfrm>
            <a:off x="2774950" y="3678238"/>
            <a:ext cx="47625" cy="47625"/>
          </a:xfrm>
          <a:custGeom>
            <a:avLst/>
            <a:gdLst>
              <a:gd name="T0" fmla="*/ 2147483646 w 30"/>
              <a:gd name="T1" fmla="*/ 2147483646 h 30"/>
              <a:gd name="T2" fmla="*/ 2147483646 w 30"/>
              <a:gd name="T3" fmla="*/ 0 h 30"/>
              <a:gd name="T4" fmla="*/ 0 w 30"/>
              <a:gd name="T5" fmla="*/ 0 h 30"/>
              <a:gd name="T6" fmla="*/ 0 w 30"/>
              <a:gd name="T7" fmla="*/ 2147483646 h 30"/>
              <a:gd name="T8" fmla="*/ 0 w 30"/>
              <a:gd name="T9" fmla="*/ 2147483646 h 30"/>
              <a:gd name="T10" fmla="*/ 2147483646 w 30"/>
              <a:gd name="T11" fmla="*/ 2147483646 h 30"/>
              <a:gd name="T12" fmla="*/ 2147483646 w 30"/>
              <a:gd name="T13" fmla="*/ 2147483646 h 30"/>
              <a:gd name="T14" fmla="*/ 2147483646 w 30"/>
              <a:gd name="T15" fmla="*/ 2147483646 h 30"/>
              <a:gd name="T16" fmla="*/ 2147483646 w 30"/>
              <a:gd name="T17" fmla="*/ 0 h 30"/>
              <a:gd name="T18" fmla="*/ 2147483646 w 30"/>
              <a:gd name="T19" fmla="*/ 0 h 30"/>
              <a:gd name="T20" fmla="*/ 2147483646 w 30"/>
              <a:gd name="T21" fmla="*/ 2147483646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30"/>
              <a:gd name="T35" fmla="*/ 30 w 30"/>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30">
                <a:moveTo>
                  <a:pt x="15" y="15"/>
                </a:moveTo>
                <a:lnTo>
                  <a:pt x="15" y="0"/>
                </a:lnTo>
                <a:lnTo>
                  <a:pt x="0" y="0"/>
                </a:lnTo>
                <a:lnTo>
                  <a:pt x="0" y="15"/>
                </a:lnTo>
                <a:lnTo>
                  <a:pt x="0" y="30"/>
                </a:lnTo>
                <a:lnTo>
                  <a:pt x="15" y="30"/>
                </a:lnTo>
                <a:lnTo>
                  <a:pt x="30" y="30"/>
                </a:lnTo>
                <a:lnTo>
                  <a:pt x="30" y="15"/>
                </a:lnTo>
                <a:lnTo>
                  <a:pt x="30" y="0"/>
                </a:lnTo>
                <a:lnTo>
                  <a:pt x="15" y="0"/>
                </a:lnTo>
                <a:lnTo>
                  <a:pt x="15" y="15"/>
                </a:lnTo>
                <a:close/>
              </a:path>
            </a:pathLst>
          </a:custGeom>
          <a:solidFill>
            <a:srgbClr val="00FFFF"/>
          </a:solidFill>
          <a:ln w="0">
            <a:solidFill>
              <a:srgbClr val="00FFFF"/>
            </a:solidFill>
            <a:round/>
            <a:headEnd/>
            <a:tailEnd/>
          </a:ln>
        </p:spPr>
        <p:txBody>
          <a:bodyPr/>
          <a:lstStyle/>
          <a:p>
            <a:endParaRPr lang="en-IN"/>
          </a:p>
        </p:txBody>
      </p:sp>
      <p:sp>
        <p:nvSpPr>
          <p:cNvPr id="53275" name="Freeform 30"/>
          <p:cNvSpPr>
            <a:spLocks/>
          </p:cNvSpPr>
          <p:nvPr/>
        </p:nvSpPr>
        <p:spPr bwMode="auto">
          <a:xfrm>
            <a:off x="2749550" y="3678238"/>
            <a:ext cx="73025" cy="7143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23813">
            <a:solidFill>
              <a:srgbClr val="00FFFF"/>
            </a:solidFill>
            <a:round/>
            <a:headEnd/>
            <a:tailEnd/>
          </a:ln>
        </p:spPr>
        <p:txBody>
          <a:bodyPr/>
          <a:lstStyle/>
          <a:p>
            <a:endParaRPr lang="en-IN"/>
          </a:p>
        </p:txBody>
      </p:sp>
      <p:sp>
        <p:nvSpPr>
          <p:cNvPr id="53276" name="Freeform 31"/>
          <p:cNvSpPr>
            <a:spLocks/>
          </p:cNvSpPr>
          <p:nvPr/>
        </p:nvSpPr>
        <p:spPr bwMode="auto">
          <a:xfrm>
            <a:off x="3884613" y="3001963"/>
            <a:ext cx="47625" cy="49212"/>
          </a:xfrm>
          <a:custGeom>
            <a:avLst/>
            <a:gdLst>
              <a:gd name="T0" fmla="*/ 2147483646 w 30"/>
              <a:gd name="T1" fmla="*/ 2147483646 h 31"/>
              <a:gd name="T2" fmla="*/ 2147483646 w 30"/>
              <a:gd name="T3" fmla="*/ 0 h 31"/>
              <a:gd name="T4" fmla="*/ 0 w 30"/>
              <a:gd name="T5" fmla="*/ 0 h 31"/>
              <a:gd name="T6" fmla="*/ 0 w 30"/>
              <a:gd name="T7" fmla="*/ 2147483646 h 31"/>
              <a:gd name="T8" fmla="*/ 0 w 30"/>
              <a:gd name="T9" fmla="*/ 2147483646 h 31"/>
              <a:gd name="T10" fmla="*/ 2147483646 w 30"/>
              <a:gd name="T11" fmla="*/ 2147483646 h 31"/>
              <a:gd name="T12" fmla="*/ 2147483646 w 30"/>
              <a:gd name="T13" fmla="*/ 2147483646 h 31"/>
              <a:gd name="T14" fmla="*/ 2147483646 w 30"/>
              <a:gd name="T15" fmla="*/ 2147483646 h 31"/>
              <a:gd name="T16" fmla="*/ 2147483646 w 30"/>
              <a:gd name="T17" fmla="*/ 0 h 31"/>
              <a:gd name="T18" fmla="*/ 2147483646 w 30"/>
              <a:gd name="T19" fmla="*/ 0 h 31"/>
              <a:gd name="T20" fmla="*/ 2147483646 w 30"/>
              <a:gd name="T21" fmla="*/ 2147483646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31"/>
              <a:gd name="T35" fmla="*/ 30 w 30"/>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31">
                <a:moveTo>
                  <a:pt x="15" y="16"/>
                </a:moveTo>
                <a:lnTo>
                  <a:pt x="15" y="0"/>
                </a:lnTo>
                <a:lnTo>
                  <a:pt x="0" y="0"/>
                </a:lnTo>
                <a:lnTo>
                  <a:pt x="0" y="16"/>
                </a:lnTo>
                <a:lnTo>
                  <a:pt x="0" y="31"/>
                </a:lnTo>
                <a:lnTo>
                  <a:pt x="15" y="31"/>
                </a:lnTo>
                <a:lnTo>
                  <a:pt x="30" y="31"/>
                </a:lnTo>
                <a:lnTo>
                  <a:pt x="30" y="16"/>
                </a:lnTo>
                <a:lnTo>
                  <a:pt x="30" y="0"/>
                </a:lnTo>
                <a:lnTo>
                  <a:pt x="15" y="0"/>
                </a:lnTo>
                <a:lnTo>
                  <a:pt x="15" y="16"/>
                </a:lnTo>
                <a:close/>
              </a:path>
            </a:pathLst>
          </a:custGeom>
          <a:solidFill>
            <a:srgbClr val="00FFFF"/>
          </a:solidFill>
          <a:ln w="0">
            <a:solidFill>
              <a:srgbClr val="00FFFF"/>
            </a:solidFill>
            <a:round/>
            <a:headEnd/>
            <a:tailEnd/>
          </a:ln>
        </p:spPr>
        <p:txBody>
          <a:bodyPr/>
          <a:lstStyle/>
          <a:p>
            <a:endParaRPr lang="en-IN"/>
          </a:p>
        </p:txBody>
      </p:sp>
      <p:sp>
        <p:nvSpPr>
          <p:cNvPr id="53277" name="Freeform 32"/>
          <p:cNvSpPr>
            <a:spLocks/>
          </p:cNvSpPr>
          <p:nvPr/>
        </p:nvSpPr>
        <p:spPr bwMode="auto">
          <a:xfrm>
            <a:off x="3884613" y="2978150"/>
            <a:ext cx="73025" cy="73025"/>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23813">
            <a:solidFill>
              <a:srgbClr val="00FFFF"/>
            </a:solidFill>
            <a:round/>
            <a:headEnd/>
            <a:tailEnd/>
          </a:ln>
        </p:spPr>
        <p:txBody>
          <a:bodyPr/>
          <a:lstStyle/>
          <a:p>
            <a:endParaRPr lang="en-IN"/>
          </a:p>
        </p:txBody>
      </p:sp>
      <p:sp>
        <p:nvSpPr>
          <p:cNvPr id="53278" name="Freeform 33"/>
          <p:cNvSpPr>
            <a:spLocks/>
          </p:cNvSpPr>
          <p:nvPr/>
        </p:nvSpPr>
        <p:spPr bwMode="auto">
          <a:xfrm>
            <a:off x="5284788" y="4232275"/>
            <a:ext cx="168275" cy="338138"/>
          </a:xfrm>
          <a:custGeom>
            <a:avLst/>
            <a:gdLst>
              <a:gd name="T0" fmla="*/ 0 w 7"/>
              <a:gd name="T1" fmla="*/ 0 h 14"/>
              <a:gd name="T2" fmla="*/ 2147483646 w 7"/>
              <a:gd name="T3" fmla="*/ 2147483646 h 14"/>
              <a:gd name="T4" fmla="*/ 0 w 7"/>
              <a:gd name="T5" fmla="*/ 2147483646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0" y="0"/>
                </a:moveTo>
                <a:lnTo>
                  <a:pt x="7" y="7"/>
                </a:lnTo>
                <a:lnTo>
                  <a:pt x="0" y="14"/>
                </a:lnTo>
              </a:path>
            </a:pathLst>
          </a:custGeom>
          <a:noFill/>
          <a:ln w="23813">
            <a:solidFill>
              <a:srgbClr val="00FFFF"/>
            </a:solidFill>
            <a:round/>
            <a:headEnd/>
            <a:tailEnd/>
          </a:ln>
        </p:spPr>
        <p:txBody>
          <a:bodyPr/>
          <a:lstStyle/>
          <a:p>
            <a:endParaRPr lang="en-IN"/>
          </a:p>
        </p:txBody>
      </p:sp>
      <p:sp>
        <p:nvSpPr>
          <p:cNvPr id="53279" name="Line 34"/>
          <p:cNvSpPr>
            <a:spLocks noChangeShapeType="1"/>
          </p:cNvSpPr>
          <p:nvPr/>
        </p:nvSpPr>
        <p:spPr bwMode="auto">
          <a:xfrm>
            <a:off x="3654425" y="3692525"/>
            <a:ext cx="534988" cy="0"/>
          </a:xfrm>
          <a:prstGeom prst="line">
            <a:avLst/>
          </a:prstGeom>
          <a:noFill/>
          <a:ln w="76200">
            <a:solidFill>
              <a:schemeClr val="bg1"/>
            </a:solidFill>
            <a:round/>
            <a:headEnd/>
            <a:tailEnd/>
          </a:ln>
        </p:spPr>
        <p:txBody>
          <a:bodyPr/>
          <a:lstStyle/>
          <a:p>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zh-CN" b="1">
                <a:ea typeface="SimSun" pitchFamily="2" charset="-122"/>
              </a:rPr>
              <a:t>Read-Only-Memory</a:t>
            </a:r>
            <a:endParaRPr lang="en-US" altLang="en-US"/>
          </a:p>
        </p:txBody>
      </p:sp>
      <p:sp>
        <p:nvSpPr>
          <p:cNvPr id="6" name="Rectangle 3"/>
          <p:cNvSpPr txBox="1">
            <a:spLocks noChangeArrowheads="1"/>
          </p:cNvSpPr>
          <p:nvPr/>
        </p:nvSpPr>
        <p:spPr bwMode="auto">
          <a:xfrm>
            <a:off x="457200" y="1143000"/>
            <a:ext cx="8229600" cy="4987925"/>
          </a:xfrm>
          <a:prstGeom prst="rect">
            <a:avLst/>
          </a:prstGeom>
          <a:noFill/>
          <a:ln w="12700">
            <a:noFill/>
            <a:miter lim="800000"/>
            <a:headEnd/>
            <a:tailEnd/>
          </a:ln>
        </p:spPr>
        <p:txBody>
          <a:bodyPr lIns="90488" tIns="44450" rIns="90488" bIns="44450"/>
          <a:lstStyle/>
          <a:p>
            <a:pPr marL="342900" indent="-342900" eaLnBrk="1" hangingPunct="1">
              <a:spcBef>
                <a:spcPct val="20000"/>
              </a:spcBef>
              <a:buClr>
                <a:schemeClr val="accent1"/>
              </a:buClr>
              <a:buSzPct val="75000"/>
              <a:buFont typeface="Monotype Sorts" pitchFamily="2" charset="2"/>
              <a:buChar char="n"/>
              <a:defRPr/>
            </a:pPr>
            <a:r>
              <a:rPr lang="en-US" altLang="zh-CN" sz="2000" kern="0" dirty="0">
                <a:latin typeface="+mn-lt"/>
                <a:ea typeface="SimSun" pitchFamily="2" charset="-122"/>
              </a:rPr>
              <a:t>PROM: Programmable ROM</a:t>
            </a:r>
          </a:p>
          <a:p>
            <a:pPr marL="800100" lvl="1" indent="-342900" eaLnBrk="1" hangingPunct="1">
              <a:spcBef>
                <a:spcPct val="20000"/>
              </a:spcBef>
              <a:buClr>
                <a:schemeClr val="accent1"/>
              </a:buClr>
              <a:buSzPct val="75000"/>
              <a:buFont typeface="Monotype Sorts" pitchFamily="2" charset="2"/>
              <a:buChar char="n"/>
              <a:defRPr/>
            </a:pPr>
            <a:r>
              <a:rPr lang="en-US" altLang="zh-CN" sz="2000" kern="0" dirty="0">
                <a:latin typeface="+mn-lt"/>
                <a:ea typeface="SimSun" pitchFamily="2" charset="-122"/>
              </a:rPr>
              <a:t>Programmability is achieved by inserting a fuse at point P.</a:t>
            </a:r>
          </a:p>
          <a:p>
            <a:pPr marL="342900" indent="-342900" eaLnBrk="1" hangingPunct="1">
              <a:spcBef>
                <a:spcPct val="20000"/>
              </a:spcBef>
              <a:buClr>
                <a:schemeClr val="accent1"/>
              </a:buClr>
              <a:buSzPct val="75000"/>
              <a:buFont typeface="Monotype Sorts" pitchFamily="2" charset="2"/>
              <a:buChar char="n"/>
              <a:defRPr/>
            </a:pPr>
            <a:endParaRPr lang="en-US" altLang="zh-CN" sz="2000" kern="0" dirty="0">
              <a:latin typeface="+mn-lt"/>
              <a:ea typeface="SimSun" pitchFamily="2" charset="-122"/>
            </a:endParaRPr>
          </a:p>
          <a:p>
            <a:pPr marL="342900" indent="-342900" eaLnBrk="1" hangingPunct="1">
              <a:spcBef>
                <a:spcPct val="20000"/>
              </a:spcBef>
              <a:buClr>
                <a:schemeClr val="accent1"/>
              </a:buClr>
              <a:buSzPct val="75000"/>
              <a:buFont typeface="Monotype Sorts" pitchFamily="2" charset="2"/>
              <a:buChar char="n"/>
              <a:defRPr/>
            </a:pPr>
            <a:r>
              <a:rPr lang="en-US" altLang="zh-CN" sz="2000" kern="0" dirty="0">
                <a:latin typeface="+mn-lt"/>
                <a:ea typeface="SimSun" pitchFamily="2" charset="-122"/>
              </a:rPr>
              <a:t>EPROM: Erasable, Programmable ROM</a:t>
            </a:r>
          </a:p>
          <a:p>
            <a:pPr marL="800100" lvl="1" indent="-342900" eaLnBrk="1" hangingPunct="1">
              <a:spcBef>
                <a:spcPct val="20000"/>
              </a:spcBef>
              <a:buClr>
                <a:schemeClr val="accent1"/>
              </a:buClr>
              <a:buSzPct val="75000"/>
              <a:buFont typeface="Monotype Sorts" pitchFamily="2" charset="2"/>
              <a:buChar char="n"/>
              <a:defRPr/>
            </a:pPr>
            <a:r>
              <a:rPr lang="en-US" altLang="zh-CN" sz="2000" kern="0" dirty="0">
                <a:latin typeface="+mn-lt"/>
                <a:ea typeface="SimSun" pitchFamily="2" charset="-122"/>
              </a:rPr>
              <a:t>Here, at point P special transistor is used which works as normal transistor or disabled transistor.</a:t>
            </a:r>
          </a:p>
          <a:p>
            <a:pPr marL="800100" lvl="1" indent="-342900" eaLnBrk="1" hangingPunct="1">
              <a:spcBef>
                <a:spcPct val="20000"/>
              </a:spcBef>
              <a:buClr>
                <a:schemeClr val="accent1"/>
              </a:buClr>
              <a:buSzPct val="75000"/>
              <a:defRPr/>
            </a:pPr>
            <a:r>
              <a:rPr lang="en-US" altLang="zh-CN" sz="2000" kern="0" dirty="0">
                <a:latin typeface="+mn-lt"/>
                <a:ea typeface="SimSun" pitchFamily="2" charset="-122"/>
              </a:rPr>
              <a:t> </a:t>
            </a:r>
          </a:p>
          <a:p>
            <a:pPr marL="342900" indent="-342900" eaLnBrk="1" hangingPunct="1">
              <a:spcBef>
                <a:spcPct val="20000"/>
              </a:spcBef>
              <a:buClr>
                <a:schemeClr val="accent1"/>
              </a:buClr>
              <a:buSzPct val="75000"/>
              <a:buFont typeface="Monotype Sorts" pitchFamily="2" charset="2"/>
              <a:buChar char="n"/>
              <a:defRPr/>
            </a:pPr>
            <a:r>
              <a:rPr lang="en-US" altLang="zh-CN" sz="2000" kern="0" dirty="0">
                <a:latin typeface="+mn-lt"/>
                <a:ea typeface="SimSun" pitchFamily="2" charset="-122"/>
              </a:rPr>
              <a:t>EEPROM: Electrically Erasable ROM. </a:t>
            </a:r>
          </a:p>
          <a:p>
            <a:pPr marL="800100" lvl="1" indent="-342900" eaLnBrk="1" hangingPunct="1">
              <a:spcBef>
                <a:spcPct val="20000"/>
              </a:spcBef>
              <a:buClr>
                <a:schemeClr val="accent1"/>
              </a:buClr>
              <a:buSzPct val="75000"/>
              <a:buFont typeface="Monotype Sorts" pitchFamily="2" charset="2"/>
              <a:buChar char="n"/>
              <a:defRPr/>
            </a:pPr>
            <a:r>
              <a:rPr lang="en-US" altLang="zh-CN" sz="2000" kern="0" dirty="0">
                <a:latin typeface="+mn-lt"/>
                <a:ea typeface="SimSun" pitchFamily="2" charset="-122"/>
              </a:rPr>
              <a:t>It can be programmed and erased electrically by applying appropriate voltages.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a:t>Input-Output Organization</a:t>
            </a:r>
          </a:p>
        </p:txBody>
      </p:sp>
      <p:sp>
        <p:nvSpPr>
          <p:cNvPr id="56323" name="Content Placeholder 2"/>
          <p:cNvSpPr>
            <a:spLocks noGrp="1"/>
          </p:cNvSpPr>
          <p:nvPr>
            <p:ph idx="1"/>
          </p:nvPr>
        </p:nvSpPr>
        <p:spPr/>
        <p:txBody>
          <a:bodyPr/>
          <a:lstStyle/>
          <a:p>
            <a:pPr>
              <a:defRPr/>
            </a:pPr>
            <a:r>
              <a:rPr lang="en-US" altLang="en-US" dirty="0"/>
              <a:t>Peripheral Devices: Input &amp; Output devices attached to computer are called Peripheral.</a:t>
            </a:r>
          </a:p>
          <a:p>
            <a:pPr lvl="1">
              <a:buFont typeface="Wingdings" pitchFamily="2" charset="2"/>
              <a:buNone/>
              <a:defRPr/>
            </a:pPr>
            <a:endParaRPr lang="en-US" altLang="en-US" sz="2400" dirty="0"/>
          </a:p>
          <a:p>
            <a:pPr lvl="1">
              <a:buFont typeface="Wingdings" pitchFamily="2" charset="2"/>
              <a:buNone/>
              <a:defRPr/>
            </a:pPr>
            <a:r>
              <a:rPr lang="en-US" altLang="en-US" sz="2400" dirty="0"/>
              <a:t>Input Devices: </a:t>
            </a:r>
          </a:p>
          <a:p>
            <a:pPr lvl="2">
              <a:defRPr/>
            </a:pPr>
            <a:r>
              <a:rPr lang="en-US" altLang="en-US" sz="2000" dirty="0"/>
              <a:t>Keyboard, Optical devices: Card reader, Bar code reader etc.</a:t>
            </a:r>
          </a:p>
          <a:p>
            <a:pPr lvl="2">
              <a:defRPr/>
            </a:pPr>
            <a:r>
              <a:rPr lang="en-US" altLang="en-US" sz="2000" dirty="0"/>
              <a:t>Magnetic Input Devices: Magnetic stripe reader</a:t>
            </a:r>
          </a:p>
          <a:p>
            <a:pPr lvl="2">
              <a:defRPr/>
            </a:pPr>
            <a:r>
              <a:rPr lang="en-US" altLang="en-US" sz="2000" dirty="0"/>
              <a:t>Screen Input Devices: Touch screen, Light pen etc.</a:t>
            </a:r>
          </a:p>
          <a:p>
            <a:pPr lvl="1">
              <a:buFont typeface="Wingdings" pitchFamily="2" charset="2"/>
              <a:buNone/>
              <a:defRPr/>
            </a:pPr>
            <a:r>
              <a:rPr lang="en-US" altLang="en-US" sz="2400" dirty="0"/>
              <a:t>Output Devices: </a:t>
            </a:r>
          </a:p>
          <a:p>
            <a:pPr lvl="2">
              <a:defRPr/>
            </a:pPr>
            <a:r>
              <a:rPr lang="en-US" altLang="en-US" sz="2000" dirty="0"/>
              <a:t>Keyboard, Optical devices: Card reader, Bar code reader etc.</a:t>
            </a:r>
          </a:p>
          <a:p>
            <a:pPr lvl="2">
              <a:defRPr/>
            </a:pPr>
            <a:r>
              <a:rPr lang="en-US" altLang="en-US" sz="2000" dirty="0"/>
              <a:t>Peripherals that provide auxiliary storage are magnetic tape and magnetic disk.</a:t>
            </a:r>
          </a:p>
          <a:p>
            <a:pPr lvl="2">
              <a:defRPr/>
            </a:pPr>
            <a:r>
              <a:rPr lang="en-US" altLang="en-US" sz="2000" dirty="0"/>
              <a:t>Input and output devices communicate alphanumeric information by using ASCII 7bit code.</a:t>
            </a:r>
          </a:p>
          <a:p>
            <a:pPr lvl="2">
              <a:defRPr/>
            </a:pPr>
            <a:r>
              <a:rPr lang="en-US" altLang="en-US" sz="2000" dirty="0"/>
              <a:t>To use computer efficiently, large number of programs and data must be prepared in advance for execution with computer.</a:t>
            </a:r>
          </a:p>
          <a:p>
            <a:pPr lvl="2">
              <a:defRPr/>
            </a:pPr>
            <a:endParaRPr lang="en-US" altLang="en-US" sz="2000" dirty="0"/>
          </a:p>
          <a:p>
            <a:pPr lvl="2">
              <a:defRPr/>
            </a:pPr>
            <a:endParaRPr lang="en-US" altLang="en-US" sz="2000" dirty="0"/>
          </a:p>
          <a:p>
            <a:pPr lvl="2">
              <a:defRPr/>
            </a:pPr>
            <a:endParaRPr lang="en-US" altLang="en-US" sz="2000" dirty="0"/>
          </a:p>
          <a:p>
            <a:pPr lvl="2">
              <a:defRPr/>
            </a:pPr>
            <a:endParaRPr lang="en-US" altLang="en-US" sz="2000" dirty="0"/>
          </a:p>
          <a:p>
            <a:pPr marL="914400" lvl="2" indent="0">
              <a:buFont typeface="Monotype Sorts" pitchFamily="2" charset="2"/>
              <a:buNone/>
              <a:defRPr/>
            </a:pPr>
            <a:r>
              <a:rPr lang="en-US" altLang="en-US" sz="2400" dirty="0">
                <a:solidFill>
                  <a:schemeClr val="accent2"/>
                </a:solidFill>
              </a:rPr>
              <a:t>Output Devices: </a:t>
            </a:r>
            <a:r>
              <a:rPr lang="en-US" altLang="en-US" sz="2000" dirty="0"/>
              <a:t>CRT, Printer</a:t>
            </a:r>
          </a:p>
          <a:p>
            <a:pPr lvl="2" algn="just">
              <a:buFont typeface="Monotype Sorts" pitchFamily="2" charset="2"/>
              <a:buNone/>
              <a:defRPr/>
            </a:pPr>
            <a:endParaRPr lang="en-US" altLang="en-US" sz="2000" dirty="0"/>
          </a:p>
          <a:p>
            <a:pPr lvl="2" algn="just">
              <a:buFont typeface="Monotype Sorts" pitchFamily="2" charset="2"/>
              <a:buNone/>
              <a:defRPr/>
            </a:pPr>
            <a:endParaRPr lang="en-US" altLang="en-US" sz="2000" dirty="0"/>
          </a:p>
          <a:p>
            <a:pPr lvl="2">
              <a:buFont typeface="Monotype Sorts" pitchFamily="2" charset="2"/>
              <a:buNone/>
              <a:defRPr/>
            </a:pPr>
            <a:r>
              <a:rPr lang="en-US" altLang="en-US" sz="2000"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a:t>Input-Output Interface</a:t>
            </a:r>
          </a:p>
        </p:txBody>
      </p:sp>
      <p:sp>
        <p:nvSpPr>
          <p:cNvPr id="57347" name="Content Placeholder 2"/>
          <p:cNvSpPr>
            <a:spLocks noGrp="1"/>
          </p:cNvSpPr>
          <p:nvPr>
            <p:ph idx="1"/>
          </p:nvPr>
        </p:nvSpPr>
        <p:spPr/>
        <p:txBody>
          <a:bodyPr/>
          <a:lstStyle/>
          <a:p>
            <a:r>
              <a:rPr lang="en-US" altLang="en-US" sz="2200"/>
              <a:t>I/O interface provides a method for transferring information between internal storage and external I/O devices. </a:t>
            </a:r>
          </a:p>
          <a:p>
            <a:pPr>
              <a:lnSpc>
                <a:spcPct val="150000"/>
              </a:lnSpc>
            </a:pPr>
            <a:r>
              <a:rPr lang="en-US" altLang="en-US" sz="2200"/>
              <a:t>The purpose of interfacing are as follows:</a:t>
            </a:r>
          </a:p>
          <a:p>
            <a:pPr lvl="1"/>
            <a:r>
              <a:rPr lang="en-US" altLang="en-US" sz="2000"/>
              <a:t>Peripherals are electromechanical &amp; electromagnetic devices and are interacting with electronics devices(CPU).</a:t>
            </a:r>
          </a:p>
          <a:p>
            <a:pPr lvl="1"/>
            <a:r>
              <a:rPr lang="en-US" altLang="en-US" sz="2000"/>
              <a:t>Data transfer rate of peripherals is usually slower than transfer rate of CPU.</a:t>
            </a:r>
          </a:p>
          <a:p>
            <a:pPr lvl="1"/>
            <a:r>
              <a:rPr lang="en-US" altLang="en-US" sz="2000"/>
              <a:t>Data codes and formats in peripherals differ from word format in CPU</a:t>
            </a:r>
          </a:p>
          <a:p>
            <a:pPr lvl="1"/>
            <a:r>
              <a:rPr lang="en-US" altLang="en-US" sz="2000"/>
              <a:t>Operating modes of peripherals are different from each other and each one must be controlled without disturbing other.</a:t>
            </a:r>
          </a:p>
          <a:p>
            <a:r>
              <a:rPr lang="en-US" altLang="en-US"/>
              <a:t>To resolve these differences, computer system includes Interface units between CPU and peripherals to supervise and synchronize all input and output transfers.</a:t>
            </a:r>
          </a:p>
          <a:p>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a:t>Input-Output Interface</a:t>
            </a:r>
          </a:p>
        </p:txBody>
      </p:sp>
      <p:pic>
        <p:nvPicPr>
          <p:cNvPr id="58371" name="Picture 2"/>
          <p:cNvPicPr>
            <a:picLocks noGrp="1" noChangeAspect="1" noChangeArrowheads="1"/>
          </p:cNvPicPr>
          <p:nvPr>
            <p:ph idx="1"/>
          </p:nvPr>
        </p:nvPicPr>
        <p:blipFill>
          <a:blip r:embed="rId2"/>
          <a:srcRect/>
          <a:stretch>
            <a:fillRect/>
          </a:stretch>
        </p:blipFill>
        <p:spPr>
          <a:xfrm>
            <a:off x="1000125" y="928688"/>
            <a:ext cx="7296150" cy="3786187"/>
          </a:xfrm>
          <a:noFill/>
        </p:spPr>
      </p:pic>
      <p:sp>
        <p:nvSpPr>
          <p:cNvPr id="58372" name="Rectangle 4"/>
          <p:cNvSpPr>
            <a:spLocks noChangeArrowheads="1"/>
          </p:cNvSpPr>
          <p:nvPr/>
        </p:nvSpPr>
        <p:spPr bwMode="auto">
          <a:xfrm>
            <a:off x="571500" y="4714875"/>
            <a:ext cx="85725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n"/>
              <a:defRPr sz="2000">
                <a:solidFill>
                  <a:schemeClr val="tx1"/>
                </a:solidFill>
                <a:latin typeface="Arial" panose="020B0604020202020204" pitchFamily="34" charset="0"/>
                <a:ea typeface="굴림" pitchFamily="34" charset="-127"/>
              </a:defRPr>
            </a:lvl1pPr>
            <a:lvl2pPr marL="742950" indent="-285750">
              <a:spcBef>
                <a:spcPct val="20000"/>
              </a:spcBef>
              <a:buClr>
                <a:schemeClr val="hlink"/>
              </a:buClr>
              <a:buSzPct val="90000"/>
              <a:buFont typeface="Wingdings" panose="05000000000000000000" pitchFamily="2" charset="2"/>
              <a:buChar char="u"/>
              <a:defRPr sz="2800">
                <a:solidFill>
                  <a:schemeClr val="accent2"/>
                </a:solidFill>
                <a:latin typeface="Arial" panose="020B0604020202020204" pitchFamily="34" charset="0"/>
                <a:ea typeface="굴림" pitchFamily="34" charset="-127"/>
              </a:defRPr>
            </a:lvl2pPr>
            <a:lvl3pPr marL="1143000" indent="-228600">
              <a:spcBef>
                <a:spcPct val="20000"/>
              </a:spcBef>
              <a:buClr>
                <a:schemeClr val="accent1"/>
              </a:buClr>
              <a:buSzPct val="75000"/>
              <a:buFont typeface="Monotype Sorts" pitchFamily="2" charset="2"/>
              <a:buChar char="l"/>
              <a:defRPr sz="1600">
                <a:solidFill>
                  <a:schemeClr val="tx1"/>
                </a:solidFill>
                <a:latin typeface="Arial" panose="020B0604020202020204" pitchFamily="34" charset="0"/>
                <a:ea typeface="굴림" pitchFamily="34" charset="-127"/>
              </a:defRPr>
            </a:lvl3pPr>
            <a:lvl4pPr marL="1600200" indent="-228600">
              <a:spcBef>
                <a:spcPct val="20000"/>
              </a:spcBef>
              <a:buClr>
                <a:schemeClr val="accent2"/>
              </a:buClr>
              <a:buChar char="»"/>
              <a:defRPr sz="1400">
                <a:solidFill>
                  <a:schemeClr val="accent2"/>
                </a:solidFill>
                <a:latin typeface="Arial" panose="020B0604020202020204" pitchFamily="34" charset="0"/>
                <a:ea typeface="굴림" pitchFamily="34" charset="-127"/>
              </a:defRPr>
            </a:lvl4pPr>
            <a:lvl5pPr marL="2057400" indent="-228600">
              <a:spcBef>
                <a:spcPct val="20000"/>
              </a:spcBef>
              <a:buClr>
                <a:schemeClr val="accent2"/>
              </a:buClr>
              <a:buSzPct val="65000"/>
              <a:buFont typeface="Monotype Sorts" pitchFamily="2" charset="2"/>
              <a:buChar char="n"/>
              <a:defRPr sz="1200">
                <a:solidFill>
                  <a:schemeClr val="tx1"/>
                </a:solidFill>
                <a:latin typeface="Arial" panose="020B0604020202020204" pitchFamily="34" charset="0"/>
                <a:ea typeface="굴림" pitchFamily="34" charset="-127"/>
              </a:defRPr>
            </a:lvl5pPr>
            <a:lvl6pPr marL="25146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굴림" pitchFamily="34" charset="-127"/>
              </a:defRPr>
            </a:lvl6pPr>
            <a:lvl7pPr marL="29718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굴림" pitchFamily="34" charset="-127"/>
              </a:defRPr>
            </a:lvl7pPr>
            <a:lvl8pPr marL="34290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굴림" pitchFamily="34" charset="-127"/>
              </a:defRPr>
            </a:lvl8pPr>
            <a:lvl9pPr marL="3886200" indent="-228600" eaLnBrk="0" fontAlgn="base" hangingPunct="0">
              <a:spcBef>
                <a:spcPct val="20000"/>
              </a:spcBef>
              <a:spcAft>
                <a:spcPct val="0"/>
              </a:spcAft>
              <a:buClr>
                <a:schemeClr val="accent2"/>
              </a:buClr>
              <a:buSzPct val="65000"/>
              <a:buFont typeface="Monotype Sorts" pitchFamily="2" charset="2"/>
              <a:buChar char="n"/>
              <a:defRPr sz="1200">
                <a:solidFill>
                  <a:schemeClr val="tx1"/>
                </a:solidFill>
                <a:latin typeface="Arial" panose="020B0604020202020204" pitchFamily="34" charset="0"/>
                <a:ea typeface="굴림" pitchFamily="34" charset="-127"/>
              </a:defRPr>
            </a:lvl9pPr>
          </a:lstStyle>
          <a:p>
            <a:pPr>
              <a:spcBef>
                <a:spcPct val="0"/>
              </a:spcBef>
              <a:buClr>
                <a:srgbClr val="FF0000"/>
              </a:buClr>
              <a:buSzTx/>
              <a:buFont typeface="Wingdings" panose="05000000000000000000" pitchFamily="2" charset="2"/>
              <a:buChar char="§"/>
              <a:defRPr/>
            </a:pPr>
            <a:r>
              <a:rPr lang="en-US" altLang="en-US" sz="2400" dirty="0">
                <a:latin typeface="Times New Roman" panose="02020603050405020304" pitchFamily="18" charset="0"/>
              </a:rPr>
              <a:t> </a:t>
            </a:r>
            <a:r>
              <a:rPr lang="en-US" altLang="en-US" dirty="0">
                <a:latin typeface="+mn-lt"/>
              </a:rPr>
              <a:t>Each peripheral has its own controller that operates a particular     electromechanical device.</a:t>
            </a:r>
          </a:p>
          <a:p>
            <a:pPr>
              <a:spcBef>
                <a:spcPct val="0"/>
              </a:spcBef>
              <a:buClr>
                <a:srgbClr val="FF0000"/>
              </a:buClr>
              <a:buSzTx/>
              <a:buFont typeface="Wingdings" panose="05000000000000000000" pitchFamily="2" charset="2"/>
              <a:buChar char="§"/>
              <a:defRPr/>
            </a:pPr>
            <a:r>
              <a:rPr lang="en-US" altLang="en-US" dirty="0"/>
              <a:t>To communicate with a particular device, the processor places a device address on the address lines.</a:t>
            </a:r>
            <a:endParaRPr lang="en-US" altLang="en-US" dirty="0">
              <a:latin typeface="Times New Roman" panose="02020603050405020304" pitchFamily="18" charset="0"/>
            </a:endParaRPr>
          </a:p>
          <a:p>
            <a:pPr>
              <a:spcBef>
                <a:spcPct val="0"/>
              </a:spcBef>
              <a:buClr>
                <a:srgbClr val="FF0000"/>
              </a:buClr>
              <a:buSzTx/>
              <a:buFont typeface="Wingdings" panose="05000000000000000000" pitchFamily="2" charset="2"/>
              <a:buChar char="§"/>
              <a:defRPr/>
            </a:pPr>
            <a:endParaRPr lang="en-US" altLang="en-US" dirty="0">
              <a:latin typeface="+mn-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a:t>Input-Output Interface</a:t>
            </a:r>
          </a:p>
        </p:txBody>
      </p:sp>
      <p:sp>
        <p:nvSpPr>
          <p:cNvPr id="59395" name="Content Placeholder 2"/>
          <p:cNvSpPr>
            <a:spLocks noGrp="1"/>
          </p:cNvSpPr>
          <p:nvPr>
            <p:ph idx="1"/>
          </p:nvPr>
        </p:nvSpPr>
        <p:spPr/>
        <p:txBody>
          <a:bodyPr/>
          <a:lstStyle/>
          <a:p>
            <a:r>
              <a:rPr lang="en-US" altLang="en-US"/>
              <a:t>When the interface detects it own address, it activates path between bus lines and the device. </a:t>
            </a:r>
          </a:p>
          <a:p>
            <a:endParaRPr lang="en-US" altLang="en-US"/>
          </a:p>
          <a:p>
            <a:r>
              <a:rPr lang="en-US" altLang="en-US"/>
              <a:t>At the time address is made available in address lines, the processor provides function code(I/O command) in the control lines.</a:t>
            </a:r>
          </a:p>
          <a:p>
            <a:endParaRPr lang="en-US" altLang="en-US"/>
          </a:p>
          <a:p>
            <a:r>
              <a:rPr lang="en-US" altLang="en-US"/>
              <a:t>Types of I/O command:</a:t>
            </a:r>
          </a:p>
          <a:p>
            <a:pPr>
              <a:lnSpc>
                <a:spcPct val="150000"/>
              </a:lnSpc>
              <a:buFont typeface="Wingdings" pitchFamily="2" charset="2"/>
              <a:buChar char="Ø"/>
            </a:pPr>
            <a:r>
              <a:rPr lang="en-US" altLang="en-US">
                <a:solidFill>
                  <a:srgbClr val="0070C0"/>
                </a:solidFill>
              </a:rPr>
              <a:t>Control command</a:t>
            </a:r>
            <a:r>
              <a:rPr lang="en-US" altLang="en-US"/>
              <a:t>: To activate and inform what to do.</a:t>
            </a:r>
          </a:p>
          <a:p>
            <a:pPr>
              <a:lnSpc>
                <a:spcPct val="150000"/>
              </a:lnSpc>
              <a:buFont typeface="Wingdings" pitchFamily="2" charset="2"/>
              <a:buChar char="Ø"/>
            </a:pPr>
            <a:r>
              <a:rPr lang="en-US" altLang="en-US">
                <a:solidFill>
                  <a:srgbClr val="0070C0"/>
                </a:solidFill>
              </a:rPr>
              <a:t>Status command</a:t>
            </a:r>
            <a:r>
              <a:rPr lang="en-US" altLang="en-US"/>
              <a:t>: To test various status conditions.</a:t>
            </a:r>
          </a:p>
          <a:p>
            <a:pPr>
              <a:lnSpc>
                <a:spcPct val="150000"/>
              </a:lnSpc>
              <a:buFont typeface="Wingdings" pitchFamily="2" charset="2"/>
              <a:buChar char="Ø"/>
            </a:pPr>
            <a:r>
              <a:rPr lang="en-US" altLang="en-US">
                <a:solidFill>
                  <a:srgbClr val="0070C0"/>
                </a:solidFill>
              </a:rPr>
              <a:t>Data Output data</a:t>
            </a:r>
            <a:r>
              <a:rPr lang="en-US" altLang="en-US"/>
              <a:t>: It causes the transfer of data from bus into one of its registers.</a:t>
            </a:r>
          </a:p>
          <a:p>
            <a:pPr>
              <a:lnSpc>
                <a:spcPct val="150000"/>
              </a:lnSpc>
              <a:buFont typeface="Wingdings" pitchFamily="2" charset="2"/>
              <a:buChar char="Ø"/>
            </a:pPr>
            <a:r>
              <a:rPr lang="en-US" altLang="en-US">
                <a:solidFill>
                  <a:srgbClr val="0070C0"/>
                </a:solidFill>
              </a:rPr>
              <a:t>Data Input Command</a:t>
            </a:r>
            <a:r>
              <a:rPr lang="en-US" altLang="en-US"/>
              <a:t>: Interface receives data from peripheral and places them on buffer register where it is put into data lines.</a:t>
            </a:r>
          </a:p>
          <a:p>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a:t>I/O versus Memory Bus</a:t>
            </a:r>
          </a:p>
        </p:txBody>
      </p:sp>
      <p:sp>
        <p:nvSpPr>
          <p:cNvPr id="60419" name="Content Placeholder 2"/>
          <p:cNvSpPr>
            <a:spLocks noGrp="1"/>
          </p:cNvSpPr>
          <p:nvPr>
            <p:ph idx="1"/>
          </p:nvPr>
        </p:nvSpPr>
        <p:spPr/>
        <p:txBody>
          <a:bodyPr/>
          <a:lstStyle/>
          <a:p>
            <a:endParaRPr lang="en-US" altLang="en-US" sz="2200"/>
          </a:p>
          <a:p>
            <a:r>
              <a:rPr lang="en-US" altLang="en-US" sz="2200"/>
              <a:t>In addition to communicating to I/O, processor must also communicate with memory unit.</a:t>
            </a:r>
          </a:p>
          <a:p>
            <a:endParaRPr lang="en-US" altLang="en-US" sz="2200"/>
          </a:p>
          <a:p>
            <a:r>
              <a:rPr lang="en-US" altLang="en-US" sz="2200"/>
              <a:t>There are three ways that computer buses can be used to communicate with memory and I/O: </a:t>
            </a:r>
          </a:p>
          <a:p>
            <a:pPr lvl="1">
              <a:lnSpc>
                <a:spcPct val="150000"/>
              </a:lnSpc>
            </a:pPr>
            <a:r>
              <a:rPr lang="en-US" altLang="en-US" sz="2000"/>
              <a:t>Use two separate buses, one for memory and one for I/O. (IOP)</a:t>
            </a:r>
          </a:p>
          <a:p>
            <a:pPr lvl="1">
              <a:lnSpc>
                <a:spcPct val="150000"/>
              </a:lnSpc>
            </a:pPr>
            <a:r>
              <a:rPr lang="en-US" altLang="en-US" sz="2000"/>
              <a:t>Use one common bus for both memory and I/O but have separate control lines for each. (Isolated I/O)</a:t>
            </a:r>
          </a:p>
          <a:p>
            <a:pPr lvl="1">
              <a:lnSpc>
                <a:spcPct val="150000"/>
              </a:lnSpc>
            </a:pPr>
            <a:r>
              <a:rPr lang="en-US" altLang="en-US" sz="2000"/>
              <a:t>Use one common bus for memory and I/O with common control lines. (Memory Mapped I/O)</a:t>
            </a:r>
          </a:p>
          <a:p>
            <a:endParaRPr lang="en-US" altLang="en-US"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77863" y="274638"/>
            <a:ext cx="7747000" cy="458787"/>
          </a:xfrm>
        </p:spPr>
        <p:txBody>
          <a:bodyPr anchor="ctr"/>
          <a:lstStyle/>
          <a:p>
            <a:pPr>
              <a:defRPr/>
            </a:pPr>
            <a:r>
              <a:rPr lang="en-US" altLang="ko-KR" sz="2400" b="1" dirty="0">
                <a:solidFill>
                  <a:schemeClr val="tx1"/>
                </a:solidFill>
                <a:latin typeface="+mn-lt"/>
                <a:ea typeface="+mj-ea"/>
              </a:rPr>
              <a:t>MAIN  MEMORY</a:t>
            </a:r>
          </a:p>
        </p:txBody>
      </p:sp>
      <p:sp>
        <p:nvSpPr>
          <p:cNvPr id="6147" name="Rectangle 3"/>
          <p:cNvSpPr>
            <a:spLocks noChangeArrowheads="1"/>
          </p:cNvSpPr>
          <p:nvPr/>
        </p:nvSpPr>
        <p:spPr bwMode="auto">
          <a:xfrm>
            <a:off x="341313" y="942975"/>
            <a:ext cx="2436812" cy="333375"/>
          </a:xfrm>
          <a:prstGeom prst="rect">
            <a:avLst/>
          </a:prstGeom>
          <a:noFill/>
          <a:ln w="12700">
            <a:noFill/>
            <a:miter lim="800000"/>
            <a:headEnd/>
            <a:tailEnd/>
          </a:ln>
          <a:effectLst/>
        </p:spPr>
        <p:txBody>
          <a:bodyPr wrap="none" lIns="63500" tIns="25400" rIns="63500" bIns="25400">
            <a:spAutoFit/>
          </a:bodyPr>
          <a:lstStyle/>
          <a:p>
            <a:pPr algn="ctr" defTabSz="762000">
              <a:lnSpc>
                <a:spcPct val="102000"/>
              </a:lnSpc>
              <a:defRPr/>
            </a:pPr>
            <a:r>
              <a:rPr lang="en-US" altLang="ko-KR" sz="1800" b="1" dirty="0">
                <a:latin typeface="+mn-lt"/>
              </a:rPr>
              <a:t>RAM and ROM Chips</a:t>
            </a:r>
          </a:p>
        </p:txBody>
      </p:sp>
      <p:sp>
        <p:nvSpPr>
          <p:cNvPr id="6148" name="Rectangle 4"/>
          <p:cNvSpPr>
            <a:spLocks noChangeArrowheads="1"/>
          </p:cNvSpPr>
          <p:nvPr/>
        </p:nvSpPr>
        <p:spPr bwMode="auto">
          <a:xfrm>
            <a:off x="633413" y="1274763"/>
            <a:ext cx="2035175" cy="331787"/>
          </a:xfrm>
          <a:prstGeom prst="rect">
            <a:avLst/>
          </a:prstGeom>
          <a:noFill/>
          <a:ln w="12700">
            <a:noFill/>
            <a:miter lim="800000"/>
            <a:headEnd/>
            <a:tailEnd/>
          </a:ln>
          <a:effectLst/>
        </p:spPr>
        <p:txBody>
          <a:bodyPr wrap="none" lIns="63500" tIns="25400" rIns="63500" bIns="25400">
            <a:spAutoFit/>
          </a:bodyPr>
          <a:lstStyle/>
          <a:p>
            <a:pPr algn="ctr" defTabSz="762000">
              <a:lnSpc>
                <a:spcPct val="101000"/>
              </a:lnSpc>
              <a:defRPr/>
            </a:pPr>
            <a:r>
              <a:rPr lang="en-US" altLang="ko-KR" sz="1800" b="1">
                <a:latin typeface="+mn-lt"/>
              </a:rPr>
              <a:t>Typical RAM chip</a:t>
            </a:r>
          </a:p>
        </p:txBody>
      </p:sp>
      <p:sp>
        <p:nvSpPr>
          <p:cNvPr id="6149" name="Rectangle 5"/>
          <p:cNvSpPr>
            <a:spLocks noChangeArrowheads="1"/>
          </p:cNvSpPr>
          <p:nvPr/>
        </p:nvSpPr>
        <p:spPr bwMode="auto">
          <a:xfrm>
            <a:off x="633413" y="4738688"/>
            <a:ext cx="2041525" cy="331787"/>
          </a:xfrm>
          <a:prstGeom prst="rect">
            <a:avLst/>
          </a:prstGeom>
          <a:noFill/>
          <a:ln w="12700">
            <a:noFill/>
            <a:miter lim="800000"/>
            <a:headEnd/>
            <a:tailEnd/>
          </a:ln>
          <a:effectLst/>
        </p:spPr>
        <p:txBody>
          <a:bodyPr wrap="none" lIns="63500" tIns="25400" rIns="63500" bIns="25400">
            <a:spAutoFit/>
          </a:bodyPr>
          <a:lstStyle/>
          <a:p>
            <a:pPr algn="ctr" defTabSz="762000">
              <a:lnSpc>
                <a:spcPct val="101000"/>
              </a:lnSpc>
              <a:defRPr/>
            </a:pPr>
            <a:r>
              <a:rPr lang="en-US" altLang="ko-KR" sz="1800" b="1" dirty="0">
                <a:latin typeface="+mn-lt"/>
              </a:rPr>
              <a:t>Typical</a:t>
            </a:r>
            <a:r>
              <a:rPr lang="en-US" altLang="ko-KR" sz="1800" dirty="0"/>
              <a:t> </a:t>
            </a:r>
            <a:r>
              <a:rPr lang="en-US" altLang="ko-KR" sz="1800" b="1" dirty="0">
                <a:latin typeface="+mn-lt"/>
              </a:rPr>
              <a:t>ROM chip</a:t>
            </a:r>
          </a:p>
        </p:txBody>
      </p:sp>
      <p:sp>
        <p:nvSpPr>
          <p:cNvPr id="6150" name="Line 6"/>
          <p:cNvSpPr>
            <a:spLocks noChangeShapeType="1"/>
          </p:cNvSpPr>
          <p:nvPr/>
        </p:nvSpPr>
        <p:spPr bwMode="auto">
          <a:xfrm>
            <a:off x="3389313" y="1912938"/>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151" name="Rectangle 7"/>
          <p:cNvSpPr>
            <a:spLocks noChangeArrowheads="1"/>
          </p:cNvSpPr>
          <p:nvPr/>
        </p:nvSpPr>
        <p:spPr bwMode="auto">
          <a:xfrm>
            <a:off x="2228850" y="1790700"/>
            <a:ext cx="1131888"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Chip select 1</a:t>
            </a:r>
          </a:p>
        </p:txBody>
      </p:sp>
      <p:sp>
        <p:nvSpPr>
          <p:cNvPr id="6152" name="Line 8"/>
          <p:cNvSpPr>
            <a:spLocks noChangeShapeType="1"/>
          </p:cNvSpPr>
          <p:nvPr/>
        </p:nvSpPr>
        <p:spPr bwMode="auto">
          <a:xfrm>
            <a:off x="3389313" y="2111375"/>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153" name="Rectangle 9"/>
          <p:cNvSpPr>
            <a:spLocks noChangeArrowheads="1"/>
          </p:cNvSpPr>
          <p:nvPr/>
        </p:nvSpPr>
        <p:spPr bwMode="auto">
          <a:xfrm>
            <a:off x="2228850" y="1985963"/>
            <a:ext cx="1131888"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Chip select 2</a:t>
            </a:r>
          </a:p>
        </p:txBody>
      </p:sp>
      <p:sp>
        <p:nvSpPr>
          <p:cNvPr id="6154" name="Line 10"/>
          <p:cNvSpPr>
            <a:spLocks noChangeShapeType="1"/>
          </p:cNvSpPr>
          <p:nvPr/>
        </p:nvSpPr>
        <p:spPr bwMode="auto">
          <a:xfrm>
            <a:off x="3389313" y="2306638"/>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155" name="Line 11"/>
          <p:cNvSpPr>
            <a:spLocks noChangeShapeType="1"/>
          </p:cNvSpPr>
          <p:nvPr/>
        </p:nvSpPr>
        <p:spPr bwMode="auto">
          <a:xfrm>
            <a:off x="3389313" y="2503488"/>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156" name="Line 12"/>
          <p:cNvSpPr>
            <a:spLocks noChangeShapeType="1"/>
          </p:cNvSpPr>
          <p:nvPr/>
        </p:nvSpPr>
        <p:spPr bwMode="auto">
          <a:xfrm>
            <a:off x="3389313" y="2698750"/>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157" name="Rectangle 13"/>
          <p:cNvSpPr>
            <a:spLocks noChangeArrowheads="1"/>
          </p:cNvSpPr>
          <p:nvPr/>
        </p:nvSpPr>
        <p:spPr bwMode="auto">
          <a:xfrm>
            <a:off x="2767013" y="2182813"/>
            <a:ext cx="5572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Read</a:t>
            </a:r>
          </a:p>
        </p:txBody>
      </p:sp>
      <p:sp>
        <p:nvSpPr>
          <p:cNvPr id="6158" name="Rectangle 14"/>
          <p:cNvSpPr>
            <a:spLocks noChangeArrowheads="1"/>
          </p:cNvSpPr>
          <p:nvPr/>
        </p:nvSpPr>
        <p:spPr bwMode="auto">
          <a:xfrm>
            <a:off x="2767013" y="2378075"/>
            <a:ext cx="565150"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Write</a:t>
            </a:r>
          </a:p>
        </p:txBody>
      </p:sp>
      <p:sp>
        <p:nvSpPr>
          <p:cNvPr id="6159" name="Rectangle 15"/>
          <p:cNvSpPr>
            <a:spLocks noChangeArrowheads="1"/>
          </p:cNvSpPr>
          <p:nvPr/>
        </p:nvSpPr>
        <p:spPr bwMode="auto">
          <a:xfrm>
            <a:off x="2228850" y="2573338"/>
            <a:ext cx="113982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7-bit address</a:t>
            </a:r>
          </a:p>
        </p:txBody>
      </p:sp>
      <p:sp>
        <p:nvSpPr>
          <p:cNvPr id="6160" name="Rectangle 16"/>
          <p:cNvSpPr>
            <a:spLocks noChangeArrowheads="1"/>
          </p:cNvSpPr>
          <p:nvPr/>
        </p:nvSpPr>
        <p:spPr bwMode="auto">
          <a:xfrm>
            <a:off x="3749675" y="1790700"/>
            <a:ext cx="481013"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CS1</a:t>
            </a:r>
          </a:p>
        </p:txBody>
      </p:sp>
      <p:sp>
        <p:nvSpPr>
          <p:cNvPr id="6161" name="Rectangle 17"/>
          <p:cNvSpPr>
            <a:spLocks noChangeArrowheads="1"/>
          </p:cNvSpPr>
          <p:nvPr/>
        </p:nvSpPr>
        <p:spPr bwMode="auto">
          <a:xfrm>
            <a:off x="3749675" y="1985963"/>
            <a:ext cx="481013"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CS2</a:t>
            </a:r>
          </a:p>
        </p:txBody>
      </p:sp>
      <p:sp>
        <p:nvSpPr>
          <p:cNvPr id="6162" name="Rectangle 18"/>
          <p:cNvSpPr>
            <a:spLocks noChangeArrowheads="1"/>
          </p:cNvSpPr>
          <p:nvPr/>
        </p:nvSpPr>
        <p:spPr bwMode="auto">
          <a:xfrm>
            <a:off x="3749675" y="2182813"/>
            <a:ext cx="40322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RD</a:t>
            </a:r>
          </a:p>
        </p:txBody>
      </p:sp>
      <p:sp>
        <p:nvSpPr>
          <p:cNvPr id="6163" name="Rectangle 19"/>
          <p:cNvSpPr>
            <a:spLocks noChangeArrowheads="1"/>
          </p:cNvSpPr>
          <p:nvPr/>
        </p:nvSpPr>
        <p:spPr bwMode="auto">
          <a:xfrm>
            <a:off x="3749675" y="2378075"/>
            <a:ext cx="439738"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WR</a:t>
            </a:r>
          </a:p>
        </p:txBody>
      </p:sp>
      <p:sp>
        <p:nvSpPr>
          <p:cNvPr id="6164" name="Rectangle 20"/>
          <p:cNvSpPr>
            <a:spLocks noChangeArrowheads="1"/>
          </p:cNvSpPr>
          <p:nvPr/>
        </p:nvSpPr>
        <p:spPr bwMode="auto">
          <a:xfrm>
            <a:off x="3765550" y="2573338"/>
            <a:ext cx="531813"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AD 7</a:t>
            </a:r>
          </a:p>
        </p:txBody>
      </p:sp>
      <p:sp>
        <p:nvSpPr>
          <p:cNvPr id="6165" name="Rectangle 21"/>
          <p:cNvSpPr>
            <a:spLocks noChangeArrowheads="1"/>
          </p:cNvSpPr>
          <p:nvPr/>
        </p:nvSpPr>
        <p:spPr bwMode="auto">
          <a:xfrm>
            <a:off x="4386263" y="2112963"/>
            <a:ext cx="69373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128 x 8</a:t>
            </a:r>
          </a:p>
          <a:p>
            <a:pPr algn="ctr" defTabSz="762000" eaLnBrk="1">
              <a:lnSpc>
                <a:spcPct val="90000"/>
              </a:lnSpc>
              <a:defRPr/>
            </a:pPr>
            <a:endParaRPr lang="en-US" altLang="ko-KR" sz="1200" b="1">
              <a:solidFill>
                <a:srgbClr val="000000"/>
              </a:solidFill>
              <a:latin typeface="+mn-lt"/>
            </a:endParaRPr>
          </a:p>
        </p:txBody>
      </p:sp>
      <p:sp>
        <p:nvSpPr>
          <p:cNvPr id="6166" name="Rectangle 22"/>
          <p:cNvSpPr>
            <a:spLocks noChangeArrowheads="1"/>
          </p:cNvSpPr>
          <p:nvPr/>
        </p:nvSpPr>
        <p:spPr bwMode="auto">
          <a:xfrm>
            <a:off x="4478338" y="2273300"/>
            <a:ext cx="531812"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RAM</a:t>
            </a:r>
          </a:p>
        </p:txBody>
      </p:sp>
      <p:sp>
        <p:nvSpPr>
          <p:cNvPr id="6167" name="Rectangle 23"/>
          <p:cNvSpPr>
            <a:spLocks noChangeArrowheads="1"/>
          </p:cNvSpPr>
          <p:nvPr/>
        </p:nvSpPr>
        <p:spPr bwMode="auto">
          <a:xfrm>
            <a:off x="3740150" y="1724025"/>
            <a:ext cx="1536700" cy="1146175"/>
          </a:xfrm>
          <a:prstGeom prst="rect">
            <a:avLst/>
          </a:prstGeom>
          <a:noFill/>
          <a:ln w="25400">
            <a:solidFill>
              <a:srgbClr val="000000"/>
            </a:solidFill>
            <a:miter lim="800000"/>
            <a:headEnd/>
            <a:tailEnd/>
          </a:ln>
          <a:effectLst/>
        </p:spPr>
        <p:txBody>
          <a:bodyPr wrap="none" anchor="ctr"/>
          <a:lstStyle/>
          <a:p>
            <a:pPr algn="ctr">
              <a:defRPr/>
            </a:pPr>
            <a:endParaRPr lang="en-US" b="1">
              <a:latin typeface="+mn-lt"/>
            </a:endParaRPr>
          </a:p>
        </p:txBody>
      </p:sp>
      <p:sp>
        <p:nvSpPr>
          <p:cNvPr id="6168" name="Arc 24"/>
          <p:cNvSpPr>
            <a:spLocks/>
          </p:cNvSpPr>
          <p:nvPr/>
        </p:nvSpPr>
        <p:spPr bwMode="auto">
          <a:xfrm>
            <a:off x="5857875" y="2251075"/>
            <a:ext cx="128588" cy="889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pPr algn="ctr">
              <a:defRPr/>
            </a:pPr>
            <a:endParaRPr lang="en-US" b="1">
              <a:latin typeface="+mn-lt"/>
            </a:endParaRPr>
          </a:p>
        </p:txBody>
      </p:sp>
      <p:sp>
        <p:nvSpPr>
          <p:cNvPr id="6169" name="Arc 25"/>
          <p:cNvSpPr>
            <a:spLocks/>
          </p:cNvSpPr>
          <p:nvPr/>
        </p:nvSpPr>
        <p:spPr bwMode="auto">
          <a:xfrm>
            <a:off x="5297488" y="2251075"/>
            <a:ext cx="127000" cy="88900"/>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pPr algn="ctr">
              <a:defRPr/>
            </a:pPr>
            <a:endParaRPr lang="en-US" b="1">
              <a:latin typeface="+mn-lt"/>
            </a:endParaRPr>
          </a:p>
        </p:txBody>
      </p:sp>
      <p:sp>
        <p:nvSpPr>
          <p:cNvPr id="6170" name="Line 26"/>
          <p:cNvSpPr>
            <a:spLocks noChangeShapeType="1"/>
          </p:cNvSpPr>
          <p:nvPr/>
        </p:nvSpPr>
        <p:spPr bwMode="auto">
          <a:xfrm>
            <a:off x="5411788" y="2298700"/>
            <a:ext cx="446087"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171" name="Rectangle 27"/>
          <p:cNvSpPr>
            <a:spLocks noChangeArrowheads="1"/>
          </p:cNvSpPr>
          <p:nvPr/>
        </p:nvSpPr>
        <p:spPr bwMode="auto">
          <a:xfrm>
            <a:off x="5975350" y="2182813"/>
            <a:ext cx="118427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8-bit data bus</a:t>
            </a:r>
          </a:p>
        </p:txBody>
      </p:sp>
      <p:sp>
        <p:nvSpPr>
          <p:cNvPr id="6172" name="Line 28"/>
          <p:cNvSpPr>
            <a:spLocks noChangeShapeType="1"/>
          </p:cNvSpPr>
          <p:nvPr/>
        </p:nvSpPr>
        <p:spPr bwMode="auto">
          <a:xfrm>
            <a:off x="3848100" y="2006600"/>
            <a:ext cx="28257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173" name="Rectangle 29"/>
          <p:cNvSpPr>
            <a:spLocks noChangeArrowheads="1"/>
          </p:cNvSpPr>
          <p:nvPr/>
        </p:nvSpPr>
        <p:spPr bwMode="auto">
          <a:xfrm>
            <a:off x="2338388" y="3302000"/>
            <a:ext cx="173355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CS1  CS2     RD    WR</a:t>
            </a:r>
          </a:p>
          <a:p>
            <a:pPr algn="ctr" defTabSz="762000" eaLnBrk="1">
              <a:lnSpc>
                <a:spcPct val="90000"/>
              </a:lnSpc>
              <a:defRPr/>
            </a:pPr>
            <a:endParaRPr lang="en-US" altLang="ko-KR" sz="1200" b="1">
              <a:solidFill>
                <a:srgbClr val="000000"/>
              </a:solidFill>
              <a:latin typeface="+mn-lt"/>
            </a:endParaRPr>
          </a:p>
        </p:txBody>
      </p:sp>
      <p:sp>
        <p:nvSpPr>
          <p:cNvPr id="6174" name="Rectangle 30"/>
          <p:cNvSpPr>
            <a:spLocks noChangeArrowheads="1"/>
          </p:cNvSpPr>
          <p:nvPr/>
        </p:nvSpPr>
        <p:spPr bwMode="auto">
          <a:xfrm>
            <a:off x="2309813" y="3521075"/>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0        0        x        x</a:t>
            </a:r>
          </a:p>
          <a:p>
            <a:pPr algn="ctr" defTabSz="762000" eaLnBrk="1">
              <a:lnSpc>
                <a:spcPct val="90000"/>
              </a:lnSpc>
              <a:defRPr/>
            </a:pPr>
            <a:endParaRPr lang="en-US" altLang="ko-KR" sz="1200" b="1">
              <a:solidFill>
                <a:srgbClr val="000000"/>
              </a:solidFill>
              <a:latin typeface="+mn-lt"/>
            </a:endParaRPr>
          </a:p>
        </p:txBody>
      </p:sp>
      <p:sp>
        <p:nvSpPr>
          <p:cNvPr id="6175" name="Rectangle 31"/>
          <p:cNvSpPr>
            <a:spLocks noChangeArrowheads="1"/>
          </p:cNvSpPr>
          <p:nvPr/>
        </p:nvSpPr>
        <p:spPr bwMode="auto">
          <a:xfrm>
            <a:off x="2309813" y="3681413"/>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0        1        x        x</a:t>
            </a:r>
          </a:p>
          <a:p>
            <a:pPr algn="ctr" defTabSz="762000" eaLnBrk="1">
              <a:lnSpc>
                <a:spcPct val="90000"/>
              </a:lnSpc>
              <a:defRPr/>
            </a:pPr>
            <a:endParaRPr lang="en-US" altLang="ko-KR" sz="1200" b="1">
              <a:solidFill>
                <a:srgbClr val="000000"/>
              </a:solidFill>
              <a:latin typeface="+mn-lt"/>
            </a:endParaRPr>
          </a:p>
        </p:txBody>
      </p:sp>
      <p:sp>
        <p:nvSpPr>
          <p:cNvPr id="6176" name="Rectangle 32"/>
          <p:cNvSpPr>
            <a:spLocks noChangeArrowheads="1"/>
          </p:cNvSpPr>
          <p:nvPr/>
        </p:nvSpPr>
        <p:spPr bwMode="auto">
          <a:xfrm>
            <a:off x="2309813" y="3844925"/>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1        0        0        0</a:t>
            </a:r>
          </a:p>
          <a:p>
            <a:pPr algn="ctr" defTabSz="762000" eaLnBrk="1">
              <a:lnSpc>
                <a:spcPct val="90000"/>
              </a:lnSpc>
              <a:defRPr/>
            </a:pPr>
            <a:endParaRPr lang="en-US" altLang="ko-KR" sz="1200" b="1">
              <a:solidFill>
                <a:srgbClr val="000000"/>
              </a:solidFill>
              <a:latin typeface="+mn-lt"/>
            </a:endParaRPr>
          </a:p>
        </p:txBody>
      </p:sp>
      <p:sp>
        <p:nvSpPr>
          <p:cNvPr id="6177" name="Rectangle 33"/>
          <p:cNvSpPr>
            <a:spLocks noChangeArrowheads="1"/>
          </p:cNvSpPr>
          <p:nvPr/>
        </p:nvSpPr>
        <p:spPr bwMode="auto">
          <a:xfrm>
            <a:off x="2309813" y="4005263"/>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1        0        0        1</a:t>
            </a:r>
          </a:p>
          <a:p>
            <a:pPr algn="ctr" defTabSz="762000" eaLnBrk="1">
              <a:lnSpc>
                <a:spcPct val="90000"/>
              </a:lnSpc>
              <a:defRPr/>
            </a:pPr>
            <a:endParaRPr lang="en-US" altLang="ko-KR" sz="1200" b="1">
              <a:solidFill>
                <a:srgbClr val="000000"/>
              </a:solidFill>
              <a:latin typeface="+mn-lt"/>
            </a:endParaRPr>
          </a:p>
        </p:txBody>
      </p:sp>
      <p:sp>
        <p:nvSpPr>
          <p:cNvPr id="6178" name="Rectangle 34"/>
          <p:cNvSpPr>
            <a:spLocks noChangeArrowheads="1"/>
          </p:cNvSpPr>
          <p:nvPr/>
        </p:nvSpPr>
        <p:spPr bwMode="auto">
          <a:xfrm>
            <a:off x="2309813" y="4167188"/>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1        0        1        x</a:t>
            </a:r>
          </a:p>
          <a:p>
            <a:pPr algn="ctr" defTabSz="762000" eaLnBrk="1">
              <a:lnSpc>
                <a:spcPct val="90000"/>
              </a:lnSpc>
              <a:defRPr/>
            </a:pPr>
            <a:endParaRPr lang="en-US" altLang="ko-KR" sz="1200" b="1">
              <a:solidFill>
                <a:srgbClr val="000000"/>
              </a:solidFill>
              <a:latin typeface="+mn-lt"/>
            </a:endParaRPr>
          </a:p>
        </p:txBody>
      </p:sp>
      <p:sp>
        <p:nvSpPr>
          <p:cNvPr id="6179" name="Rectangle 35"/>
          <p:cNvSpPr>
            <a:spLocks noChangeArrowheads="1"/>
          </p:cNvSpPr>
          <p:nvPr/>
        </p:nvSpPr>
        <p:spPr bwMode="auto">
          <a:xfrm>
            <a:off x="2309813" y="4327525"/>
            <a:ext cx="1690687"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1        1        x        x</a:t>
            </a:r>
          </a:p>
        </p:txBody>
      </p:sp>
      <p:sp>
        <p:nvSpPr>
          <p:cNvPr id="6180" name="Rectangle 36"/>
          <p:cNvSpPr>
            <a:spLocks noChangeArrowheads="1"/>
          </p:cNvSpPr>
          <p:nvPr/>
        </p:nvSpPr>
        <p:spPr bwMode="auto">
          <a:xfrm>
            <a:off x="4090988" y="3290888"/>
            <a:ext cx="14239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Memory function</a:t>
            </a:r>
          </a:p>
          <a:p>
            <a:pPr algn="ctr" defTabSz="762000" eaLnBrk="1">
              <a:lnSpc>
                <a:spcPct val="90000"/>
              </a:lnSpc>
              <a:defRPr/>
            </a:pPr>
            <a:endParaRPr lang="en-US" altLang="ko-KR" sz="1200" b="1">
              <a:solidFill>
                <a:srgbClr val="000000"/>
              </a:solidFill>
              <a:latin typeface="+mn-lt"/>
            </a:endParaRPr>
          </a:p>
        </p:txBody>
      </p:sp>
      <p:sp>
        <p:nvSpPr>
          <p:cNvPr id="6181" name="Rectangle 37"/>
          <p:cNvSpPr>
            <a:spLocks noChangeArrowheads="1"/>
          </p:cNvSpPr>
          <p:nvPr/>
        </p:nvSpPr>
        <p:spPr bwMode="auto">
          <a:xfrm>
            <a:off x="4062413" y="3508375"/>
            <a:ext cx="8636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Inhibit</a:t>
            </a:r>
          </a:p>
          <a:p>
            <a:pPr algn="ctr" defTabSz="762000" eaLnBrk="1">
              <a:lnSpc>
                <a:spcPct val="90000"/>
              </a:lnSpc>
              <a:defRPr/>
            </a:pPr>
            <a:endParaRPr lang="en-US" altLang="ko-KR" sz="1200" b="1">
              <a:solidFill>
                <a:srgbClr val="000000"/>
              </a:solidFill>
              <a:latin typeface="+mn-lt"/>
            </a:endParaRPr>
          </a:p>
        </p:txBody>
      </p:sp>
      <p:sp>
        <p:nvSpPr>
          <p:cNvPr id="6182" name="Rectangle 38"/>
          <p:cNvSpPr>
            <a:spLocks noChangeArrowheads="1"/>
          </p:cNvSpPr>
          <p:nvPr/>
        </p:nvSpPr>
        <p:spPr bwMode="auto">
          <a:xfrm>
            <a:off x="4062413" y="3671888"/>
            <a:ext cx="8636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Inhibit</a:t>
            </a:r>
          </a:p>
          <a:p>
            <a:pPr algn="ctr" defTabSz="762000" eaLnBrk="1">
              <a:lnSpc>
                <a:spcPct val="90000"/>
              </a:lnSpc>
              <a:defRPr/>
            </a:pPr>
            <a:endParaRPr lang="en-US" altLang="ko-KR" sz="1200" b="1">
              <a:solidFill>
                <a:srgbClr val="000000"/>
              </a:solidFill>
              <a:latin typeface="+mn-lt"/>
            </a:endParaRPr>
          </a:p>
        </p:txBody>
      </p:sp>
      <p:sp>
        <p:nvSpPr>
          <p:cNvPr id="6183" name="Rectangle 39"/>
          <p:cNvSpPr>
            <a:spLocks noChangeArrowheads="1"/>
          </p:cNvSpPr>
          <p:nvPr/>
        </p:nvSpPr>
        <p:spPr bwMode="auto">
          <a:xfrm>
            <a:off x="4062413" y="3832225"/>
            <a:ext cx="8636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Inhibit</a:t>
            </a:r>
          </a:p>
          <a:p>
            <a:pPr algn="ctr" defTabSz="762000" eaLnBrk="1">
              <a:lnSpc>
                <a:spcPct val="90000"/>
              </a:lnSpc>
              <a:defRPr/>
            </a:pPr>
            <a:endParaRPr lang="en-US" altLang="ko-KR" sz="1200" b="1">
              <a:solidFill>
                <a:srgbClr val="000000"/>
              </a:solidFill>
              <a:latin typeface="+mn-lt"/>
            </a:endParaRPr>
          </a:p>
        </p:txBody>
      </p:sp>
      <p:sp>
        <p:nvSpPr>
          <p:cNvPr id="6184" name="Rectangle 40"/>
          <p:cNvSpPr>
            <a:spLocks noChangeArrowheads="1"/>
          </p:cNvSpPr>
          <p:nvPr/>
        </p:nvSpPr>
        <p:spPr bwMode="auto">
          <a:xfrm>
            <a:off x="4062413" y="3994150"/>
            <a:ext cx="776287" cy="4191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Write</a:t>
            </a:r>
          </a:p>
          <a:p>
            <a:pPr algn="ctr" defTabSz="762000" eaLnBrk="1">
              <a:lnSpc>
                <a:spcPct val="90000"/>
              </a:lnSpc>
              <a:defRPr/>
            </a:pPr>
            <a:endParaRPr lang="en-US" altLang="ko-KR" sz="1200" b="1">
              <a:solidFill>
                <a:srgbClr val="000000"/>
              </a:solidFill>
              <a:latin typeface="+mn-lt"/>
            </a:endParaRPr>
          </a:p>
        </p:txBody>
      </p:sp>
      <p:sp>
        <p:nvSpPr>
          <p:cNvPr id="6185" name="Rectangle 41"/>
          <p:cNvSpPr>
            <a:spLocks noChangeArrowheads="1"/>
          </p:cNvSpPr>
          <p:nvPr/>
        </p:nvSpPr>
        <p:spPr bwMode="auto">
          <a:xfrm>
            <a:off x="4062413" y="4156075"/>
            <a:ext cx="7747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Read</a:t>
            </a:r>
          </a:p>
          <a:p>
            <a:pPr algn="ctr" defTabSz="762000" eaLnBrk="1">
              <a:lnSpc>
                <a:spcPct val="90000"/>
              </a:lnSpc>
              <a:defRPr/>
            </a:pPr>
            <a:endParaRPr lang="en-US" altLang="ko-KR" sz="1200" b="1">
              <a:solidFill>
                <a:srgbClr val="000000"/>
              </a:solidFill>
              <a:latin typeface="+mn-lt"/>
            </a:endParaRPr>
          </a:p>
        </p:txBody>
      </p:sp>
      <p:sp>
        <p:nvSpPr>
          <p:cNvPr id="9258" name="Rectangle 42"/>
          <p:cNvSpPr>
            <a:spLocks noChangeArrowheads="1"/>
          </p:cNvSpPr>
          <p:nvPr/>
        </p:nvSpPr>
        <p:spPr bwMode="auto">
          <a:xfrm>
            <a:off x="4062413" y="4314825"/>
            <a:ext cx="855662"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Inhibit</a:t>
            </a:r>
          </a:p>
          <a:p>
            <a:pPr algn="ctr" defTabSz="762000" eaLnBrk="1">
              <a:lnSpc>
                <a:spcPct val="90000"/>
              </a:lnSpc>
            </a:pPr>
            <a:endParaRPr lang="en-US" altLang="ko-KR" sz="1200">
              <a:solidFill>
                <a:srgbClr val="000000"/>
              </a:solidFill>
            </a:endParaRPr>
          </a:p>
        </p:txBody>
      </p:sp>
      <p:sp>
        <p:nvSpPr>
          <p:cNvPr id="9259" name="Rectangle 43"/>
          <p:cNvSpPr>
            <a:spLocks noChangeArrowheads="1"/>
          </p:cNvSpPr>
          <p:nvPr/>
        </p:nvSpPr>
        <p:spPr bwMode="auto">
          <a:xfrm>
            <a:off x="4062413" y="4476750"/>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sp>
        <p:nvSpPr>
          <p:cNvPr id="6188" name="Rectangle 44"/>
          <p:cNvSpPr>
            <a:spLocks noChangeArrowheads="1"/>
          </p:cNvSpPr>
          <p:nvPr/>
        </p:nvSpPr>
        <p:spPr bwMode="auto">
          <a:xfrm>
            <a:off x="5546725" y="3290888"/>
            <a:ext cx="142398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State of data bus</a:t>
            </a:r>
          </a:p>
          <a:p>
            <a:pPr algn="ctr" defTabSz="762000" eaLnBrk="1">
              <a:lnSpc>
                <a:spcPct val="90000"/>
              </a:lnSpc>
              <a:defRPr/>
            </a:pPr>
            <a:endParaRPr lang="en-US" altLang="ko-KR" sz="1200" b="1">
              <a:solidFill>
                <a:srgbClr val="000000"/>
              </a:solidFill>
              <a:latin typeface="+mn-lt"/>
            </a:endParaRPr>
          </a:p>
        </p:txBody>
      </p:sp>
      <p:sp>
        <p:nvSpPr>
          <p:cNvPr id="6189" name="Rectangle 45"/>
          <p:cNvSpPr>
            <a:spLocks noChangeArrowheads="1"/>
          </p:cNvSpPr>
          <p:nvPr/>
        </p:nvSpPr>
        <p:spPr bwMode="auto">
          <a:xfrm>
            <a:off x="5518150" y="3508375"/>
            <a:ext cx="137953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High-impedence</a:t>
            </a:r>
          </a:p>
          <a:p>
            <a:pPr algn="ctr" defTabSz="762000" eaLnBrk="1">
              <a:lnSpc>
                <a:spcPct val="90000"/>
              </a:lnSpc>
              <a:defRPr/>
            </a:pPr>
            <a:endParaRPr lang="en-US" altLang="ko-KR" sz="1200" b="1">
              <a:solidFill>
                <a:srgbClr val="000000"/>
              </a:solidFill>
              <a:latin typeface="+mn-lt"/>
            </a:endParaRPr>
          </a:p>
        </p:txBody>
      </p:sp>
      <p:sp>
        <p:nvSpPr>
          <p:cNvPr id="6190" name="Rectangle 46"/>
          <p:cNvSpPr>
            <a:spLocks noChangeArrowheads="1"/>
          </p:cNvSpPr>
          <p:nvPr/>
        </p:nvSpPr>
        <p:spPr bwMode="auto">
          <a:xfrm>
            <a:off x="5518150" y="3673475"/>
            <a:ext cx="137953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High-impedence</a:t>
            </a:r>
          </a:p>
          <a:p>
            <a:pPr algn="ctr" defTabSz="762000" eaLnBrk="1">
              <a:lnSpc>
                <a:spcPct val="90000"/>
              </a:lnSpc>
              <a:defRPr/>
            </a:pPr>
            <a:endParaRPr lang="en-US" altLang="ko-KR" sz="1200" b="1">
              <a:solidFill>
                <a:srgbClr val="000000"/>
              </a:solidFill>
              <a:latin typeface="+mn-lt"/>
            </a:endParaRPr>
          </a:p>
        </p:txBody>
      </p:sp>
      <p:sp>
        <p:nvSpPr>
          <p:cNvPr id="6191" name="Rectangle 47"/>
          <p:cNvSpPr>
            <a:spLocks noChangeArrowheads="1"/>
          </p:cNvSpPr>
          <p:nvPr/>
        </p:nvSpPr>
        <p:spPr bwMode="auto">
          <a:xfrm>
            <a:off x="5518150" y="3833813"/>
            <a:ext cx="137953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High-impedence</a:t>
            </a:r>
          </a:p>
          <a:p>
            <a:pPr algn="ctr" defTabSz="762000" eaLnBrk="1">
              <a:lnSpc>
                <a:spcPct val="90000"/>
              </a:lnSpc>
              <a:defRPr/>
            </a:pPr>
            <a:endParaRPr lang="en-US" altLang="ko-KR" sz="1200" b="1">
              <a:solidFill>
                <a:srgbClr val="000000"/>
              </a:solidFill>
              <a:latin typeface="+mn-lt"/>
            </a:endParaRPr>
          </a:p>
        </p:txBody>
      </p:sp>
      <p:sp>
        <p:nvSpPr>
          <p:cNvPr id="6192" name="Rectangle 48"/>
          <p:cNvSpPr>
            <a:spLocks noChangeArrowheads="1"/>
          </p:cNvSpPr>
          <p:nvPr/>
        </p:nvSpPr>
        <p:spPr bwMode="auto">
          <a:xfrm>
            <a:off x="5518150" y="3994150"/>
            <a:ext cx="1501775"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Input data to RAM</a:t>
            </a:r>
          </a:p>
          <a:p>
            <a:pPr algn="ctr" defTabSz="762000" eaLnBrk="1">
              <a:lnSpc>
                <a:spcPct val="90000"/>
              </a:lnSpc>
              <a:defRPr/>
            </a:pPr>
            <a:endParaRPr lang="en-US" altLang="ko-KR" sz="1200" b="1">
              <a:solidFill>
                <a:srgbClr val="000000"/>
              </a:solidFill>
              <a:latin typeface="+mn-lt"/>
            </a:endParaRPr>
          </a:p>
        </p:txBody>
      </p:sp>
      <p:sp>
        <p:nvSpPr>
          <p:cNvPr id="6193" name="Rectangle 49"/>
          <p:cNvSpPr>
            <a:spLocks noChangeArrowheads="1"/>
          </p:cNvSpPr>
          <p:nvPr/>
        </p:nvSpPr>
        <p:spPr bwMode="auto">
          <a:xfrm>
            <a:off x="5518150" y="4154488"/>
            <a:ext cx="1825625"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Output data from RAM</a:t>
            </a:r>
          </a:p>
          <a:p>
            <a:pPr algn="ctr" defTabSz="762000" eaLnBrk="1">
              <a:lnSpc>
                <a:spcPct val="90000"/>
              </a:lnSpc>
              <a:defRPr/>
            </a:pPr>
            <a:endParaRPr lang="en-US" altLang="ko-KR" sz="1200" b="1">
              <a:solidFill>
                <a:srgbClr val="000000"/>
              </a:solidFill>
              <a:latin typeface="+mn-lt"/>
            </a:endParaRPr>
          </a:p>
        </p:txBody>
      </p:sp>
      <p:sp>
        <p:nvSpPr>
          <p:cNvPr id="9266" name="Rectangle 50"/>
          <p:cNvSpPr>
            <a:spLocks noChangeArrowheads="1"/>
          </p:cNvSpPr>
          <p:nvPr/>
        </p:nvSpPr>
        <p:spPr bwMode="auto">
          <a:xfrm>
            <a:off x="5518150" y="4316413"/>
            <a:ext cx="1366838" cy="4191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High-impedence</a:t>
            </a:r>
          </a:p>
          <a:p>
            <a:pPr algn="ctr" defTabSz="762000" eaLnBrk="1">
              <a:lnSpc>
                <a:spcPct val="90000"/>
              </a:lnSpc>
            </a:pPr>
            <a:endParaRPr lang="en-US" altLang="ko-KR" sz="1200">
              <a:solidFill>
                <a:srgbClr val="000000"/>
              </a:solidFill>
            </a:endParaRPr>
          </a:p>
        </p:txBody>
      </p:sp>
      <p:sp>
        <p:nvSpPr>
          <p:cNvPr id="6195" name="Line 51"/>
          <p:cNvSpPr>
            <a:spLocks noChangeShapeType="1"/>
          </p:cNvSpPr>
          <p:nvPr/>
        </p:nvSpPr>
        <p:spPr bwMode="auto">
          <a:xfrm>
            <a:off x="2324100" y="3524250"/>
            <a:ext cx="4948238"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196" name="Line 52"/>
          <p:cNvSpPr>
            <a:spLocks noChangeShapeType="1"/>
          </p:cNvSpPr>
          <p:nvPr/>
        </p:nvSpPr>
        <p:spPr bwMode="auto">
          <a:xfrm>
            <a:off x="2324100" y="4533900"/>
            <a:ext cx="4948238"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197" name="Line 53"/>
          <p:cNvSpPr>
            <a:spLocks noChangeShapeType="1"/>
          </p:cNvSpPr>
          <p:nvPr/>
        </p:nvSpPr>
        <p:spPr bwMode="auto">
          <a:xfrm>
            <a:off x="4070350" y="3360738"/>
            <a:ext cx="0" cy="1173162"/>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198" name="Line 54"/>
          <p:cNvSpPr>
            <a:spLocks noChangeShapeType="1"/>
          </p:cNvSpPr>
          <p:nvPr/>
        </p:nvSpPr>
        <p:spPr bwMode="auto">
          <a:xfrm>
            <a:off x="5445125" y="3360738"/>
            <a:ext cx="0" cy="1173162"/>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199" name="Line 55"/>
          <p:cNvSpPr>
            <a:spLocks noChangeShapeType="1"/>
          </p:cNvSpPr>
          <p:nvPr/>
        </p:nvSpPr>
        <p:spPr bwMode="auto">
          <a:xfrm>
            <a:off x="2836863" y="3343275"/>
            <a:ext cx="28257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201" name="Line 57"/>
          <p:cNvSpPr>
            <a:spLocks noChangeShapeType="1"/>
          </p:cNvSpPr>
          <p:nvPr/>
        </p:nvSpPr>
        <p:spPr bwMode="auto">
          <a:xfrm>
            <a:off x="2605088" y="5395913"/>
            <a:ext cx="331787"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202" name="Rectangle 58"/>
          <p:cNvSpPr>
            <a:spLocks noChangeArrowheads="1"/>
          </p:cNvSpPr>
          <p:nvPr/>
        </p:nvSpPr>
        <p:spPr bwMode="auto">
          <a:xfrm>
            <a:off x="1544638" y="5267325"/>
            <a:ext cx="1131887"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Chip select 1</a:t>
            </a:r>
          </a:p>
        </p:txBody>
      </p:sp>
      <p:sp>
        <p:nvSpPr>
          <p:cNvPr id="6203" name="Line 59"/>
          <p:cNvSpPr>
            <a:spLocks noChangeShapeType="1"/>
          </p:cNvSpPr>
          <p:nvPr/>
        </p:nvSpPr>
        <p:spPr bwMode="auto">
          <a:xfrm>
            <a:off x="2605088" y="5599113"/>
            <a:ext cx="331787"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204" name="Rectangle 60"/>
          <p:cNvSpPr>
            <a:spLocks noChangeArrowheads="1"/>
          </p:cNvSpPr>
          <p:nvPr/>
        </p:nvSpPr>
        <p:spPr bwMode="auto">
          <a:xfrm>
            <a:off x="1544638" y="5472113"/>
            <a:ext cx="1131887"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Chip select 2</a:t>
            </a:r>
          </a:p>
        </p:txBody>
      </p:sp>
      <p:sp>
        <p:nvSpPr>
          <p:cNvPr id="6205" name="Line 61"/>
          <p:cNvSpPr>
            <a:spLocks noChangeShapeType="1"/>
          </p:cNvSpPr>
          <p:nvPr/>
        </p:nvSpPr>
        <p:spPr bwMode="auto">
          <a:xfrm>
            <a:off x="2605088" y="6207125"/>
            <a:ext cx="331787"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206" name="Rectangle 62"/>
          <p:cNvSpPr>
            <a:spLocks noChangeArrowheads="1"/>
          </p:cNvSpPr>
          <p:nvPr/>
        </p:nvSpPr>
        <p:spPr bwMode="auto">
          <a:xfrm>
            <a:off x="1544638" y="6078538"/>
            <a:ext cx="113982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9-bit address</a:t>
            </a:r>
          </a:p>
        </p:txBody>
      </p:sp>
      <p:sp>
        <p:nvSpPr>
          <p:cNvPr id="6207" name="Rectangle 63"/>
          <p:cNvSpPr>
            <a:spLocks noChangeArrowheads="1"/>
          </p:cNvSpPr>
          <p:nvPr/>
        </p:nvSpPr>
        <p:spPr bwMode="auto">
          <a:xfrm>
            <a:off x="2935288" y="5256213"/>
            <a:ext cx="4810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CS1</a:t>
            </a:r>
          </a:p>
        </p:txBody>
      </p:sp>
      <p:sp>
        <p:nvSpPr>
          <p:cNvPr id="6208" name="Rectangle 64"/>
          <p:cNvSpPr>
            <a:spLocks noChangeArrowheads="1"/>
          </p:cNvSpPr>
          <p:nvPr/>
        </p:nvSpPr>
        <p:spPr bwMode="auto">
          <a:xfrm>
            <a:off x="2935288" y="5459413"/>
            <a:ext cx="4810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CS2</a:t>
            </a:r>
          </a:p>
        </p:txBody>
      </p:sp>
      <p:sp>
        <p:nvSpPr>
          <p:cNvPr id="6209" name="Rectangle 65"/>
          <p:cNvSpPr>
            <a:spLocks noChangeArrowheads="1"/>
          </p:cNvSpPr>
          <p:nvPr/>
        </p:nvSpPr>
        <p:spPr bwMode="auto">
          <a:xfrm>
            <a:off x="2947988" y="6091238"/>
            <a:ext cx="5318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AD 9</a:t>
            </a:r>
          </a:p>
        </p:txBody>
      </p:sp>
      <p:sp>
        <p:nvSpPr>
          <p:cNvPr id="6210" name="Rectangle 66"/>
          <p:cNvSpPr>
            <a:spLocks noChangeArrowheads="1"/>
          </p:cNvSpPr>
          <p:nvPr/>
        </p:nvSpPr>
        <p:spPr bwMode="auto">
          <a:xfrm>
            <a:off x="3525838" y="5613400"/>
            <a:ext cx="69373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512 x 8</a:t>
            </a:r>
          </a:p>
          <a:p>
            <a:pPr algn="ctr" defTabSz="762000" eaLnBrk="1">
              <a:lnSpc>
                <a:spcPct val="90000"/>
              </a:lnSpc>
              <a:defRPr/>
            </a:pPr>
            <a:endParaRPr lang="en-US" altLang="ko-KR" sz="1200" b="1">
              <a:solidFill>
                <a:srgbClr val="000000"/>
              </a:solidFill>
              <a:latin typeface="+mn-lt"/>
            </a:endParaRPr>
          </a:p>
        </p:txBody>
      </p:sp>
      <p:sp>
        <p:nvSpPr>
          <p:cNvPr id="6211" name="Rectangle 67"/>
          <p:cNvSpPr>
            <a:spLocks noChangeArrowheads="1"/>
          </p:cNvSpPr>
          <p:nvPr/>
        </p:nvSpPr>
        <p:spPr bwMode="auto">
          <a:xfrm>
            <a:off x="3613150" y="5781675"/>
            <a:ext cx="541338"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ROM</a:t>
            </a:r>
          </a:p>
        </p:txBody>
      </p:sp>
      <p:sp>
        <p:nvSpPr>
          <p:cNvPr id="6212" name="Rectangle 68"/>
          <p:cNvSpPr>
            <a:spLocks noChangeArrowheads="1"/>
          </p:cNvSpPr>
          <p:nvPr/>
        </p:nvSpPr>
        <p:spPr bwMode="auto">
          <a:xfrm>
            <a:off x="2916238" y="5200650"/>
            <a:ext cx="1412875" cy="1200150"/>
          </a:xfrm>
          <a:prstGeom prst="rect">
            <a:avLst/>
          </a:prstGeom>
          <a:noFill/>
          <a:ln w="25400">
            <a:solidFill>
              <a:srgbClr val="000000"/>
            </a:solidFill>
            <a:miter lim="800000"/>
            <a:headEnd/>
            <a:tailEnd/>
          </a:ln>
          <a:effectLst/>
        </p:spPr>
        <p:txBody>
          <a:bodyPr wrap="none" anchor="ctr"/>
          <a:lstStyle/>
          <a:p>
            <a:pPr algn="ctr">
              <a:defRPr/>
            </a:pPr>
            <a:endParaRPr lang="en-US" b="1">
              <a:latin typeface="+mn-lt"/>
            </a:endParaRPr>
          </a:p>
        </p:txBody>
      </p:sp>
      <p:sp>
        <p:nvSpPr>
          <p:cNvPr id="6213" name="Arc 69"/>
          <p:cNvSpPr>
            <a:spLocks/>
          </p:cNvSpPr>
          <p:nvPr/>
        </p:nvSpPr>
        <p:spPr bwMode="auto">
          <a:xfrm>
            <a:off x="4859338" y="5745163"/>
            <a:ext cx="117475" cy="9048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pPr algn="ctr">
              <a:defRPr/>
            </a:pPr>
            <a:endParaRPr lang="en-US" b="1">
              <a:latin typeface="+mn-lt"/>
            </a:endParaRPr>
          </a:p>
        </p:txBody>
      </p:sp>
      <p:sp>
        <p:nvSpPr>
          <p:cNvPr id="6214" name="Line 70"/>
          <p:cNvSpPr>
            <a:spLocks noChangeShapeType="1"/>
          </p:cNvSpPr>
          <p:nvPr/>
        </p:nvSpPr>
        <p:spPr bwMode="auto">
          <a:xfrm>
            <a:off x="4344988" y="5792788"/>
            <a:ext cx="522287"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215" name="Rectangle 71"/>
          <p:cNvSpPr>
            <a:spLocks noChangeArrowheads="1"/>
          </p:cNvSpPr>
          <p:nvPr/>
        </p:nvSpPr>
        <p:spPr bwMode="auto">
          <a:xfrm>
            <a:off x="4967288" y="5661025"/>
            <a:ext cx="1184275"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8-bit data bus</a:t>
            </a:r>
          </a:p>
        </p:txBody>
      </p:sp>
      <p:sp>
        <p:nvSpPr>
          <p:cNvPr id="6216" name="Line 72"/>
          <p:cNvSpPr>
            <a:spLocks noChangeShapeType="1"/>
          </p:cNvSpPr>
          <p:nvPr/>
        </p:nvSpPr>
        <p:spPr bwMode="auto">
          <a:xfrm>
            <a:off x="3024188" y="5491163"/>
            <a:ext cx="29527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9288" name="Rectangle 74"/>
          <p:cNvSpPr>
            <a:spLocks noChangeArrowheads="1"/>
          </p:cNvSpPr>
          <p:nvPr/>
        </p:nvSpPr>
        <p:spPr bwMode="auto">
          <a:xfrm>
            <a:off x="7829550" y="0"/>
            <a:ext cx="1314450" cy="280988"/>
          </a:xfrm>
          <a:prstGeom prst="rect">
            <a:avLst/>
          </a:prstGeom>
          <a:noFill/>
          <a:ln w="12700">
            <a:noFill/>
            <a:miter lim="800000"/>
            <a:headEnd/>
            <a:tailEnd/>
          </a:ln>
        </p:spPr>
        <p:txBody>
          <a:bodyPr wrap="none" lIns="90488" tIns="44450" rIns="90488" bIns="44450">
            <a:spAutoFit/>
          </a:bodyPr>
          <a:lstStyle/>
          <a:p>
            <a:pPr algn="r" defTabSz="762000">
              <a:lnSpc>
                <a:spcPct val="90000"/>
              </a:lnSpc>
            </a:pPr>
            <a:r>
              <a:rPr lang="en-US" altLang="ko-KR" i="1"/>
              <a:t>Main Memory</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a:t>Isolated I/O</a:t>
            </a:r>
          </a:p>
        </p:txBody>
      </p:sp>
      <p:sp>
        <p:nvSpPr>
          <p:cNvPr id="61443" name="Content Placeholder 2"/>
          <p:cNvSpPr>
            <a:spLocks noGrp="1"/>
          </p:cNvSpPr>
          <p:nvPr>
            <p:ph idx="1"/>
          </p:nvPr>
        </p:nvSpPr>
        <p:spPr>
          <a:xfrm>
            <a:off x="142875" y="928688"/>
            <a:ext cx="8686800" cy="5486400"/>
          </a:xfrm>
        </p:spPr>
        <p:txBody>
          <a:bodyPr/>
          <a:lstStyle/>
          <a:p>
            <a:r>
              <a:rPr lang="en-US" altLang="en-US" sz="1800"/>
              <a:t>The distinction between memory and I/O transfer is made through separate read and control lines.</a:t>
            </a:r>
          </a:p>
          <a:p>
            <a:endParaRPr lang="en-US" altLang="en-US" sz="1800"/>
          </a:p>
          <a:p>
            <a:r>
              <a:rPr lang="en-US" altLang="en-US" sz="1800"/>
              <a:t>I/O read and I/O write are enabled during I/O transfer and Memory read/write are enabled during memory transfer.</a:t>
            </a:r>
          </a:p>
          <a:p>
            <a:endParaRPr lang="en-US" altLang="en-US" sz="1800"/>
          </a:p>
          <a:p>
            <a:r>
              <a:rPr lang="en-US" altLang="en-US" sz="1800"/>
              <a:t>In the isolated I/O configuration, CPU have distinct input and output instructions where each of it will be associated with address of the interface register.</a:t>
            </a:r>
          </a:p>
          <a:p>
            <a:endParaRPr lang="en-US" altLang="en-US" sz="1800"/>
          </a:p>
          <a:p>
            <a:r>
              <a:rPr lang="en-US" altLang="en-US" sz="1800"/>
              <a:t>When the CPU fetches and decodes the I/O instruction, it places the address associated with the instruction on the common address lines and enables I/O read or I/O write control line.</a:t>
            </a:r>
          </a:p>
          <a:p>
            <a:endParaRPr lang="en-US" altLang="en-US" sz="1800"/>
          </a:p>
          <a:p>
            <a:r>
              <a:rPr lang="en-US" altLang="en-US" sz="1800"/>
              <a:t>When the CPU fetches and decodes the Memory instruction, it places the address associated with the instruction on the common address lines and enables Memory read or Memory write control line.</a:t>
            </a:r>
          </a:p>
          <a:p>
            <a:endParaRPr lang="en-US" altLang="en-US" sz="1800"/>
          </a:p>
          <a:p>
            <a:r>
              <a:rPr lang="en-US" altLang="en-US" sz="1800"/>
              <a:t>The isolated I/O method isolates memory and I/O addresses.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a:t>Memory Mapped I/O</a:t>
            </a:r>
          </a:p>
        </p:txBody>
      </p:sp>
      <p:sp>
        <p:nvSpPr>
          <p:cNvPr id="62467" name="Content Placeholder 2"/>
          <p:cNvSpPr>
            <a:spLocks noGrp="1"/>
          </p:cNvSpPr>
          <p:nvPr>
            <p:ph idx="1"/>
          </p:nvPr>
        </p:nvSpPr>
        <p:spPr/>
        <p:txBody>
          <a:bodyPr/>
          <a:lstStyle/>
          <a:p>
            <a:r>
              <a:rPr lang="en-US" altLang="en-US" sz="1800"/>
              <a:t>Here the same address space is used for both memory and I/O. The computer treats interface register as a part of memory system.</a:t>
            </a:r>
          </a:p>
          <a:p>
            <a:endParaRPr lang="en-US" altLang="en-US" sz="1800"/>
          </a:p>
          <a:p>
            <a:r>
              <a:rPr lang="en-US" altLang="en-US" sz="1800"/>
              <a:t>The assigned address cannot be used for storing memory words, which reduces memory address range available.</a:t>
            </a:r>
          </a:p>
          <a:p>
            <a:endParaRPr lang="en-US" altLang="en-US" sz="1800"/>
          </a:p>
          <a:p>
            <a:r>
              <a:rPr lang="en-US" altLang="en-US" sz="1800"/>
              <a:t>In a memory-mapped I/O organization, there are no specific, input or output instruction.</a:t>
            </a:r>
          </a:p>
          <a:p>
            <a:endParaRPr lang="en-US" altLang="en-US" sz="1800"/>
          </a:p>
          <a:p>
            <a:r>
              <a:rPr lang="en-US" altLang="en-US" sz="1800"/>
              <a:t>CPU manipulate I/O data residing in interface registers with the same instruction used to manipulate memory words.</a:t>
            </a:r>
          </a:p>
          <a:p>
            <a:endParaRPr lang="en-US" altLang="en-US" sz="1800"/>
          </a:p>
          <a:p>
            <a:r>
              <a:rPr lang="en-US" altLang="en-US" sz="1800"/>
              <a:t>Load and store instruction used for reading/writing  from memory and can be use for input or output data from I/O instruction.</a:t>
            </a:r>
          </a:p>
          <a:p>
            <a:endParaRPr lang="en-US" altLang="en-US" sz="1800"/>
          </a:p>
          <a:p>
            <a:r>
              <a:rPr lang="en-US" altLang="en-US" sz="1800"/>
              <a:t>With memory-mapped I/O all instructions that refer to memory are also available for I/O.</a:t>
            </a:r>
          </a:p>
          <a:p>
            <a:endParaRPr lang="en-US" altLang="en-US"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b="1"/>
              <a:t>Memory Mapped I/O</a:t>
            </a:r>
          </a:p>
        </p:txBody>
      </p:sp>
      <p:pic>
        <p:nvPicPr>
          <p:cNvPr id="63491" name="Picture 2"/>
          <p:cNvPicPr>
            <a:picLocks noChangeAspect="1" noChangeArrowheads="1"/>
          </p:cNvPicPr>
          <p:nvPr/>
        </p:nvPicPr>
        <p:blipFill>
          <a:blip r:embed="rId2"/>
          <a:srcRect/>
          <a:stretch>
            <a:fillRect/>
          </a:stretch>
        </p:blipFill>
        <p:spPr bwMode="auto">
          <a:xfrm>
            <a:off x="280988" y="1214438"/>
            <a:ext cx="8582025" cy="4981575"/>
          </a:xfrm>
          <a:prstGeom prst="rect">
            <a:avLst/>
          </a:prstGeom>
          <a:noFill/>
          <a:ln w="12700">
            <a:noFill/>
            <a:miter lim="800000"/>
            <a:headEnd type="none" w="med" len="sm"/>
            <a:tailEnd type="none" w="med" len="sm"/>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b="1"/>
              <a:t>Modes of Transfer</a:t>
            </a:r>
          </a:p>
        </p:txBody>
      </p:sp>
      <p:sp>
        <p:nvSpPr>
          <p:cNvPr id="64515" name="Content Placeholder 2"/>
          <p:cNvSpPr>
            <a:spLocks noGrp="1"/>
          </p:cNvSpPr>
          <p:nvPr>
            <p:ph idx="1"/>
          </p:nvPr>
        </p:nvSpPr>
        <p:spPr/>
        <p:txBody>
          <a:bodyPr/>
          <a:lstStyle/>
          <a:p>
            <a:pPr algn="just"/>
            <a:r>
              <a:rPr lang="en-US" altLang="en-US">
                <a:solidFill>
                  <a:srgbClr val="92D050"/>
                </a:solidFill>
              </a:rPr>
              <a:t>Data transfer between the CPU and the I/O devices may be handled in variety of modes. </a:t>
            </a:r>
            <a:r>
              <a:rPr lang="en-US" altLang="en-US"/>
              <a:t>Some modes use the CPU as an intermediate path and others transfer the data directly to and from the memory unit.</a:t>
            </a:r>
          </a:p>
          <a:p>
            <a:endParaRPr lang="en-US" altLang="en-US"/>
          </a:p>
          <a:p>
            <a:r>
              <a:rPr lang="en-US" altLang="en-US"/>
              <a:t>Data transfer to and from peripherals may be handled in three ways:</a:t>
            </a:r>
          </a:p>
          <a:p>
            <a:pPr lvl="1"/>
            <a:endParaRPr lang="en-US" altLang="en-US" sz="2000"/>
          </a:p>
          <a:p>
            <a:pPr lvl="1">
              <a:spcBef>
                <a:spcPts val="100"/>
              </a:spcBef>
            </a:pPr>
            <a:r>
              <a:rPr lang="en-US" altLang="en-US" sz="2000"/>
              <a:t>Programmed I/O</a:t>
            </a:r>
          </a:p>
          <a:p>
            <a:pPr lvl="1">
              <a:spcBef>
                <a:spcPts val="100"/>
              </a:spcBef>
            </a:pPr>
            <a:endParaRPr lang="en-US" altLang="en-US" sz="2000"/>
          </a:p>
          <a:p>
            <a:pPr lvl="1">
              <a:spcBef>
                <a:spcPts val="100"/>
              </a:spcBef>
            </a:pPr>
            <a:r>
              <a:rPr lang="en-US" altLang="en-US" sz="2000"/>
              <a:t>Interrupt-initiated I/O</a:t>
            </a:r>
          </a:p>
          <a:p>
            <a:pPr lvl="1">
              <a:spcBef>
                <a:spcPts val="100"/>
              </a:spcBef>
            </a:pPr>
            <a:endParaRPr lang="en-US" altLang="en-US" sz="2000"/>
          </a:p>
          <a:p>
            <a:pPr lvl="1">
              <a:spcBef>
                <a:spcPts val="100"/>
              </a:spcBef>
            </a:pPr>
            <a:r>
              <a:rPr lang="en-US" altLang="en-US" sz="2000"/>
              <a:t>Direct Memory Access (DMA)</a:t>
            </a:r>
          </a:p>
          <a:p>
            <a:pPr lvl="1"/>
            <a:endParaRPr lang="en-US" altLang="en-US" sz="2000"/>
          </a:p>
          <a:p>
            <a:pPr lvl="1"/>
            <a:endParaRPr lang="en-US" alt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b="1"/>
              <a:t>Programmed I/O</a:t>
            </a:r>
          </a:p>
        </p:txBody>
      </p:sp>
      <p:sp>
        <p:nvSpPr>
          <p:cNvPr id="65539" name="Content Placeholder 2"/>
          <p:cNvSpPr>
            <a:spLocks noGrp="1"/>
          </p:cNvSpPr>
          <p:nvPr>
            <p:ph idx="1"/>
          </p:nvPr>
        </p:nvSpPr>
        <p:spPr>
          <a:xfrm>
            <a:off x="152400" y="990600"/>
            <a:ext cx="8686800" cy="5510213"/>
          </a:xfrm>
        </p:spPr>
        <p:txBody>
          <a:bodyPr/>
          <a:lstStyle/>
          <a:p>
            <a:endParaRPr lang="en-US" altLang="en-US"/>
          </a:p>
          <a:p>
            <a:r>
              <a:rPr lang="en-US" altLang="en-US"/>
              <a:t>Programmed I/O operations are the result of I/O instructions. Each data item transfer is initiate by an instruction in the program.</a:t>
            </a:r>
          </a:p>
          <a:p>
            <a:endParaRPr lang="en-US" altLang="en-US"/>
          </a:p>
          <a:p>
            <a:r>
              <a:rPr lang="en-US" altLang="en-US"/>
              <a:t>Usually the transfer is to and from a CPU register and peripheral. Other instructions are needed to transfer data between memory and CPU.</a:t>
            </a:r>
          </a:p>
          <a:p>
            <a:endParaRPr lang="en-US" altLang="en-US"/>
          </a:p>
          <a:p>
            <a:r>
              <a:rPr lang="en-US" altLang="en-US"/>
              <a:t>Once a data transfer is initiated, the CPU is required to monitor the interface to see when a transfer can again be made.</a:t>
            </a:r>
          </a:p>
          <a:p>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b="1"/>
              <a:t>Programmed I/O</a:t>
            </a:r>
          </a:p>
        </p:txBody>
      </p:sp>
      <p:pic>
        <p:nvPicPr>
          <p:cNvPr id="66563" name="Picture 2"/>
          <p:cNvPicPr>
            <a:picLocks noChangeAspect="1"/>
          </p:cNvPicPr>
          <p:nvPr/>
        </p:nvPicPr>
        <p:blipFill>
          <a:blip r:embed="rId2"/>
          <a:srcRect/>
          <a:stretch>
            <a:fillRect/>
          </a:stretch>
        </p:blipFill>
        <p:spPr bwMode="auto">
          <a:xfrm>
            <a:off x="1692275" y="1844675"/>
            <a:ext cx="5975350" cy="3024188"/>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a:t>Interrupt Initiated I/O</a:t>
            </a:r>
          </a:p>
        </p:txBody>
      </p:sp>
      <p:sp>
        <p:nvSpPr>
          <p:cNvPr id="67587" name="Content Placeholder 2"/>
          <p:cNvSpPr>
            <a:spLocks noGrp="1"/>
          </p:cNvSpPr>
          <p:nvPr>
            <p:ph idx="1"/>
          </p:nvPr>
        </p:nvSpPr>
        <p:spPr/>
        <p:txBody>
          <a:bodyPr/>
          <a:lstStyle/>
          <a:p>
            <a:r>
              <a:rPr lang="en-US" altLang="en-US"/>
              <a:t>In the programmed I/O CPU stays in program loop until the I/O indicates that it is ready for data transfer.</a:t>
            </a:r>
          </a:p>
          <a:p>
            <a:endParaRPr lang="en-US" altLang="en-US"/>
          </a:p>
          <a:p>
            <a:r>
              <a:rPr lang="en-US" altLang="en-US"/>
              <a:t>This is time consuming process since it makes CPU busy needlessly.</a:t>
            </a:r>
          </a:p>
          <a:p>
            <a:endParaRPr lang="en-US" altLang="en-US"/>
          </a:p>
          <a:p>
            <a:r>
              <a:rPr lang="en-US" altLang="en-US"/>
              <a:t>This can be avoided by using an interrupt facility.</a:t>
            </a:r>
          </a:p>
          <a:p>
            <a:endParaRPr lang="en-US" altLang="en-US"/>
          </a:p>
          <a:p>
            <a:r>
              <a:rPr lang="en-US" altLang="en-US"/>
              <a:t>When the interface determines that device is ready for data transfer, it generates an interrupt request.</a:t>
            </a:r>
          </a:p>
          <a:p>
            <a:endParaRPr lang="en-US" altLang="en-US"/>
          </a:p>
          <a:p>
            <a:r>
              <a:rPr lang="en-US" altLang="en-US"/>
              <a:t>Upon detecting external interrupt signal, the CPU momentarily stops the task it is processing.</a:t>
            </a:r>
          </a:p>
          <a:p>
            <a:endParaRPr lang="en-US" altLang="en-US"/>
          </a:p>
          <a:p>
            <a:r>
              <a:rPr lang="en-US" altLang="en-US"/>
              <a:t>It then branches to fulfill the I/O request and return to the original task.</a:t>
            </a:r>
          </a:p>
          <a:p>
            <a:r>
              <a:rPr lang="en-US" altLang="en-US"/>
              <a:t>Based on the concept of Priority Interrupt.</a:t>
            </a:r>
          </a:p>
          <a:p>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b="1"/>
              <a:t>Direct Memory Access (DMA)</a:t>
            </a:r>
          </a:p>
        </p:txBody>
      </p:sp>
      <p:sp>
        <p:nvSpPr>
          <p:cNvPr id="68611" name="Content Placeholder 2"/>
          <p:cNvSpPr>
            <a:spLocks noGrp="1"/>
          </p:cNvSpPr>
          <p:nvPr>
            <p:ph idx="1"/>
          </p:nvPr>
        </p:nvSpPr>
        <p:spPr/>
        <p:txBody>
          <a:bodyPr/>
          <a:lstStyle/>
          <a:p>
            <a:r>
              <a:rPr lang="en-US" altLang="en-US"/>
              <a:t>The transfer of data between a fast storage device such as magnetic disk and memory often limited to the speed of CPU.</a:t>
            </a:r>
          </a:p>
          <a:p>
            <a:endParaRPr lang="en-US" altLang="en-US"/>
          </a:p>
          <a:p>
            <a:r>
              <a:rPr lang="en-US" altLang="en-US"/>
              <a:t>Removing the CPU and letting the peripheral device manage the memory bus directly improve speed of transfer.</a:t>
            </a:r>
          </a:p>
          <a:p>
            <a:endParaRPr lang="en-US" altLang="en-US"/>
          </a:p>
          <a:p>
            <a:r>
              <a:rPr lang="en-US" altLang="en-US"/>
              <a:t>Such transfer technique is called Direct Memory Access (DMA).</a:t>
            </a:r>
          </a:p>
          <a:p>
            <a:endParaRPr lang="en-US" altLang="en-US"/>
          </a:p>
          <a:p>
            <a:r>
              <a:rPr lang="en-US" altLang="en-US"/>
              <a:t>A DMA controller takes over the buses to manage the transfer directly between I/O device and memory.</a:t>
            </a:r>
          </a:p>
          <a:p>
            <a:endParaRPr lang="en-US" altLang="en-US"/>
          </a:p>
          <a:p>
            <a:r>
              <a:rPr lang="en-US" altLang="en-US"/>
              <a:t>During DMA transfer, the CPU is idle and has no control over memory buses.</a:t>
            </a:r>
          </a:p>
          <a:p>
            <a:endParaRPr lang="en-US" altLang="en-US"/>
          </a:p>
          <a:p>
            <a:r>
              <a:rPr lang="en-US" altLang="en-US"/>
              <a:t>By using </a:t>
            </a:r>
            <a:r>
              <a:rPr lang="en-US" altLang="en-US" b="1"/>
              <a:t>Bus Request(BR) </a:t>
            </a:r>
            <a:r>
              <a:rPr lang="en-US" altLang="en-US"/>
              <a:t>and </a:t>
            </a:r>
            <a:r>
              <a:rPr lang="en-US" altLang="en-US" b="1"/>
              <a:t>Bus Grant(BG)</a:t>
            </a:r>
            <a:r>
              <a:rPr lang="en-US" altLang="en-US"/>
              <a:t> the buses are released to DMA controller.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a:t>DMA</a:t>
            </a:r>
          </a:p>
        </p:txBody>
      </p:sp>
      <p:sp>
        <p:nvSpPr>
          <p:cNvPr id="69635" name="Content Placeholder 2"/>
          <p:cNvSpPr>
            <a:spLocks noGrp="1"/>
          </p:cNvSpPr>
          <p:nvPr>
            <p:ph idx="1"/>
          </p:nvPr>
        </p:nvSpPr>
        <p:spPr>
          <a:xfrm>
            <a:off x="152400" y="3714750"/>
            <a:ext cx="8686800" cy="2762250"/>
          </a:xfrm>
        </p:spPr>
        <p:txBody>
          <a:bodyPr/>
          <a:lstStyle/>
          <a:p>
            <a:r>
              <a:rPr lang="en-US" altLang="en-US" sz="2200"/>
              <a:t>Data transfer ways:</a:t>
            </a:r>
          </a:p>
          <a:p>
            <a:pPr lvl="1"/>
            <a:endParaRPr lang="en-US" altLang="en-US" sz="2000"/>
          </a:p>
          <a:p>
            <a:pPr lvl="1"/>
            <a:r>
              <a:rPr lang="en-US" altLang="en-US" sz="2000"/>
              <a:t>Burst Transfer: Here number of words are transferred in a block. Example: Magnetic disk. </a:t>
            </a:r>
          </a:p>
          <a:p>
            <a:pPr lvl="1"/>
            <a:endParaRPr lang="en-US" altLang="en-US" sz="2000"/>
          </a:p>
          <a:p>
            <a:pPr lvl="1"/>
            <a:r>
              <a:rPr lang="en-US" altLang="en-US" sz="2000"/>
              <a:t>Cycle stealing: Allows the DMA controller to transfer one data word at a time after it must return the control of buses to CPU.</a:t>
            </a:r>
          </a:p>
        </p:txBody>
      </p:sp>
      <p:pic>
        <p:nvPicPr>
          <p:cNvPr id="69636" name="Picture 2"/>
          <p:cNvPicPr>
            <a:picLocks noChangeAspect="1" noChangeArrowheads="1"/>
          </p:cNvPicPr>
          <p:nvPr/>
        </p:nvPicPr>
        <p:blipFill>
          <a:blip r:embed="rId2"/>
          <a:srcRect/>
          <a:stretch>
            <a:fillRect/>
          </a:stretch>
        </p:blipFill>
        <p:spPr bwMode="auto">
          <a:xfrm>
            <a:off x="1571625" y="1357313"/>
            <a:ext cx="5838825" cy="2214562"/>
          </a:xfrm>
          <a:prstGeom prst="rect">
            <a:avLst/>
          </a:prstGeom>
          <a:noFill/>
          <a:ln w="12700">
            <a:noFill/>
            <a:miter lim="800000"/>
            <a:headEnd type="none" w="med" len="sm"/>
            <a:tailEnd type="none" w="med" len="sm"/>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642938" y="0"/>
            <a:ext cx="7772400" cy="685800"/>
          </a:xfrm>
        </p:spPr>
        <p:txBody>
          <a:bodyPr/>
          <a:lstStyle/>
          <a:p>
            <a:r>
              <a:rPr lang="en-US" altLang="en-US" b="1"/>
              <a:t>DMA Controller</a:t>
            </a:r>
          </a:p>
        </p:txBody>
      </p:sp>
      <p:pic>
        <p:nvPicPr>
          <p:cNvPr id="70659" name="Picture 4"/>
          <p:cNvPicPr>
            <a:picLocks noChangeAspect="1" noChangeArrowheads="1"/>
          </p:cNvPicPr>
          <p:nvPr/>
        </p:nvPicPr>
        <p:blipFill>
          <a:blip r:embed="rId2"/>
          <a:srcRect/>
          <a:stretch>
            <a:fillRect/>
          </a:stretch>
        </p:blipFill>
        <p:spPr bwMode="auto">
          <a:xfrm>
            <a:off x="785813" y="1071563"/>
            <a:ext cx="7591425" cy="5286375"/>
          </a:xfrm>
          <a:prstGeom prst="rect">
            <a:avLst/>
          </a:prstGeom>
          <a:noFill/>
          <a:ln w="12700">
            <a:noFill/>
            <a:miter lim="800000"/>
            <a:headEnd type="none" w="med" len="sm"/>
            <a:tailEnd type="none" w="med"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90575" y="273050"/>
            <a:ext cx="7589838" cy="471488"/>
          </a:xfrm>
          <a:noFill/>
        </p:spPr>
        <p:txBody>
          <a:bodyPr anchor="ctr"/>
          <a:lstStyle/>
          <a:p>
            <a:r>
              <a:rPr lang="en-US" altLang="ko-KR" sz="2400" b="1">
                <a:solidFill>
                  <a:schemeClr val="tx1"/>
                </a:solidFill>
              </a:rPr>
              <a:t>MEMORY  ADDRESS  MAP</a:t>
            </a:r>
          </a:p>
        </p:txBody>
      </p:sp>
      <p:grpSp>
        <p:nvGrpSpPr>
          <p:cNvPr id="10243" name="Group 20"/>
          <p:cNvGrpSpPr>
            <a:grpSpLocks/>
          </p:cNvGrpSpPr>
          <p:nvPr/>
        </p:nvGrpSpPr>
        <p:grpSpPr bwMode="auto">
          <a:xfrm>
            <a:off x="1143000" y="2214563"/>
            <a:ext cx="4837113" cy="1573212"/>
            <a:chOff x="1030" y="1353"/>
            <a:chExt cx="3047" cy="991"/>
          </a:xfrm>
        </p:grpSpPr>
        <p:sp>
          <p:nvSpPr>
            <p:cNvPr id="7171" name="Rectangle 3"/>
            <p:cNvSpPr>
              <a:spLocks noChangeArrowheads="1"/>
            </p:cNvSpPr>
            <p:nvPr/>
          </p:nvSpPr>
          <p:spPr bwMode="auto">
            <a:xfrm>
              <a:off x="1095" y="1684"/>
              <a:ext cx="409" cy="614"/>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dirty="0">
                  <a:latin typeface="+mn-lt"/>
                </a:rPr>
                <a:t>RAM  1</a:t>
              </a:r>
            </a:p>
            <a:p>
              <a:pPr algn="ctr" defTabSz="762000">
                <a:defRPr/>
              </a:pPr>
              <a:r>
                <a:rPr lang="en-US" altLang="ko-KR" sz="1200" b="1" dirty="0">
                  <a:latin typeface="+mn-lt"/>
                </a:rPr>
                <a:t>RAM  2</a:t>
              </a:r>
            </a:p>
            <a:p>
              <a:pPr algn="ctr" defTabSz="762000">
                <a:defRPr/>
              </a:pPr>
              <a:r>
                <a:rPr lang="en-US" altLang="ko-KR" sz="1200" b="1" dirty="0">
                  <a:latin typeface="+mn-lt"/>
                </a:rPr>
                <a:t>RAM  3</a:t>
              </a:r>
            </a:p>
            <a:p>
              <a:pPr algn="ctr" defTabSz="762000">
                <a:defRPr/>
              </a:pPr>
              <a:r>
                <a:rPr lang="en-US" altLang="ko-KR" sz="1200" b="1" dirty="0">
                  <a:latin typeface="+mn-lt"/>
                </a:rPr>
                <a:t>RAM  4</a:t>
              </a:r>
            </a:p>
            <a:p>
              <a:pPr defTabSz="762000">
                <a:defRPr/>
              </a:pPr>
              <a:r>
                <a:rPr lang="en-US" altLang="ko-KR" sz="1200" b="1" dirty="0">
                  <a:latin typeface="+mn-lt"/>
                </a:rPr>
                <a:t>ROM</a:t>
              </a:r>
            </a:p>
          </p:txBody>
        </p:sp>
        <p:sp>
          <p:nvSpPr>
            <p:cNvPr id="7172" name="Rectangle 4"/>
            <p:cNvSpPr>
              <a:spLocks noChangeArrowheads="1"/>
            </p:cNvSpPr>
            <p:nvPr/>
          </p:nvSpPr>
          <p:spPr bwMode="auto">
            <a:xfrm>
              <a:off x="1794" y="1684"/>
              <a:ext cx="608" cy="614"/>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a:latin typeface="+mn-lt"/>
                </a:rPr>
                <a:t>0000 - 007F</a:t>
              </a:r>
            </a:p>
            <a:p>
              <a:pPr algn="ctr" defTabSz="762000">
                <a:defRPr/>
              </a:pPr>
              <a:r>
                <a:rPr lang="en-US" altLang="ko-KR" sz="1200" b="1">
                  <a:latin typeface="+mn-lt"/>
                </a:rPr>
                <a:t>0080 - 00FF</a:t>
              </a:r>
            </a:p>
            <a:p>
              <a:pPr algn="ctr" defTabSz="762000">
                <a:defRPr/>
              </a:pPr>
              <a:r>
                <a:rPr lang="en-US" altLang="ko-KR" sz="1200" b="1">
                  <a:latin typeface="+mn-lt"/>
                </a:rPr>
                <a:t>0100 - 017F</a:t>
              </a:r>
            </a:p>
            <a:p>
              <a:pPr algn="ctr" defTabSz="762000">
                <a:defRPr/>
              </a:pPr>
              <a:r>
                <a:rPr lang="en-US" altLang="ko-KR" sz="1200" b="1">
                  <a:latin typeface="+mn-lt"/>
                </a:rPr>
                <a:t>0180 - 01FF</a:t>
              </a:r>
            </a:p>
            <a:p>
              <a:pPr algn="ctr" defTabSz="762000">
                <a:defRPr/>
              </a:pPr>
              <a:r>
                <a:rPr lang="en-US" altLang="ko-KR" sz="1200" b="1">
                  <a:latin typeface="+mn-lt"/>
                </a:rPr>
                <a:t>0200 - 03FF</a:t>
              </a:r>
            </a:p>
          </p:txBody>
        </p:sp>
        <p:sp>
          <p:nvSpPr>
            <p:cNvPr id="7173" name="Rectangle 5"/>
            <p:cNvSpPr>
              <a:spLocks noChangeArrowheads="1"/>
            </p:cNvSpPr>
            <p:nvPr/>
          </p:nvSpPr>
          <p:spPr bwMode="auto">
            <a:xfrm>
              <a:off x="1030" y="1470"/>
              <a:ext cx="620" cy="149"/>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dirty="0">
                  <a:latin typeface="+mn-lt"/>
                </a:rPr>
                <a:t>Component</a:t>
              </a:r>
            </a:p>
          </p:txBody>
        </p:sp>
        <p:sp>
          <p:nvSpPr>
            <p:cNvPr id="7174" name="Rectangle 6"/>
            <p:cNvSpPr>
              <a:spLocks noChangeArrowheads="1"/>
            </p:cNvSpPr>
            <p:nvPr/>
          </p:nvSpPr>
          <p:spPr bwMode="auto">
            <a:xfrm>
              <a:off x="1750" y="1398"/>
              <a:ext cx="671" cy="265"/>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dirty="0">
                  <a:latin typeface="+mn-lt"/>
                </a:rPr>
                <a:t>Hexadecimal</a:t>
              </a:r>
            </a:p>
            <a:p>
              <a:pPr algn="ctr" defTabSz="762000">
                <a:defRPr/>
              </a:pPr>
              <a:r>
                <a:rPr lang="en-US" altLang="ko-KR" sz="1200" b="1" dirty="0">
                  <a:latin typeface="+mn-lt"/>
                </a:rPr>
                <a:t>address</a:t>
              </a:r>
            </a:p>
          </p:txBody>
        </p:sp>
        <p:sp>
          <p:nvSpPr>
            <p:cNvPr id="7175" name="Rectangle 7"/>
            <p:cNvSpPr>
              <a:spLocks noChangeArrowheads="1"/>
            </p:cNvSpPr>
            <p:nvPr/>
          </p:nvSpPr>
          <p:spPr bwMode="auto">
            <a:xfrm>
              <a:off x="2552" y="1684"/>
              <a:ext cx="1447" cy="660"/>
            </a:xfrm>
            <a:prstGeom prst="rect">
              <a:avLst/>
            </a:prstGeom>
            <a:noFill/>
            <a:ln w="12700">
              <a:noFill/>
              <a:miter lim="800000"/>
              <a:headEnd/>
              <a:tailEnd/>
            </a:ln>
            <a:effectLst/>
          </p:spPr>
          <p:txBody>
            <a:bodyPr wrap="none" lIns="63500" tIns="25400" rIns="63500" bIns="25400">
              <a:spAutoFit/>
            </a:bodyPr>
            <a:lstStyle/>
            <a:p>
              <a:pPr algn="ctr" defTabSz="762000">
                <a:lnSpc>
                  <a:spcPct val="92000"/>
                </a:lnSpc>
                <a:defRPr/>
              </a:pPr>
              <a:r>
                <a:rPr lang="en-US" altLang="ko-KR" sz="1200" b="1">
                  <a:latin typeface="+mn-lt"/>
                </a:rPr>
                <a:t>0   0     0   x   x   x     x   x   x   x</a:t>
              </a:r>
            </a:p>
            <a:p>
              <a:pPr algn="ctr" defTabSz="762000">
                <a:lnSpc>
                  <a:spcPct val="92000"/>
                </a:lnSpc>
                <a:defRPr/>
              </a:pPr>
              <a:r>
                <a:rPr lang="en-US" altLang="ko-KR" sz="1200" b="1">
                  <a:latin typeface="+mn-lt"/>
                </a:rPr>
                <a:t>0   0     1   x   x   x     x   x   x   x</a:t>
              </a:r>
            </a:p>
            <a:p>
              <a:pPr algn="ctr" defTabSz="762000">
                <a:lnSpc>
                  <a:spcPct val="92000"/>
                </a:lnSpc>
                <a:defRPr/>
              </a:pPr>
              <a:r>
                <a:rPr lang="en-US" altLang="ko-KR" sz="1200" b="1">
                  <a:latin typeface="+mn-lt"/>
                </a:rPr>
                <a:t>0   1     0   x   x   x     x   x   x   x</a:t>
              </a:r>
            </a:p>
            <a:p>
              <a:pPr algn="ctr" defTabSz="762000">
                <a:lnSpc>
                  <a:spcPct val="92000"/>
                </a:lnSpc>
                <a:defRPr/>
              </a:pPr>
              <a:r>
                <a:rPr lang="en-US" altLang="ko-KR" sz="1200" b="1">
                  <a:latin typeface="+mn-lt"/>
                </a:rPr>
                <a:t>0   1     1   x   x   x     x   x   x   x</a:t>
              </a:r>
            </a:p>
            <a:p>
              <a:pPr algn="ctr" defTabSz="762000">
                <a:lnSpc>
                  <a:spcPct val="92000"/>
                </a:lnSpc>
                <a:defRPr/>
              </a:pPr>
              <a:r>
                <a:rPr lang="en-US" altLang="ko-KR" sz="1200" b="1">
                  <a:latin typeface="+mn-lt"/>
                </a:rPr>
                <a:t>1   x     x   x   x   x     x   x   x   x</a:t>
              </a:r>
            </a:p>
            <a:p>
              <a:pPr algn="ctr" defTabSz="762000" eaLnBrk="1">
                <a:lnSpc>
                  <a:spcPct val="85000"/>
                </a:lnSpc>
                <a:defRPr/>
              </a:pPr>
              <a:endParaRPr lang="en-US" altLang="ko-KR" sz="1200" b="1">
                <a:latin typeface="+mn-lt"/>
              </a:endParaRPr>
            </a:p>
          </p:txBody>
        </p:sp>
        <p:sp>
          <p:nvSpPr>
            <p:cNvPr id="7176" name="Rectangle 8"/>
            <p:cNvSpPr>
              <a:spLocks noChangeArrowheads="1"/>
            </p:cNvSpPr>
            <p:nvPr/>
          </p:nvSpPr>
          <p:spPr bwMode="auto">
            <a:xfrm>
              <a:off x="2494" y="1521"/>
              <a:ext cx="1515" cy="149"/>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a:latin typeface="+mn-lt"/>
                </a:rPr>
                <a:t>10   9     8   7   6   5     4   3   2   1</a:t>
              </a:r>
            </a:p>
          </p:txBody>
        </p:sp>
        <p:sp>
          <p:nvSpPr>
            <p:cNvPr id="7177" name="Rectangle 9"/>
            <p:cNvSpPr>
              <a:spLocks noChangeArrowheads="1"/>
            </p:cNvSpPr>
            <p:nvPr/>
          </p:nvSpPr>
          <p:spPr bwMode="auto">
            <a:xfrm>
              <a:off x="2865" y="1358"/>
              <a:ext cx="667" cy="149"/>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a:latin typeface="+mn-lt"/>
                </a:rPr>
                <a:t>Address bus</a:t>
              </a:r>
            </a:p>
          </p:txBody>
        </p:sp>
        <p:sp>
          <p:nvSpPr>
            <p:cNvPr id="7178" name="Rectangle 10"/>
            <p:cNvSpPr>
              <a:spLocks noChangeArrowheads="1"/>
            </p:cNvSpPr>
            <p:nvPr/>
          </p:nvSpPr>
          <p:spPr bwMode="auto">
            <a:xfrm>
              <a:off x="1042" y="1353"/>
              <a:ext cx="3035" cy="982"/>
            </a:xfrm>
            <a:prstGeom prst="rect">
              <a:avLst/>
            </a:prstGeom>
            <a:noFill/>
            <a:ln w="12700">
              <a:solidFill>
                <a:schemeClr val="tx1"/>
              </a:solidFill>
              <a:miter lim="800000"/>
              <a:headEnd/>
              <a:tailEnd/>
            </a:ln>
            <a:effectLst/>
          </p:spPr>
          <p:txBody>
            <a:bodyPr wrap="none" anchor="ctr"/>
            <a:lstStyle/>
            <a:p>
              <a:pPr algn="ctr">
                <a:defRPr/>
              </a:pPr>
              <a:endParaRPr lang="en-US" sz="1200" b="1">
                <a:latin typeface="+mn-lt"/>
              </a:endParaRPr>
            </a:p>
          </p:txBody>
        </p:sp>
        <p:sp>
          <p:nvSpPr>
            <p:cNvPr id="7179" name="Line 11"/>
            <p:cNvSpPr>
              <a:spLocks noChangeShapeType="1"/>
            </p:cNvSpPr>
            <p:nvPr/>
          </p:nvSpPr>
          <p:spPr bwMode="auto">
            <a:xfrm>
              <a:off x="1042" y="1675"/>
              <a:ext cx="3035" cy="0"/>
            </a:xfrm>
            <a:prstGeom prst="line">
              <a:avLst/>
            </a:prstGeom>
            <a:noFill/>
            <a:ln w="12700">
              <a:solidFill>
                <a:schemeClr val="tx1"/>
              </a:solidFill>
              <a:round/>
              <a:headEnd/>
              <a:tailEnd/>
            </a:ln>
            <a:effectLst/>
          </p:spPr>
          <p:txBody>
            <a:bodyPr wrap="none" anchor="ctr"/>
            <a:lstStyle/>
            <a:p>
              <a:pPr algn="ctr">
                <a:defRPr/>
              </a:pPr>
              <a:endParaRPr lang="en-US" sz="1200" b="1">
                <a:latin typeface="+mn-lt"/>
              </a:endParaRPr>
            </a:p>
          </p:txBody>
        </p:sp>
        <p:sp>
          <p:nvSpPr>
            <p:cNvPr id="7180" name="Line 12"/>
            <p:cNvSpPr>
              <a:spLocks noChangeShapeType="1"/>
            </p:cNvSpPr>
            <p:nvPr/>
          </p:nvSpPr>
          <p:spPr bwMode="auto">
            <a:xfrm>
              <a:off x="2431" y="1353"/>
              <a:ext cx="0" cy="982"/>
            </a:xfrm>
            <a:prstGeom prst="line">
              <a:avLst/>
            </a:prstGeom>
            <a:noFill/>
            <a:ln w="12700">
              <a:solidFill>
                <a:schemeClr val="tx1"/>
              </a:solidFill>
              <a:round/>
              <a:headEnd/>
              <a:tailEnd/>
            </a:ln>
            <a:effectLst/>
          </p:spPr>
          <p:txBody>
            <a:bodyPr wrap="none" anchor="ctr"/>
            <a:lstStyle/>
            <a:p>
              <a:pPr algn="ctr">
                <a:defRPr/>
              </a:pPr>
              <a:endParaRPr lang="en-US" sz="1200" b="1">
                <a:latin typeface="+mn-lt"/>
              </a:endParaRPr>
            </a:p>
          </p:txBody>
        </p:sp>
        <p:sp>
          <p:nvSpPr>
            <p:cNvPr id="7181" name="Line 13"/>
            <p:cNvSpPr>
              <a:spLocks noChangeShapeType="1"/>
            </p:cNvSpPr>
            <p:nvPr/>
          </p:nvSpPr>
          <p:spPr bwMode="auto">
            <a:xfrm>
              <a:off x="2443" y="1512"/>
              <a:ext cx="1634" cy="0"/>
            </a:xfrm>
            <a:prstGeom prst="line">
              <a:avLst/>
            </a:prstGeom>
            <a:noFill/>
            <a:ln w="12700">
              <a:solidFill>
                <a:schemeClr val="tx1"/>
              </a:solidFill>
              <a:round/>
              <a:headEnd/>
              <a:tailEnd/>
            </a:ln>
            <a:effectLst/>
          </p:spPr>
          <p:txBody>
            <a:bodyPr wrap="none" anchor="ctr"/>
            <a:lstStyle/>
            <a:p>
              <a:pPr algn="ctr">
                <a:defRPr/>
              </a:pPr>
              <a:endParaRPr lang="en-US" sz="1200" b="1">
                <a:latin typeface="+mn-lt"/>
              </a:endParaRPr>
            </a:p>
          </p:txBody>
        </p:sp>
      </p:grpSp>
      <p:grpSp>
        <p:nvGrpSpPr>
          <p:cNvPr id="10244" name="Group 16"/>
          <p:cNvGrpSpPr>
            <a:grpSpLocks/>
          </p:cNvGrpSpPr>
          <p:nvPr/>
        </p:nvGrpSpPr>
        <p:grpSpPr bwMode="auto">
          <a:xfrm>
            <a:off x="890588" y="4249738"/>
            <a:ext cx="5884862" cy="2120900"/>
            <a:chOff x="392" y="3200"/>
            <a:chExt cx="2678" cy="1929"/>
          </a:xfrm>
        </p:grpSpPr>
        <p:sp>
          <p:nvSpPr>
            <p:cNvPr id="7182" name="Rectangle 14"/>
            <p:cNvSpPr>
              <a:spLocks noChangeArrowheads="1"/>
            </p:cNvSpPr>
            <p:nvPr/>
          </p:nvSpPr>
          <p:spPr bwMode="auto">
            <a:xfrm>
              <a:off x="392" y="3200"/>
              <a:ext cx="1447" cy="261"/>
            </a:xfrm>
            <a:prstGeom prst="rect">
              <a:avLst/>
            </a:prstGeom>
            <a:noFill/>
            <a:ln w="12700">
              <a:noFill/>
              <a:miter lim="800000"/>
              <a:headEnd/>
              <a:tailEnd/>
            </a:ln>
            <a:effectLst/>
          </p:spPr>
          <p:txBody>
            <a:bodyPr wrap="none" lIns="63500" tIns="25400" rIns="63500" bIns="25400">
              <a:spAutoFit/>
            </a:bodyPr>
            <a:lstStyle/>
            <a:p>
              <a:pPr algn="ctr" defTabSz="762000">
                <a:lnSpc>
                  <a:spcPct val="85000"/>
                </a:lnSpc>
                <a:defRPr/>
              </a:pPr>
              <a:r>
                <a:rPr lang="en-US" altLang="ko-KR" sz="1800" b="1" dirty="0">
                  <a:latin typeface="+mn-lt"/>
                </a:rPr>
                <a:t>Memory Connection to CPU</a:t>
              </a:r>
            </a:p>
          </p:txBody>
        </p:sp>
        <p:sp>
          <p:nvSpPr>
            <p:cNvPr id="7183" name="Rectangle 15"/>
            <p:cNvSpPr>
              <a:spLocks noChangeArrowheads="1"/>
            </p:cNvSpPr>
            <p:nvPr/>
          </p:nvSpPr>
          <p:spPr bwMode="auto">
            <a:xfrm>
              <a:off x="584" y="3495"/>
              <a:ext cx="2486" cy="1634"/>
            </a:xfrm>
            <a:prstGeom prst="rect">
              <a:avLst/>
            </a:prstGeom>
            <a:noFill/>
            <a:ln w="12700">
              <a:noFill/>
              <a:miter lim="800000"/>
              <a:headEnd/>
              <a:tailEnd/>
            </a:ln>
            <a:effectLst/>
          </p:spPr>
          <p:txBody>
            <a:bodyPr wrap="none" lIns="63500" tIns="25400" rIns="63500" bIns="25400">
              <a:spAutoFit/>
            </a:bodyPr>
            <a:lstStyle/>
            <a:p>
              <a:pPr algn="just" defTabSz="762000">
                <a:lnSpc>
                  <a:spcPct val="90000"/>
                </a:lnSpc>
                <a:defRPr/>
              </a:pPr>
              <a:r>
                <a:rPr lang="en-US" altLang="ko-KR" sz="1800" b="1" dirty="0">
                  <a:latin typeface="+mn-lt"/>
                </a:rPr>
                <a:t>- RAM and ROM chips are connected to a CPU </a:t>
              </a:r>
            </a:p>
            <a:p>
              <a:pPr algn="just" defTabSz="762000">
                <a:lnSpc>
                  <a:spcPct val="90000"/>
                </a:lnSpc>
                <a:defRPr/>
              </a:pPr>
              <a:r>
                <a:rPr lang="en-US" altLang="ko-KR" sz="1800" b="1" dirty="0">
                  <a:latin typeface="+mn-lt"/>
                </a:rPr>
                <a:t>   through the data and address buses</a:t>
              </a:r>
            </a:p>
            <a:p>
              <a:pPr algn="just" defTabSz="762000">
                <a:lnSpc>
                  <a:spcPct val="90000"/>
                </a:lnSpc>
                <a:defRPr/>
              </a:pPr>
              <a:endParaRPr lang="en-US" altLang="ko-KR" sz="1800" b="1" dirty="0">
                <a:latin typeface="+mn-lt"/>
              </a:endParaRPr>
            </a:p>
            <a:p>
              <a:pPr algn="just" defTabSz="762000">
                <a:lnSpc>
                  <a:spcPct val="90000"/>
                </a:lnSpc>
                <a:defRPr/>
              </a:pPr>
              <a:r>
                <a:rPr lang="en-US" altLang="ko-KR" sz="1800" b="1" dirty="0">
                  <a:latin typeface="+mn-lt"/>
                </a:rPr>
                <a:t>- The low-order lines in the address bus select </a:t>
              </a:r>
            </a:p>
            <a:p>
              <a:pPr algn="just" defTabSz="762000">
                <a:lnSpc>
                  <a:spcPct val="90000"/>
                </a:lnSpc>
                <a:defRPr/>
              </a:pPr>
              <a:r>
                <a:rPr lang="en-US" altLang="ko-KR" sz="1800" b="1" dirty="0">
                  <a:latin typeface="+mn-lt"/>
                </a:rPr>
                <a:t>   the byte within the chips and other lines in the </a:t>
              </a:r>
            </a:p>
            <a:p>
              <a:pPr algn="just" defTabSz="762000">
                <a:lnSpc>
                  <a:spcPct val="90000"/>
                </a:lnSpc>
                <a:defRPr/>
              </a:pPr>
              <a:r>
                <a:rPr lang="en-US" altLang="ko-KR" sz="1800" b="1" dirty="0">
                  <a:latin typeface="+mn-lt"/>
                </a:rPr>
                <a:t>   address bus select a particular chip through </a:t>
              </a:r>
            </a:p>
            <a:p>
              <a:pPr algn="just" defTabSz="762000">
                <a:lnSpc>
                  <a:spcPct val="90000"/>
                </a:lnSpc>
                <a:defRPr/>
              </a:pPr>
              <a:r>
                <a:rPr lang="en-US" altLang="ko-KR" sz="1800" b="1" dirty="0">
                  <a:latin typeface="+mn-lt"/>
                </a:rPr>
                <a:t>   its chip select inputs</a:t>
              </a:r>
            </a:p>
          </p:txBody>
        </p:sp>
      </p:grpSp>
      <p:sp>
        <p:nvSpPr>
          <p:cNvPr id="7185" name="Rectangle 17"/>
          <p:cNvSpPr>
            <a:spLocks noChangeArrowheads="1"/>
          </p:cNvSpPr>
          <p:nvPr/>
        </p:nvSpPr>
        <p:spPr bwMode="auto">
          <a:xfrm>
            <a:off x="727075" y="922338"/>
            <a:ext cx="5543550" cy="1087437"/>
          </a:xfrm>
          <a:prstGeom prst="rect">
            <a:avLst/>
          </a:prstGeom>
          <a:noFill/>
          <a:ln w="12700">
            <a:noFill/>
            <a:miter lim="800000"/>
            <a:headEnd/>
            <a:tailEnd/>
          </a:ln>
          <a:effectLst/>
        </p:spPr>
        <p:txBody>
          <a:bodyPr wrap="none" lIns="90488" tIns="44450" rIns="90488" bIns="44450">
            <a:spAutoFit/>
          </a:bodyPr>
          <a:lstStyle/>
          <a:p>
            <a:pPr algn="ctr" defTabSz="762000">
              <a:lnSpc>
                <a:spcPct val="90000"/>
              </a:lnSpc>
              <a:defRPr/>
            </a:pPr>
            <a:r>
              <a:rPr lang="en-US" altLang="ko-KR" sz="1800" b="1" dirty="0">
                <a:latin typeface="+mn-lt"/>
              </a:rPr>
              <a:t>Address space assignment to each memory chip</a:t>
            </a:r>
          </a:p>
          <a:p>
            <a:pPr algn="ctr" defTabSz="762000">
              <a:lnSpc>
                <a:spcPct val="90000"/>
              </a:lnSpc>
              <a:defRPr/>
            </a:pPr>
            <a:endParaRPr lang="en-US" altLang="ko-KR" sz="1800" b="1" dirty="0">
              <a:latin typeface="+mn-lt"/>
            </a:endParaRPr>
          </a:p>
          <a:p>
            <a:pPr algn="ctr" defTabSz="762000">
              <a:lnSpc>
                <a:spcPct val="90000"/>
              </a:lnSpc>
              <a:defRPr/>
            </a:pPr>
            <a:endParaRPr lang="en-US" altLang="ko-KR" sz="1800" b="1" dirty="0">
              <a:latin typeface="+mn-lt"/>
            </a:endParaRPr>
          </a:p>
          <a:p>
            <a:pPr algn="ctr" defTabSz="762000">
              <a:lnSpc>
                <a:spcPct val="90000"/>
              </a:lnSpc>
              <a:defRPr/>
            </a:pPr>
            <a:r>
              <a:rPr lang="en-US" altLang="ko-KR" sz="1800" b="1" dirty="0">
                <a:latin typeface="+mn-lt"/>
              </a:rPr>
              <a:t>Example:  512 bytes RAM and 512 bytes ROM</a:t>
            </a:r>
          </a:p>
        </p:txBody>
      </p:sp>
      <p:sp>
        <p:nvSpPr>
          <p:cNvPr id="10246" name="Rectangle 18"/>
          <p:cNvSpPr>
            <a:spLocks noChangeArrowheads="1"/>
          </p:cNvSpPr>
          <p:nvPr/>
        </p:nvSpPr>
        <p:spPr bwMode="auto">
          <a:xfrm>
            <a:off x="7704138" y="0"/>
            <a:ext cx="1314450" cy="280988"/>
          </a:xfrm>
          <a:prstGeom prst="rect">
            <a:avLst/>
          </a:prstGeom>
          <a:noFill/>
          <a:ln w="12700">
            <a:noFill/>
            <a:miter lim="800000"/>
            <a:headEnd/>
            <a:tailEnd/>
          </a:ln>
        </p:spPr>
        <p:txBody>
          <a:bodyPr wrap="none" lIns="90488" tIns="44450" rIns="90488" bIns="44450">
            <a:spAutoFit/>
          </a:bodyPr>
          <a:lstStyle/>
          <a:p>
            <a:pPr algn="r" defTabSz="762000">
              <a:lnSpc>
                <a:spcPct val="90000"/>
              </a:lnSpc>
            </a:pPr>
            <a:r>
              <a:rPr lang="en-US" altLang="ko-KR" i="1"/>
              <a:t>Main Memory</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b="1"/>
              <a:t>Initialization of DMA</a:t>
            </a:r>
          </a:p>
        </p:txBody>
      </p:sp>
      <p:sp>
        <p:nvSpPr>
          <p:cNvPr id="71683" name="Content Placeholder 2"/>
          <p:cNvSpPr>
            <a:spLocks noGrp="1"/>
          </p:cNvSpPr>
          <p:nvPr>
            <p:ph idx="1"/>
          </p:nvPr>
        </p:nvSpPr>
        <p:spPr/>
        <p:txBody>
          <a:bodyPr/>
          <a:lstStyle/>
          <a:p>
            <a:endParaRPr lang="en-US" altLang="en-US" sz="2200"/>
          </a:p>
          <a:p>
            <a:r>
              <a:rPr lang="en-US" altLang="en-US" sz="2200"/>
              <a:t>The CPU initializes the DMA by sending the following information through the data bus.</a:t>
            </a:r>
          </a:p>
          <a:p>
            <a:pPr lvl="1"/>
            <a:endParaRPr lang="en-US" altLang="en-US" sz="2000"/>
          </a:p>
          <a:p>
            <a:pPr lvl="1"/>
            <a:r>
              <a:rPr lang="en-US" altLang="en-US" sz="2000"/>
              <a:t>The starting address of the memory block where data are available(for read) or where data are to be stored(for write).</a:t>
            </a:r>
          </a:p>
          <a:p>
            <a:pPr lvl="1"/>
            <a:endParaRPr lang="en-US" altLang="en-US" sz="2000"/>
          </a:p>
          <a:p>
            <a:pPr lvl="1"/>
            <a:r>
              <a:rPr lang="en-US" altLang="en-US" sz="2000"/>
              <a:t>The word count, which is the number of words in the memory block.</a:t>
            </a:r>
          </a:p>
          <a:p>
            <a:pPr lvl="1"/>
            <a:endParaRPr lang="en-US" altLang="en-US" sz="2000"/>
          </a:p>
          <a:p>
            <a:pPr lvl="1"/>
            <a:r>
              <a:rPr lang="en-US" altLang="en-US" sz="2000"/>
              <a:t>Control to specify the mode of transfer such as read or write.</a:t>
            </a:r>
          </a:p>
          <a:p>
            <a:pPr lvl="1"/>
            <a:endParaRPr lang="en-US" altLang="en-US" sz="2000"/>
          </a:p>
          <a:p>
            <a:pPr lvl="1"/>
            <a:r>
              <a:rPr lang="en-US" altLang="en-US" sz="2000"/>
              <a:t>A control to start the DMA transfer.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b="1"/>
              <a:t>DMA Transfer in a computer system</a:t>
            </a:r>
          </a:p>
        </p:txBody>
      </p:sp>
      <p:pic>
        <p:nvPicPr>
          <p:cNvPr id="72707" name="Picture 6"/>
          <p:cNvPicPr>
            <a:picLocks noChangeAspect="1" noChangeArrowheads="1"/>
          </p:cNvPicPr>
          <p:nvPr/>
        </p:nvPicPr>
        <p:blipFill>
          <a:blip r:embed="rId2"/>
          <a:srcRect/>
          <a:stretch>
            <a:fillRect/>
          </a:stretch>
        </p:blipFill>
        <p:spPr bwMode="auto">
          <a:xfrm>
            <a:off x="604838" y="1000125"/>
            <a:ext cx="7681912" cy="5500688"/>
          </a:xfrm>
          <a:prstGeom prst="rect">
            <a:avLst/>
          </a:prstGeom>
          <a:noFill/>
          <a:ln w="12700">
            <a:noFill/>
            <a:miter lim="800000"/>
            <a:headEnd type="none" w="med" len="sm"/>
            <a:tailEnd type="none" w="med" len="sm"/>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b="1"/>
              <a:t>Input-Output Transfer (IOP)</a:t>
            </a:r>
          </a:p>
        </p:txBody>
      </p:sp>
      <p:pic>
        <p:nvPicPr>
          <p:cNvPr id="73731" name="Picture 3"/>
          <p:cNvPicPr>
            <a:picLocks noChangeAspect="1" noChangeArrowheads="1"/>
          </p:cNvPicPr>
          <p:nvPr/>
        </p:nvPicPr>
        <p:blipFill>
          <a:blip r:embed="rId2"/>
          <a:srcRect/>
          <a:stretch>
            <a:fillRect/>
          </a:stretch>
        </p:blipFill>
        <p:spPr bwMode="auto">
          <a:xfrm>
            <a:off x="928688" y="1214438"/>
            <a:ext cx="7667625" cy="3643312"/>
          </a:xfrm>
          <a:prstGeom prst="rect">
            <a:avLst/>
          </a:prstGeom>
          <a:noFill/>
          <a:ln w="12700">
            <a:noFill/>
            <a:miter lim="800000"/>
            <a:headEnd type="none" w="med" len="sm"/>
            <a:tailEnd type="none" w="med" len="sm"/>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b="1"/>
              <a:t>Input-Output Transfer (IOP)</a:t>
            </a:r>
            <a:endParaRPr lang="en-US" altLang="en-US"/>
          </a:p>
        </p:txBody>
      </p:sp>
      <p:sp>
        <p:nvSpPr>
          <p:cNvPr id="74755" name="Content Placeholder 2"/>
          <p:cNvSpPr>
            <a:spLocks noGrp="1"/>
          </p:cNvSpPr>
          <p:nvPr>
            <p:ph idx="1"/>
          </p:nvPr>
        </p:nvSpPr>
        <p:spPr>
          <a:xfrm>
            <a:off x="214313" y="928688"/>
            <a:ext cx="8686800" cy="5486400"/>
          </a:xfrm>
        </p:spPr>
        <p:txBody>
          <a:bodyPr/>
          <a:lstStyle/>
          <a:p>
            <a:pPr>
              <a:lnSpc>
                <a:spcPct val="150000"/>
              </a:lnSpc>
            </a:pPr>
            <a:r>
              <a:rPr lang="en-US" altLang="en-US" sz="1800"/>
              <a:t>An IOP takes care of input and output tasks.</a:t>
            </a:r>
          </a:p>
          <a:p>
            <a:pPr>
              <a:lnSpc>
                <a:spcPct val="150000"/>
              </a:lnSpc>
            </a:pPr>
            <a:r>
              <a:rPr lang="en-US" altLang="en-US" sz="1800"/>
              <a:t>IOP is similar to CPU except IOP can fetch and execute an I/O instruction.</a:t>
            </a:r>
          </a:p>
          <a:p>
            <a:pPr>
              <a:lnSpc>
                <a:spcPct val="150000"/>
              </a:lnSpc>
            </a:pPr>
            <a:r>
              <a:rPr lang="en-US" altLang="en-US" sz="1800"/>
              <a:t>CPU is usually assigned task of initiating the I/O program and thus IOP.</a:t>
            </a:r>
          </a:p>
          <a:p>
            <a:r>
              <a:rPr lang="en-US" altLang="en-US" sz="1800"/>
              <a:t>The CPU is assigned the task of initiating all operations, but I/O instructions are executed in IOP.</a:t>
            </a:r>
          </a:p>
          <a:p>
            <a:endParaRPr lang="en-US" altLang="en-US" sz="1800"/>
          </a:p>
          <a:p>
            <a:r>
              <a:rPr lang="en-US" altLang="en-US" sz="1800"/>
              <a:t>When an I/O operation is required, the CPU informs the IOP where to find the I/O program and then leaves the transfer details to the IOP.</a:t>
            </a:r>
          </a:p>
          <a:p>
            <a:endParaRPr lang="en-US" altLang="en-US" sz="1800"/>
          </a:p>
          <a:p>
            <a:r>
              <a:rPr lang="en-US" altLang="en-US" sz="1800"/>
              <a:t>CPU instructions also test I/O status conditions needed for making decisions on various I/O activities.</a:t>
            </a:r>
          </a:p>
          <a:p>
            <a:pPr>
              <a:lnSpc>
                <a:spcPct val="150000"/>
              </a:lnSpc>
            </a:pPr>
            <a:r>
              <a:rPr lang="en-US" altLang="en-US" sz="1800"/>
              <a:t>IOP is also responsible of taking care of data synchronization, formats etc between CPU and I/O devices.</a:t>
            </a:r>
          </a:p>
          <a:p>
            <a:pPr>
              <a:lnSpc>
                <a:spcPct val="150000"/>
              </a:lnSpc>
            </a:pPr>
            <a:r>
              <a:rPr lang="en-US" altLang="en-US" sz="1800"/>
              <a:t>In most computers CPU is master and IOP is slave.</a:t>
            </a:r>
          </a:p>
          <a:p>
            <a:pPr>
              <a:lnSpc>
                <a:spcPct val="150000"/>
              </a:lnSpc>
            </a:pPr>
            <a:r>
              <a:rPr lang="en-US" altLang="en-US" sz="1800"/>
              <a:t>The IOP typically asks for CPU attention by means of Interrupt.</a:t>
            </a:r>
          </a:p>
          <a:p>
            <a:pPr>
              <a:lnSpc>
                <a:spcPct val="150000"/>
              </a:lnSpc>
            </a:pPr>
            <a:endParaRPr lang="en-US" altLang="en-US" sz="1800"/>
          </a:p>
          <a:p>
            <a:pPr>
              <a:lnSpc>
                <a:spcPct val="150000"/>
              </a:lnSpc>
            </a:pPr>
            <a:endParaRPr lang="en-US" altLang="en-US"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b="1"/>
              <a:t>Bus Arbitration</a:t>
            </a:r>
          </a:p>
        </p:txBody>
      </p:sp>
      <p:sp>
        <p:nvSpPr>
          <p:cNvPr id="75779" name="Content Placeholder 2"/>
          <p:cNvSpPr>
            <a:spLocks noGrp="1"/>
          </p:cNvSpPr>
          <p:nvPr>
            <p:ph idx="1"/>
          </p:nvPr>
        </p:nvSpPr>
        <p:spPr>
          <a:xfrm>
            <a:off x="571500" y="928688"/>
            <a:ext cx="8205788" cy="2928937"/>
          </a:xfrm>
        </p:spPr>
        <p:txBody>
          <a:bodyPr/>
          <a:lstStyle/>
          <a:p>
            <a:pPr algn="just"/>
            <a:r>
              <a:rPr lang="en-US" altLang="en-US"/>
              <a:t>The device that is allowed to initiate data transfers on the bus at any given time is called Bus master.</a:t>
            </a:r>
          </a:p>
          <a:p>
            <a:pPr algn="just"/>
            <a:endParaRPr lang="en-US" altLang="en-US"/>
          </a:p>
          <a:p>
            <a:pPr algn="just"/>
            <a:r>
              <a:rPr lang="en-US" altLang="en-US"/>
              <a:t>Bus arbitration is the process by which the next device becomes Bus master and will do the data transfer. </a:t>
            </a:r>
          </a:p>
          <a:p>
            <a:pPr algn="just"/>
            <a:endParaRPr lang="en-US" altLang="en-US"/>
          </a:p>
          <a:p>
            <a:pPr algn="just"/>
            <a:r>
              <a:rPr lang="en-US" altLang="en-US"/>
              <a:t>Two approaches: Centralized Arbitration and Distributed Arbitration.</a:t>
            </a:r>
          </a:p>
          <a:p>
            <a:pPr lvl="4" algn="just"/>
            <a:endParaRPr lang="en-US" altLang="en-US"/>
          </a:p>
          <a:p>
            <a:pPr lvl="4" algn="just"/>
            <a:r>
              <a:rPr lang="en-US" altLang="en-US"/>
              <a:t>                  </a:t>
            </a:r>
            <a:r>
              <a:rPr lang="en-US" altLang="en-US" sz="1600" b="1"/>
              <a:t>Centralized Arbitration</a:t>
            </a:r>
          </a:p>
          <a:p>
            <a:endParaRPr lang="en-US" altLang="en-US"/>
          </a:p>
          <a:p>
            <a:endParaRPr lang="en-US" altLang="en-US"/>
          </a:p>
        </p:txBody>
      </p:sp>
      <p:pic>
        <p:nvPicPr>
          <p:cNvPr id="75780" name="Picture 3"/>
          <p:cNvPicPr>
            <a:picLocks noChangeAspect="1" noChangeArrowheads="1"/>
          </p:cNvPicPr>
          <p:nvPr/>
        </p:nvPicPr>
        <p:blipFill>
          <a:blip r:embed="rId2"/>
          <a:srcRect/>
          <a:stretch>
            <a:fillRect/>
          </a:stretch>
        </p:blipFill>
        <p:spPr bwMode="auto">
          <a:xfrm>
            <a:off x="1143000" y="3857625"/>
            <a:ext cx="6858000" cy="2714625"/>
          </a:xfrm>
          <a:prstGeom prst="rect">
            <a:avLst/>
          </a:prstGeom>
          <a:noFill/>
          <a:ln w="12700">
            <a:noFill/>
            <a:miter lim="800000"/>
            <a:headEnd type="none" w="med" len="sm"/>
            <a:tailEnd type="none" w="med" len="sm"/>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b="1"/>
              <a:t>Types of Interrupt</a:t>
            </a:r>
          </a:p>
        </p:txBody>
      </p:sp>
      <p:sp>
        <p:nvSpPr>
          <p:cNvPr id="76803" name="Content Placeholder 2"/>
          <p:cNvSpPr>
            <a:spLocks noGrp="1"/>
          </p:cNvSpPr>
          <p:nvPr>
            <p:ph idx="1"/>
          </p:nvPr>
        </p:nvSpPr>
        <p:spPr>
          <a:xfrm>
            <a:off x="325438" y="981075"/>
            <a:ext cx="8491537" cy="5486400"/>
          </a:xfrm>
        </p:spPr>
        <p:txBody>
          <a:bodyPr/>
          <a:lstStyle/>
          <a:p>
            <a:pPr>
              <a:spcBef>
                <a:spcPts val="1800"/>
              </a:spcBef>
            </a:pPr>
            <a:r>
              <a:rPr lang="en-US" altLang="en-US"/>
              <a:t>Major types of Interrupt are:</a:t>
            </a:r>
          </a:p>
          <a:p>
            <a:pPr lvl="1" algn="just">
              <a:spcBef>
                <a:spcPts val="1800"/>
              </a:spcBef>
            </a:pPr>
            <a:r>
              <a:rPr lang="en-US" altLang="en-US" sz="2000">
                <a:solidFill>
                  <a:schemeClr val="tx1"/>
                </a:solidFill>
              </a:rPr>
              <a:t>External Interrupt: It comes from I/O devices, from timing device, or from any other external source. Example that cause </a:t>
            </a:r>
          </a:p>
          <a:p>
            <a:pPr lvl="1" algn="just">
              <a:spcBef>
                <a:spcPts val="1200"/>
              </a:spcBef>
            </a:pPr>
            <a:r>
              <a:rPr lang="en-US" altLang="en-US" sz="2000">
                <a:solidFill>
                  <a:schemeClr val="tx1"/>
                </a:solidFill>
              </a:rPr>
              <a:t>Internal Interrupt: It includes register overflow, invalid operation code, stack overflow etc.</a:t>
            </a:r>
          </a:p>
          <a:p>
            <a:pPr lvl="1" algn="just">
              <a:spcBef>
                <a:spcPts val="1200"/>
              </a:spcBef>
            </a:pPr>
            <a:r>
              <a:rPr lang="en-US" altLang="en-US" sz="2000">
                <a:solidFill>
                  <a:schemeClr val="tx1"/>
                </a:solidFill>
              </a:rPr>
              <a:t>Software Interrupt or Hardware Interrupt: External and Internal interrupts are initiated from signals that occur in the hardware of the CPU. </a:t>
            </a:r>
            <a:r>
              <a:rPr lang="en-US" altLang="en-US" sz="2000" i="1">
                <a:solidFill>
                  <a:schemeClr val="tx1"/>
                </a:solidFill>
              </a:rPr>
              <a:t>A software interrupt is initiated by executing an instruction.</a:t>
            </a:r>
          </a:p>
          <a:p>
            <a:pPr lvl="1" algn="just">
              <a:spcBef>
                <a:spcPts val="1200"/>
              </a:spcBef>
            </a:pPr>
            <a:r>
              <a:rPr lang="en-US" altLang="en-US" sz="2000">
                <a:solidFill>
                  <a:schemeClr val="tx1"/>
                </a:solidFill>
              </a:rPr>
              <a:t>Priority Interrupt: In case several sources will request service simultaneously, in this case system must decide which device to service first. For ex: Polling, Daisy Chain.</a:t>
            </a:r>
          </a:p>
          <a:p>
            <a:pPr lvl="1"/>
            <a:endParaRPr lang="en-US" altLang="en-US" sz="2000"/>
          </a:p>
          <a:p>
            <a:pPr lvl="1"/>
            <a:endParaRPr lang="en-US" alt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b="1"/>
              <a:t>Buses</a:t>
            </a:r>
          </a:p>
        </p:txBody>
      </p:sp>
      <p:sp>
        <p:nvSpPr>
          <p:cNvPr id="77827" name="Content Placeholder 2"/>
          <p:cNvSpPr>
            <a:spLocks noGrp="1"/>
          </p:cNvSpPr>
          <p:nvPr>
            <p:ph idx="1"/>
          </p:nvPr>
        </p:nvSpPr>
        <p:spPr>
          <a:xfrm>
            <a:off x="152400" y="990600"/>
            <a:ext cx="8686800" cy="1938338"/>
          </a:xfrm>
        </p:spPr>
        <p:txBody>
          <a:bodyPr/>
          <a:lstStyle/>
          <a:p>
            <a:r>
              <a:rPr lang="en-US" altLang="en-US"/>
              <a:t>Data Bus: Bi-directional and transfers data.</a:t>
            </a:r>
          </a:p>
          <a:p>
            <a:r>
              <a:rPr lang="en-US" altLang="en-US"/>
              <a:t>Address Bus: Uni-directional and sends the address.</a:t>
            </a:r>
          </a:p>
          <a:p>
            <a:r>
              <a:rPr lang="en-US" altLang="en-US"/>
              <a:t>Control Bus: R/W, BR,BG etc.</a:t>
            </a:r>
          </a:p>
          <a:p>
            <a:endParaRPr lang="en-US" altLang="en-US"/>
          </a:p>
          <a:p>
            <a:r>
              <a:rPr lang="en-US" altLang="en-US"/>
              <a:t>Bus Structure: Single bus</a:t>
            </a:r>
          </a:p>
          <a:p>
            <a:endParaRPr lang="en-US" altLang="en-US"/>
          </a:p>
        </p:txBody>
      </p:sp>
      <p:pic>
        <p:nvPicPr>
          <p:cNvPr id="77828" name="Picture 4"/>
          <p:cNvPicPr>
            <a:picLocks noChangeAspect="1" noChangeArrowheads="1"/>
          </p:cNvPicPr>
          <p:nvPr/>
        </p:nvPicPr>
        <p:blipFill>
          <a:blip r:embed="rId2"/>
          <a:srcRect/>
          <a:stretch>
            <a:fillRect/>
          </a:stretch>
        </p:blipFill>
        <p:spPr bwMode="auto">
          <a:xfrm>
            <a:off x="1143000" y="3214688"/>
            <a:ext cx="6286500" cy="2428875"/>
          </a:xfrm>
          <a:prstGeom prst="rect">
            <a:avLst/>
          </a:prstGeom>
          <a:noFill/>
          <a:ln w="12700">
            <a:noFill/>
            <a:miter lim="800000"/>
            <a:headEnd type="none" w="med" len="sm"/>
            <a:tailEnd type="none" w="med" len="sm"/>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b="1"/>
              <a:t>Buses</a:t>
            </a:r>
            <a:endParaRPr lang="en-US" altLang="en-US"/>
          </a:p>
        </p:txBody>
      </p:sp>
      <p:sp>
        <p:nvSpPr>
          <p:cNvPr id="78851" name="Content Placeholder 2"/>
          <p:cNvSpPr>
            <a:spLocks noGrp="1"/>
          </p:cNvSpPr>
          <p:nvPr>
            <p:ph idx="1"/>
          </p:nvPr>
        </p:nvSpPr>
        <p:spPr>
          <a:xfrm>
            <a:off x="152400" y="990600"/>
            <a:ext cx="8686800" cy="438150"/>
          </a:xfrm>
        </p:spPr>
        <p:txBody>
          <a:bodyPr/>
          <a:lstStyle/>
          <a:p>
            <a:r>
              <a:rPr lang="en-US" altLang="en-US"/>
              <a:t>Bus Structure: Multi bus</a:t>
            </a:r>
          </a:p>
          <a:p>
            <a:endParaRPr lang="en-US" altLang="en-US"/>
          </a:p>
        </p:txBody>
      </p:sp>
      <p:pic>
        <p:nvPicPr>
          <p:cNvPr id="78852" name="Picture 3"/>
          <p:cNvPicPr>
            <a:picLocks noChangeAspect="1" noChangeArrowheads="1"/>
          </p:cNvPicPr>
          <p:nvPr/>
        </p:nvPicPr>
        <p:blipFill>
          <a:blip r:embed="rId2"/>
          <a:srcRect/>
          <a:stretch>
            <a:fillRect/>
          </a:stretch>
        </p:blipFill>
        <p:spPr bwMode="auto">
          <a:xfrm>
            <a:off x="1143000" y="1714500"/>
            <a:ext cx="6500813" cy="4143375"/>
          </a:xfrm>
          <a:prstGeom prst="rect">
            <a:avLst/>
          </a:prstGeom>
          <a:noFill/>
          <a:ln w="12700">
            <a:noFill/>
            <a:miter lim="800000"/>
            <a:headEnd type="none" w="med" len="sm"/>
            <a:tailEnd type="none" w="med" len="sm"/>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a:t>Synchronous or Asynchronous Data Transfer</a:t>
            </a:r>
          </a:p>
        </p:txBody>
      </p:sp>
      <p:sp>
        <p:nvSpPr>
          <p:cNvPr id="79875" name="Content Placeholder 2"/>
          <p:cNvSpPr>
            <a:spLocks noGrp="1"/>
          </p:cNvSpPr>
          <p:nvPr>
            <p:ph idx="1"/>
          </p:nvPr>
        </p:nvSpPr>
        <p:spPr>
          <a:xfrm>
            <a:off x="152400" y="990600"/>
            <a:ext cx="8686800" cy="4581525"/>
          </a:xfrm>
        </p:spPr>
        <p:txBody>
          <a:bodyPr/>
          <a:lstStyle/>
          <a:p>
            <a:endParaRPr lang="en-US" altLang="en-US"/>
          </a:p>
          <a:p>
            <a:r>
              <a:rPr lang="en-US" altLang="en-US"/>
              <a:t>Internal operations in a digital system are synchronized by means of clock pulses supplied by common pulse generator.</a:t>
            </a:r>
          </a:p>
          <a:p>
            <a:endParaRPr lang="en-US" altLang="en-US"/>
          </a:p>
          <a:p>
            <a:r>
              <a:rPr lang="en-US" altLang="en-US"/>
              <a:t>If the registers in the interface share a common clock with the CPU registers, the transfer is synchronous.</a:t>
            </a:r>
          </a:p>
          <a:p>
            <a:endParaRPr lang="en-US" altLang="en-US"/>
          </a:p>
          <a:p>
            <a:r>
              <a:rPr lang="en-US" altLang="en-US"/>
              <a:t>Asynchronous data transfer requires that control signals be transmitted between communicating units to indicate the time at which data is being transmitted.</a:t>
            </a:r>
          </a:p>
          <a:p>
            <a:endParaRPr lang="en-US" altLang="en-US"/>
          </a:p>
          <a:p>
            <a:r>
              <a:rPr lang="en-US" altLang="en-US"/>
              <a:t>Asynchronous data transfer can be accomplished by Strobe &amp; Handshaking.</a:t>
            </a:r>
          </a:p>
          <a:p>
            <a:endParaRPr lang="en-US" altLang="en-US"/>
          </a:p>
          <a:p>
            <a:endParaRPr lang="en-US" altLang="en-US"/>
          </a:p>
          <a:p>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n-US" b="1"/>
              <a:t>Strobe Control</a:t>
            </a:r>
          </a:p>
        </p:txBody>
      </p:sp>
      <p:sp>
        <p:nvSpPr>
          <p:cNvPr id="80899" name="Content Placeholder 2"/>
          <p:cNvSpPr>
            <a:spLocks noGrp="1"/>
          </p:cNvSpPr>
          <p:nvPr>
            <p:ph idx="1"/>
          </p:nvPr>
        </p:nvSpPr>
        <p:spPr>
          <a:xfrm>
            <a:off x="285750" y="1214438"/>
            <a:ext cx="8686800" cy="1357312"/>
          </a:xfrm>
        </p:spPr>
        <p:txBody>
          <a:bodyPr/>
          <a:lstStyle/>
          <a:p>
            <a:r>
              <a:rPr lang="en-US" altLang="en-US"/>
              <a:t>Strobe control: </a:t>
            </a:r>
          </a:p>
          <a:p>
            <a:pPr lvl="1" algn="just">
              <a:spcBef>
                <a:spcPts val="1200"/>
              </a:spcBef>
            </a:pPr>
            <a:r>
              <a:rPr lang="en-US" altLang="en-US" sz="2000"/>
              <a:t>It employs single control line.</a:t>
            </a:r>
          </a:p>
          <a:p>
            <a:pPr lvl="1" algn="just">
              <a:spcBef>
                <a:spcPts val="600"/>
              </a:spcBef>
            </a:pPr>
            <a:r>
              <a:rPr lang="en-US" altLang="en-US" sz="2000"/>
              <a:t>It can be activated either by source or destination unit. </a:t>
            </a:r>
          </a:p>
          <a:p>
            <a:endParaRPr lang="en-US" altLang="en-US"/>
          </a:p>
          <a:p>
            <a:endParaRPr lang="en-US" altLang="en-US"/>
          </a:p>
        </p:txBody>
      </p:sp>
      <p:pic>
        <p:nvPicPr>
          <p:cNvPr id="80900" name="Picture 4"/>
          <p:cNvPicPr>
            <a:picLocks noChangeAspect="1" noChangeArrowheads="1"/>
          </p:cNvPicPr>
          <p:nvPr/>
        </p:nvPicPr>
        <p:blipFill>
          <a:blip r:embed="rId2"/>
          <a:srcRect/>
          <a:stretch>
            <a:fillRect/>
          </a:stretch>
        </p:blipFill>
        <p:spPr bwMode="auto">
          <a:xfrm>
            <a:off x="1643063" y="2786063"/>
            <a:ext cx="5857875" cy="3286125"/>
          </a:xfrm>
          <a:prstGeom prst="rect">
            <a:avLst/>
          </a:prstGeom>
          <a:noFill/>
          <a:ln w="12700">
            <a:noFill/>
            <a:miter lim="800000"/>
            <a:headEnd type="none" w="med" len="sm"/>
            <a:tailEnd type="none" w="med"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54038" y="263525"/>
            <a:ext cx="8116887" cy="469900"/>
          </a:xfrm>
          <a:noFill/>
        </p:spPr>
        <p:txBody>
          <a:bodyPr anchor="ctr"/>
          <a:lstStyle/>
          <a:p>
            <a:r>
              <a:rPr lang="en-US" altLang="ko-KR" sz="2400">
                <a:solidFill>
                  <a:schemeClr val="tx1"/>
                </a:solidFill>
              </a:rPr>
              <a:t>CONNECTION  OF  MEMORY  TO  CPU</a:t>
            </a:r>
          </a:p>
        </p:txBody>
      </p:sp>
      <p:sp>
        <p:nvSpPr>
          <p:cNvPr id="11267" name="Rectangle 173"/>
          <p:cNvSpPr>
            <a:spLocks noChangeArrowheads="1"/>
          </p:cNvSpPr>
          <p:nvPr/>
        </p:nvSpPr>
        <p:spPr bwMode="auto">
          <a:xfrm>
            <a:off x="7829550" y="0"/>
            <a:ext cx="1314450" cy="280988"/>
          </a:xfrm>
          <a:prstGeom prst="rect">
            <a:avLst/>
          </a:prstGeom>
          <a:noFill/>
          <a:ln w="12700">
            <a:noFill/>
            <a:miter lim="800000"/>
            <a:headEnd/>
            <a:tailEnd/>
          </a:ln>
        </p:spPr>
        <p:txBody>
          <a:bodyPr wrap="none" lIns="90488" tIns="44450" rIns="90488" bIns="44450">
            <a:spAutoFit/>
          </a:bodyPr>
          <a:lstStyle/>
          <a:p>
            <a:pPr algn="r" defTabSz="762000">
              <a:lnSpc>
                <a:spcPct val="90000"/>
              </a:lnSpc>
            </a:pPr>
            <a:r>
              <a:rPr lang="en-US" altLang="ko-KR" i="1"/>
              <a:t>Main Memory</a:t>
            </a:r>
          </a:p>
        </p:txBody>
      </p:sp>
      <p:pic>
        <p:nvPicPr>
          <p:cNvPr id="11268" name="Picture 3"/>
          <p:cNvPicPr>
            <a:picLocks noChangeArrowheads="1"/>
          </p:cNvPicPr>
          <p:nvPr/>
        </p:nvPicPr>
        <p:blipFill>
          <a:blip r:embed="rId2"/>
          <a:srcRect/>
          <a:stretch>
            <a:fillRect/>
          </a:stretch>
        </p:blipFill>
        <p:spPr bwMode="auto">
          <a:xfrm>
            <a:off x="3940175" y="6008688"/>
            <a:ext cx="228600" cy="460375"/>
          </a:xfrm>
          <a:prstGeom prst="rect">
            <a:avLst/>
          </a:prstGeom>
          <a:noFill/>
          <a:ln w="12700">
            <a:noFill/>
            <a:miter lim="800000"/>
            <a:headEnd/>
            <a:tailEnd/>
          </a:ln>
        </p:spPr>
      </p:pic>
      <p:sp>
        <p:nvSpPr>
          <p:cNvPr id="8196" name="Arc 4"/>
          <p:cNvSpPr>
            <a:spLocks/>
          </p:cNvSpPr>
          <p:nvPr/>
        </p:nvSpPr>
        <p:spPr bwMode="auto">
          <a:xfrm>
            <a:off x="3889375" y="209073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197" name="Line 5"/>
          <p:cNvSpPr>
            <a:spLocks noChangeShapeType="1"/>
          </p:cNvSpPr>
          <p:nvPr/>
        </p:nvSpPr>
        <p:spPr bwMode="auto">
          <a:xfrm>
            <a:off x="2713038" y="2128838"/>
            <a:ext cx="1176337"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198" name="Arc 6"/>
          <p:cNvSpPr>
            <a:spLocks/>
          </p:cNvSpPr>
          <p:nvPr/>
        </p:nvSpPr>
        <p:spPr bwMode="auto">
          <a:xfrm>
            <a:off x="3894138" y="240188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199" name="Line 7"/>
          <p:cNvSpPr>
            <a:spLocks noChangeShapeType="1"/>
          </p:cNvSpPr>
          <p:nvPr/>
        </p:nvSpPr>
        <p:spPr bwMode="auto">
          <a:xfrm>
            <a:off x="3492500" y="2433638"/>
            <a:ext cx="4159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00" name="Arc 8"/>
          <p:cNvSpPr>
            <a:spLocks/>
          </p:cNvSpPr>
          <p:nvPr/>
        </p:nvSpPr>
        <p:spPr bwMode="auto">
          <a:xfrm>
            <a:off x="3889375" y="2555875"/>
            <a:ext cx="107950" cy="69850"/>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01" name="Line 9"/>
          <p:cNvSpPr>
            <a:spLocks noChangeShapeType="1"/>
          </p:cNvSpPr>
          <p:nvPr/>
        </p:nvSpPr>
        <p:spPr bwMode="auto">
          <a:xfrm>
            <a:off x="3689350" y="2587625"/>
            <a:ext cx="2000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02" name="Arc 10"/>
          <p:cNvSpPr>
            <a:spLocks/>
          </p:cNvSpPr>
          <p:nvPr/>
        </p:nvSpPr>
        <p:spPr bwMode="auto">
          <a:xfrm>
            <a:off x="3894138" y="2706688"/>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03" name="Line 11"/>
          <p:cNvSpPr>
            <a:spLocks noChangeShapeType="1"/>
          </p:cNvSpPr>
          <p:nvPr/>
        </p:nvSpPr>
        <p:spPr bwMode="auto">
          <a:xfrm>
            <a:off x="3103563" y="2740025"/>
            <a:ext cx="8096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04" name="Rectangle 12"/>
          <p:cNvSpPr>
            <a:spLocks noChangeArrowheads="1"/>
          </p:cNvSpPr>
          <p:nvPr/>
        </p:nvSpPr>
        <p:spPr bwMode="auto">
          <a:xfrm>
            <a:off x="3986213" y="2016125"/>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dirty="0">
                <a:solidFill>
                  <a:srgbClr val="000000"/>
                </a:solidFill>
                <a:latin typeface="+mn-lt"/>
              </a:rPr>
              <a:t>CS1</a:t>
            </a:r>
          </a:p>
        </p:txBody>
      </p:sp>
      <p:sp>
        <p:nvSpPr>
          <p:cNvPr id="8205" name="Rectangle 13"/>
          <p:cNvSpPr>
            <a:spLocks noChangeArrowheads="1"/>
          </p:cNvSpPr>
          <p:nvPr/>
        </p:nvSpPr>
        <p:spPr bwMode="auto">
          <a:xfrm>
            <a:off x="3986213" y="2168525"/>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CS2</a:t>
            </a:r>
          </a:p>
        </p:txBody>
      </p:sp>
      <p:sp>
        <p:nvSpPr>
          <p:cNvPr id="8206" name="Rectangle 14"/>
          <p:cNvSpPr>
            <a:spLocks noChangeArrowheads="1"/>
          </p:cNvSpPr>
          <p:nvPr/>
        </p:nvSpPr>
        <p:spPr bwMode="auto">
          <a:xfrm>
            <a:off x="3986213" y="2324100"/>
            <a:ext cx="387350"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RD</a:t>
            </a:r>
          </a:p>
        </p:txBody>
      </p:sp>
      <p:sp>
        <p:nvSpPr>
          <p:cNvPr id="8207" name="Rectangle 15"/>
          <p:cNvSpPr>
            <a:spLocks noChangeArrowheads="1"/>
          </p:cNvSpPr>
          <p:nvPr/>
        </p:nvSpPr>
        <p:spPr bwMode="auto">
          <a:xfrm>
            <a:off x="3986213" y="2484438"/>
            <a:ext cx="4270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WR</a:t>
            </a:r>
          </a:p>
        </p:txBody>
      </p:sp>
      <p:sp>
        <p:nvSpPr>
          <p:cNvPr id="8208" name="Rectangle 16"/>
          <p:cNvSpPr>
            <a:spLocks noChangeArrowheads="1"/>
          </p:cNvSpPr>
          <p:nvPr/>
        </p:nvSpPr>
        <p:spPr bwMode="auto">
          <a:xfrm>
            <a:off x="3997325" y="2638425"/>
            <a:ext cx="466725"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AD7</a:t>
            </a:r>
          </a:p>
        </p:txBody>
      </p:sp>
      <p:sp>
        <p:nvSpPr>
          <p:cNvPr id="8209" name="Rectangle 17"/>
          <p:cNvSpPr>
            <a:spLocks noChangeArrowheads="1"/>
          </p:cNvSpPr>
          <p:nvPr/>
        </p:nvSpPr>
        <p:spPr bwMode="auto">
          <a:xfrm>
            <a:off x="4398963" y="2278063"/>
            <a:ext cx="652462"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dirty="0">
                <a:solidFill>
                  <a:srgbClr val="000000"/>
                </a:solidFill>
                <a:latin typeface="+mn-lt"/>
              </a:rPr>
              <a:t>128 x 8</a:t>
            </a:r>
          </a:p>
          <a:p>
            <a:pPr algn="ctr" defTabSz="762000" eaLnBrk="1">
              <a:lnSpc>
                <a:spcPct val="90000"/>
              </a:lnSpc>
              <a:defRPr/>
            </a:pPr>
            <a:endParaRPr lang="en-US" altLang="ko-KR" sz="1100" b="1" dirty="0">
              <a:solidFill>
                <a:srgbClr val="000000"/>
              </a:solidFill>
              <a:latin typeface="+mn-lt"/>
            </a:endParaRPr>
          </a:p>
        </p:txBody>
      </p:sp>
      <p:sp>
        <p:nvSpPr>
          <p:cNvPr id="8210" name="Rectangle 18"/>
          <p:cNvSpPr>
            <a:spLocks noChangeArrowheads="1"/>
          </p:cNvSpPr>
          <p:nvPr/>
        </p:nvSpPr>
        <p:spPr bwMode="auto">
          <a:xfrm>
            <a:off x="4398963" y="2405063"/>
            <a:ext cx="6619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dirty="0">
                <a:solidFill>
                  <a:srgbClr val="000000"/>
                </a:solidFill>
                <a:latin typeface="+mn-lt"/>
              </a:rPr>
              <a:t>RAM  1</a:t>
            </a:r>
          </a:p>
        </p:txBody>
      </p:sp>
      <p:sp>
        <p:nvSpPr>
          <p:cNvPr id="8211" name="Rectangle 19"/>
          <p:cNvSpPr>
            <a:spLocks noChangeArrowheads="1"/>
          </p:cNvSpPr>
          <p:nvPr/>
        </p:nvSpPr>
        <p:spPr bwMode="auto">
          <a:xfrm>
            <a:off x="4008438" y="2025650"/>
            <a:ext cx="1279525" cy="798513"/>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ndParaRPr>
          </a:p>
        </p:txBody>
      </p:sp>
      <p:sp>
        <p:nvSpPr>
          <p:cNvPr id="8212" name="Arc 20"/>
          <p:cNvSpPr>
            <a:spLocks/>
          </p:cNvSpPr>
          <p:nvPr/>
        </p:nvSpPr>
        <p:spPr bwMode="auto">
          <a:xfrm>
            <a:off x="5522913" y="239077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13" name="Arc 21"/>
          <p:cNvSpPr>
            <a:spLocks/>
          </p:cNvSpPr>
          <p:nvPr/>
        </p:nvSpPr>
        <p:spPr bwMode="auto">
          <a:xfrm>
            <a:off x="5307013" y="2390775"/>
            <a:ext cx="107950" cy="68263"/>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14" name="Line 22"/>
          <p:cNvSpPr>
            <a:spLocks noChangeShapeType="1"/>
          </p:cNvSpPr>
          <p:nvPr/>
        </p:nvSpPr>
        <p:spPr bwMode="auto">
          <a:xfrm>
            <a:off x="5407025" y="2425700"/>
            <a:ext cx="119063"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15" name="Line 23"/>
          <p:cNvSpPr>
            <a:spLocks noChangeShapeType="1"/>
          </p:cNvSpPr>
          <p:nvPr/>
        </p:nvSpPr>
        <p:spPr bwMode="auto">
          <a:xfrm>
            <a:off x="4086225" y="2203450"/>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17" name="Arc 25"/>
          <p:cNvSpPr>
            <a:spLocks/>
          </p:cNvSpPr>
          <p:nvPr/>
        </p:nvSpPr>
        <p:spPr bwMode="auto">
          <a:xfrm>
            <a:off x="3889375" y="3008313"/>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18" name="Line 26"/>
          <p:cNvSpPr>
            <a:spLocks noChangeShapeType="1"/>
          </p:cNvSpPr>
          <p:nvPr/>
        </p:nvSpPr>
        <p:spPr bwMode="auto">
          <a:xfrm>
            <a:off x="2519363" y="3046413"/>
            <a:ext cx="13700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19" name="Arc 27"/>
          <p:cNvSpPr>
            <a:spLocks/>
          </p:cNvSpPr>
          <p:nvPr/>
        </p:nvSpPr>
        <p:spPr bwMode="auto">
          <a:xfrm>
            <a:off x="3889375" y="3160713"/>
            <a:ext cx="107950" cy="69850"/>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20" name="Line 28"/>
          <p:cNvSpPr>
            <a:spLocks noChangeShapeType="1"/>
          </p:cNvSpPr>
          <p:nvPr/>
        </p:nvSpPr>
        <p:spPr bwMode="auto">
          <a:xfrm>
            <a:off x="3298825" y="3198813"/>
            <a:ext cx="59055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21" name="Arc 29"/>
          <p:cNvSpPr>
            <a:spLocks/>
          </p:cNvSpPr>
          <p:nvPr/>
        </p:nvSpPr>
        <p:spPr bwMode="auto">
          <a:xfrm>
            <a:off x="3894138" y="331787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22" name="Line 30"/>
          <p:cNvSpPr>
            <a:spLocks noChangeShapeType="1"/>
          </p:cNvSpPr>
          <p:nvPr/>
        </p:nvSpPr>
        <p:spPr bwMode="auto">
          <a:xfrm>
            <a:off x="3492500" y="3352800"/>
            <a:ext cx="42068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23" name="Arc 31"/>
          <p:cNvSpPr>
            <a:spLocks/>
          </p:cNvSpPr>
          <p:nvPr/>
        </p:nvSpPr>
        <p:spPr bwMode="auto">
          <a:xfrm>
            <a:off x="3889375" y="346868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24" name="Line 32"/>
          <p:cNvSpPr>
            <a:spLocks noChangeShapeType="1"/>
          </p:cNvSpPr>
          <p:nvPr/>
        </p:nvSpPr>
        <p:spPr bwMode="auto">
          <a:xfrm>
            <a:off x="3689350" y="3506788"/>
            <a:ext cx="2000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25" name="Arc 33"/>
          <p:cNvSpPr>
            <a:spLocks/>
          </p:cNvSpPr>
          <p:nvPr/>
        </p:nvSpPr>
        <p:spPr bwMode="auto">
          <a:xfrm>
            <a:off x="3889375" y="362585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26" name="Line 34"/>
          <p:cNvSpPr>
            <a:spLocks noChangeShapeType="1"/>
          </p:cNvSpPr>
          <p:nvPr/>
        </p:nvSpPr>
        <p:spPr bwMode="auto">
          <a:xfrm>
            <a:off x="3103563" y="3657600"/>
            <a:ext cx="7858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27" name="Rectangle 35"/>
          <p:cNvSpPr>
            <a:spLocks noChangeArrowheads="1"/>
          </p:cNvSpPr>
          <p:nvPr/>
        </p:nvSpPr>
        <p:spPr bwMode="auto">
          <a:xfrm>
            <a:off x="3986213" y="2935288"/>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CS1</a:t>
            </a:r>
          </a:p>
        </p:txBody>
      </p:sp>
      <p:sp>
        <p:nvSpPr>
          <p:cNvPr id="8228" name="Rectangle 36"/>
          <p:cNvSpPr>
            <a:spLocks noChangeArrowheads="1"/>
          </p:cNvSpPr>
          <p:nvPr/>
        </p:nvSpPr>
        <p:spPr bwMode="auto">
          <a:xfrm>
            <a:off x="3986213" y="3087688"/>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CS2</a:t>
            </a:r>
          </a:p>
        </p:txBody>
      </p:sp>
      <p:sp>
        <p:nvSpPr>
          <p:cNvPr id="8229" name="Rectangle 37"/>
          <p:cNvSpPr>
            <a:spLocks noChangeArrowheads="1"/>
          </p:cNvSpPr>
          <p:nvPr/>
        </p:nvSpPr>
        <p:spPr bwMode="auto">
          <a:xfrm>
            <a:off x="3986213" y="3243263"/>
            <a:ext cx="387350"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RD</a:t>
            </a:r>
          </a:p>
        </p:txBody>
      </p:sp>
      <p:sp>
        <p:nvSpPr>
          <p:cNvPr id="8230" name="Rectangle 38"/>
          <p:cNvSpPr>
            <a:spLocks noChangeArrowheads="1"/>
          </p:cNvSpPr>
          <p:nvPr/>
        </p:nvSpPr>
        <p:spPr bwMode="auto">
          <a:xfrm>
            <a:off x="3986213" y="3403600"/>
            <a:ext cx="42703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WR</a:t>
            </a:r>
          </a:p>
        </p:txBody>
      </p:sp>
      <p:sp>
        <p:nvSpPr>
          <p:cNvPr id="8231" name="Rectangle 39"/>
          <p:cNvSpPr>
            <a:spLocks noChangeArrowheads="1"/>
          </p:cNvSpPr>
          <p:nvPr/>
        </p:nvSpPr>
        <p:spPr bwMode="auto">
          <a:xfrm>
            <a:off x="3998913" y="3556000"/>
            <a:ext cx="466725"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AD7</a:t>
            </a:r>
          </a:p>
        </p:txBody>
      </p:sp>
      <p:sp>
        <p:nvSpPr>
          <p:cNvPr id="8232" name="Rectangle 40"/>
          <p:cNvSpPr>
            <a:spLocks noChangeArrowheads="1"/>
          </p:cNvSpPr>
          <p:nvPr/>
        </p:nvSpPr>
        <p:spPr bwMode="auto">
          <a:xfrm>
            <a:off x="4398963" y="3206750"/>
            <a:ext cx="652462"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128 x 8</a:t>
            </a:r>
          </a:p>
          <a:p>
            <a:pPr algn="ctr" defTabSz="762000" eaLnBrk="1">
              <a:lnSpc>
                <a:spcPct val="90000"/>
              </a:lnSpc>
              <a:defRPr/>
            </a:pPr>
            <a:endParaRPr lang="en-US" altLang="ko-KR" sz="1100" b="1">
              <a:solidFill>
                <a:srgbClr val="000000"/>
              </a:solidFill>
              <a:latin typeface="+mn-lt"/>
            </a:endParaRPr>
          </a:p>
        </p:txBody>
      </p:sp>
      <p:sp>
        <p:nvSpPr>
          <p:cNvPr id="8233" name="Rectangle 41"/>
          <p:cNvSpPr>
            <a:spLocks noChangeArrowheads="1"/>
          </p:cNvSpPr>
          <p:nvPr/>
        </p:nvSpPr>
        <p:spPr bwMode="auto">
          <a:xfrm>
            <a:off x="4398963" y="3330575"/>
            <a:ext cx="6619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RAM  2</a:t>
            </a:r>
          </a:p>
        </p:txBody>
      </p:sp>
      <p:sp>
        <p:nvSpPr>
          <p:cNvPr id="8234" name="Rectangle 42"/>
          <p:cNvSpPr>
            <a:spLocks noChangeArrowheads="1"/>
          </p:cNvSpPr>
          <p:nvPr/>
        </p:nvSpPr>
        <p:spPr bwMode="auto">
          <a:xfrm>
            <a:off x="4008438" y="2943225"/>
            <a:ext cx="1279525" cy="796925"/>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ndParaRPr>
          </a:p>
        </p:txBody>
      </p:sp>
      <p:sp>
        <p:nvSpPr>
          <p:cNvPr id="8235" name="Arc 43"/>
          <p:cNvSpPr>
            <a:spLocks/>
          </p:cNvSpPr>
          <p:nvPr/>
        </p:nvSpPr>
        <p:spPr bwMode="auto">
          <a:xfrm>
            <a:off x="5522913" y="3306763"/>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36" name="Arc 44"/>
          <p:cNvSpPr>
            <a:spLocks/>
          </p:cNvSpPr>
          <p:nvPr/>
        </p:nvSpPr>
        <p:spPr bwMode="auto">
          <a:xfrm>
            <a:off x="5307013" y="3306763"/>
            <a:ext cx="107950" cy="69850"/>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37" name="Line 45"/>
          <p:cNvSpPr>
            <a:spLocks noChangeShapeType="1"/>
          </p:cNvSpPr>
          <p:nvPr/>
        </p:nvSpPr>
        <p:spPr bwMode="auto">
          <a:xfrm>
            <a:off x="5397500" y="3336925"/>
            <a:ext cx="12858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38" name="Line 46"/>
          <p:cNvSpPr>
            <a:spLocks noChangeShapeType="1"/>
          </p:cNvSpPr>
          <p:nvPr/>
        </p:nvSpPr>
        <p:spPr bwMode="auto">
          <a:xfrm>
            <a:off x="4095750" y="3127375"/>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40" name="Arc 48"/>
          <p:cNvSpPr>
            <a:spLocks/>
          </p:cNvSpPr>
          <p:nvPr/>
        </p:nvSpPr>
        <p:spPr bwMode="auto">
          <a:xfrm>
            <a:off x="3889375" y="392747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41" name="Line 49"/>
          <p:cNvSpPr>
            <a:spLocks noChangeShapeType="1"/>
          </p:cNvSpPr>
          <p:nvPr/>
        </p:nvSpPr>
        <p:spPr bwMode="auto">
          <a:xfrm>
            <a:off x="2324100" y="3963988"/>
            <a:ext cx="156527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42" name="Arc 50"/>
          <p:cNvSpPr>
            <a:spLocks/>
          </p:cNvSpPr>
          <p:nvPr/>
        </p:nvSpPr>
        <p:spPr bwMode="auto">
          <a:xfrm>
            <a:off x="3889375" y="408463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43" name="Line 51"/>
          <p:cNvSpPr>
            <a:spLocks noChangeShapeType="1"/>
          </p:cNvSpPr>
          <p:nvPr/>
        </p:nvSpPr>
        <p:spPr bwMode="auto">
          <a:xfrm>
            <a:off x="3298825" y="4116388"/>
            <a:ext cx="59055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44" name="Arc 52"/>
          <p:cNvSpPr>
            <a:spLocks/>
          </p:cNvSpPr>
          <p:nvPr/>
        </p:nvSpPr>
        <p:spPr bwMode="auto">
          <a:xfrm>
            <a:off x="3894138" y="4233863"/>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45" name="Line 53"/>
          <p:cNvSpPr>
            <a:spLocks noChangeShapeType="1"/>
          </p:cNvSpPr>
          <p:nvPr/>
        </p:nvSpPr>
        <p:spPr bwMode="auto">
          <a:xfrm>
            <a:off x="3492500" y="4270375"/>
            <a:ext cx="430213"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46" name="Arc 54"/>
          <p:cNvSpPr>
            <a:spLocks/>
          </p:cNvSpPr>
          <p:nvPr/>
        </p:nvSpPr>
        <p:spPr bwMode="auto">
          <a:xfrm>
            <a:off x="3884613" y="4389438"/>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47" name="Line 55"/>
          <p:cNvSpPr>
            <a:spLocks noChangeShapeType="1"/>
          </p:cNvSpPr>
          <p:nvPr/>
        </p:nvSpPr>
        <p:spPr bwMode="auto">
          <a:xfrm>
            <a:off x="3689350" y="4422775"/>
            <a:ext cx="2000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48" name="Arc 56"/>
          <p:cNvSpPr>
            <a:spLocks/>
          </p:cNvSpPr>
          <p:nvPr/>
        </p:nvSpPr>
        <p:spPr bwMode="auto">
          <a:xfrm>
            <a:off x="3894138" y="454183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49" name="Line 57"/>
          <p:cNvSpPr>
            <a:spLocks noChangeShapeType="1"/>
          </p:cNvSpPr>
          <p:nvPr/>
        </p:nvSpPr>
        <p:spPr bwMode="auto">
          <a:xfrm>
            <a:off x="3103563" y="4575175"/>
            <a:ext cx="8096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50" name="Rectangle 58"/>
          <p:cNvSpPr>
            <a:spLocks noChangeArrowheads="1"/>
          </p:cNvSpPr>
          <p:nvPr/>
        </p:nvSpPr>
        <p:spPr bwMode="auto">
          <a:xfrm>
            <a:off x="3986213" y="3862388"/>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CS1</a:t>
            </a:r>
          </a:p>
        </p:txBody>
      </p:sp>
      <p:sp>
        <p:nvSpPr>
          <p:cNvPr id="8251" name="Rectangle 59"/>
          <p:cNvSpPr>
            <a:spLocks noChangeArrowheads="1"/>
          </p:cNvSpPr>
          <p:nvPr/>
        </p:nvSpPr>
        <p:spPr bwMode="auto">
          <a:xfrm>
            <a:off x="3986213" y="4014788"/>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CS2</a:t>
            </a:r>
          </a:p>
        </p:txBody>
      </p:sp>
      <p:sp>
        <p:nvSpPr>
          <p:cNvPr id="8252" name="Rectangle 60"/>
          <p:cNvSpPr>
            <a:spLocks noChangeArrowheads="1"/>
          </p:cNvSpPr>
          <p:nvPr/>
        </p:nvSpPr>
        <p:spPr bwMode="auto">
          <a:xfrm>
            <a:off x="3986213" y="4168775"/>
            <a:ext cx="387350"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RD</a:t>
            </a:r>
          </a:p>
        </p:txBody>
      </p:sp>
      <p:sp>
        <p:nvSpPr>
          <p:cNvPr id="8253" name="Rectangle 61"/>
          <p:cNvSpPr>
            <a:spLocks noChangeArrowheads="1"/>
          </p:cNvSpPr>
          <p:nvPr/>
        </p:nvSpPr>
        <p:spPr bwMode="auto">
          <a:xfrm>
            <a:off x="3986213" y="4330700"/>
            <a:ext cx="42703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WR</a:t>
            </a:r>
          </a:p>
        </p:txBody>
      </p:sp>
      <p:sp>
        <p:nvSpPr>
          <p:cNvPr id="8254" name="Rectangle 62"/>
          <p:cNvSpPr>
            <a:spLocks noChangeArrowheads="1"/>
          </p:cNvSpPr>
          <p:nvPr/>
        </p:nvSpPr>
        <p:spPr bwMode="auto">
          <a:xfrm>
            <a:off x="3987800" y="4465638"/>
            <a:ext cx="466725"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AD7</a:t>
            </a:r>
          </a:p>
        </p:txBody>
      </p:sp>
      <p:sp>
        <p:nvSpPr>
          <p:cNvPr id="8255" name="Rectangle 63"/>
          <p:cNvSpPr>
            <a:spLocks noChangeArrowheads="1"/>
          </p:cNvSpPr>
          <p:nvPr/>
        </p:nvSpPr>
        <p:spPr bwMode="auto">
          <a:xfrm>
            <a:off x="4398963" y="4114800"/>
            <a:ext cx="652462"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128 x 8</a:t>
            </a:r>
          </a:p>
          <a:p>
            <a:pPr algn="ctr" defTabSz="762000" eaLnBrk="1">
              <a:lnSpc>
                <a:spcPct val="90000"/>
              </a:lnSpc>
              <a:defRPr/>
            </a:pPr>
            <a:endParaRPr lang="en-US" altLang="ko-KR" sz="1100" b="1">
              <a:solidFill>
                <a:srgbClr val="000000"/>
              </a:solidFill>
              <a:latin typeface="+mn-lt"/>
            </a:endParaRPr>
          </a:p>
        </p:txBody>
      </p:sp>
      <p:sp>
        <p:nvSpPr>
          <p:cNvPr id="8256" name="Rectangle 64"/>
          <p:cNvSpPr>
            <a:spLocks noChangeArrowheads="1"/>
          </p:cNvSpPr>
          <p:nvPr/>
        </p:nvSpPr>
        <p:spPr bwMode="auto">
          <a:xfrm>
            <a:off x="4398963" y="4240213"/>
            <a:ext cx="6619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RAM  3</a:t>
            </a:r>
          </a:p>
        </p:txBody>
      </p:sp>
      <p:sp>
        <p:nvSpPr>
          <p:cNvPr id="8257" name="Rectangle 65"/>
          <p:cNvSpPr>
            <a:spLocks noChangeArrowheads="1"/>
          </p:cNvSpPr>
          <p:nvPr/>
        </p:nvSpPr>
        <p:spPr bwMode="auto">
          <a:xfrm>
            <a:off x="4008438" y="3859213"/>
            <a:ext cx="1279525" cy="800100"/>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ndParaRPr>
          </a:p>
        </p:txBody>
      </p:sp>
      <p:sp>
        <p:nvSpPr>
          <p:cNvPr id="8258" name="Arc 66"/>
          <p:cNvSpPr>
            <a:spLocks/>
          </p:cNvSpPr>
          <p:nvPr/>
        </p:nvSpPr>
        <p:spPr bwMode="auto">
          <a:xfrm>
            <a:off x="5522913" y="422592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59" name="Arc 67"/>
          <p:cNvSpPr>
            <a:spLocks/>
          </p:cNvSpPr>
          <p:nvPr/>
        </p:nvSpPr>
        <p:spPr bwMode="auto">
          <a:xfrm>
            <a:off x="5307013" y="4225925"/>
            <a:ext cx="107950" cy="69850"/>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60" name="Line 68"/>
          <p:cNvSpPr>
            <a:spLocks noChangeShapeType="1"/>
          </p:cNvSpPr>
          <p:nvPr/>
        </p:nvSpPr>
        <p:spPr bwMode="auto">
          <a:xfrm>
            <a:off x="5402263" y="4259263"/>
            <a:ext cx="128587" cy="3175"/>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61" name="Line 69"/>
          <p:cNvSpPr>
            <a:spLocks noChangeShapeType="1"/>
          </p:cNvSpPr>
          <p:nvPr/>
        </p:nvSpPr>
        <p:spPr bwMode="auto">
          <a:xfrm>
            <a:off x="4086225" y="4056063"/>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63" name="Arc 71"/>
          <p:cNvSpPr>
            <a:spLocks/>
          </p:cNvSpPr>
          <p:nvPr/>
        </p:nvSpPr>
        <p:spPr bwMode="auto">
          <a:xfrm>
            <a:off x="3889375" y="4851400"/>
            <a:ext cx="107950" cy="68263"/>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64" name="Line 72"/>
          <p:cNvSpPr>
            <a:spLocks noChangeShapeType="1"/>
          </p:cNvSpPr>
          <p:nvPr/>
        </p:nvSpPr>
        <p:spPr bwMode="auto">
          <a:xfrm>
            <a:off x="2060575" y="4881563"/>
            <a:ext cx="182880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65" name="Arc 73"/>
          <p:cNvSpPr>
            <a:spLocks/>
          </p:cNvSpPr>
          <p:nvPr/>
        </p:nvSpPr>
        <p:spPr bwMode="auto">
          <a:xfrm>
            <a:off x="3884613" y="5000625"/>
            <a:ext cx="107950" cy="68263"/>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66" name="Line 74"/>
          <p:cNvSpPr>
            <a:spLocks noChangeShapeType="1"/>
          </p:cNvSpPr>
          <p:nvPr/>
        </p:nvSpPr>
        <p:spPr bwMode="auto">
          <a:xfrm>
            <a:off x="3298825" y="5035550"/>
            <a:ext cx="59055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67" name="Arc 75"/>
          <p:cNvSpPr>
            <a:spLocks/>
          </p:cNvSpPr>
          <p:nvPr/>
        </p:nvSpPr>
        <p:spPr bwMode="auto">
          <a:xfrm>
            <a:off x="3889375" y="5154613"/>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68" name="Line 76"/>
          <p:cNvSpPr>
            <a:spLocks noChangeShapeType="1"/>
          </p:cNvSpPr>
          <p:nvPr/>
        </p:nvSpPr>
        <p:spPr bwMode="auto">
          <a:xfrm>
            <a:off x="3492500" y="5189538"/>
            <a:ext cx="39687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69" name="Arc 77"/>
          <p:cNvSpPr>
            <a:spLocks/>
          </p:cNvSpPr>
          <p:nvPr/>
        </p:nvSpPr>
        <p:spPr bwMode="auto">
          <a:xfrm>
            <a:off x="3889375" y="5305425"/>
            <a:ext cx="107950" cy="69850"/>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70" name="Line 78"/>
          <p:cNvSpPr>
            <a:spLocks noChangeShapeType="1"/>
          </p:cNvSpPr>
          <p:nvPr/>
        </p:nvSpPr>
        <p:spPr bwMode="auto">
          <a:xfrm>
            <a:off x="3668713" y="5343525"/>
            <a:ext cx="2270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71" name="Arc 79"/>
          <p:cNvSpPr>
            <a:spLocks/>
          </p:cNvSpPr>
          <p:nvPr/>
        </p:nvSpPr>
        <p:spPr bwMode="auto">
          <a:xfrm>
            <a:off x="3894138" y="546100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72" name="Line 80"/>
          <p:cNvSpPr>
            <a:spLocks noChangeShapeType="1"/>
          </p:cNvSpPr>
          <p:nvPr/>
        </p:nvSpPr>
        <p:spPr bwMode="auto">
          <a:xfrm>
            <a:off x="3103563" y="5494338"/>
            <a:ext cx="8239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73" name="Rectangle 81"/>
          <p:cNvSpPr>
            <a:spLocks noChangeArrowheads="1"/>
          </p:cNvSpPr>
          <p:nvPr/>
        </p:nvSpPr>
        <p:spPr bwMode="auto">
          <a:xfrm>
            <a:off x="3986213" y="4768850"/>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CS1</a:t>
            </a:r>
          </a:p>
        </p:txBody>
      </p:sp>
      <p:sp>
        <p:nvSpPr>
          <p:cNvPr id="8274" name="Rectangle 82"/>
          <p:cNvSpPr>
            <a:spLocks noChangeArrowheads="1"/>
          </p:cNvSpPr>
          <p:nvPr/>
        </p:nvSpPr>
        <p:spPr bwMode="auto">
          <a:xfrm>
            <a:off x="3986213" y="4924425"/>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CS2</a:t>
            </a:r>
          </a:p>
        </p:txBody>
      </p:sp>
      <p:sp>
        <p:nvSpPr>
          <p:cNvPr id="8275" name="Rectangle 83"/>
          <p:cNvSpPr>
            <a:spLocks noChangeArrowheads="1"/>
          </p:cNvSpPr>
          <p:nvPr/>
        </p:nvSpPr>
        <p:spPr bwMode="auto">
          <a:xfrm>
            <a:off x="3986213" y="5075238"/>
            <a:ext cx="387350"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RD</a:t>
            </a:r>
          </a:p>
        </p:txBody>
      </p:sp>
      <p:sp>
        <p:nvSpPr>
          <p:cNvPr id="8276" name="Rectangle 84"/>
          <p:cNvSpPr>
            <a:spLocks noChangeArrowheads="1"/>
          </p:cNvSpPr>
          <p:nvPr/>
        </p:nvSpPr>
        <p:spPr bwMode="auto">
          <a:xfrm>
            <a:off x="3986213" y="5238750"/>
            <a:ext cx="42703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WR</a:t>
            </a:r>
          </a:p>
        </p:txBody>
      </p:sp>
      <p:sp>
        <p:nvSpPr>
          <p:cNvPr id="8277" name="Rectangle 85"/>
          <p:cNvSpPr>
            <a:spLocks noChangeArrowheads="1"/>
          </p:cNvSpPr>
          <p:nvPr/>
        </p:nvSpPr>
        <p:spPr bwMode="auto">
          <a:xfrm>
            <a:off x="3998913" y="5391150"/>
            <a:ext cx="466725"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AD7</a:t>
            </a:r>
          </a:p>
        </p:txBody>
      </p:sp>
      <p:sp>
        <p:nvSpPr>
          <p:cNvPr id="8278" name="Rectangle 86"/>
          <p:cNvSpPr>
            <a:spLocks noChangeArrowheads="1"/>
          </p:cNvSpPr>
          <p:nvPr/>
        </p:nvSpPr>
        <p:spPr bwMode="auto">
          <a:xfrm>
            <a:off x="4398963" y="5040313"/>
            <a:ext cx="652462"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128 x 8</a:t>
            </a:r>
          </a:p>
          <a:p>
            <a:pPr algn="ctr" defTabSz="762000" eaLnBrk="1">
              <a:lnSpc>
                <a:spcPct val="90000"/>
              </a:lnSpc>
              <a:defRPr/>
            </a:pPr>
            <a:endParaRPr lang="en-US" altLang="ko-KR" sz="1100" b="1">
              <a:solidFill>
                <a:srgbClr val="000000"/>
              </a:solidFill>
              <a:latin typeface="+mn-lt"/>
            </a:endParaRPr>
          </a:p>
        </p:txBody>
      </p:sp>
      <p:sp>
        <p:nvSpPr>
          <p:cNvPr id="8279" name="Rectangle 87"/>
          <p:cNvSpPr>
            <a:spLocks noChangeArrowheads="1"/>
          </p:cNvSpPr>
          <p:nvPr/>
        </p:nvSpPr>
        <p:spPr bwMode="auto">
          <a:xfrm>
            <a:off x="4398963" y="5167313"/>
            <a:ext cx="6619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RAM  4</a:t>
            </a:r>
          </a:p>
        </p:txBody>
      </p:sp>
      <p:sp>
        <p:nvSpPr>
          <p:cNvPr id="8280" name="Rectangle 88"/>
          <p:cNvSpPr>
            <a:spLocks noChangeArrowheads="1"/>
          </p:cNvSpPr>
          <p:nvPr/>
        </p:nvSpPr>
        <p:spPr bwMode="auto">
          <a:xfrm>
            <a:off x="4008438" y="4787900"/>
            <a:ext cx="1279525" cy="788988"/>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ndParaRPr>
          </a:p>
        </p:txBody>
      </p:sp>
      <p:sp>
        <p:nvSpPr>
          <p:cNvPr id="8281" name="Arc 89"/>
          <p:cNvSpPr>
            <a:spLocks/>
          </p:cNvSpPr>
          <p:nvPr/>
        </p:nvSpPr>
        <p:spPr bwMode="auto">
          <a:xfrm>
            <a:off x="5522913" y="514350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82" name="Arc 90"/>
          <p:cNvSpPr>
            <a:spLocks/>
          </p:cNvSpPr>
          <p:nvPr/>
        </p:nvSpPr>
        <p:spPr bwMode="auto">
          <a:xfrm>
            <a:off x="5307013" y="5143500"/>
            <a:ext cx="107950" cy="68263"/>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283" name="Line 91"/>
          <p:cNvSpPr>
            <a:spLocks noChangeShapeType="1"/>
          </p:cNvSpPr>
          <p:nvPr/>
        </p:nvSpPr>
        <p:spPr bwMode="auto">
          <a:xfrm>
            <a:off x="5416550" y="5176838"/>
            <a:ext cx="10953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84" name="Line 92"/>
          <p:cNvSpPr>
            <a:spLocks noChangeShapeType="1"/>
          </p:cNvSpPr>
          <p:nvPr/>
        </p:nvSpPr>
        <p:spPr bwMode="auto">
          <a:xfrm>
            <a:off x="4076700" y="4964113"/>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88" name="Line 96"/>
          <p:cNvSpPr>
            <a:spLocks noChangeShapeType="1"/>
          </p:cNvSpPr>
          <p:nvPr/>
        </p:nvSpPr>
        <p:spPr bwMode="auto">
          <a:xfrm>
            <a:off x="3097213" y="1341438"/>
            <a:ext cx="0" cy="476250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89" name="Rectangle 97"/>
          <p:cNvSpPr>
            <a:spLocks noChangeArrowheads="1"/>
          </p:cNvSpPr>
          <p:nvPr/>
        </p:nvSpPr>
        <p:spPr bwMode="auto">
          <a:xfrm>
            <a:off x="2038350" y="1736725"/>
            <a:ext cx="749300"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Decoder</a:t>
            </a:r>
          </a:p>
        </p:txBody>
      </p:sp>
      <p:sp>
        <p:nvSpPr>
          <p:cNvPr id="8290" name="Rectangle 98"/>
          <p:cNvSpPr>
            <a:spLocks noChangeArrowheads="1"/>
          </p:cNvSpPr>
          <p:nvPr/>
        </p:nvSpPr>
        <p:spPr bwMode="auto">
          <a:xfrm>
            <a:off x="1952625" y="1871663"/>
            <a:ext cx="261938"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3</a:t>
            </a:r>
          </a:p>
        </p:txBody>
      </p:sp>
      <p:sp>
        <p:nvSpPr>
          <p:cNvPr id="8291" name="Rectangle 99"/>
          <p:cNvSpPr>
            <a:spLocks noChangeArrowheads="1"/>
          </p:cNvSpPr>
          <p:nvPr/>
        </p:nvSpPr>
        <p:spPr bwMode="auto">
          <a:xfrm>
            <a:off x="2159000" y="1871663"/>
            <a:ext cx="261938"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2</a:t>
            </a:r>
          </a:p>
        </p:txBody>
      </p:sp>
      <p:sp>
        <p:nvSpPr>
          <p:cNvPr id="8292" name="Rectangle 100"/>
          <p:cNvSpPr>
            <a:spLocks noChangeArrowheads="1"/>
          </p:cNvSpPr>
          <p:nvPr/>
        </p:nvSpPr>
        <p:spPr bwMode="auto">
          <a:xfrm>
            <a:off x="2354263" y="1871663"/>
            <a:ext cx="2619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1</a:t>
            </a:r>
          </a:p>
        </p:txBody>
      </p:sp>
      <p:sp>
        <p:nvSpPr>
          <p:cNvPr id="8293" name="Rectangle 101"/>
          <p:cNvSpPr>
            <a:spLocks noChangeArrowheads="1"/>
          </p:cNvSpPr>
          <p:nvPr/>
        </p:nvSpPr>
        <p:spPr bwMode="auto">
          <a:xfrm>
            <a:off x="2551113" y="1871663"/>
            <a:ext cx="2619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0</a:t>
            </a:r>
          </a:p>
        </p:txBody>
      </p:sp>
      <p:sp>
        <p:nvSpPr>
          <p:cNvPr id="8294" name="Rectangle 102"/>
          <p:cNvSpPr>
            <a:spLocks noChangeArrowheads="1"/>
          </p:cNvSpPr>
          <p:nvPr/>
        </p:nvSpPr>
        <p:spPr bwMode="auto">
          <a:xfrm>
            <a:off x="1935163" y="1773238"/>
            <a:ext cx="877887" cy="284162"/>
          </a:xfrm>
          <a:prstGeom prst="rect">
            <a:avLst/>
          </a:prstGeom>
          <a:noFill/>
          <a:ln w="25400">
            <a:solidFill>
              <a:srgbClr val="000000"/>
            </a:solidFill>
            <a:miter lim="800000"/>
            <a:headEnd/>
            <a:tailEnd/>
          </a:ln>
          <a:effectLst/>
        </p:spPr>
        <p:txBody>
          <a:bodyPr wrap="none" anchor="ctr"/>
          <a:lstStyle/>
          <a:p>
            <a:pPr algn="ctr">
              <a:defRPr/>
            </a:pPr>
            <a:endParaRPr lang="en-US" sz="1100" b="1">
              <a:latin typeface="+mn-lt"/>
            </a:endParaRPr>
          </a:p>
        </p:txBody>
      </p:sp>
      <p:sp>
        <p:nvSpPr>
          <p:cNvPr id="8295" name="Line 103"/>
          <p:cNvSpPr>
            <a:spLocks noChangeShapeType="1"/>
          </p:cNvSpPr>
          <p:nvPr/>
        </p:nvSpPr>
        <p:spPr bwMode="auto">
          <a:xfrm>
            <a:off x="2706688" y="2055813"/>
            <a:ext cx="0" cy="87312"/>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97" name="Line 105"/>
          <p:cNvSpPr>
            <a:spLocks noChangeShapeType="1"/>
          </p:cNvSpPr>
          <p:nvPr/>
        </p:nvSpPr>
        <p:spPr bwMode="auto">
          <a:xfrm>
            <a:off x="2312988" y="2065338"/>
            <a:ext cx="4762" cy="190500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299" name="Line 107"/>
          <p:cNvSpPr>
            <a:spLocks noChangeShapeType="1"/>
          </p:cNvSpPr>
          <p:nvPr/>
        </p:nvSpPr>
        <p:spPr bwMode="auto">
          <a:xfrm flipV="1">
            <a:off x="2249488" y="1347788"/>
            <a:ext cx="0" cy="42545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01" name="Line 109"/>
          <p:cNvSpPr>
            <a:spLocks noChangeShapeType="1"/>
          </p:cNvSpPr>
          <p:nvPr/>
        </p:nvSpPr>
        <p:spPr bwMode="auto">
          <a:xfrm flipV="1">
            <a:off x="5630863" y="1357313"/>
            <a:ext cx="0" cy="4752975"/>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11366" name="Rectangle 110"/>
          <p:cNvSpPr>
            <a:spLocks noChangeArrowheads="1"/>
          </p:cNvSpPr>
          <p:nvPr/>
        </p:nvSpPr>
        <p:spPr bwMode="auto">
          <a:xfrm>
            <a:off x="1350963" y="855663"/>
            <a:ext cx="4648200" cy="490537"/>
          </a:xfrm>
          <a:prstGeom prst="rect">
            <a:avLst/>
          </a:prstGeom>
          <a:noFill/>
          <a:ln w="38100">
            <a:solidFill>
              <a:srgbClr val="000000"/>
            </a:solidFill>
            <a:miter lim="800000"/>
            <a:headEnd/>
            <a:tailEnd/>
          </a:ln>
        </p:spPr>
        <p:txBody>
          <a:bodyPr wrap="none" anchor="ctr"/>
          <a:lstStyle/>
          <a:p>
            <a:pPr algn="ctr"/>
            <a:endParaRPr lang="en-US" altLang="en-US"/>
          </a:p>
        </p:txBody>
      </p:sp>
      <p:sp>
        <p:nvSpPr>
          <p:cNvPr id="8303" name="Rectangle 111"/>
          <p:cNvSpPr>
            <a:spLocks noChangeArrowheads="1"/>
          </p:cNvSpPr>
          <p:nvPr/>
        </p:nvSpPr>
        <p:spPr bwMode="auto">
          <a:xfrm>
            <a:off x="3578225" y="1150938"/>
            <a:ext cx="427038"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WR</a:t>
            </a:r>
          </a:p>
        </p:txBody>
      </p:sp>
      <p:sp>
        <p:nvSpPr>
          <p:cNvPr id="8304" name="Rectangle 112"/>
          <p:cNvSpPr>
            <a:spLocks noChangeArrowheads="1"/>
          </p:cNvSpPr>
          <p:nvPr/>
        </p:nvSpPr>
        <p:spPr bwMode="auto">
          <a:xfrm>
            <a:off x="3305175" y="1150938"/>
            <a:ext cx="387350"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RD</a:t>
            </a:r>
          </a:p>
        </p:txBody>
      </p:sp>
      <p:sp>
        <p:nvSpPr>
          <p:cNvPr id="8305" name="Rectangle 113"/>
          <p:cNvSpPr>
            <a:spLocks noChangeArrowheads="1"/>
          </p:cNvSpPr>
          <p:nvPr/>
        </p:nvSpPr>
        <p:spPr bwMode="auto">
          <a:xfrm>
            <a:off x="2116138" y="1150938"/>
            <a:ext cx="2619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9</a:t>
            </a:r>
          </a:p>
        </p:txBody>
      </p:sp>
      <p:sp>
        <p:nvSpPr>
          <p:cNvPr id="8306" name="Rectangle 114"/>
          <p:cNvSpPr>
            <a:spLocks noChangeArrowheads="1"/>
          </p:cNvSpPr>
          <p:nvPr/>
        </p:nvSpPr>
        <p:spPr bwMode="auto">
          <a:xfrm>
            <a:off x="2378075" y="1150938"/>
            <a:ext cx="261938"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8</a:t>
            </a:r>
          </a:p>
        </p:txBody>
      </p:sp>
      <p:sp>
        <p:nvSpPr>
          <p:cNvPr id="8307" name="Rectangle 115"/>
          <p:cNvSpPr>
            <a:spLocks noChangeArrowheads="1"/>
          </p:cNvSpPr>
          <p:nvPr/>
        </p:nvSpPr>
        <p:spPr bwMode="auto">
          <a:xfrm>
            <a:off x="2894013" y="1150938"/>
            <a:ext cx="3857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7-1</a:t>
            </a:r>
          </a:p>
        </p:txBody>
      </p:sp>
      <p:sp>
        <p:nvSpPr>
          <p:cNvPr id="8308" name="Freeform 116"/>
          <p:cNvSpPr>
            <a:spLocks/>
          </p:cNvSpPr>
          <p:nvPr/>
        </p:nvSpPr>
        <p:spPr bwMode="auto">
          <a:xfrm>
            <a:off x="1922463" y="1357313"/>
            <a:ext cx="1365250" cy="101600"/>
          </a:xfrm>
          <a:custGeom>
            <a:avLst/>
            <a:gdLst/>
            <a:ahLst/>
            <a:cxnLst>
              <a:cxn ang="0">
                <a:pos x="0" y="0"/>
              </a:cxn>
              <a:cxn ang="0">
                <a:pos x="0" y="79"/>
              </a:cxn>
              <a:cxn ang="0">
                <a:pos x="857" y="79"/>
              </a:cxn>
            </a:cxnLst>
            <a:rect l="0" t="0" r="r" b="b"/>
            <a:pathLst>
              <a:path w="858" h="80">
                <a:moveTo>
                  <a:pt x="0" y="0"/>
                </a:moveTo>
                <a:lnTo>
                  <a:pt x="0" y="79"/>
                </a:lnTo>
                <a:lnTo>
                  <a:pt x="857" y="79"/>
                </a:lnTo>
              </a:path>
            </a:pathLst>
          </a:custGeom>
          <a:noFill/>
          <a:ln w="25400" cap="rnd" cmpd="sng">
            <a:solidFill>
              <a:srgbClr val="000000"/>
            </a:solidFill>
            <a:prstDash val="solid"/>
            <a:round/>
            <a:headEnd type="none" w="med" len="med"/>
            <a:tailEnd type="none" w="med" len="med"/>
          </a:ln>
          <a:effectLst/>
        </p:spPr>
        <p:txBody>
          <a:bodyPr/>
          <a:lstStyle/>
          <a:p>
            <a:pPr algn="ctr">
              <a:defRPr/>
            </a:pPr>
            <a:endParaRPr lang="en-US" sz="1100" b="1">
              <a:latin typeface="+mn-lt"/>
            </a:endParaRPr>
          </a:p>
        </p:txBody>
      </p:sp>
      <p:sp>
        <p:nvSpPr>
          <p:cNvPr id="8309" name="Rectangle 117"/>
          <p:cNvSpPr>
            <a:spLocks noChangeArrowheads="1"/>
          </p:cNvSpPr>
          <p:nvPr/>
        </p:nvSpPr>
        <p:spPr bwMode="auto">
          <a:xfrm>
            <a:off x="1792288" y="1150938"/>
            <a:ext cx="339725"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10</a:t>
            </a:r>
          </a:p>
        </p:txBody>
      </p:sp>
      <p:sp>
        <p:nvSpPr>
          <p:cNvPr id="8310" name="Rectangle 118"/>
          <p:cNvSpPr>
            <a:spLocks noChangeArrowheads="1"/>
          </p:cNvSpPr>
          <p:nvPr/>
        </p:nvSpPr>
        <p:spPr bwMode="auto">
          <a:xfrm>
            <a:off x="1336675" y="1150938"/>
            <a:ext cx="542925"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16-11</a:t>
            </a:r>
          </a:p>
        </p:txBody>
      </p:sp>
      <p:sp>
        <p:nvSpPr>
          <p:cNvPr id="8311" name="Rectangle 119"/>
          <p:cNvSpPr>
            <a:spLocks noChangeArrowheads="1"/>
          </p:cNvSpPr>
          <p:nvPr/>
        </p:nvSpPr>
        <p:spPr bwMode="auto">
          <a:xfrm>
            <a:off x="1808163" y="987425"/>
            <a:ext cx="1038225"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Address bus</a:t>
            </a:r>
          </a:p>
        </p:txBody>
      </p:sp>
      <p:sp>
        <p:nvSpPr>
          <p:cNvPr id="8312" name="Rectangle 120"/>
          <p:cNvSpPr>
            <a:spLocks noChangeArrowheads="1"/>
          </p:cNvSpPr>
          <p:nvPr/>
        </p:nvSpPr>
        <p:spPr bwMode="auto">
          <a:xfrm>
            <a:off x="5232400" y="1150938"/>
            <a:ext cx="779463"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Data bus</a:t>
            </a:r>
          </a:p>
        </p:txBody>
      </p:sp>
      <p:sp>
        <p:nvSpPr>
          <p:cNvPr id="11377" name="Rectangle 121"/>
          <p:cNvSpPr>
            <a:spLocks noChangeArrowheads="1"/>
          </p:cNvSpPr>
          <p:nvPr/>
        </p:nvSpPr>
        <p:spPr bwMode="auto">
          <a:xfrm>
            <a:off x="3341688" y="885825"/>
            <a:ext cx="603250" cy="31115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600" b="1">
                <a:solidFill>
                  <a:srgbClr val="000000"/>
                </a:solidFill>
              </a:rPr>
              <a:t>CPU</a:t>
            </a:r>
          </a:p>
        </p:txBody>
      </p:sp>
      <p:sp>
        <p:nvSpPr>
          <p:cNvPr id="8314" name="Line 122"/>
          <p:cNvSpPr>
            <a:spLocks noChangeShapeType="1"/>
          </p:cNvSpPr>
          <p:nvPr/>
        </p:nvSpPr>
        <p:spPr bwMode="auto">
          <a:xfrm flipH="1">
            <a:off x="1528763" y="1562100"/>
            <a:ext cx="725487"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15" name="Freeform 123"/>
          <p:cNvSpPr>
            <a:spLocks/>
          </p:cNvSpPr>
          <p:nvPr/>
        </p:nvSpPr>
        <p:spPr bwMode="auto">
          <a:xfrm>
            <a:off x="1795463" y="1665288"/>
            <a:ext cx="712787" cy="4591050"/>
          </a:xfrm>
          <a:custGeom>
            <a:avLst/>
            <a:gdLst/>
            <a:ahLst/>
            <a:cxnLst>
              <a:cxn ang="0">
                <a:pos x="446" y="0"/>
              </a:cxn>
              <a:cxn ang="0">
                <a:pos x="0" y="0"/>
              </a:cxn>
              <a:cxn ang="0">
                <a:pos x="0" y="3672"/>
              </a:cxn>
            </a:cxnLst>
            <a:rect l="0" t="0" r="r" b="b"/>
            <a:pathLst>
              <a:path w="447" h="3673">
                <a:moveTo>
                  <a:pt x="446" y="0"/>
                </a:moveTo>
                <a:lnTo>
                  <a:pt x="0" y="0"/>
                </a:lnTo>
                <a:lnTo>
                  <a:pt x="0" y="3672"/>
                </a:lnTo>
              </a:path>
            </a:pathLst>
          </a:custGeom>
          <a:noFill/>
          <a:ln w="25400" cap="rnd" cmpd="sng">
            <a:solidFill>
              <a:srgbClr val="000000"/>
            </a:solidFill>
            <a:prstDash val="solid"/>
            <a:round/>
            <a:headEnd type="none" w="med" len="med"/>
            <a:tailEnd type="none" w="med" len="med"/>
          </a:ln>
          <a:effectLst/>
        </p:spPr>
        <p:txBody>
          <a:bodyPr/>
          <a:lstStyle/>
          <a:p>
            <a:pPr algn="ctr">
              <a:defRPr/>
            </a:pPr>
            <a:endParaRPr lang="en-US" sz="1100" b="1">
              <a:latin typeface="+mn-lt"/>
            </a:endParaRPr>
          </a:p>
        </p:txBody>
      </p:sp>
      <p:sp>
        <p:nvSpPr>
          <p:cNvPr id="8317" name="Arc 125"/>
          <p:cNvSpPr>
            <a:spLocks/>
          </p:cNvSpPr>
          <p:nvPr/>
        </p:nvSpPr>
        <p:spPr bwMode="auto">
          <a:xfrm>
            <a:off x="3889375" y="224790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318" name="Line 126"/>
          <p:cNvSpPr>
            <a:spLocks noChangeShapeType="1"/>
          </p:cNvSpPr>
          <p:nvPr/>
        </p:nvSpPr>
        <p:spPr bwMode="auto">
          <a:xfrm flipH="1">
            <a:off x="3273425" y="2279650"/>
            <a:ext cx="64293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19" name="Arc 127"/>
          <p:cNvSpPr>
            <a:spLocks/>
          </p:cNvSpPr>
          <p:nvPr/>
        </p:nvSpPr>
        <p:spPr bwMode="auto">
          <a:xfrm>
            <a:off x="3898900" y="5922963"/>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320" name="Line 128"/>
          <p:cNvSpPr>
            <a:spLocks noChangeShapeType="1"/>
          </p:cNvSpPr>
          <p:nvPr/>
        </p:nvSpPr>
        <p:spPr bwMode="auto">
          <a:xfrm>
            <a:off x="3702050" y="5953125"/>
            <a:ext cx="20320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21" name="Arc 129"/>
          <p:cNvSpPr>
            <a:spLocks/>
          </p:cNvSpPr>
          <p:nvPr/>
        </p:nvSpPr>
        <p:spPr bwMode="auto">
          <a:xfrm>
            <a:off x="3889375" y="6075363"/>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322" name="Line 130"/>
          <p:cNvSpPr>
            <a:spLocks noChangeShapeType="1"/>
          </p:cNvSpPr>
          <p:nvPr/>
        </p:nvSpPr>
        <p:spPr bwMode="auto">
          <a:xfrm>
            <a:off x="3103563" y="6105525"/>
            <a:ext cx="7858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23" name="Arc 131"/>
          <p:cNvSpPr>
            <a:spLocks/>
          </p:cNvSpPr>
          <p:nvPr/>
        </p:nvSpPr>
        <p:spPr bwMode="auto">
          <a:xfrm>
            <a:off x="3889375" y="6229350"/>
            <a:ext cx="107950" cy="68263"/>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324" name="Line 132"/>
          <p:cNvSpPr>
            <a:spLocks noChangeShapeType="1"/>
          </p:cNvSpPr>
          <p:nvPr/>
        </p:nvSpPr>
        <p:spPr bwMode="auto">
          <a:xfrm>
            <a:off x="1808163" y="6259513"/>
            <a:ext cx="2081212"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11388" name="Arc 133"/>
          <p:cNvSpPr>
            <a:spLocks/>
          </p:cNvSpPr>
          <p:nvPr/>
        </p:nvSpPr>
        <p:spPr bwMode="auto">
          <a:xfrm>
            <a:off x="3894138" y="6375400"/>
            <a:ext cx="107950" cy="66675"/>
          </a:xfrm>
          <a:custGeom>
            <a:avLst/>
            <a:gdLst>
              <a:gd name="T0" fmla="*/ 2147483646 w 21600"/>
              <a:gd name="T1" fmla="*/ 2147483646 h 17282"/>
              <a:gd name="T2" fmla="*/ 2147483646 w 21600"/>
              <a:gd name="T3" fmla="*/ 0 h 17282"/>
              <a:gd name="T4" fmla="*/ 2147483646 w 21600"/>
              <a:gd name="T5" fmla="*/ 2147483646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w="25400" cap="rnd">
            <a:noFill/>
            <a:round/>
            <a:headEnd/>
            <a:tailEnd/>
          </a:ln>
        </p:spPr>
        <p:txBody>
          <a:bodyPr wrap="none" anchor="ctr"/>
          <a:lstStyle/>
          <a:p>
            <a:endParaRPr lang="en-IN"/>
          </a:p>
        </p:txBody>
      </p:sp>
      <p:sp>
        <p:nvSpPr>
          <p:cNvPr id="11389" name="Line 134"/>
          <p:cNvSpPr>
            <a:spLocks noChangeShapeType="1"/>
          </p:cNvSpPr>
          <p:nvPr/>
        </p:nvSpPr>
        <p:spPr bwMode="auto">
          <a:xfrm>
            <a:off x="1517650" y="6410325"/>
            <a:ext cx="2400300" cy="0"/>
          </a:xfrm>
          <a:prstGeom prst="line">
            <a:avLst/>
          </a:prstGeom>
          <a:noFill/>
          <a:ln w="25400">
            <a:solidFill>
              <a:srgbClr val="000000"/>
            </a:solidFill>
            <a:round/>
            <a:headEnd/>
            <a:tailEnd/>
          </a:ln>
        </p:spPr>
        <p:txBody>
          <a:bodyPr wrap="none" anchor="ctr"/>
          <a:lstStyle/>
          <a:p>
            <a:endParaRPr lang="en-IN"/>
          </a:p>
        </p:txBody>
      </p:sp>
      <p:sp>
        <p:nvSpPr>
          <p:cNvPr id="8327" name="Rectangle 135"/>
          <p:cNvSpPr>
            <a:spLocks noChangeArrowheads="1"/>
          </p:cNvSpPr>
          <p:nvPr/>
        </p:nvSpPr>
        <p:spPr bwMode="auto">
          <a:xfrm>
            <a:off x="3986213" y="5686425"/>
            <a:ext cx="458787"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CS1</a:t>
            </a:r>
          </a:p>
        </p:txBody>
      </p:sp>
      <p:sp>
        <p:nvSpPr>
          <p:cNvPr id="8328" name="Rectangle 136"/>
          <p:cNvSpPr>
            <a:spLocks noChangeArrowheads="1"/>
          </p:cNvSpPr>
          <p:nvPr/>
        </p:nvSpPr>
        <p:spPr bwMode="auto">
          <a:xfrm>
            <a:off x="3986213" y="5840413"/>
            <a:ext cx="45878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CS2</a:t>
            </a:r>
          </a:p>
        </p:txBody>
      </p:sp>
      <p:sp>
        <p:nvSpPr>
          <p:cNvPr id="8329" name="Rectangle 137"/>
          <p:cNvSpPr>
            <a:spLocks noChangeArrowheads="1"/>
          </p:cNvSpPr>
          <p:nvPr/>
        </p:nvSpPr>
        <p:spPr bwMode="auto">
          <a:xfrm>
            <a:off x="4384675" y="5959475"/>
            <a:ext cx="652463" cy="3937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512 x 8</a:t>
            </a:r>
          </a:p>
          <a:p>
            <a:pPr algn="ctr" defTabSz="762000" eaLnBrk="1">
              <a:lnSpc>
                <a:spcPct val="90000"/>
              </a:lnSpc>
              <a:defRPr/>
            </a:pPr>
            <a:endParaRPr lang="en-US" altLang="ko-KR" sz="1100" b="1">
              <a:solidFill>
                <a:srgbClr val="000000"/>
              </a:solidFill>
              <a:latin typeface="+mn-lt"/>
            </a:endParaRPr>
          </a:p>
        </p:txBody>
      </p:sp>
      <p:sp>
        <p:nvSpPr>
          <p:cNvPr id="8330" name="Rectangle 138"/>
          <p:cNvSpPr>
            <a:spLocks noChangeArrowheads="1"/>
          </p:cNvSpPr>
          <p:nvPr/>
        </p:nvSpPr>
        <p:spPr bwMode="auto">
          <a:xfrm>
            <a:off x="4468813" y="6086475"/>
            <a:ext cx="527050" cy="2428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ROM</a:t>
            </a:r>
          </a:p>
        </p:txBody>
      </p:sp>
      <p:sp>
        <p:nvSpPr>
          <p:cNvPr id="11394" name="Rectangle 139"/>
          <p:cNvSpPr>
            <a:spLocks noChangeArrowheads="1"/>
          </p:cNvSpPr>
          <p:nvPr/>
        </p:nvSpPr>
        <p:spPr bwMode="auto">
          <a:xfrm>
            <a:off x="4008438" y="5705475"/>
            <a:ext cx="1279525" cy="790575"/>
          </a:xfrm>
          <a:prstGeom prst="rect">
            <a:avLst/>
          </a:prstGeom>
          <a:noFill/>
          <a:ln w="25400">
            <a:solidFill>
              <a:srgbClr val="000000"/>
            </a:solidFill>
            <a:miter lim="800000"/>
            <a:headEnd/>
            <a:tailEnd/>
          </a:ln>
        </p:spPr>
        <p:txBody>
          <a:bodyPr wrap="none" anchor="ctr"/>
          <a:lstStyle/>
          <a:p>
            <a:pPr algn="ctr"/>
            <a:endParaRPr lang="en-US" altLang="en-US"/>
          </a:p>
        </p:txBody>
      </p:sp>
      <p:sp>
        <p:nvSpPr>
          <p:cNvPr id="8332" name="Arc 140"/>
          <p:cNvSpPr>
            <a:spLocks/>
          </p:cNvSpPr>
          <p:nvPr/>
        </p:nvSpPr>
        <p:spPr bwMode="auto">
          <a:xfrm>
            <a:off x="5522913" y="606425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333" name="Line 141"/>
          <p:cNvSpPr>
            <a:spLocks noChangeShapeType="1"/>
          </p:cNvSpPr>
          <p:nvPr/>
        </p:nvSpPr>
        <p:spPr bwMode="auto">
          <a:xfrm>
            <a:off x="5295900" y="6094413"/>
            <a:ext cx="230188"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34" name="Line 142"/>
          <p:cNvSpPr>
            <a:spLocks noChangeShapeType="1"/>
          </p:cNvSpPr>
          <p:nvPr/>
        </p:nvSpPr>
        <p:spPr bwMode="auto">
          <a:xfrm>
            <a:off x="4105275" y="5880100"/>
            <a:ext cx="2381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36" name="Arc 144"/>
          <p:cNvSpPr>
            <a:spLocks/>
          </p:cNvSpPr>
          <p:nvPr/>
        </p:nvSpPr>
        <p:spPr bwMode="auto">
          <a:xfrm>
            <a:off x="3894138" y="576262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pPr algn="ctr">
              <a:defRPr/>
            </a:pPr>
            <a:endParaRPr lang="en-US" sz="1100" b="1">
              <a:latin typeface="+mn-lt"/>
            </a:endParaRPr>
          </a:p>
        </p:txBody>
      </p:sp>
      <p:sp>
        <p:nvSpPr>
          <p:cNvPr id="8337" name="Line 145"/>
          <p:cNvSpPr>
            <a:spLocks noChangeShapeType="1"/>
          </p:cNvSpPr>
          <p:nvPr/>
        </p:nvSpPr>
        <p:spPr bwMode="auto">
          <a:xfrm>
            <a:off x="3478213" y="5800725"/>
            <a:ext cx="444500"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38" name="Line 146"/>
          <p:cNvSpPr>
            <a:spLocks noChangeShapeType="1"/>
          </p:cNvSpPr>
          <p:nvPr/>
        </p:nvSpPr>
        <p:spPr bwMode="auto">
          <a:xfrm>
            <a:off x="3298825" y="5953125"/>
            <a:ext cx="98425" cy="0"/>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11401" name="Rectangle 147"/>
          <p:cNvSpPr>
            <a:spLocks noChangeArrowheads="1"/>
          </p:cNvSpPr>
          <p:nvPr/>
        </p:nvSpPr>
        <p:spPr bwMode="auto">
          <a:xfrm>
            <a:off x="4046538" y="6151563"/>
            <a:ext cx="458787" cy="242887"/>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100" b="1">
                <a:solidFill>
                  <a:srgbClr val="000000"/>
                </a:solidFill>
              </a:rPr>
              <a:t>AD9</a:t>
            </a:r>
          </a:p>
        </p:txBody>
      </p:sp>
      <p:sp>
        <p:nvSpPr>
          <p:cNvPr id="8340" name="Line 148"/>
          <p:cNvSpPr>
            <a:spLocks noChangeShapeType="1"/>
          </p:cNvSpPr>
          <p:nvPr/>
        </p:nvSpPr>
        <p:spPr bwMode="auto">
          <a:xfrm flipH="1">
            <a:off x="3394075" y="5843588"/>
            <a:ext cx="0" cy="206375"/>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41" name="Freeform 149"/>
          <p:cNvSpPr>
            <a:spLocks/>
          </p:cNvSpPr>
          <p:nvPr/>
        </p:nvSpPr>
        <p:spPr bwMode="auto">
          <a:xfrm>
            <a:off x="3411538" y="5849938"/>
            <a:ext cx="220662" cy="198437"/>
          </a:xfrm>
          <a:custGeom>
            <a:avLst/>
            <a:gdLst/>
            <a:ahLst/>
            <a:cxnLst>
              <a:cxn ang="0">
                <a:pos x="0" y="0"/>
              </a:cxn>
              <a:cxn ang="0">
                <a:pos x="137" y="79"/>
              </a:cxn>
              <a:cxn ang="0">
                <a:pos x="0" y="158"/>
              </a:cxn>
            </a:cxnLst>
            <a:rect l="0" t="0" r="r" b="b"/>
            <a:pathLst>
              <a:path w="138" h="159">
                <a:moveTo>
                  <a:pt x="0" y="0"/>
                </a:moveTo>
                <a:lnTo>
                  <a:pt x="137" y="79"/>
                </a:lnTo>
                <a:lnTo>
                  <a:pt x="0" y="158"/>
                </a:lnTo>
              </a:path>
            </a:pathLst>
          </a:custGeom>
          <a:noFill/>
          <a:ln w="25400" cap="rnd" cmpd="sng">
            <a:solidFill>
              <a:srgbClr val="000000"/>
            </a:solidFill>
            <a:prstDash val="solid"/>
            <a:round/>
            <a:headEnd type="none" w="med" len="med"/>
            <a:tailEnd type="none" w="med" len="med"/>
          </a:ln>
          <a:effectLst/>
        </p:spPr>
        <p:txBody>
          <a:bodyPr/>
          <a:lstStyle/>
          <a:p>
            <a:pPr algn="ctr">
              <a:defRPr/>
            </a:pPr>
            <a:endParaRPr lang="en-US" sz="1100" b="1">
              <a:latin typeface="+mn-lt"/>
            </a:endParaRPr>
          </a:p>
        </p:txBody>
      </p:sp>
      <p:sp>
        <p:nvSpPr>
          <p:cNvPr id="8344" name="Rectangle 152"/>
          <p:cNvSpPr>
            <a:spLocks noChangeArrowheads="1"/>
          </p:cNvSpPr>
          <p:nvPr/>
        </p:nvSpPr>
        <p:spPr bwMode="auto">
          <a:xfrm>
            <a:off x="3540125" y="5929313"/>
            <a:ext cx="425450"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1- 7</a:t>
            </a:r>
          </a:p>
        </p:txBody>
      </p:sp>
      <p:sp>
        <p:nvSpPr>
          <p:cNvPr id="11405" name="Rectangle 153"/>
          <p:cNvSpPr>
            <a:spLocks noChangeArrowheads="1"/>
          </p:cNvSpPr>
          <p:nvPr/>
        </p:nvSpPr>
        <p:spPr bwMode="auto">
          <a:xfrm>
            <a:off x="3576638" y="6230938"/>
            <a:ext cx="254000" cy="242887"/>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100" b="1">
                <a:solidFill>
                  <a:srgbClr val="000000"/>
                </a:solidFill>
              </a:rPr>
              <a:t>9</a:t>
            </a:r>
          </a:p>
        </p:txBody>
      </p:sp>
      <p:sp>
        <p:nvSpPr>
          <p:cNvPr id="8346" name="Rectangle 154"/>
          <p:cNvSpPr>
            <a:spLocks noChangeArrowheads="1"/>
          </p:cNvSpPr>
          <p:nvPr/>
        </p:nvSpPr>
        <p:spPr bwMode="auto">
          <a:xfrm>
            <a:off x="3570288" y="6075363"/>
            <a:ext cx="261937"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8</a:t>
            </a:r>
          </a:p>
        </p:txBody>
      </p:sp>
      <p:sp>
        <p:nvSpPr>
          <p:cNvPr id="8347" name="Line 155"/>
          <p:cNvSpPr>
            <a:spLocks noChangeShapeType="1"/>
          </p:cNvSpPr>
          <p:nvPr/>
        </p:nvSpPr>
        <p:spPr bwMode="auto">
          <a:xfrm flipH="1">
            <a:off x="3287713" y="1468438"/>
            <a:ext cx="4762" cy="4487862"/>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66" name="Oval 174"/>
          <p:cNvSpPr>
            <a:spLocks noChangeArrowheads="1"/>
          </p:cNvSpPr>
          <p:nvPr/>
        </p:nvSpPr>
        <p:spPr bwMode="auto">
          <a:xfrm>
            <a:off x="2208213" y="1525588"/>
            <a:ext cx="74612"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67" name="Oval 175"/>
          <p:cNvSpPr>
            <a:spLocks noChangeArrowheads="1"/>
          </p:cNvSpPr>
          <p:nvPr/>
        </p:nvSpPr>
        <p:spPr bwMode="auto">
          <a:xfrm>
            <a:off x="2470150" y="1633538"/>
            <a:ext cx="74613" cy="60325"/>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68" name="Oval 176"/>
          <p:cNvSpPr>
            <a:spLocks noChangeArrowheads="1"/>
          </p:cNvSpPr>
          <p:nvPr/>
        </p:nvSpPr>
        <p:spPr bwMode="auto">
          <a:xfrm>
            <a:off x="3248025" y="2246313"/>
            <a:ext cx="74613" cy="57150"/>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69" name="Oval 177"/>
          <p:cNvSpPr>
            <a:spLocks noChangeArrowheads="1"/>
          </p:cNvSpPr>
          <p:nvPr/>
        </p:nvSpPr>
        <p:spPr bwMode="auto">
          <a:xfrm>
            <a:off x="3443288" y="2403475"/>
            <a:ext cx="74612" cy="58738"/>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70" name="Oval 178"/>
          <p:cNvSpPr>
            <a:spLocks noChangeArrowheads="1"/>
          </p:cNvSpPr>
          <p:nvPr/>
        </p:nvSpPr>
        <p:spPr bwMode="auto">
          <a:xfrm>
            <a:off x="3629025" y="2552700"/>
            <a:ext cx="74613" cy="60325"/>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71" name="Oval 179"/>
          <p:cNvSpPr>
            <a:spLocks noChangeArrowheads="1"/>
          </p:cNvSpPr>
          <p:nvPr/>
        </p:nvSpPr>
        <p:spPr bwMode="auto">
          <a:xfrm>
            <a:off x="3060700" y="2706688"/>
            <a:ext cx="76200"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73" name="Line 181"/>
          <p:cNvSpPr>
            <a:spLocks noChangeShapeType="1"/>
          </p:cNvSpPr>
          <p:nvPr/>
        </p:nvSpPr>
        <p:spPr bwMode="auto">
          <a:xfrm>
            <a:off x="2495550" y="2073275"/>
            <a:ext cx="3175" cy="982663"/>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74" name="Line 182"/>
          <p:cNvSpPr>
            <a:spLocks noChangeShapeType="1"/>
          </p:cNvSpPr>
          <p:nvPr/>
        </p:nvSpPr>
        <p:spPr bwMode="auto">
          <a:xfrm>
            <a:off x="2065338" y="2073275"/>
            <a:ext cx="4762" cy="2811463"/>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11416" name="Line 183"/>
          <p:cNvSpPr>
            <a:spLocks noChangeShapeType="1"/>
          </p:cNvSpPr>
          <p:nvPr/>
        </p:nvSpPr>
        <p:spPr bwMode="auto">
          <a:xfrm>
            <a:off x="1520825" y="1562100"/>
            <a:ext cx="7938" cy="4852988"/>
          </a:xfrm>
          <a:prstGeom prst="line">
            <a:avLst/>
          </a:prstGeom>
          <a:noFill/>
          <a:ln w="25400">
            <a:solidFill>
              <a:srgbClr val="000000"/>
            </a:solidFill>
            <a:round/>
            <a:headEnd/>
            <a:tailEnd/>
          </a:ln>
        </p:spPr>
        <p:txBody>
          <a:bodyPr wrap="none" anchor="ctr"/>
          <a:lstStyle/>
          <a:p>
            <a:endParaRPr lang="en-IN"/>
          </a:p>
        </p:txBody>
      </p:sp>
      <p:sp>
        <p:nvSpPr>
          <p:cNvPr id="8376" name="Line 184"/>
          <p:cNvSpPr>
            <a:spLocks noChangeShapeType="1"/>
          </p:cNvSpPr>
          <p:nvPr/>
        </p:nvSpPr>
        <p:spPr bwMode="auto">
          <a:xfrm>
            <a:off x="3470275" y="1354138"/>
            <a:ext cx="0" cy="4454525"/>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77" name="Line 185"/>
          <p:cNvSpPr>
            <a:spLocks noChangeShapeType="1"/>
          </p:cNvSpPr>
          <p:nvPr/>
        </p:nvSpPr>
        <p:spPr bwMode="auto">
          <a:xfrm>
            <a:off x="3673475" y="1346200"/>
            <a:ext cx="0" cy="4002088"/>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78" name="Oval 186"/>
          <p:cNvSpPr>
            <a:spLocks noChangeArrowheads="1"/>
          </p:cNvSpPr>
          <p:nvPr/>
        </p:nvSpPr>
        <p:spPr bwMode="auto">
          <a:xfrm>
            <a:off x="3252788" y="3168650"/>
            <a:ext cx="74612" cy="57150"/>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79" name="Oval 187"/>
          <p:cNvSpPr>
            <a:spLocks noChangeArrowheads="1"/>
          </p:cNvSpPr>
          <p:nvPr/>
        </p:nvSpPr>
        <p:spPr bwMode="auto">
          <a:xfrm>
            <a:off x="3438525" y="3317875"/>
            <a:ext cx="74613" cy="58738"/>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80" name="Oval 188"/>
          <p:cNvSpPr>
            <a:spLocks noChangeArrowheads="1"/>
          </p:cNvSpPr>
          <p:nvPr/>
        </p:nvSpPr>
        <p:spPr bwMode="auto">
          <a:xfrm>
            <a:off x="3629025" y="3471863"/>
            <a:ext cx="74613"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82" name="Oval 190"/>
          <p:cNvSpPr>
            <a:spLocks noChangeArrowheads="1"/>
          </p:cNvSpPr>
          <p:nvPr/>
        </p:nvSpPr>
        <p:spPr bwMode="auto">
          <a:xfrm>
            <a:off x="3060700" y="3629025"/>
            <a:ext cx="76200" cy="58738"/>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83" name="Oval 191"/>
          <p:cNvSpPr>
            <a:spLocks noChangeArrowheads="1"/>
          </p:cNvSpPr>
          <p:nvPr/>
        </p:nvSpPr>
        <p:spPr bwMode="auto">
          <a:xfrm>
            <a:off x="3248025" y="4087813"/>
            <a:ext cx="74613" cy="57150"/>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84" name="Oval 192"/>
          <p:cNvSpPr>
            <a:spLocks noChangeArrowheads="1"/>
          </p:cNvSpPr>
          <p:nvPr/>
        </p:nvSpPr>
        <p:spPr bwMode="auto">
          <a:xfrm>
            <a:off x="3433763" y="4240213"/>
            <a:ext cx="74612"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85" name="Oval 193"/>
          <p:cNvSpPr>
            <a:spLocks noChangeArrowheads="1"/>
          </p:cNvSpPr>
          <p:nvPr/>
        </p:nvSpPr>
        <p:spPr bwMode="auto">
          <a:xfrm>
            <a:off x="3635375" y="4394200"/>
            <a:ext cx="74613" cy="60325"/>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86" name="Oval 194"/>
          <p:cNvSpPr>
            <a:spLocks noChangeArrowheads="1"/>
          </p:cNvSpPr>
          <p:nvPr/>
        </p:nvSpPr>
        <p:spPr bwMode="auto">
          <a:xfrm>
            <a:off x="3060700" y="4545013"/>
            <a:ext cx="76200"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87" name="Oval 195"/>
          <p:cNvSpPr>
            <a:spLocks noChangeArrowheads="1"/>
          </p:cNvSpPr>
          <p:nvPr/>
        </p:nvSpPr>
        <p:spPr bwMode="auto">
          <a:xfrm>
            <a:off x="3248025" y="4997450"/>
            <a:ext cx="74613" cy="60325"/>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88" name="Oval 196"/>
          <p:cNvSpPr>
            <a:spLocks noChangeArrowheads="1"/>
          </p:cNvSpPr>
          <p:nvPr/>
        </p:nvSpPr>
        <p:spPr bwMode="auto">
          <a:xfrm>
            <a:off x="3438525" y="5156200"/>
            <a:ext cx="74613" cy="57150"/>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89" name="Oval 197"/>
          <p:cNvSpPr>
            <a:spLocks noChangeArrowheads="1"/>
          </p:cNvSpPr>
          <p:nvPr/>
        </p:nvSpPr>
        <p:spPr bwMode="auto">
          <a:xfrm>
            <a:off x="3057525" y="5459413"/>
            <a:ext cx="74613" cy="58737"/>
          </a:xfrm>
          <a:prstGeom prst="ellipse">
            <a:avLst/>
          </a:prstGeom>
          <a:solidFill>
            <a:schemeClr val="tx1"/>
          </a:solidFill>
          <a:ln w="12700">
            <a:solidFill>
              <a:schemeClr val="tx1"/>
            </a:solidFill>
            <a:round/>
            <a:headEnd/>
            <a:tailEnd/>
          </a:ln>
          <a:effectLst/>
        </p:spPr>
        <p:txBody>
          <a:bodyPr wrap="none" anchor="ctr"/>
          <a:lstStyle/>
          <a:p>
            <a:pPr algn="ctr">
              <a:defRPr/>
            </a:pPr>
            <a:endParaRPr lang="en-US" sz="1100" b="1">
              <a:latin typeface="+mn-lt"/>
            </a:endParaRPr>
          </a:p>
        </p:txBody>
      </p:sp>
      <p:sp>
        <p:nvSpPr>
          <p:cNvPr id="8390" name="Oval 198"/>
          <p:cNvSpPr>
            <a:spLocks noChangeArrowheads="1"/>
          </p:cNvSpPr>
          <p:nvPr/>
        </p:nvSpPr>
        <p:spPr bwMode="auto">
          <a:xfrm>
            <a:off x="3629025" y="5919788"/>
            <a:ext cx="74613" cy="60325"/>
          </a:xfrm>
          <a:prstGeom prst="ellipse">
            <a:avLst/>
          </a:prstGeom>
          <a:noFill/>
          <a:ln w="28575">
            <a:solidFill>
              <a:schemeClr val="tx1"/>
            </a:solidFill>
            <a:round/>
            <a:headEnd/>
            <a:tailEnd/>
          </a:ln>
          <a:effectLst/>
        </p:spPr>
        <p:txBody>
          <a:bodyPr wrap="none" anchor="ctr"/>
          <a:lstStyle/>
          <a:p>
            <a:pPr algn="ctr">
              <a:defRPr/>
            </a:pPr>
            <a:endParaRPr lang="en-US" sz="1100" b="1">
              <a:latin typeface="+mn-lt"/>
            </a:endParaRPr>
          </a:p>
        </p:txBody>
      </p:sp>
      <p:sp>
        <p:nvSpPr>
          <p:cNvPr id="8391" name="Line 199"/>
          <p:cNvSpPr>
            <a:spLocks noChangeShapeType="1"/>
          </p:cNvSpPr>
          <p:nvPr/>
        </p:nvSpPr>
        <p:spPr bwMode="auto">
          <a:xfrm flipV="1">
            <a:off x="2506663" y="1355725"/>
            <a:ext cx="0" cy="423863"/>
          </a:xfrm>
          <a:prstGeom prst="line">
            <a:avLst/>
          </a:prstGeom>
          <a:noFill/>
          <a:ln w="25400">
            <a:solidFill>
              <a:srgbClr val="000000"/>
            </a:solidFill>
            <a:round/>
            <a:headEnd/>
            <a:tailEnd/>
          </a:ln>
          <a:effectLst/>
        </p:spPr>
        <p:txBody>
          <a:bodyPr wrap="none" anchor="ctr"/>
          <a:lstStyle/>
          <a:p>
            <a:pPr algn="ctr">
              <a:defRPr/>
            </a:pPr>
            <a:endParaRPr lang="en-US" sz="1100" b="1">
              <a:latin typeface="+mn-lt"/>
            </a:endParaRPr>
          </a:p>
        </p:txBody>
      </p:sp>
      <p:sp>
        <p:nvSpPr>
          <p:cNvPr id="8393" name="Rectangle 201"/>
          <p:cNvSpPr>
            <a:spLocks noChangeArrowheads="1"/>
          </p:cNvSpPr>
          <p:nvPr/>
        </p:nvSpPr>
        <p:spPr bwMode="auto">
          <a:xfrm rot="-5400000">
            <a:off x="4940301" y="2298700"/>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Data</a:t>
            </a:r>
          </a:p>
        </p:txBody>
      </p:sp>
      <p:sp>
        <p:nvSpPr>
          <p:cNvPr id="8394" name="Rectangle 202"/>
          <p:cNvSpPr>
            <a:spLocks noChangeArrowheads="1"/>
          </p:cNvSpPr>
          <p:nvPr/>
        </p:nvSpPr>
        <p:spPr bwMode="auto">
          <a:xfrm rot="-5400000">
            <a:off x="4930776" y="3222625"/>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Data</a:t>
            </a:r>
          </a:p>
        </p:txBody>
      </p:sp>
      <p:sp>
        <p:nvSpPr>
          <p:cNvPr id="8395" name="Rectangle 203"/>
          <p:cNvSpPr>
            <a:spLocks noChangeArrowheads="1"/>
          </p:cNvSpPr>
          <p:nvPr/>
        </p:nvSpPr>
        <p:spPr bwMode="auto">
          <a:xfrm rot="-5400000">
            <a:off x="4940301" y="4137025"/>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Data</a:t>
            </a:r>
          </a:p>
        </p:txBody>
      </p:sp>
      <p:sp>
        <p:nvSpPr>
          <p:cNvPr id="8396" name="Rectangle 204"/>
          <p:cNvSpPr>
            <a:spLocks noChangeArrowheads="1"/>
          </p:cNvSpPr>
          <p:nvPr/>
        </p:nvSpPr>
        <p:spPr bwMode="auto">
          <a:xfrm rot="-5400000">
            <a:off x="4921251" y="5070475"/>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Data</a:t>
            </a:r>
          </a:p>
        </p:txBody>
      </p:sp>
      <p:sp>
        <p:nvSpPr>
          <p:cNvPr id="8397" name="Rectangle 205"/>
          <p:cNvSpPr>
            <a:spLocks noChangeArrowheads="1"/>
          </p:cNvSpPr>
          <p:nvPr/>
        </p:nvSpPr>
        <p:spPr bwMode="auto">
          <a:xfrm rot="-5400000">
            <a:off x="4921251" y="5984875"/>
            <a:ext cx="487362" cy="2428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100" b="1">
                <a:solidFill>
                  <a:srgbClr val="000000"/>
                </a:solidFill>
                <a:latin typeface="+mn-lt"/>
              </a:rPr>
              <a:t>Data</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b="1"/>
              <a:t>Handshaking </a:t>
            </a:r>
          </a:p>
        </p:txBody>
      </p:sp>
      <p:pic>
        <p:nvPicPr>
          <p:cNvPr id="81923" name="Picture 3"/>
          <p:cNvPicPr>
            <a:picLocks noChangeAspect="1" noChangeArrowheads="1"/>
          </p:cNvPicPr>
          <p:nvPr/>
        </p:nvPicPr>
        <p:blipFill>
          <a:blip r:embed="rId2"/>
          <a:srcRect/>
          <a:stretch>
            <a:fillRect/>
          </a:stretch>
        </p:blipFill>
        <p:spPr bwMode="auto">
          <a:xfrm>
            <a:off x="357188" y="1000125"/>
            <a:ext cx="8286750" cy="5357813"/>
          </a:xfrm>
          <a:prstGeom prst="rect">
            <a:avLst/>
          </a:prstGeom>
          <a:noFill/>
          <a:ln w="12700">
            <a:noFill/>
            <a:miter lim="800000"/>
            <a:headEnd type="none" w="med" len="sm"/>
            <a:tailEnd type="none" w="med"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IN" altLang="en-US"/>
              <a:t>Numerical Problems</a:t>
            </a:r>
          </a:p>
        </p:txBody>
      </p:sp>
      <p:sp>
        <p:nvSpPr>
          <p:cNvPr id="13315" name="Content Placeholder 2"/>
          <p:cNvSpPr>
            <a:spLocks noGrp="1"/>
          </p:cNvSpPr>
          <p:nvPr>
            <p:ph idx="1"/>
          </p:nvPr>
        </p:nvSpPr>
        <p:spPr/>
        <p:txBody>
          <a:bodyPr/>
          <a:lstStyle/>
          <a:p>
            <a:pPr marL="0" indent="0" algn="just">
              <a:buFont typeface="Monotype Sorts" pitchFamily="2" charset="2"/>
              <a:buNone/>
              <a:defRPr/>
            </a:pPr>
            <a:r>
              <a:rPr lang="en-IN" altLang="en-US" sz="1600" dirty="0"/>
              <a:t>Q1. a) How many 128x8 RAM chips are needed to provide a memory capacity of 	2048 bytes.</a:t>
            </a:r>
          </a:p>
          <a:p>
            <a:pPr marL="0" indent="0" algn="just">
              <a:buFont typeface="Monotype Sorts" pitchFamily="2" charset="2"/>
              <a:buNone/>
              <a:defRPr/>
            </a:pPr>
            <a:r>
              <a:rPr lang="en-IN" altLang="en-US" sz="1600" dirty="0"/>
              <a:t>b) How any lines of the address bus must be used to access 2048 bytes of memory. How many of these lines will be common to all chips.</a:t>
            </a:r>
          </a:p>
          <a:p>
            <a:pPr marL="0" indent="0" algn="just">
              <a:buFont typeface="Monotype Sorts" pitchFamily="2" charset="2"/>
              <a:buNone/>
              <a:defRPr/>
            </a:pPr>
            <a:r>
              <a:rPr lang="en-IN" altLang="en-US" sz="1600" dirty="0"/>
              <a:t>c) How many lines must be decoded for chip select? Specify the size of decoders.</a:t>
            </a:r>
          </a:p>
          <a:p>
            <a:pPr marL="0" indent="0" algn="just">
              <a:buFont typeface="Monotype Sorts" pitchFamily="2" charset="2"/>
              <a:buNone/>
              <a:defRPr/>
            </a:pPr>
            <a:endParaRPr lang="en-IN" altLang="en-US" sz="1600" dirty="0"/>
          </a:p>
          <a:p>
            <a:pPr marL="0" indent="0" algn="just">
              <a:buFont typeface="Monotype Sorts" pitchFamily="2" charset="2"/>
              <a:buNone/>
              <a:defRPr/>
            </a:pPr>
            <a:r>
              <a:rPr lang="en-IN" altLang="en-US" sz="1600" dirty="0"/>
              <a:t>Q2. Extend the memory system of Fig.1 to 4096 bytes of RAM and 4096 bytes of ROM. List the memory-address map and indicate what size decoders are needed.</a:t>
            </a:r>
          </a:p>
          <a:p>
            <a:pPr marL="0" indent="0" algn="just">
              <a:buFont typeface="Monotype Sorts" pitchFamily="2" charset="2"/>
              <a:buNone/>
              <a:defRPr/>
            </a:pPr>
            <a:endParaRPr lang="en-IN" altLang="en-US" sz="1600" dirty="0"/>
          </a:p>
          <a:p>
            <a:pPr marL="0" indent="0" algn="just">
              <a:buFont typeface="Monotype Sorts" pitchFamily="2" charset="2"/>
              <a:buNone/>
              <a:defRPr/>
            </a:pPr>
            <a:r>
              <a:rPr lang="en-IN" altLang="en-US" sz="1600" dirty="0"/>
              <a:t>Q3. A computer employs RAM chips of 256x8 and ROM chips of 1024x8. The computer system needs 2K bytes of RAM, 4K bytes of ROM, and four interface units each with four registers. A memory-mapped I/O configuration used. The two highest-order bits of the address bus are assigned 00 for RAM, 01 for ROM, and 10 for interface registers.</a:t>
            </a:r>
          </a:p>
          <a:p>
            <a:pPr marL="0" indent="0" algn="just">
              <a:buFont typeface="Monotype Sorts" pitchFamily="2" charset="2"/>
              <a:buNone/>
              <a:defRPr/>
            </a:pPr>
            <a:endParaRPr lang="en-IN" altLang="en-US" sz="1600" dirty="0"/>
          </a:p>
          <a:p>
            <a:pPr marL="0" indent="0" algn="just">
              <a:buFont typeface="Monotype Sorts" pitchFamily="2" charset="2"/>
              <a:buNone/>
              <a:defRPr/>
            </a:pPr>
            <a:r>
              <a:rPr lang="en-IN" altLang="en-US" sz="1600" dirty="0"/>
              <a:t>How many RAM and ROM chips are needed.</a:t>
            </a:r>
          </a:p>
          <a:p>
            <a:pPr marL="0" indent="0" algn="just">
              <a:buFont typeface="Monotype Sorts" pitchFamily="2" charset="2"/>
              <a:buNone/>
              <a:defRPr/>
            </a:pPr>
            <a:r>
              <a:rPr lang="en-IN" altLang="en-US" sz="1600" dirty="0"/>
              <a:t>Draw a memory-address map for the system.</a:t>
            </a:r>
          </a:p>
          <a:p>
            <a:pPr marL="0" indent="0" algn="just">
              <a:buFont typeface="Monotype Sorts" pitchFamily="2" charset="2"/>
              <a:buNone/>
              <a:defRPr/>
            </a:pPr>
            <a:r>
              <a:rPr lang="en-IN" altLang="en-US" sz="1600" dirty="0"/>
              <a:t>Give the address range in hexadecimal for RAM, ROM and interface.</a:t>
            </a:r>
          </a:p>
          <a:p>
            <a:pPr marL="0" indent="0">
              <a:buFont typeface="Monotype Sorts" pitchFamily="2" charset="2"/>
              <a:buNone/>
              <a:defRPr/>
            </a:pPr>
            <a:endParaRPr lang="en-IN" altLang="en-US" sz="1600" dirty="0"/>
          </a:p>
          <a:p>
            <a:pPr>
              <a:defRPr/>
            </a:pPr>
            <a:endParaRPr lang="en-IN" altLang="en-US" dirty="0"/>
          </a:p>
          <a:p>
            <a:pPr>
              <a:defRPr/>
            </a:pPr>
            <a:endParaRPr lang="en-IN" altLang="en-US" dirty="0"/>
          </a:p>
          <a:p>
            <a:pPr>
              <a:defRPr/>
            </a:pPr>
            <a:endParaRPr lang="en-I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D58A867-94A6-45AC-BBED-8AA55618A73C}"/>
              </a:ext>
            </a:extLst>
          </p:cNvPr>
          <p:cNvSpPr>
            <a:spLocks noGrp="1"/>
          </p:cNvSpPr>
          <p:nvPr>
            <p:ph type="title"/>
          </p:nvPr>
        </p:nvSpPr>
        <p:spPr/>
        <p:txBody>
          <a:bodyPr/>
          <a:lstStyle/>
          <a:p>
            <a:endParaRPr lang="en-IN" altLang="en-US"/>
          </a:p>
        </p:txBody>
      </p:sp>
      <p:pic>
        <p:nvPicPr>
          <p:cNvPr id="12291" name="Content Placeholder 3">
            <a:extLst>
              <a:ext uri="{FF2B5EF4-FFF2-40B4-BE49-F238E27FC236}">
                <a16:creationId xmlns:a16="http://schemas.microsoft.com/office/drawing/2014/main" id="{ABE1847B-81CB-4803-874B-7A8997BD2A2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1196975"/>
            <a:ext cx="7486650" cy="1511300"/>
          </a:xfrm>
        </p:spPr>
      </p:pic>
      <p:pic>
        <p:nvPicPr>
          <p:cNvPr id="12292" name="Picture 4">
            <a:extLst>
              <a:ext uri="{FF2B5EF4-FFF2-40B4-BE49-F238E27FC236}">
                <a16:creationId xmlns:a16="http://schemas.microsoft.com/office/drawing/2014/main" id="{0802E27A-D64D-46E6-8B89-A95DA0DB57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254375"/>
            <a:ext cx="74866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rg">
  <a:themeElements>
    <a:clrScheme name="">
      <a:dk1>
        <a:srgbClr val="000000"/>
      </a:dk1>
      <a:lt1>
        <a:srgbClr val="FFFFFF"/>
      </a:lt1>
      <a:dk2>
        <a:srgbClr val="000082"/>
      </a:dk2>
      <a:lt2>
        <a:srgbClr val="C0C0C0"/>
      </a:lt2>
      <a:accent1>
        <a:srgbClr val="D01608"/>
      </a:accent1>
      <a:accent2>
        <a:srgbClr val="000082"/>
      </a:accent2>
      <a:accent3>
        <a:srgbClr val="FFFFFF"/>
      </a:accent3>
      <a:accent4>
        <a:srgbClr val="000000"/>
      </a:accent4>
      <a:accent5>
        <a:srgbClr val="E4ABAA"/>
      </a:accent5>
      <a:accent6>
        <a:srgbClr val="000075"/>
      </a:accent6>
      <a:hlink>
        <a:srgbClr val="00C000"/>
      </a:hlink>
      <a:folHlink>
        <a:srgbClr val="800080"/>
      </a:folHlink>
    </a:clrScheme>
    <a:fontScheme name="org.pot">
      <a:majorFont>
        <a:latin typeface="Book Antiqua"/>
        <a:ea typeface="굴림"/>
        <a:cs typeface=""/>
      </a:majorFont>
      <a:minorFont>
        <a:latin typeface="Arial"/>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FF"/>
          </a:solidFill>
          <a:prstDash val="solid"/>
          <a:round/>
          <a:headEnd type="oval" w="med" len="sm"/>
          <a:tailEnd type="arrow" w="med" len="sm"/>
        </a:ln>
        <a:effectLst/>
      </a:spPr>
      <a:bodyPr vert="horz" wrap="non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ea typeface="굴림" pitchFamily="50" charset="-127"/>
          </a:defRPr>
        </a:defPPr>
      </a:lstStyle>
    </a:spDef>
    <a:lnDef>
      <a:spPr bwMode="auto">
        <a:xfrm>
          <a:off x="0" y="0"/>
          <a:ext cx="1" cy="1"/>
        </a:xfrm>
        <a:custGeom>
          <a:avLst/>
          <a:gdLst/>
          <a:ahLst/>
          <a:cxnLst/>
          <a:rect l="0" t="0" r="0" b="0"/>
          <a:pathLst/>
        </a:custGeom>
        <a:noFill/>
        <a:ln w="12700" cap="flat" cmpd="sng" algn="ctr">
          <a:solidFill>
            <a:srgbClr val="0000FF"/>
          </a:solidFill>
          <a:prstDash val="solid"/>
          <a:round/>
          <a:headEnd type="oval" w="med" len="sm"/>
          <a:tailEnd type="arrow" w="med" len="sm"/>
        </a:ln>
        <a:effectLst/>
      </a:spPr>
      <a:bodyPr vert="horz" wrap="non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ea typeface="굴림" pitchFamily="50" charset="-127"/>
          </a:defRPr>
        </a:defPPr>
      </a:lstStyle>
    </a:lnDef>
  </a:objectDefaults>
  <a:extraClrSchemeLst>
    <a:extraClrScheme>
      <a:clrScheme name="org.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rg.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rg.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rg.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rg.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rg.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rg.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E:\+++comarc\org.pot</Template>
  <TotalTime>2297</TotalTime>
  <Words>4602</Words>
  <Application>Microsoft Office PowerPoint</Application>
  <PresentationFormat>On-screen Show (4:3)</PresentationFormat>
  <Paragraphs>1045</Paragraphs>
  <Slides>70</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0" baseType="lpstr">
      <vt:lpstr>Arial</vt:lpstr>
      <vt:lpstr>Book Antiqua</vt:lpstr>
      <vt:lpstr>Monotype Sorts</vt:lpstr>
      <vt:lpstr>Nimbus Roman No9 L</vt:lpstr>
      <vt:lpstr>Nimbus Sans L</vt:lpstr>
      <vt:lpstr>Symbol</vt:lpstr>
      <vt:lpstr>Times New Roman</vt:lpstr>
      <vt:lpstr>Wingdings</vt:lpstr>
      <vt:lpstr>org</vt:lpstr>
      <vt:lpstr>VISIO</vt:lpstr>
      <vt:lpstr>Memory Organization</vt:lpstr>
      <vt:lpstr>Memory Organization</vt:lpstr>
      <vt:lpstr>Random Access Memory (RAM)</vt:lpstr>
      <vt:lpstr>Static RAM Vs Dynamic RAM</vt:lpstr>
      <vt:lpstr>MAIN  MEMORY</vt:lpstr>
      <vt:lpstr>MEMORY  ADDRESS  MAP</vt:lpstr>
      <vt:lpstr>CONNECTION  OF  MEMORY  TO  CPU</vt:lpstr>
      <vt:lpstr>Numerical Problems</vt:lpstr>
      <vt:lpstr>PowerPoint Presentation</vt:lpstr>
      <vt:lpstr>Cache Memory</vt:lpstr>
      <vt:lpstr>Types of Mapping of Cache Memory</vt:lpstr>
      <vt:lpstr>Associative Memory</vt:lpstr>
      <vt:lpstr>Direct Mapping</vt:lpstr>
      <vt:lpstr>Direct Mapping</vt:lpstr>
      <vt:lpstr>Set-Associative Mapping </vt:lpstr>
      <vt:lpstr>PowerPoint Presentation</vt:lpstr>
      <vt:lpstr>PowerPoint Presentation</vt:lpstr>
      <vt:lpstr>PowerPoint Presentation</vt:lpstr>
      <vt:lpstr>PowerPoint Presentation</vt:lpstr>
      <vt:lpstr>Questions</vt:lpstr>
      <vt:lpstr>Answer</vt:lpstr>
      <vt:lpstr>Answer</vt:lpstr>
      <vt:lpstr>PowerPoint Presentation</vt:lpstr>
      <vt:lpstr>PowerPoint Presentation</vt:lpstr>
      <vt:lpstr>ADDRESS  MAPPING</vt:lpstr>
      <vt:lpstr>PAGE  REPLACEMENT  ALGORITHMS</vt:lpstr>
      <vt:lpstr>PAGE  REPLACEMENT  ALGORITHMS</vt:lpstr>
      <vt:lpstr>PowerPoint Presentation</vt:lpstr>
      <vt:lpstr>Secondary Storage</vt:lpstr>
      <vt:lpstr>Hard-disk Organization</vt:lpstr>
      <vt:lpstr>Magnetic Hard Disks</vt:lpstr>
      <vt:lpstr>Organization of Data on a Disk</vt:lpstr>
      <vt:lpstr>Optical Disks</vt:lpstr>
      <vt:lpstr>Optical Disks</vt:lpstr>
      <vt:lpstr>Magnetic Tape Systems</vt:lpstr>
      <vt:lpstr>Traditional  Memory Architecture</vt:lpstr>
      <vt:lpstr>Internal Organization of Memory Chips</vt:lpstr>
      <vt:lpstr>PowerPoint Presentation</vt:lpstr>
      <vt:lpstr>Some examples</vt:lpstr>
      <vt:lpstr>Static RAM</vt:lpstr>
      <vt:lpstr>Dynamic RAMs</vt:lpstr>
      <vt:lpstr>ROM Technology</vt:lpstr>
      <vt:lpstr>Read-Only-Memory (PROM)</vt:lpstr>
      <vt:lpstr>Read-Only-Memory</vt:lpstr>
      <vt:lpstr>Input-Output Organization</vt:lpstr>
      <vt:lpstr>Input-Output Interface</vt:lpstr>
      <vt:lpstr>Input-Output Interface</vt:lpstr>
      <vt:lpstr>Input-Output Interface</vt:lpstr>
      <vt:lpstr>I/O versus Memory Bus</vt:lpstr>
      <vt:lpstr>Isolated I/O</vt:lpstr>
      <vt:lpstr>Memory Mapped I/O</vt:lpstr>
      <vt:lpstr>Memory Mapped I/O</vt:lpstr>
      <vt:lpstr>Modes of Transfer</vt:lpstr>
      <vt:lpstr>Programmed I/O</vt:lpstr>
      <vt:lpstr>Programmed I/O</vt:lpstr>
      <vt:lpstr>Interrupt Initiated I/O</vt:lpstr>
      <vt:lpstr>Direct Memory Access (DMA)</vt:lpstr>
      <vt:lpstr>DMA</vt:lpstr>
      <vt:lpstr>DMA Controller</vt:lpstr>
      <vt:lpstr>Initialization of DMA</vt:lpstr>
      <vt:lpstr>DMA Transfer in a computer system</vt:lpstr>
      <vt:lpstr>Input-Output Transfer (IOP)</vt:lpstr>
      <vt:lpstr>Input-Output Transfer (IOP)</vt:lpstr>
      <vt:lpstr>Bus Arbitration</vt:lpstr>
      <vt:lpstr>Types of Interrupt</vt:lpstr>
      <vt:lpstr>Buses</vt:lpstr>
      <vt:lpstr>Buses</vt:lpstr>
      <vt:lpstr>Synchronous or Asynchronous Data Transfer</vt:lpstr>
      <vt:lpstr>Strobe Control</vt:lpstr>
      <vt:lpstr>Handshaking </vt:lpstr>
    </vt:vector>
  </TitlesOfParts>
  <Company>shinboo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12  Memory Organization</dc:title>
  <dc:creator>jslee</dc:creator>
  <cp:lastModifiedBy>diwakar agarwal</cp:lastModifiedBy>
  <cp:revision>355</cp:revision>
  <cp:lastPrinted>1997-02-26T15:00:00Z</cp:lastPrinted>
  <dcterms:created xsi:type="dcterms:W3CDTF">1999-06-08T12:18:44Z</dcterms:created>
  <dcterms:modified xsi:type="dcterms:W3CDTF">2022-11-14T06:07:15Z</dcterms:modified>
</cp:coreProperties>
</file>