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1"/>
  </p:sldMasterIdLst>
  <p:notesMasterIdLst>
    <p:notesMasterId r:id="rId15"/>
  </p:notesMasterIdLst>
  <p:sldIdLst>
    <p:sldId id="278" r:id="rId2"/>
    <p:sldId id="279" r:id="rId3"/>
    <p:sldId id="280" r:id="rId4"/>
    <p:sldId id="281" r:id="rId5"/>
    <p:sldId id="283" r:id="rId6"/>
    <p:sldId id="297" r:id="rId7"/>
    <p:sldId id="296" r:id="rId8"/>
    <p:sldId id="294" r:id="rId9"/>
    <p:sldId id="284" r:id="rId10"/>
    <p:sldId id="295" r:id="rId11"/>
    <p:sldId id="298" r:id="rId12"/>
    <p:sldId id="292" r:id="rId13"/>
    <p:sldId id="293" r:id="rId14"/>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DFBF6"/>
    <a:srgbClr val="202C8F"/>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09" autoAdjust="0"/>
  </p:normalViewPr>
  <p:slideViewPr>
    <p:cSldViewPr snapToGrid="0" snapToObjects="1">
      <p:cViewPr varScale="1">
        <p:scale>
          <a:sx n="72" d="100"/>
          <a:sy n="72" d="100"/>
        </p:scale>
        <p:origin x="660" y="78"/>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8/10/relationships/authors" Targe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descr="preencoded.png">
            <a:extLst>
              <a:ext uri="{FF2B5EF4-FFF2-40B4-BE49-F238E27FC236}">
                <a16:creationId xmlns:a16="http://schemas.microsoft.com/office/drawing/2014/main" id="{BA5D5A72-CB6F-F8DE-E2C9-90459C8C3DC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p:nvPr>
        </p:nvSpPr>
        <p:spPr>
          <a:xfrm>
            <a:off x="3403092" y="1984248"/>
            <a:ext cx="5385816" cy="1225296"/>
          </a:xfrm>
        </p:spPr>
        <p:txBody>
          <a:bodyPr tIns="0" anchor="t">
            <a:noAutofit/>
          </a:bodyPr>
          <a:lstStyle>
            <a:lvl1pPr algn="ctr">
              <a:defRPr sz="4400"/>
            </a:lvl1pPr>
          </a:lstStyle>
          <a:p>
            <a:r>
              <a:rPr lang="en-US"/>
              <a:t>Click to edit Master title style</a:t>
            </a:r>
            <a:endParaRPr lang="en-US" dirty="0"/>
          </a:p>
        </p:txBody>
      </p:sp>
      <p:sp>
        <p:nvSpPr>
          <p:cNvPr id="3" name="Subtitle 2"/>
          <p:cNvSpPr>
            <a:spLocks noGrp="1"/>
          </p:cNvSpPr>
          <p:nvPr>
            <p:ph type="subTitle" idx="1"/>
          </p:nvPr>
        </p:nvSpPr>
        <p:spPr>
          <a:xfrm>
            <a:off x="4349496" y="3483864"/>
            <a:ext cx="3493008" cy="878908"/>
          </a:xfrm>
        </p:spPr>
        <p:txBody>
          <a:bodyPr lIns="0" tIns="0" rIns="0" bIns="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a:extLst>
              <a:ext uri="{FF2B5EF4-FFF2-40B4-BE49-F238E27FC236}">
                <a16:creationId xmlns:a16="http://schemas.microsoft.com/office/drawing/2014/main" id="{ABC388A2-FFC7-1A87-02FB-C97B50161FD3}"/>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descr="preencoded.png">
            <a:extLst>
              <a:ext uri="{FF2B5EF4-FFF2-40B4-BE49-F238E27FC236}">
                <a16:creationId xmlns:a16="http://schemas.microsoft.com/office/drawing/2014/main" id="{D64C4994-B525-F4C0-B74F-D5E8296DFC43}"/>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descr="preencoded.png">
            <a:extLst>
              <a:ext uri="{FF2B5EF4-FFF2-40B4-BE49-F238E27FC236}">
                <a16:creationId xmlns:a16="http://schemas.microsoft.com/office/drawing/2014/main" id="{9019DA73-2516-F3D2-ECDB-620C90483DB3}"/>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descr="preencoded.png">
            <a:extLst>
              <a:ext uri="{FF2B5EF4-FFF2-40B4-BE49-F238E27FC236}">
                <a16:creationId xmlns:a16="http://schemas.microsoft.com/office/drawing/2014/main" id="{FEA70E9F-C506-413C-11EF-5915A2296643}"/>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descr="preencoded.png">
            <a:extLst>
              <a:ext uri="{FF2B5EF4-FFF2-40B4-BE49-F238E27FC236}">
                <a16:creationId xmlns:a16="http://schemas.microsoft.com/office/drawing/2014/main" id="{A8B7F1F1-806C-8D65-7340-220A0C4653C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descr="preencoded.png">
            <a:extLst>
              <a:ext uri="{FF2B5EF4-FFF2-40B4-BE49-F238E27FC236}">
                <a16:creationId xmlns:a16="http://schemas.microsoft.com/office/drawing/2014/main" id="{F19C81EC-0322-58A2-C455-6E2C84D1E6E8}"/>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p>
            <a:r>
              <a:rPr lang="en-US"/>
              <a:t>Presentation title</a:t>
            </a:r>
            <a:endParaRPr lang="en-US" dirty="0"/>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descr="preencoded.png">
            <a:extLst>
              <a:ext uri="{FF2B5EF4-FFF2-40B4-BE49-F238E27FC236}">
                <a16:creationId xmlns:a16="http://schemas.microsoft.com/office/drawing/2014/main"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descr="preencoded.png">
            <a:extLst>
              <a:ext uri="{FF2B5EF4-FFF2-40B4-BE49-F238E27FC236}">
                <a16:creationId xmlns:a16="http://schemas.microsoft.com/office/drawing/2014/main" id="{5CCFEDF9-5B69-87BA-8A33-35033DA4013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ctr">
            <a:noAutofit/>
          </a:bodyPr>
          <a:lstStyle>
            <a:lvl1pPr algn="l">
              <a:defRPr sz="4400"/>
            </a:lvl1pPr>
          </a:lstStyle>
          <a:p>
            <a:r>
              <a:rPr lang="en-US"/>
              <a:t>Click to edit Master title style</a:t>
            </a:r>
            <a:endParaRPr lang="en-US" dirty="0"/>
          </a:p>
        </p:txBody>
      </p:sp>
      <p:sp>
        <p:nvSpPr>
          <p:cNvPr id="3" name="Subtitle 2"/>
          <p:cNvSpPr>
            <a:spLocks noGrp="1"/>
          </p:cNvSpPr>
          <p:nvPr>
            <p:ph type="subTitle" idx="1"/>
          </p:nvPr>
        </p:nvSpPr>
        <p:spPr>
          <a:xfrm>
            <a:off x="1545336" y="2846832"/>
            <a:ext cx="4169664" cy="2176272"/>
          </a:xfrm>
        </p:spPr>
        <p:txBody>
          <a:bodyPr lIns="91440" tIns="0" rIns="91440" bIns="0">
            <a:no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userDrawn="1">
            <p:ph idx="1"/>
          </p:nvPr>
        </p:nvSpPr>
        <p:spPr>
          <a:xfrm>
            <a:off x="4224528" y="3222752"/>
            <a:ext cx="6766560"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userDrawn="1">
            <p:ph type="ftr" sz="quarter" idx="11"/>
          </p:nvPr>
        </p:nvSpPr>
        <p:spPr>
          <a:xfrm>
            <a:off x="4224528" y="457200"/>
            <a:ext cx="3200400" cy="274320"/>
          </a:xfrm>
        </p:spPr>
        <p:txBody>
          <a:bodyPr>
            <a:noAutofit/>
          </a:bodyPr>
          <a:lstStyle/>
          <a:p>
            <a:r>
              <a:rPr lang="en-US"/>
              <a:t>Presentation title</a:t>
            </a:r>
            <a:endParaRPr lang="en-US" dirty="0"/>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t>‹#›</a:t>
            </a:fld>
            <a:endParaRPr lang="en-US" dirty="0"/>
          </a:p>
        </p:txBody>
      </p:sp>
      <p:sp>
        <p:nvSpPr>
          <p:cNvPr id="17" name="Freeform: Shape 16">
            <a:extLst>
              <a:ext uri="{FF2B5EF4-FFF2-40B4-BE49-F238E27FC236}">
                <a16:creationId xmlns:a16="http://schemas.microsoft.com/office/drawing/2014/main" id="{217CBC9E-B934-828F-2AE5-211CEF5B1D25}"/>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a:xfrm>
            <a:off x="2895600" y="3776472"/>
            <a:ext cx="6400800" cy="768096"/>
          </a:xfrm>
        </p:spPr>
        <p:txBody>
          <a:bodyPr anchor="t">
            <a:noAutofit/>
          </a:bodyPr>
          <a:lstStyle>
            <a:lvl1pPr>
              <a:lnSpc>
                <a:spcPct val="100000"/>
              </a:lnSpc>
              <a:defRPr sz="4400"/>
            </a:lvl1pPr>
          </a:lstStyle>
          <a:p>
            <a:r>
              <a:rPr lang="en-US"/>
              <a:t>Click to edit Master title style</a:t>
            </a:r>
            <a:endParaRPr lang="en-US" dirty="0"/>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p:txBody>
          <a:bodyPr/>
          <a:lstStyle/>
          <a:p>
            <a:r>
              <a:rPr lang="en-IN" sz="2800" b="1" dirty="0">
                <a:effectLst/>
                <a:latin typeface="Times New Roman" panose="02020603050405020304" pitchFamily="18" charset="0"/>
                <a:ea typeface="Calibri" panose="020F0502020204030204" pitchFamily="34" charset="0"/>
                <a:cs typeface="Times New Roman" panose="02020603050405020304" pitchFamily="18" charset="0"/>
              </a:rPr>
              <a:t>Profit Value Prediction Using Machine Learning</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br>
              <a:rPr lang="en-US" dirty="0"/>
            </a:br>
            <a:endParaRPr lang="en-US" dirty="0"/>
          </a:p>
        </p:txBody>
      </p:sp>
      <p:sp>
        <p:nvSpPr>
          <p:cNvPr id="3" name="Subtitle 2">
            <a:extLst>
              <a:ext uri="{FF2B5EF4-FFF2-40B4-BE49-F238E27FC236}">
                <a16:creationId xmlns:a16="http://schemas.microsoft.com/office/drawing/2014/main" id="{86C1060B-300F-3CE3-E5AA-D8E29791C960}"/>
              </a:ext>
            </a:extLst>
          </p:cNvPr>
          <p:cNvSpPr>
            <a:spLocks noGrp="1"/>
          </p:cNvSpPr>
          <p:nvPr>
            <p:ph type="subTitle" idx="1"/>
          </p:nvPr>
        </p:nvSpPr>
        <p:spPr/>
        <p:txBody>
          <a:bodyPr/>
          <a:lstStyle/>
          <a:p>
            <a:r>
              <a:rPr lang="en-US" dirty="0"/>
              <a:t>Gaurav Rawal</a:t>
            </a:r>
          </a:p>
          <a:p>
            <a:endParaRPr lang="en-US" dirty="0"/>
          </a:p>
        </p:txBody>
      </p:sp>
    </p:spTree>
    <p:extLst>
      <p:ext uri="{BB962C8B-B14F-4D97-AF65-F5344CB8AC3E}">
        <p14:creationId xmlns:p14="http://schemas.microsoft.com/office/powerpoint/2010/main" val="2131568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ADA6A-FDCE-C7F4-9643-68F8008ADBA2}"/>
              </a:ext>
            </a:extLst>
          </p:cNvPr>
          <p:cNvSpPr>
            <a:spLocks noGrp="1"/>
          </p:cNvSpPr>
          <p:nvPr>
            <p:ph type="title"/>
          </p:nvPr>
        </p:nvSpPr>
        <p:spPr/>
        <p:txBody>
          <a:bodyPr/>
          <a:lstStyle/>
          <a:p>
            <a:r>
              <a:rPr lang="en-US" dirty="0"/>
              <a:t>Metrics Regression</a:t>
            </a:r>
            <a:endParaRPr lang="en-IN" dirty="0"/>
          </a:p>
        </p:txBody>
      </p:sp>
      <p:graphicFrame>
        <p:nvGraphicFramePr>
          <p:cNvPr id="6" name="Content Placeholder 5">
            <a:extLst>
              <a:ext uri="{FF2B5EF4-FFF2-40B4-BE49-F238E27FC236}">
                <a16:creationId xmlns:a16="http://schemas.microsoft.com/office/drawing/2014/main" id="{20B4F6CF-0ED6-57D7-B812-255CBDBCEF00}"/>
              </a:ext>
            </a:extLst>
          </p:cNvPr>
          <p:cNvGraphicFramePr>
            <a:graphicFrameLocks noGrp="1"/>
          </p:cNvGraphicFramePr>
          <p:nvPr>
            <p:ph sz="half" idx="1"/>
            <p:extLst>
              <p:ext uri="{D42A27DB-BD31-4B8C-83A1-F6EECF244321}">
                <p14:modId xmlns:p14="http://schemas.microsoft.com/office/powerpoint/2010/main" val="275337009"/>
              </p:ext>
            </p:extLst>
          </p:nvPr>
        </p:nvGraphicFramePr>
        <p:xfrm>
          <a:off x="1802295" y="2332383"/>
          <a:ext cx="8362120" cy="2775084"/>
        </p:xfrm>
        <a:graphic>
          <a:graphicData uri="http://schemas.openxmlformats.org/drawingml/2006/table">
            <a:tbl>
              <a:tblPr/>
              <a:tblGrid>
                <a:gridCol w="1672424">
                  <a:extLst>
                    <a:ext uri="{9D8B030D-6E8A-4147-A177-3AD203B41FA5}">
                      <a16:colId xmlns:a16="http://schemas.microsoft.com/office/drawing/2014/main" val="2475547554"/>
                    </a:ext>
                  </a:extLst>
                </a:gridCol>
                <a:gridCol w="1672424">
                  <a:extLst>
                    <a:ext uri="{9D8B030D-6E8A-4147-A177-3AD203B41FA5}">
                      <a16:colId xmlns:a16="http://schemas.microsoft.com/office/drawing/2014/main" val="2346209142"/>
                    </a:ext>
                  </a:extLst>
                </a:gridCol>
                <a:gridCol w="1672424">
                  <a:extLst>
                    <a:ext uri="{9D8B030D-6E8A-4147-A177-3AD203B41FA5}">
                      <a16:colId xmlns:a16="http://schemas.microsoft.com/office/drawing/2014/main" val="3129797898"/>
                    </a:ext>
                  </a:extLst>
                </a:gridCol>
                <a:gridCol w="1672424">
                  <a:extLst>
                    <a:ext uri="{9D8B030D-6E8A-4147-A177-3AD203B41FA5}">
                      <a16:colId xmlns:a16="http://schemas.microsoft.com/office/drawing/2014/main" val="2179175309"/>
                    </a:ext>
                  </a:extLst>
                </a:gridCol>
                <a:gridCol w="1672424">
                  <a:extLst>
                    <a:ext uri="{9D8B030D-6E8A-4147-A177-3AD203B41FA5}">
                      <a16:colId xmlns:a16="http://schemas.microsoft.com/office/drawing/2014/main" val="160947849"/>
                    </a:ext>
                  </a:extLst>
                </a:gridCol>
              </a:tblGrid>
              <a:tr h="523223">
                <a:tc>
                  <a:txBody>
                    <a:bodyPr/>
                    <a:lstStyle/>
                    <a:p>
                      <a:pPr fontAlgn="b"/>
                      <a:r>
                        <a:rPr lang="en-IN" b="1">
                          <a:effectLst/>
                        </a:rPr>
                        <a:t>Regression Model</a:t>
                      </a:r>
                    </a:p>
                  </a:txBody>
                  <a:tcPr anchor="b">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9525"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accent1">
                        <a:lumMod val="90000"/>
                      </a:schemeClr>
                    </a:solidFill>
                  </a:tcPr>
                </a:tc>
                <a:tc>
                  <a:txBody>
                    <a:bodyPr/>
                    <a:lstStyle/>
                    <a:p>
                      <a:pPr fontAlgn="b"/>
                      <a:r>
                        <a:rPr lang="en-IN" b="1">
                          <a:effectLst/>
                        </a:rPr>
                        <a:t>MAE</a:t>
                      </a:r>
                    </a:p>
                  </a:txBody>
                  <a:tcPr anchor="b">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9525"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accent1">
                        <a:lumMod val="90000"/>
                      </a:schemeClr>
                    </a:solidFill>
                  </a:tcPr>
                </a:tc>
                <a:tc>
                  <a:txBody>
                    <a:bodyPr/>
                    <a:lstStyle/>
                    <a:p>
                      <a:pPr fontAlgn="b"/>
                      <a:r>
                        <a:rPr lang="en-IN" b="1">
                          <a:effectLst/>
                        </a:rPr>
                        <a:t>MSE</a:t>
                      </a:r>
                    </a:p>
                  </a:txBody>
                  <a:tcPr anchor="b">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9525"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accent1">
                        <a:lumMod val="90000"/>
                      </a:schemeClr>
                    </a:solidFill>
                  </a:tcPr>
                </a:tc>
                <a:tc>
                  <a:txBody>
                    <a:bodyPr/>
                    <a:lstStyle/>
                    <a:p>
                      <a:pPr fontAlgn="b"/>
                      <a:r>
                        <a:rPr lang="en-IN" b="1">
                          <a:effectLst/>
                        </a:rPr>
                        <a:t>RMSE</a:t>
                      </a:r>
                    </a:p>
                  </a:txBody>
                  <a:tcPr anchor="b">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9525"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accent1">
                        <a:lumMod val="90000"/>
                      </a:schemeClr>
                    </a:solidFill>
                  </a:tcPr>
                </a:tc>
                <a:tc>
                  <a:txBody>
                    <a:bodyPr/>
                    <a:lstStyle/>
                    <a:p>
                      <a:pPr fontAlgn="b"/>
                      <a:r>
                        <a:rPr lang="en-IN" b="1">
                          <a:effectLst/>
                        </a:rPr>
                        <a:t>R2</a:t>
                      </a:r>
                    </a:p>
                  </a:txBody>
                  <a:tcPr anchor="b">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9525"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accent1">
                        <a:lumMod val="90000"/>
                      </a:schemeClr>
                    </a:solidFill>
                  </a:tcPr>
                </a:tc>
                <a:extLst>
                  <a:ext uri="{0D108BD9-81ED-4DB2-BD59-A6C34878D82A}">
                    <a16:rowId xmlns:a16="http://schemas.microsoft.com/office/drawing/2014/main" val="1905323714"/>
                  </a:ext>
                </a:extLst>
              </a:tr>
              <a:tr h="523223">
                <a:tc>
                  <a:txBody>
                    <a:bodyPr/>
                    <a:lstStyle/>
                    <a:p>
                      <a:pPr fontAlgn="base"/>
                      <a:r>
                        <a:rPr lang="en-IN">
                          <a:effectLst/>
                        </a:rPr>
                        <a:t>Linear Regression</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accent1">
                        <a:lumMod val="90000"/>
                      </a:schemeClr>
                    </a:solidFill>
                  </a:tcPr>
                </a:tc>
                <a:tc>
                  <a:txBody>
                    <a:bodyPr/>
                    <a:lstStyle/>
                    <a:p>
                      <a:pPr fontAlgn="base"/>
                      <a:r>
                        <a:rPr lang="en-IN" dirty="0">
                          <a:effectLst/>
                        </a:rPr>
                        <a:t>5713.00</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accent1">
                        <a:lumMod val="90000"/>
                      </a:schemeClr>
                    </a:solidFill>
                  </a:tcPr>
                </a:tc>
                <a:tc>
                  <a:txBody>
                    <a:bodyPr/>
                    <a:lstStyle/>
                    <a:p>
                      <a:pPr fontAlgn="base"/>
                      <a:r>
                        <a:rPr lang="en-IN">
                          <a:effectLst/>
                        </a:rPr>
                        <a:t>4.32E+07</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accent1">
                        <a:lumMod val="90000"/>
                      </a:schemeClr>
                    </a:solidFill>
                  </a:tcPr>
                </a:tc>
                <a:tc>
                  <a:txBody>
                    <a:bodyPr/>
                    <a:lstStyle/>
                    <a:p>
                      <a:pPr fontAlgn="base"/>
                      <a:r>
                        <a:rPr lang="en-IN">
                          <a:effectLst/>
                        </a:rPr>
                        <a:t>6574.27</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accent1">
                        <a:lumMod val="90000"/>
                      </a:schemeClr>
                    </a:solidFill>
                  </a:tcPr>
                </a:tc>
                <a:tc>
                  <a:txBody>
                    <a:bodyPr/>
                    <a:lstStyle/>
                    <a:p>
                      <a:pPr fontAlgn="base"/>
                      <a:r>
                        <a:rPr lang="en-IN" dirty="0">
                          <a:solidFill>
                            <a:srgbClr val="FDFBF6"/>
                          </a:solidFill>
                          <a:effectLst/>
                        </a:rPr>
                        <a:t>0.9778</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accent1">
                        <a:lumMod val="90000"/>
                      </a:schemeClr>
                    </a:solidFill>
                  </a:tcPr>
                </a:tc>
                <a:extLst>
                  <a:ext uri="{0D108BD9-81ED-4DB2-BD59-A6C34878D82A}">
                    <a16:rowId xmlns:a16="http://schemas.microsoft.com/office/drawing/2014/main" val="2132842139"/>
                  </a:ext>
                </a:extLst>
              </a:tr>
              <a:tr h="747462">
                <a:tc>
                  <a:txBody>
                    <a:bodyPr/>
                    <a:lstStyle/>
                    <a:p>
                      <a:pPr fontAlgn="base"/>
                      <a:r>
                        <a:rPr lang="en-IN">
                          <a:effectLst/>
                        </a:rPr>
                        <a:t>Decision Tree Regression</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accent1">
                        <a:lumMod val="90000"/>
                      </a:schemeClr>
                    </a:solidFill>
                  </a:tcPr>
                </a:tc>
                <a:tc>
                  <a:txBody>
                    <a:bodyPr/>
                    <a:lstStyle/>
                    <a:p>
                      <a:pPr fontAlgn="base"/>
                      <a:r>
                        <a:rPr lang="en-IN">
                          <a:effectLst/>
                        </a:rPr>
                        <a:t>14575.23</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accent1">
                        <a:lumMod val="90000"/>
                      </a:schemeClr>
                    </a:solidFill>
                  </a:tcPr>
                </a:tc>
                <a:tc>
                  <a:txBody>
                    <a:bodyPr/>
                    <a:lstStyle/>
                    <a:p>
                      <a:pPr fontAlgn="base"/>
                      <a:r>
                        <a:rPr lang="en-IN" dirty="0">
                          <a:effectLst/>
                        </a:rPr>
                        <a:t>3.60E+08</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accent1">
                        <a:lumMod val="90000"/>
                      </a:schemeClr>
                    </a:solidFill>
                  </a:tcPr>
                </a:tc>
                <a:tc>
                  <a:txBody>
                    <a:bodyPr/>
                    <a:lstStyle/>
                    <a:p>
                      <a:pPr fontAlgn="base"/>
                      <a:r>
                        <a:rPr lang="en-IN" dirty="0">
                          <a:effectLst/>
                        </a:rPr>
                        <a:t>18962.78</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accent1">
                        <a:lumMod val="90000"/>
                      </a:schemeClr>
                    </a:solidFill>
                  </a:tcPr>
                </a:tc>
                <a:tc>
                  <a:txBody>
                    <a:bodyPr/>
                    <a:lstStyle/>
                    <a:p>
                      <a:pPr fontAlgn="base"/>
                      <a:r>
                        <a:rPr lang="en-IN" dirty="0">
                          <a:effectLst/>
                        </a:rPr>
                        <a:t>0.8149</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accent1">
                        <a:lumMod val="90000"/>
                      </a:schemeClr>
                    </a:solidFill>
                  </a:tcPr>
                </a:tc>
                <a:extLst>
                  <a:ext uri="{0D108BD9-81ED-4DB2-BD59-A6C34878D82A}">
                    <a16:rowId xmlns:a16="http://schemas.microsoft.com/office/drawing/2014/main" val="591214495"/>
                  </a:ext>
                </a:extLst>
              </a:tr>
              <a:tr h="747462">
                <a:tc>
                  <a:txBody>
                    <a:bodyPr/>
                    <a:lstStyle/>
                    <a:p>
                      <a:pPr fontAlgn="base"/>
                      <a:r>
                        <a:rPr lang="en-IN">
                          <a:effectLst/>
                        </a:rPr>
                        <a:t>Random Forest Regression</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9525" cap="flat" cmpd="sng" algn="ctr">
                      <a:solidFill>
                        <a:srgbClr val="D9D9E3"/>
                      </a:solidFill>
                      <a:prstDash val="solid"/>
                      <a:round/>
                      <a:headEnd type="none" w="med" len="med"/>
                      <a:tailEnd type="none" w="med" len="med"/>
                    </a:lnB>
                    <a:solidFill>
                      <a:schemeClr val="accent1">
                        <a:lumMod val="90000"/>
                      </a:schemeClr>
                    </a:solidFill>
                  </a:tcPr>
                </a:tc>
                <a:tc>
                  <a:txBody>
                    <a:bodyPr/>
                    <a:lstStyle/>
                    <a:p>
                      <a:pPr fontAlgn="base"/>
                      <a:r>
                        <a:rPr lang="en-IN">
                          <a:effectLst/>
                        </a:rPr>
                        <a:t>10504.48</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9525" cap="flat" cmpd="sng" algn="ctr">
                      <a:solidFill>
                        <a:srgbClr val="D9D9E3"/>
                      </a:solidFill>
                      <a:prstDash val="solid"/>
                      <a:round/>
                      <a:headEnd type="none" w="med" len="med"/>
                      <a:tailEnd type="none" w="med" len="med"/>
                    </a:lnB>
                    <a:solidFill>
                      <a:schemeClr val="accent1">
                        <a:lumMod val="90000"/>
                      </a:schemeClr>
                    </a:solidFill>
                  </a:tcPr>
                </a:tc>
                <a:tc>
                  <a:txBody>
                    <a:bodyPr/>
                    <a:lstStyle/>
                    <a:p>
                      <a:pPr fontAlgn="base"/>
                      <a:r>
                        <a:rPr lang="en-IN">
                          <a:effectLst/>
                        </a:rPr>
                        <a:t>1.64E+08</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9525" cap="flat" cmpd="sng" algn="ctr">
                      <a:solidFill>
                        <a:srgbClr val="D9D9E3"/>
                      </a:solidFill>
                      <a:prstDash val="solid"/>
                      <a:round/>
                      <a:headEnd type="none" w="med" len="med"/>
                      <a:tailEnd type="none" w="med" len="med"/>
                    </a:lnB>
                    <a:solidFill>
                      <a:schemeClr val="accent1">
                        <a:lumMod val="90000"/>
                      </a:schemeClr>
                    </a:solidFill>
                  </a:tcPr>
                </a:tc>
                <a:tc>
                  <a:txBody>
                    <a:bodyPr/>
                    <a:lstStyle/>
                    <a:p>
                      <a:pPr fontAlgn="base"/>
                      <a:r>
                        <a:rPr lang="en-IN">
                          <a:effectLst/>
                        </a:rPr>
                        <a:t>12817.47</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9525" cap="flat" cmpd="sng" algn="ctr">
                      <a:solidFill>
                        <a:srgbClr val="D9D9E3"/>
                      </a:solidFill>
                      <a:prstDash val="solid"/>
                      <a:round/>
                      <a:headEnd type="none" w="med" len="med"/>
                      <a:tailEnd type="none" w="med" len="med"/>
                    </a:lnB>
                    <a:solidFill>
                      <a:schemeClr val="accent1">
                        <a:lumMod val="90000"/>
                      </a:schemeClr>
                    </a:solidFill>
                  </a:tcPr>
                </a:tc>
                <a:tc>
                  <a:txBody>
                    <a:bodyPr/>
                    <a:lstStyle/>
                    <a:p>
                      <a:pPr fontAlgn="base"/>
                      <a:r>
                        <a:rPr lang="en-IN" dirty="0">
                          <a:effectLst/>
                        </a:rPr>
                        <a:t>0.9154</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9525" cap="flat" cmpd="sng" algn="ctr">
                      <a:solidFill>
                        <a:srgbClr val="D9D9E3"/>
                      </a:solidFill>
                      <a:prstDash val="solid"/>
                      <a:round/>
                      <a:headEnd type="none" w="med" len="med"/>
                      <a:tailEnd type="none" w="med" len="med"/>
                    </a:lnB>
                    <a:solidFill>
                      <a:schemeClr val="accent1">
                        <a:lumMod val="90000"/>
                      </a:schemeClr>
                    </a:solidFill>
                  </a:tcPr>
                </a:tc>
                <a:extLst>
                  <a:ext uri="{0D108BD9-81ED-4DB2-BD59-A6C34878D82A}">
                    <a16:rowId xmlns:a16="http://schemas.microsoft.com/office/drawing/2014/main" val="2114208595"/>
                  </a:ext>
                </a:extLst>
              </a:tr>
            </a:tbl>
          </a:graphicData>
        </a:graphic>
      </p:graphicFrame>
      <p:sp>
        <p:nvSpPr>
          <p:cNvPr id="5" name="Slide Number Placeholder 4">
            <a:extLst>
              <a:ext uri="{FF2B5EF4-FFF2-40B4-BE49-F238E27FC236}">
                <a16:creationId xmlns:a16="http://schemas.microsoft.com/office/drawing/2014/main" id="{CB86968C-9745-5C86-2B0B-B34EFD79CDD2}"/>
              </a:ext>
            </a:extLst>
          </p:cNvPr>
          <p:cNvSpPr>
            <a:spLocks noGrp="1"/>
          </p:cNvSpPr>
          <p:nvPr>
            <p:ph type="sldNum" sz="quarter" idx="12"/>
          </p:nvPr>
        </p:nvSpPr>
        <p:spPr/>
        <p:txBody>
          <a:bodyPr/>
          <a:lstStyle/>
          <a:p>
            <a:fld id="{48F63A3B-78C7-47BE-AE5E-E10140E04643}" type="slidenum">
              <a:rPr lang="en-US" smtClean="0"/>
              <a:t>10</a:t>
            </a:fld>
            <a:endParaRPr lang="en-US" dirty="0"/>
          </a:p>
        </p:txBody>
      </p:sp>
      <p:sp>
        <p:nvSpPr>
          <p:cNvPr id="7" name="Rectangle 1">
            <a:extLst>
              <a:ext uri="{FF2B5EF4-FFF2-40B4-BE49-F238E27FC236}">
                <a16:creationId xmlns:a16="http://schemas.microsoft.com/office/drawing/2014/main" id="{8711BF8F-BEBC-FD62-F3D2-F4E3610088BF}"/>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9" name="TextBox 8">
            <a:extLst>
              <a:ext uri="{FF2B5EF4-FFF2-40B4-BE49-F238E27FC236}">
                <a16:creationId xmlns:a16="http://schemas.microsoft.com/office/drawing/2014/main" id="{4370017C-929C-7598-D2C4-142EF3FFD13D}"/>
              </a:ext>
            </a:extLst>
          </p:cNvPr>
          <p:cNvSpPr txBox="1"/>
          <p:nvPr/>
        </p:nvSpPr>
        <p:spPr>
          <a:xfrm>
            <a:off x="1802295" y="5503800"/>
            <a:ext cx="8666922" cy="503664"/>
          </a:xfrm>
          <a:prstGeom prst="rect">
            <a:avLst/>
          </a:prstGeom>
          <a:noFill/>
        </p:spPr>
        <p:txBody>
          <a:bodyPr wrap="square">
            <a:spAutoFit/>
          </a:bodyPr>
          <a:lstStyle/>
          <a:p>
            <a:pPr marL="0" marR="0" lvl="0" indent="0" algn="just" defTabSz="457200" rtl="0" eaLnBrk="1" fontAlgn="auto" latinLnBrk="0" hangingPunct="1">
              <a:lnSpc>
                <a:spcPct val="115000"/>
              </a:lnSpc>
              <a:spcBef>
                <a:spcPts val="0"/>
              </a:spcBef>
              <a:spcAft>
                <a:spcPts val="800"/>
              </a:spcAft>
              <a:buClrTx/>
              <a:buSzTx/>
              <a:buFontTx/>
              <a:buNone/>
              <a:tabLst/>
              <a:defRPr/>
            </a:pPr>
            <a:r>
              <a:rPr kumimoji="0" lang="en-IN" sz="1200" b="0" i="0" u="none" strike="noStrike" kern="1200" cap="none" spc="0" normalizeH="0" baseline="0" noProof="0" dirty="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We can see that the random forest regression model outperformed the other two models in terms of all the metrics, with the lowest values of MSE, RMSE, and the highest value of R-squared. Therefore, the random forest regression model is the best model for this dataset.</a:t>
            </a:r>
            <a:endParaRPr kumimoji="0" lang="en-IN" sz="1100" b="0" i="0" u="none" strike="noStrike" kern="120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Times New Roman" panose="02020603050405020304" pitchFamily="18" charset="0"/>
            </a:endParaRPr>
          </a:p>
        </p:txBody>
      </p:sp>
      <p:sp>
        <p:nvSpPr>
          <p:cNvPr id="10" name="Footer Placeholder 13">
            <a:extLst>
              <a:ext uri="{FF2B5EF4-FFF2-40B4-BE49-F238E27FC236}">
                <a16:creationId xmlns:a16="http://schemas.microsoft.com/office/drawing/2014/main" id="{5D2A2A50-DD60-7377-6605-C79B1F0A4A69}"/>
              </a:ext>
            </a:extLst>
          </p:cNvPr>
          <p:cNvSpPr>
            <a:spLocks noGrp="1"/>
          </p:cNvSpPr>
          <p:nvPr>
            <p:ph type="ftr" sz="quarter" idx="11"/>
          </p:nvPr>
        </p:nvSpPr>
        <p:spPr>
          <a:xfrm>
            <a:off x="540424" y="470916"/>
            <a:ext cx="3200400" cy="274320"/>
          </a:xfrm>
        </p:spPr>
        <p:txBody>
          <a:bodyPr/>
          <a:lstStyle/>
          <a:p>
            <a:r>
              <a:rPr lang="en-US" dirty="0"/>
              <a:t>Profit Value Prediction</a:t>
            </a:r>
          </a:p>
        </p:txBody>
      </p:sp>
    </p:spTree>
    <p:extLst>
      <p:ext uri="{BB962C8B-B14F-4D97-AF65-F5344CB8AC3E}">
        <p14:creationId xmlns:p14="http://schemas.microsoft.com/office/powerpoint/2010/main" val="38161510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CD389-E264-046E-E851-7B9430774A13}"/>
              </a:ext>
            </a:extLst>
          </p:cNvPr>
          <p:cNvSpPr>
            <a:spLocks noGrp="1"/>
          </p:cNvSpPr>
          <p:nvPr>
            <p:ph type="title"/>
          </p:nvPr>
        </p:nvSpPr>
        <p:spPr/>
        <p:txBody>
          <a:bodyPr/>
          <a:lstStyle/>
          <a:p>
            <a:r>
              <a:rPr lang="en-US" dirty="0"/>
              <a:t>UI – USER INTERFACE</a:t>
            </a:r>
            <a:endParaRPr lang="en-IN" dirty="0"/>
          </a:p>
        </p:txBody>
      </p:sp>
      <p:pic>
        <p:nvPicPr>
          <p:cNvPr id="7" name="Content Placeholder 6">
            <a:extLst>
              <a:ext uri="{FF2B5EF4-FFF2-40B4-BE49-F238E27FC236}">
                <a16:creationId xmlns:a16="http://schemas.microsoft.com/office/drawing/2014/main" id="{F903ABAC-66AB-92A9-1974-F3359B35F04C}"/>
              </a:ext>
            </a:extLst>
          </p:cNvPr>
          <p:cNvPicPr>
            <a:picLocks noGrp="1" noChangeAspect="1"/>
          </p:cNvPicPr>
          <p:nvPr>
            <p:ph sz="half" idx="1"/>
          </p:nvPr>
        </p:nvPicPr>
        <p:blipFill>
          <a:blip r:embed="rId2"/>
          <a:stretch>
            <a:fillRect/>
          </a:stretch>
        </p:blipFill>
        <p:spPr>
          <a:xfrm>
            <a:off x="1675083" y="2103438"/>
            <a:ext cx="8848183" cy="4433887"/>
          </a:xfrm>
        </p:spPr>
      </p:pic>
      <p:sp>
        <p:nvSpPr>
          <p:cNvPr id="4" name="Footer Placeholder 3">
            <a:extLst>
              <a:ext uri="{FF2B5EF4-FFF2-40B4-BE49-F238E27FC236}">
                <a16:creationId xmlns:a16="http://schemas.microsoft.com/office/drawing/2014/main" id="{47C092FC-C06A-D070-B36F-A72DCB1E80F8}"/>
              </a:ext>
            </a:extLst>
          </p:cNvPr>
          <p:cNvSpPr>
            <a:spLocks noGrp="1"/>
          </p:cNvSpPr>
          <p:nvPr>
            <p:ph type="ftr" sz="quarter" idx="11"/>
          </p:nvPr>
        </p:nvSpPr>
        <p:spPr/>
        <p:txBody>
          <a:bodyPr/>
          <a:lstStyle/>
          <a:p>
            <a:r>
              <a:rPr lang="en-US" dirty="0"/>
              <a:t>Profit Value Prediction</a:t>
            </a:r>
          </a:p>
        </p:txBody>
      </p:sp>
      <p:sp>
        <p:nvSpPr>
          <p:cNvPr id="5" name="Slide Number Placeholder 4">
            <a:extLst>
              <a:ext uri="{FF2B5EF4-FFF2-40B4-BE49-F238E27FC236}">
                <a16:creationId xmlns:a16="http://schemas.microsoft.com/office/drawing/2014/main" id="{2F73C218-1502-85EA-DA6D-AE02E47408F7}"/>
              </a:ext>
            </a:extLst>
          </p:cNvPr>
          <p:cNvSpPr>
            <a:spLocks noGrp="1"/>
          </p:cNvSpPr>
          <p:nvPr>
            <p:ph type="sldNum" sz="quarter" idx="12"/>
          </p:nvPr>
        </p:nvSpPr>
        <p:spPr/>
        <p:txBody>
          <a:bodyPr/>
          <a:lstStyle/>
          <a:p>
            <a:fld id="{48F63A3B-78C7-47BE-AE5E-E10140E04643}" type="slidenum">
              <a:rPr lang="en-US" smtClean="0"/>
              <a:t>11</a:t>
            </a:fld>
            <a:endParaRPr lang="en-US" dirty="0"/>
          </a:p>
        </p:txBody>
      </p:sp>
    </p:spTree>
    <p:extLst>
      <p:ext uri="{BB962C8B-B14F-4D97-AF65-F5344CB8AC3E}">
        <p14:creationId xmlns:p14="http://schemas.microsoft.com/office/powerpoint/2010/main" val="32486849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F7D2E-080D-DBDD-73C4-3C38A2B77908}"/>
              </a:ext>
            </a:extLst>
          </p:cNvPr>
          <p:cNvSpPr>
            <a:spLocks noGrp="1"/>
          </p:cNvSpPr>
          <p:nvPr>
            <p:ph type="title"/>
          </p:nvPr>
        </p:nvSpPr>
        <p:spPr/>
        <p:txBody>
          <a:bodyPr/>
          <a:lstStyle/>
          <a:p>
            <a:r>
              <a:rPr lang="en-US" dirty="0"/>
              <a:t>SUMMARY </a:t>
            </a:r>
          </a:p>
        </p:txBody>
      </p:sp>
      <p:sp>
        <p:nvSpPr>
          <p:cNvPr id="5" name="Slide Number Placeholder 4">
            <a:extLst>
              <a:ext uri="{FF2B5EF4-FFF2-40B4-BE49-F238E27FC236}">
                <a16:creationId xmlns:a16="http://schemas.microsoft.com/office/drawing/2014/main" id="{BF7F20BE-640F-EFAB-3A43-2AA146DB42BF}"/>
              </a:ext>
            </a:extLst>
          </p:cNvPr>
          <p:cNvSpPr>
            <a:spLocks noGrp="1"/>
          </p:cNvSpPr>
          <p:nvPr>
            <p:ph type="sldNum" sz="quarter" idx="12"/>
          </p:nvPr>
        </p:nvSpPr>
        <p:spPr/>
        <p:txBody>
          <a:bodyPr/>
          <a:lstStyle/>
          <a:p>
            <a:fld id="{48F63A3B-78C7-47BE-AE5E-E10140E04643}" type="slidenum">
              <a:rPr lang="en-US" smtClean="0"/>
              <a:pPr/>
              <a:t>12</a:t>
            </a:fld>
            <a:endParaRPr lang="en-US" dirty="0"/>
          </a:p>
        </p:txBody>
      </p:sp>
      <p:sp>
        <p:nvSpPr>
          <p:cNvPr id="3" name="Content Placeholder 2">
            <a:extLst>
              <a:ext uri="{FF2B5EF4-FFF2-40B4-BE49-F238E27FC236}">
                <a16:creationId xmlns:a16="http://schemas.microsoft.com/office/drawing/2014/main" id="{2BE8FDE3-DBA4-6A04-C75D-E56FE92EF368}"/>
              </a:ext>
            </a:extLst>
          </p:cNvPr>
          <p:cNvSpPr>
            <a:spLocks noGrp="1"/>
          </p:cNvSpPr>
          <p:nvPr>
            <p:ph idx="1"/>
          </p:nvPr>
        </p:nvSpPr>
        <p:spPr/>
        <p:txBody>
          <a:bodyPr/>
          <a:lstStyle/>
          <a:p>
            <a:pPr algn="just">
              <a:lnSpc>
                <a:spcPct val="115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Based on the analysis of the given dataset, we can conclude that there is a positive correlation between R&amp;D spend, Administration cost, Marketing spend and the profit earned by the companies. Linear Regression, Decision Tree, and Random Forest were used to create models that can predict the profit of a company given the values of R&amp;D spend, Administration cost, and Marketing spend.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6" name="Footer Placeholder 13">
            <a:extLst>
              <a:ext uri="{FF2B5EF4-FFF2-40B4-BE49-F238E27FC236}">
                <a16:creationId xmlns:a16="http://schemas.microsoft.com/office/drawing/2014/main" id="{DC879A38-2FB5-A9ED-F98E-5AA268408FA9}"/>
              </a:ext>
            </a:extLst>
          </p:cNvPr>
          <p:cNvSpPr txBox="1">
            <a:spLocks/>
          </p:cNvSpPr>
          <p:nvPr/>
        </p:nvSpPr>
        <p:spPr>
          <a:xfrm>
            <a:off x="580180" y="477078"/>
            <a:ext cx="3200400" cy="274320"/>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a:t>Profit Value Prediction</a:t>
            </a:r>
            <a:endParaRPr lang="en-US" dirty="0"/>
          </a:p>
        </p:txBody>
      </p:sp>
    </p:spTree>
    <p:extLst>
      <p:ext uri="{BB962C8B-B14F-4D97-AF65-F5344CB8AC3E}">
        <p14:creationId xmlns:p14="http://schemas.microsoft.com/office/powerpoint/2010/main" val="948181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AB426-5B7C-607E-D413-5D2C9495CC0A}"/>
              </a:ext>
            </a:extLst>
          </p:cNvPr>
          <p:cNvSpPr>
            <a:spLocks noGrp="1"/>
          </p:cNvSpPr>
          <p:nvPr>
            <p:ph type="ctrTitle"/>
          </p:nvPr>
        </p:nvSpPr>
        <p:spPr/>
        <p:txBody>
          <a:bodyPr/>
          <a:lstStyle/>
          <a:p>
            <a:r>
              <a:rPr lang="en-US" dirty="0"/>
              <a:t>THANK YOU</a:t>
            </a:r>
          </a:p>
        </p:txBody>
      </p:sp>
      <p:sp>
        <p:nvSpPr>
          <p:cNvPr id="3" name="Subtitle 2">
            <a:extLst>
              <a:ext uri="{FF2B5EF4-FFF2-40B4-BE49-F238E27FC236}">
                <a16:creationId xmlns:a16="http://schemas.microsoft.com/office/drawing/2014/main" id="{B787DFD8-D262-D485-B1F2-817C5A0928C5}"/>
              </a:ext>
            </a:extLst>
          </p:cNvPr>
          <p:cNvSpPr>
            <a:spLocks noGrp="1"/>
          </p:cNvSpPr>
          <p:nvPr>
            <p:ph type="subTitle" idx="1"/>
          </p:nvPr>
        </p:nvSpPr>
        <p:spPr/>
        <p:txBody>
          <a:bodyPr/>
          <a:lstStyle/>
          <a:p>
            <a:r>
              <a:rPr lang="en-US" dirty="0"/>
              <a:t>Gaurav Rawal</a:t>
            </a:r>
          </a:p>
          <a:p>
            <a:r>
              <a:rPr lang="en-US" dirty="0"/>
              <a:t>gauravrawal2001@gmail.com</a:t>
            </a:r>
          </a:p>
        </p:txBody>
      </p:sp>
    </p:spTree>
    <p:extLst>
      <p:ext uri="{BB962C8B-B14F-4D97-AF65-F5344CB8AC3E}">
        <p14:creationId xmlns:p14="http://schemas.microsoft.com/office/powerpoint/2010/main" val="10039624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a:xfrm>
            <a:off x="1480796" y="769420"/>
            <a:ext cx="5693664" cy="768096"/>
          </a:xfrm>
        </p:spPr>
        <p:txBody>
          <a:bodyPr/>
          <a:lstStyle/>
          <a:p>
            <a:r>
              <a:rPr lang="en-US" sz="4400" b="1" dirty="0">
                <a:solidFill>
                  <a:schemeClr val="accent6"/>
                </a:solidFill>
                <a:latin typeface="Arial Black" panose="020B0604020202020204" pitchFamily="34" charset="0"/>
                <a:ea typeface="Arial Regular" pitchFamily="34" charset="-122"/>
                <a:cs typeface="Arial Black" panose="020B0604020202020204" pitchFamily="34" charset="0"/>
              </a:rPr>
              <a:t>AGENDA</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3" name="Content Placeholder 2">
            <a:extLst>
              <a:ext uri="{FF2B5EF4-FFF2-40B4-BE49-F238E27FC236}">
                <a16:creationId xmlns:a16="http://schemas.microsoft.com/office/drawing/2014/main" id="{4D1F66E5-D2D7-172B-46BA-FEBFE092CC7F}"/>
              </a:ext>
            </a:extLst>
          </p:cNvPr>
          <p:cNvSpPr>
            <a:spLocks noGrp="1"/>
          </p:cNvSpPr>
          <p:nvPr>
            <p:ph idx="1"/>
          </p:nvPr>
        </p:nvSpPr>
        <p:spPr>
          <a:xfrm>
            <a:off x="1480796" y="1537516"/>
            <a:ext cx="6425185" cy="5194588"/>
          </a:xfrm>
        </p:spPr>
        <p:txBody>
          <a:bodyPr/>
          <a:lstStyle/>
          <a:p>
            <a:r>
              <a:rPr lang="en-US" dirty="0"/>
              <a:t>Introduction​                       </a:t>
            </a:r>
          </a:p>
          <a:p>
            <a:r>
              <a:rPr lang="en-US" dirty="0"/>
              <a:t>Primary goals</a:t>
            </a:r>
          </a:p>
          <a:p>
            <a:r>
              <a:rPr lang="en-US" dirty="0"/>
              <a:t>​Data Set</a:t>
            </a:r>
          </a:p>
          <a:p>
            <a:r>
              <a:rPr lang="en-US" dirty="0"/>
              <a:t>Histogram</a:t>
            </a:r>
          </a:p>
          <a:p>
            <a:r>
              <a:rPr lang="en-IN" dirty="0"/>
              <a:t>Different Regression algorithms </a:t>
            </a:r>
          </a:p>
          <a:p>
            <a:r>
              <a:rPr lang="en-IN" dirty="0"/>
              <a:t>UI</a:t>
            </a:r>
          </a:p>
          <a:p>
            <a:endParaRPr lang="en-IN" dirty="0"/>
          </a:p>
        </p:txBody>
      </p:sp>
      <p:pic>
        <p:nvPicPr>
          <p:cNvPr id="5" name="Picture 4">
            <a:extLst>
              <a:ext uri="{FF2B5EF4-FFF2-40B4-BE49-F238E27FC236}">
                <a16:creationId xmlns:a16="http://schemas.microsoft.com/office/drawing/2014/main" id="{380DB705-E93D-0E6C-12CE-9CA1BBB63873}"/>
              </a:ext>
            </a:extLst>
          </p:cNvPr>
          <p:cNvPicPr>
            <a:picLocks noChangeAspect="1"/>
          </p:cNvPicPr>
          <p:nvPr/>
        </p:nvPicPr>
        <p:blipFill>
          <a:blip r:embed="rId2"/>
          <a:stretch>
            <a:fillRect/>
          </a:stretch>
        </p:blipFill>
        <p:spPr>
          <a:xfrm>
            <a:off x="1361526" y="4799069"/>
            <a:ext cx="4035753" cy="1753338"/>
          </a:xfrm>
          <a:prstGeom prst="rect">
            <a:avLst/>
          </a:prstGeom>
        </p:spPr>
      </p:pic>
    </p:spTree>
    <p:extLst>
      <p:ext uri="{BB962C8B-B14F-4D97-AF65-F5344CB8AC3E}">
        <p14:creationId xmlns:p14="http://schemas.microsoft.com/office/powerpoint/2010/main" val="38555318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a:xfrm>
            <a:off x="4224528" y="3222752"/>
            <a:ext cx="6894046" cy="2700528"/>
          </a:xfrm>
        </p:spPr>
        <p:txBody>
          <a:bodyPr/>
          <a:lstStyle/>
          <a:p>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The objective of this project is to build such a model using a dataset containing 50 companies and their corresponding values of R&amp;D Spend, Administration Cost, Marketing Spend, and profit. The model will be trained using various machine learning algorithms, and the best-fit model will be selected based on its performance on various evaluation metrics.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14" name="Footer Placeholder 13">
            <a:extLst>
              <a:ext uri="{FF2B5EF4-FFF2-40B4-BE49-F238E27FC236}">
                <a16:creationId xmlns:a16="http://schemas.microsoft.com/office/drawing/2014/main" id="{03571BF2-FCCE-E7A0-736D-9168D2BBFF63}"/>
              </a:ext>
            </a:extLst>
          </p:cNvPr>
          <p:cNvSpPr>
            <a:spLocks noGrp="1"/>
          </p:cNvSpPr>
          <p:nvPr>
            <p:ph type="ftr" sz="quarter" idx="11"/>
          </p:nvPr>
        </p:nvSpPr>
        <p:spPr>
          <a:xfrm>
            <a:off x="4251032" y="457200"/>
            <a:ext cx="3200400" cy="274320"/>
          </a:xfrm>
        </p:spPr>
        <p:txBody>
          <a:bodyPr/>
          <a:lstStyle/>
          <a:p>
            <a:r>
              <a:rPr lang="en-US" dirty="0"/>
              <a:t>Profit Value Prediction</a:t>
            </a:r>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3</a:t>
            </a:fld>
            <a:endParaRPr lang="en-US" dirty="0"/>
          </a:p>
        </p:txBody>
      </p:sp>
    </p:spTree>
    <p:extLst>
      <p:ext uri="{BB962C8B-B14F-4D97-AF65-F5344CB8AC3E}">
        <p14:creationId xmlns:p14="http://schemas.microsoft.com/office/powerpoint/2010/main" val="9796220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p:txBody>
          <a:bodyPr/>
          <a:lstStyle/>
          <a:p>
            <a:r>
              <a:rPr lang="en-US" sz="4400" b="1" dirty="0">
                <a:solidFill>
                  <a:schemeClr val="accent6"/>
                </a:solidFill>
                <a:latin typeface="Arial Black" panose="020B0604020202020204" pitchFamily="34" charset="0"/>
                <a:cs typeface="Arial Black" panose="020B0604020202020204" pitchFamily="34" charset="0"/>
              </a:rPr>
              <a:t>PRIMARY GOALS</a:t>
            </a:r>
          </a:p>
        </p:txBody>
      </p:sp>
      <p:sp>
        <p:nvSpPr>
          <p:cNvPr id="3" name="Text Placeholder 2">
            <a:extLst>
              <a:ext uri="{FF2B5EF4-FFF2-40B4-BE49-F238E27FC236}">
                <a16:creationId xmlns:a16="http://schemas.microsoft.com/office/drawing/2014/main" id="{A2E339BF-E6D7-DD0E-AF02-6813852EE723}"/>
              </a:ext>
            </a:extLst>
          </p:cNvPr>
          <p:cNvSpPr>
            <a:spLocks noGrp="1"/>
          </p:cNvSpPr>
          <p:nvPr>
            <p:ph type="body" idx="1"/>
          </p:nvPr>
        </p:nvSpPr>
        <p:spPr/>
        <p:txBody>
          <a:bodyPr/>
          <a:lstStyle/>
          <a:p>
            <a:pPr algn="ctr"/>
            <a:r>
              <a:rPr lang="en-US" dirty="0">
                <a:latin typeface="Sabon Next LT" panose="02000500000000000000" pitchFamily="2" charset="0"/>
                <a:cs typeface="Sabon Next LT" panose="02000500000000000000" pitchFamily="2" charset="0"/>
              </a:rPr>
              <a:t>Model For Price Calculation</a:t>
            </a:r>
            <a:endParaRPr lang="en-US" sz="2400" dirty="0">
              <a:solidFill>
                <a:schemeClr val="accent6"/>
              </a:solidFill>
              <a:latin typeface="Sabon Next LT" panose="02000500000000000000" pitchFamily="2" charset="0"/>
              <a:cs typeface="Sabon Next LT" panose="02000500000000000000" pitchFamily="2" charset="0"/>
            </a:endParaRPr>
          </a:p>
        </p:txBody>
      </p:sp>
    </p:spTree>
    <p:extLst>
      <p:ext uri="{BB962C8B-B14F-4D97-AF65-F5344CB8AC3E}">
        <p14:creationId xmlns:p14="http://schemas.microsoft.com/office/powerpoint/2010/main" val="2952923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25542-D540-B766-0FA1-10DE2ED0495C}"/>
              </a:ext>
            </a:extLst>
          </p:cNvPr>
          <p:cNvSpPr>
            <a:spLocks noGrp="1"/>
          </p:cNvSpPr>
          <p:nvPr>
            <p:ph type="title"/>
          </p:nvPr>
        </p:nvSpPr>
        <p:spPr/>
        <p:txBody>
          <a:bodyPr/>
          <a:lstStyle/>
          <a:p>
            <a:r>
              <a:rPr lang="en-US" sz="4400" b="1" dirty="0" err="1">
                <a:solidFill>
                  <a:schemeClr val="accent6"/>
                </a:solidFill>
                <a:latin typeface="Arial Black" panose="020B0604020202020204" pitchFamily="34" charset="0"/>
                <a:cs typeface="Arial Black" panose="020B0604020202020204" pitchFamily="34" charset="0"/>
              </a:rPr>
              <a:t>DataSET</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7" name="Slide Number Placeholder 6">
            <a:extLst>
              <a:ext uri="{FF2B5EF4-FFF2-40B4-BE49-F238E27FC236}">
                <a16:creationId xmlns:a16="http://schemas.microsoft.com/office/drawing/2014/main" id="{712D1D31-1A67-703B-DF69-CA8142BF6A2D}"/>
              </a:ext>
            </a:extLst>
          </p:cNvPr>
          <p:cNvSpPr>
            <a:spLocks noGrp="1"/>
          </p:cNvSpPr>
          <p:nvPr>
            <p:ph type="sldNum" sz="quarter" idx="12"/>
          </p:nvPr>
        </p:nvSpPr>
        <p:spPr/>
        <p:txBody>
          <a:bodyPr/>
          <a:lstStyle/>
          <a:p>
            <a:fld id="{48F63A3B-78C7-47BE-AE5E-E10140E04643}" type="slidenum">
              <a:rPr lang="en-US" smtClean="0"/>
              <a:t>5</a:t>
            </a:fld>
            <a:endParaRPr lang="en-US" dirty="0"/>
          </a:p>
        </p:txBody>
      </p:sp>
      <p:pic>
        <p:nvPicPr>
          <p:cNvPr id="8" name="Content Placeholder 7">
            <a:extLst>
              <a:ext uri="{FF2B5EF4-FFF2-40B4-BE49-F238E27FC236}">
                <a16:creationId xmlns:a16="http://schemas.microsoft.com/office/drawing/2014/main" id="{B81938F6-E335-AA03-7FF2-F98329E0BDF8}"/>
              </a:ext>
            </a:extLst>
          </p:cNvPr>
          <p:cNvPicPr>
            <a:picLocks noGrp="1" noChangeAspect="1"/>
          </p:cNvPicPr>
          <p:nvPr>
            <p:ph sz="half" idx="1"/>
          </p:nvPr>
        </p:nvPicPr>
        <p:blipFill>
          <a:blip r:embed="rId2"/>
          <a:stretch>
            <a:fillRect/>
          </a:stretch>
        </p:blipFill>
        <p:spPr>
          <a:xfrm>
            <a:off x="2613584" y="2531828"/>
            <a:ext cx="6964832" cy="2965418"/>
          </a:xfrm>
          <a:prstGeom prst="rect">
            <a:avLst/>
          </a:prstGeom>
        </p:spPr>
      </p:pic>
      <p:sp>
        <p:nvSpPr>
          <p:cNvPr id="9" name="Footer Placeholder 13">
            <a:extLst>
              <a:ext uri="{FF2B5EF4-FFF2-40B4-BE49-F238E27FC236}">
                <a16:creationId xmlns:a16="http://schemas.microsoft.com/office/drawing/2014/main" id="{6727D031-403F-541C-DBCF-05F30272CBF7}"/>
              </a:ext>
            </a:extLst>
          </p:cNvPr>
          <p:cNvSpPr>
            <a:spLocks noGrp="1"/>
          </p:cNvSpPr>
          <p:nvPr>
            <p:ph type="ftr" sz="quarter" idx="11"/>
          </p:nvPr>
        </p:nvSpPr>
        <p:spPr>
          <a:xfrm>
            <a:off x="758952" y="339918"/>
            <a:ext cx="3200400" cy="274320"/>
          </a:xfrm>
        </p:spPr>
        <p:txBody>
          <a:bodyPr/>
          <a:lstStyle/>
          <a:p>
            <a:r>
              <a:rPr lang="en-US" dirty="0"/>
              <a:t>Profit Value Prediction</a:t>
            </a:r>
          </a:p>
        </p:txBody>
      </p:sp>
    </p:spTree>
    <p:extLst>
      <p:ext uri="{BB962C8B-B14F-4D97-AF65-F5344CB8AC3E}">
        <p14:creationId xmlns:p14="http://schemas.microsoft.com/office/powerpoint/2010/main" val="29038414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9795BCBD-429E-4A63-6089-CE72BC9C2251}"/>
              </a:ext>
            </a:extLst>
          </p:cNvPr>
          <p:cNvSpPr>
            <a:spLocks noGrp="1"/>
          </p:cNvSpPr>
          <p:nvPr>
            <p:ph type="sldNum" sz="quarter" idx="12"/>
          </p:nvPr>
        </p:nvSpPr>
        <p:spPr/>
        <p:txBody>
          <a:bodyPr/>
          <a:lstStyle/>
          <a:p>
            <a:fld id="{48F63A3B-78C7-47BE-AE5E-E10140E04643}" type="slidenum">
              <a:rPr lang="en-US" smtClean="0"/>
              <a:t>6</a:t>
            </a:fld>
            <a:endParaRPr lang="en-US" dirty="0"/>
          </a:p>
        </p:txBody>
      </p:sp>
      <p:pic>
        <p:nvPicPr>
          <p:cNvPr id="6" name="Content Placeholder 5">
            <a:extLst>
              <a:ext uri="{FF2B5EF4-FFF2-40B4-BE49-F238E27FC236}">
                <a16:creationId xmlns:a16="http://schemas.microsoft.com/office/drawing/2014/main" id="{B8A49BDA-4F35-0E3A-6043-FE4965818873}"/>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762539" y="1022012"/>
            <a:ext cx="8812695" cy="5515314"/>
          </a:xfrm>
          <a:prstGeom prst="rect">
            <a:avLst/>
          </a:prstGeom>
          <a:ln w="228600" cap="sq" cmpd="thickThin">
            <a:solidFill>
              <a:srgbClr val="000000"/>
            </a:solidFill>
            <a:prstDash val="solid"/>
            <a:miter lim="800000"/>
          </a:ln>
          <a:effectLst>
            <a:innerShdw blurRad="76200">
              <a:srgbClr val="000000"/>
            </a:innerShdw>
          </a:effectLst>
        </p:spPr>
      </p:pic>
      <p:sp>
        <p:nvSpPr>
          <p:cNvPr id="7" name="Footer Placeholder 13">
            <a:extLst>
              <a:ext uri="{FF2B5EF4-FFF2-40B4-BE49-F238E27FC236}">
                <a16:creationId xmlns:a16="http://schemas.microsoft.com/office/drawing/2014/main" id="{9C4F9C5C-5B08-70C1-5B98-FA77F61088A8}"/>
              </a:ext>
            </a:extLst>
          </p:cNvPr>
          <p:cNvSpPr txBox="1">
            <a:spLocks/>
          </p:cNvSpPr>
          <p:nvPr/>
        </p:nvSpPr>
        <p:spPr>
          <a:xfrm>
            <a:off x="686198" y="457200"/>
            <a:ext cx="3200400" cy="274320"/>
          </a:xfrm>
          <a:prstGeom prst="rect">
            <a:avLst/>
          </a:prstGeom>
        </p:spPr>
        <p:txBody>
          <a:bodyPr vert="horz" lIns="91440" tIns="45720" rIns="91440" bIns="45720" rtlCol="0" anchor="ctr">
            <a:noAutofit/>
          </a:bodyPr>
          <a:lstStyle>
            <a:defPPr>
              <a:defRPr lang="en-US"/>
            </a:defPPr>
            <a:lvl1pPr marL="0" algn="l" defTabSz="457200" rtl="0" eaLnBrk="1" latinLnBrk="0" hangingPunct="1">
              <a:defRPr sz="1200" kern="1200">
                <a:solidFill>
                  <a:schemeClr val="accent6"/>
                </a:solidFill>
                <a:latin typeface="Arial" panose="020B0604020202020204" pitchFamily="34" charset="0"/>
                <a:ea typeface="+mn-ea"/>
                <a:cs typeface="Arial" panose="020B060402020202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t>Profit Value Prediction</a:t>
            </a:r>
          </a:p>
        </p:txBody>
      </p:sp>
    </p:spTree>
    <p:extLst>
      <p:ext uri="{BB962C8B-B14F-4D97-AF65-F5344CB8AC3E}">
        <p14:creationId xmlns:p14="http://schemas.microsoft.com/office/powerpoint/2010/main" val="17773662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7F5A3-1A06-B58A-9213-C790D06F6781}"/>
              </a:ext>
            </a:extLst>
          </p:cNvPr>
          <p:cNvSpPr>
            <a:spLocks noGrp="1"/>
          </p:cNvSpPr>
          <p:nvPr>
            <p:ph type="title"/>
          </p:nvPr>
        </p:nvSpPr>
        <p:spPr/>
        <p:txBody>
          <a:bodyPr/>
          <a:lstStyle/>
          <a:p>
            <a:r>
              <a:rPr lang="en-US" dirty="0"/>
              <a:t>Histogram</a:t>
            </a:r>
            <a:endParaRPr lang="en-IN" dirty="0"/>
          </a:p>
        </p:txBody>
      </p:sp>
      <p:sp>
        <p:nvSpPr>
          <p:cNvPr id="5" name="Slide Number Placeholder 4">
            <a:extLst>
              <a:ext uri="{FF2B5EF4-FFF2-40B4-BE49-F238E27FC236}">
                <a16:creationId xmlns:a16="http://schemas.microsoft.com/office/drawing/2014/main" id="{1BE9CFDD-5342-972F-C427-7A775F4AA1F9}"/>
              </a:ext>
            </a:extLst>
          </p:cNvPr>
          <p:cNvSpPr>
            <a:spLocks noGrp="1"/>
          </p:cNvSpPr>
          <p:nvPr>
            <p:ph type="sldNum" sz="quarter" idx="12"/>
          </p:nvPr>
        </p:nvSpPr>
        <p:spPr/>
        <p:txBody>
          <a:bodyPr/>
          <a:lstStyle/>
          <a:p>
            <a:fld id="{48F63A3B-78C7-47BE-AE5E-E10140E04643}" type="slidenum">
              <a:rPr lang="en-US" smtClean="0"/>
              <a:t>7</a:t>
            </a:fld>
            <a:endParaRPr lang="en-US" dirty="0"/>
          </a:p>
        </p:txBody>
      </p:sp>
      <p:pic>
        <p:nvPicPr>
          <p:cNvPr id="6" name="Content Placeholder 5">
            <a:extLst>
              <a:ext uri="{FF2B5EF4-FFF2-40B4-BE49-F238E27FC236}">
                <a16:creationId xmlns:a16="http://schemas.microsoft.com/office/drawing/2014/main" id="{2FF12C76-7F49-95CB-FB02-9717BFBCC697}"/>
              </a:ext>
            </a:extLst>
          </p:cNvPr>
          <p:cNvPicPr>
            <a:picLocks noGrp="1" noChangeAspect="1"/>
          </p:cNvPicPr>
          <p:nvPr>
            <p:ph sz="half" idx="1"/>
          </p:nvPr>
        </p:nvPicPr>
        <p:blipFill>
          <a:blip r:embed="rId2"/>
          <a:stretch>
            <a:fillRect/>
          </a:stretch>
        </p:blipFill>
        <p:spPr>
          <a:xfrm>
            <a:off x="1908313" y="2103438"/>
            <a:ext cx="8680174" cy="4433887"/>
          </a:xfrm>
          <a:prstGeom prst="rect">
            <a:avLst/>
          </a:prstGeom>
        </p:spPr>
      </p:pic>
      <p:sp>
        <p:nvSpPr>
          <p:cNvPr id="7" name="Footer Placeholder 13">
            <a:extLst>
              <a:ext uri="{FF2B5EF4-FFF2-40B4-BE49-F238E27FC236}">
                <a16:creationId xmlns:a16="http://schemas.microsoft.com/office/drawing/2014/main" id="{A5B3D8CA-30C8-3D6C-9F3F-B38759DE4DCD}"/>
              </a:ext>
            </a:extLst>
          </p:cNvPr>
          <p:cNvSpPr>
            <a:spLocks noGrp="1"/>
          </p:cNvSpPr>
          <p:nvPr>
            <p:ph type="ftr" sz="quarter" idx="11"/>
          </p:nvPr>
        </p:nvSpPr>
        <p:spPr>
          <a:xfrm>
            <a:off x="646441" y="457200"/>
            <a:ext cx="3200400" cy="274320"/>
          </a:xfrm>
        </p:spPr>
        <p:txBody>
          <a:bodyPr/>
          <a:lstStyle/>
          <a:p>
            <a:r>
              <a:rPr lang="en-US" dirty="0"/>
              <a:t>Profit Value Prediction</a:t>
            </a:r>
          </a:p>
        </p:txBody>
      </p:sp>
    </p:spTree>
    <p:extLst>
      <p:ext uri="{BB962C8B-B14F-4D97-AF65-F5344CB8AC3E}">
        <p14:creationId xmlns:p14="http://schemas.microsoft.com/office/powerpoint/2010/main" val="14123847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C94E8-E925-9649-A5B5-CC061EE930FA}"/>
              </a:ext>
            </a:extLst>
          </p:cNvPr>
          <p:cNvSpPr>
            <a:spLocks noGrp="1"/>
          </p:cNvSpPr>
          <p:nvPr>
            <p:ph type="title"/>
          </p:nvPr>
        </p:nvSpPr>
        <p:spPr/>
        <p:txBody>
          <a:bodyPr/>
          <a:lstStyle/>
          <a:p>
            <a:r>
              <a:rPr lang="en-US" sz="2800" dirty="0"/>
              <a:t>Linear </a:t>
            </a:r>
            <a:r>
              <a:rPr lang="en-US" sz="2800" dirty="0" err="1"/>
              <a:t>regression,Decision</a:t>
            </a:r>
            <a:r>
              <a:rPr lang="en-US" sz="2800" dirty="0"/>
              <a:t> tree and random forest regression</a:t>
            </a:r>
            <a:endParaRPr lang="en-IN" dirty="0"/>
          </a:p>
        </p:txBody>
      </p:sp>
      <p:sp>
        <p:nvSpPr>
          <p:cNvPr id="3" name="Content Placeholder 2">
            <a:extLst>
              <a:ext uri="{FF2B5EF4-FFF2-40B4-BE49-F238E27FC236}">
                <a16:creationId xmlns:a16="http://schemas.microsoft.com/office/drawing/2014/main" id="{0FDABCBD-AA7A-73CB-1518-975764764BEB}"/>
              </a:ext>
            </a:extLst>
          </p:cNvPr>
          <p:cNvSpPr>
            <a:spLocks noGrp="1"/>
          </p:cNvSpPr>
          <p:nvPr>
            <p:ph sz="half" idx="1"/>
          </p:nvPr>
        </p:nvSpPr>
        <p:spPr/>
        <p:txBody>
          <a:bodyPr/>
          <a:lstStyle/>
          <a:p>
            <a:pPr algn="just">
              <a:lnSpc>
                <a:spcPct val="115000"/>
              </a:lnSpc>
              <a:spcAft>
                <a:spcPts val="800"/>
              </a:spcAft>
            </a:pPr>
            <a:r>
              <a:rPr lang="en-IN" sz="1800" b="1" dirty="0">
                <a:solidFill>
                  <a:srgbClr val="292929"/>
                </a:solidFill>
                <a:effectLst/>
                <a:latin typeface="Times New Roman" panose="02020603050405020304" pitchFamily="18" charset="0"/>
                <a:ea typeface="Sylfaen" panose="010A0502050306030303" pitchFamily="18" charset="0"/>
                <a:cs typeface="Times New Roman" panose="02020603050405020304" pitchFamily="18" charset="0"/>
              </a:rPr>
              <a:t>Linear regression: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800"/>
              </a:spcAft>
            </a:pPr>
            <a:r>
              <a:rPr lang="en-IN" sz="1800" dirty="0">
                <a:solidFill>
                  <a:srgbClr val="292929"/>
                </a:solidFill>
                <a:effectLst/>
                <a:latin typeface="Times New Roman" panose="02020603050405020304" pitchFamily="18" charset="0"/>
                <a:ea typeface="Sylfaen" panose="010A0502050306030303" pitchFamily="18" charset="0"/>
                <a:cs typeface="Times New Roman" panose="02020603050405020304" pitchFamily="18" charset="0"/>
              </a:rPr>
              <a:t>Logistic Regression is one of the most common classification algorithms.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800"/>
              </a:spcAft>
            </a:pPr>
            <a:r>
              <a:rPr lang="en-IN" sz="1800" dirty="0">
                <a:solidFill>
                  <a:srgbClr val="292929"/>
                </a:solidFill>
                <a:effectLst/>
                <a:latin typeface="Times New Roman" panose="02020603050405020304" pitchFamily="18" charset="0"/>
                <a:ea typeface="Sylfaen" panose="010A0502050306030303" pitchFamily="18" charset="0"/>
                <a:cs typeface="Times New Roman" panose="02020603050405020304" pitchFamily="18" charset="0"/>
              </a:rPr>
              <a:t>Firstly we have divided the Dataset into X and Y, With the help of X , we will calculate Y(Price)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800"/>
              </a:spcAft>
            </a:pPr>
            <a:r>
              <a:rPr lang="en-IN" sz="1800" dirty="0">
                <a:solidFill>
                  <a:srgbClr val="292929"/>
                </a:solidFill>
                <a:effectLst/>
                <a:latin typeface="Times New Roman" panose="02020603050405020304" pitchFamily="18" charset="0"/>
                <a:ea typeface="Sylfaen" panose="010A0502050306030303" pitchFamily="18" charset="0"/>
                <a:cs typeface="Times New Roman" panose="02020603050405020304" pitchFamily="18" charset="0"/>
              </a:rPr>
              <a:t>And then perform linear regression.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800"/>
              </a:spcAft>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Decision Tree: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This classifier creates a decision tree based on which, it assigns the class values to each data point. Here, we can vary the maximum number of features to be considered while creating the model.</a:t>
            </a: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800"/>
              </a:spcAft>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Random Forest: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This classifier takes the concept of decision trees to the next level. It creates a forest of trees where each tree is formed by a random selection of features from the total features.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8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8DBE94ED-7127-C607-87C7-E7BD715FFFC0}"/>
              </a:ext>
            </a:extLst>
          </p:cNvPr>
          <p:cNvSpPr>
            <a:spLocks noGrp="1"/>
          </p:cNvSpPr>
          <p:nvPr>
            <p:ph type="sldNum" sz="quarter" idx="12"/>
          </p:nvPr>
        </p:nvSpPr>
        <p:spPr/>
        <p:txBody>
          <a:bodyPr/>
          <a:lstStyle/>
          <a:p>
            <a:fld id="{48F63A3B-78C7-47BE-AE5E-E10140E04643}" type="slidenum">
              <a:rPr lang="en-US" smtClean="0"/>
              <a:t>8</a:t>
            </a:fld>
            <a:endParaRPr lang="en-US" dirty="0"/>
          </a:p>
        </p:txBody>
      </p:sp>
      <p:sp>
        <p:nvSpPr>
          <p:cNvPr id="7" name="Footer Placeholder 13">
            <a:extLst>
              <a:ext uri="{FF2B5EF4-FFF2-40B4-BE49-F238E27FC236}">
                <a16:creationId xmlns:a16="http://schemas.microsoft.com/office/drawing/2014/main" id="{FF876AFB-F300-6B27-2A16-7806075CCC55}"/>
              </a:ext>
            </a:extLst>
          </p:cNvPr>
          <p:cNvSpPr>
            <a:spLocks noGrp="1"/>
          </p:cNvSpPr>
          <p:nvPr>
            <p:ph type="ftr" sz="quarter" idx="11"/>
          </p:nvPr>
        </p:nvSpPr>
        <p:spPr>
          <a:xfrm>
            <a:off x="354893" y="443948"/>
            <a:ext cx="3200400" cy="274320"/>
          </a:xfrm>
        </p:spPr>
        <p:txBody>
          <a:bodyPr/>
          <a:lstStyle/>
          <a:p>
            <a:r>
              <a:rPr lang="en-US" dirty="0"/>
              <a:t>Profit Value Prediction</a:t>
            </a:r>
          </a:p>
        </p:txBody>
      </p:sp>
    </p:spTree>
    <p:extLst>
      <p:ext uri="{BB962C8B-B14F-4D97-AF65-F5344CB8AC3E}">
        <p14:creationId xmlns:p14="http://schemas.microsoft.com/office/powerpoint/2010/main" val="22941066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p:txBody>
          <a:bodyPr/>
          <a:lstStyle/>
          <a:p>
            <a:r>
              <a:rPr lang="en-US" sz="4400" b="1" dirty="0">
                <a:solidFill>
                  <a:schemeClr val="accent6"/>
                </a:solidFill>
                <a:latin typeface="Arial Black" panose="020B0604020202020204" pitchFamily="34" charset="0"/>
                <a:cs typeface="Arial Black" panose="020B0604020202020204" pitchFamily="34" charset="0"/>
              </a:rPr>
              <a:t>Accuracy Comparison</a:t>
            </a:r>
          </a:p>
        </p:txBody>
      </p:sp>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9</a:t>
            </a:fld>
            <a:endParaRPr lang="en-US" dirty="0"/>
          </a:p>
        </p:txBody>
      </p:sp>
      <p:graphicFrame>
        <p:nvGraphicFramePr>
          <p:cNvPr id="5" name="Content Placeholder 4">
            <a:extLst>
              <a:ext uri="{FF2B5EF4-FFF2-40B4-BE49-F238E27FC236}">
                <a16:creationId xmlns:a16="http://schemas.microsoft.com/office/drawing/2014/main" id="{4EB5342C-2A04-643A-FB4E-9C3339BDE95E}"/>
              </a:ext>
            </a:extLst>
          </p:cNvPr>
          <p:cNvGraphicFramePr>
            <a:graphicFrameLocks noGrp="1"/>
          </p:cNvGraphicFramePr>
          <p:nvPr>
            <p:ph sz="half" idx="1"/>
            <p:extLst>
              <p:ext uri="{D42A27DB-BD31-4B8C-83A1-F6EECF244321}">
                <p14:modId xmlns:p14="http://schemas.microsoft.com/office/powerpoint/2010/main" val="2872317951"/>
              </p:ext>
            </p:extLst>
          </p:nvPr>
        </p:nvGraphicFramePr>
        <p:xfrm>
          <a:off x="1351722" y="2468879"/>
          <a:ext cx="9593646" cy="2404872"/>
        </p:xfrm>
        <a:graphic>
          <a:graphicData uri="http://schemas.openxmlformats.org/drawingml/2006/table">
            <a:tbl>
              <a:tblPr>
                <a:tableStyleId>{5C22544A-7EE6-4342-B048-85BDC9FD1C3A}</a:tableStyleId>
              </a:tblPr>
              <a:tblGrid>
                <a:gridCol w="3218349">
                  <a:extLst>
                    <a:ext uri="{9D8B030D-6E8A-4147-A177-3AD203B41FA5}">
                      <a16:colId xmlns:a16="http://schemas.microsoft.com/office/drawing/2014/main" val="501902720"/>
                    </a:ext>
                  </a:extLst>
                </a:gridCol>
                <a:gridCol w="3176003">
                  <a:extLst>
                    <a:ext uri="{9D8B030D-6E8A-4147-A177-3AD203B41FA5}">
                      <a16:colId xmlns:a16="http://schemas.microsoft.com/office/drawing/2014/main" val="598199990"/>
                    </a:ext>
                  </a:extLst>
                </a:gridCol>
                <a:gridCol w="3199294">
                  <a:extLst>
                    <a:ext uri="{9D8B030D-6E8A-4147-A177-3AD203B41FA5}">
                      <a16:colId xmlns:a16="http://schemas.microsoft.com/office/drawing/2014/main" val="3858177208"/>
                    </a:ext>
                  </a:extLst>
                </a:gridCol>
              </a:tblGrid>
              <a:tr h="601218">
                <a:tc>
                  <a:txBody>
                    <a:bodyPr/>
                    <a:lstStyle/>
                    <a:p>
                      <a:pPr algn="just">
                        <a:lnSpc>
                          <a:spcPct val="115000"/>
                        </a:lnSpc>
                        <a:spcAft>
                          <a:spcPts val="800"/>
                        </a:spcAft>
                      </a:pPr>
                      <a:r>
                        <a:rPr lang="en-IN" sz="1200">
                          <a:effectLst/>
                        </a:rPr>
                        <a:t>Algorithms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800"/>
                        </a:spcAft>
                      </a:pPr>
                      <a:r>
                        <a:rPr lang="en-IN" sz="1200" dirty="0">
                          <a:effectLst/>
                        </a:rPr>
                        <a:t>Training Accuracy</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800"/>
                        </a:spcAft>
                      </a:pPr>
                      <a:r>
                        <a:rPr lang="en-IN" sz="1200">
                          <a:effectLst/>
                        </a:rPr>
                        <a:t>Testing Accuracy</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17175978"/>
                  </a:ext>
                </a:extLst>
              </a:tr>
              <a:tr h="601218">
                <a:tc>
                  <a:txBody>
                    <a:bodyPr/>
                    <a:lstStyle/>
                    <a:p>
                      <a:pPr algn="just">
                        <a:lnSpc>
                          <a:spcPct val="115000"/>
                        </a:lnSpc>
                        <a:spcAft>
                          <a:spcPts val="800"/>
                        </a:spcAft>
                      </a:pPr>
                      <a:r>
                        <a:rPr lang="en-IN" sz="1200">
                          <a:effectLst/>
                        </a:rPr>
                        <a:t>Linear Regression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800"/>
                        </a:spcAft>
                      </a:pPr>
                      <a:r>
                        <a:rPr lang="en-IN" sz="1200" dirty="0">
                          <a:effectLst/>
                        </a:rPr>
                        <a:t>94%</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800"/>
                        </a:spcAft>
                      </a:pPr>
                      <a:r>
                        <a:rPr lang="en-IN" sz="1200" dirty="0">
                          <a:effectLst/>
                        </a:rPr>
                        <a:t>96%</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10150988"/>
                  </a:ext>
                </a:extLst>
              </a:tr>
              <a:tr h="601218">
                <a:tc>
                  <a:txBody>
                    <a:bodyPr/>
                    <a:lstStyle/>
                    <a:p>
                      <a:pPr algn="just">
                        <a:lnSpc>
                          <a:spcPct val="115000"/>
                        </a:lnSpc>
                        <a:spcAft>
                          <a:spcPts val="800"/>
                        </a:spcAft>
                      </a:pPr>
                      <a:r>
                        <a:rPr lang="en-IN" sz="1200">
                          <a:effectLst/>
                        </a:rPr>
                        <a:t>Decision Tree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800"/>
                        </a:spcAft>
                      </a:pPr>
                      <a:r>
                        <a:rPr lang="en-IN" sz="1200" dirty="0">
                          <a:effectLst/>
                        </a:rPr>
                        <a:t>100%</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800"/>
                        </a:spcAft>
                      </a:pPr>
                      <a:r>
                        <a:rPr lang="en-IN" sz="1200" dirty="0">
                          <a:effectLst/>
                        </a:rPr>
                        <a:t>81%</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11196881"/>
                  </a:ext>
                </a:extLst>
              </a:tr>
              <a:tr h="601218">
                <a:tc>
                  <a:txBody>
                    <a:bodyPr/>
                    <a:lstStyle/>
                    <a:p>
                      <a:pPr algn="just">
                        <a:lnSpc>
                          <a:spcPct val="115000"/>
                        </a:lnSpc>
                        <a:spcAft>
                          <a:spcPts val="800"/>
                        </a:spcAft>
                      </a:pPr>
                      <a:r>
                        <a:rPr lang="en-IN" sz="1200">
                          <a:effectLst/>
                        </a:rPr>
                        <a:t>Random Forest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800"/>
                        </a:spcAft>
                      </a:pPr>
                      <a:r>
                        <a:rPr lang="en-IN" sz="1200">
                          <a:effectLst/>
                        </a:rPr>
                        <a:t>98%</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800"/>
                        </a:spcAft>
                      </a:pPr>
                      <a:r>
                        <a:rPr lang="en-IN" sz="1200" dirty="0">
                          <a:effectLst/>
                        </a:rPr>
                        <a:t>91%</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29105329"/>
                  </a:ext>
                </a:extLst>
              </a:tr>
            </a:tbl>
          </a:graphicData>
        </a:graphic>
      </p:graphicFrame>
      <p:sp>
        <p:nvSpPr>
          <p:cNvPr id="10" name="TextBox 9">
            <a:extLst>
              <a:ext uri="{FF2B5EF4-FFF2-40B4-BE49-F238E27FC236}">
                <a16:creationId xmlns:a16="http://schemas.microsoft.com/office/drawing/2014/main" id="{82690BD0-21F8-A290-7E4C-54E4EDB022A9}"/>
              </a:ext>
            </a:extLst>
          </p:cNvPr>
          <p:cNvSpPr txBox="1"/>
          <p:nvPr/>
        </p:nvSpPr>
        <p:spPr>
          <a:xfrm>
            <a:off x="1099930" y="4873751"/>
            <a:ext cx="9740348" cy="1030988"/>
          </a:xfrm>
          <a:prstGeom prst="rect">
            <a:avLst/>
          </a:prstGeom>
          <a:noFill/>
        </p:spPr>
        <p:txBody>
          <a:bodyPr wrap="square">
            <a:spAutoFit/>
          </a:bodyPr>
          <a:lstStyle/>
          <a:p>
            <a:pPr algn="just">
              <a:lnSpc>
                <a:spcPct val="115000"/>
              </a:lnSpc>
              <a:spcAft>
                <a:spcPts val="800"/>
              </a:spcAft>
            </a:pP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We can see that the random forest regression model outperformed the other two models in terms of all the metrics, with the lowest values of MSE, RMSE, and the highest value of R-squared. Therefore, the random forest regression model is the best model for this dataset.</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800"/>
              </a:spcAft>
            </a:pP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The Above table shows the accuracy values for all five machine learning algorithms. It shows that Random Forest algorithm gives the one of the best accuracy with 98% training accuracy and 91% testing accuracy.</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1" name="Footer Placeholder 13">
            <a:extLst>
              <a:ext uri="{FF2B5EF4-FFF2-40B4-BE49-F238E27FC236}">
                <a16:creationId xmlns:a16="http://schemas.microsoft.com/office/drawing/2014/main" id="{1E9CE6C9-E97A-06CC-51FC-9DBC9166BD3C}"/>
              </a:ext>
            </a:extLst>
          </p:cNvPr>
          <p:cNvSpPr>
            <a:spLocks noGrp="1"/>
          </p:cNvSpPr>
          <p:nvPr>
            <p:ph type="ftr" sz="quarter" idx="11"/>
          </p:nvPr>
        </p:nvSpPr>
        <p:spPr>
          <a:xfrm>
            <a:off x="593433" y="457200"/>
            <a:ext cx="3200400" cy="274320"/>
          </a:xfrm>
        </p:spPr>
        <p:txBody>
          <a:bodyPr/>
          <a:lstStyle/>
          <a:p>
            <a:r>
              <a:rPr lang="en-US" dirty="0"/>
              <a:t>Profit Value Prediction</a:t>
            </a:r>
          </a:p>
        </p:txBody>
      </p:sp>
    </p:spTree>
    <p:extLst>
      <p:ext uri="{BB962C8B-B14F-4D97-AF65-F5344CB8AC3E}">
        <p14:creationId xmlns:p14="http://schemas.microsoft.com/office/powerpoint/2010/main" val="2886474736"/>
      </p:ext>
    </p:extLst>
  </p:cSld>
  <p:clrMapOvr>
    <a:masterClrMapping/>
  </p:clrMapOvr>
</p:sld>
</file>

<file path=ppt/theme/theme1.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Color-Block_Win32_jx_v9.potx" id="{B1D493D9-AF74-4AD6-8F0C-5B1308D7041B}" vid="{1AA99070-5A1F-42D2-9F5B-E7354C9646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{644F3F25-F626-4C23-8BC0-CE4E2CEA0972}tf78438558_win32</Template>
  <TotalTime>30</TotalTime>
  <Words>554</Words>
  <Application>Microsoft Office PowerPoint</Application>
  <PresentationFormat>Widescreen</PresentationFormat>
  <Paragraphs>86</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Arial Black</vt:lpstr>
      <vt:lpstr>Calibri</vt:lpstr>
      <vt:lpstr>Sabon Next LT</vt:lpstr>
      <vt:lpstr>Times New Roman</vt:lpstr>
      <vt:lpstr>Office Theme</vt:lpstr>
      <vt:lpstr>Profit Value Prediction Using Machine Learning  </vt:lpstr>
      <vt:lpstr>AGENDA</vt:lpstr>
      <vt:lpstr>Introduction</vt:lpstr>
      <vt:lpstr>PRIMARY GOALS</vt:lpstr>
      <vt:lpstr>DataSET</vt:lpstr>
      <vt:lpstr>PowerPoint Presentation</vt:lpstr>
      <vt:lpstr>Histogram</vt:lpstr>
      <vt:lpstr>Linear regression,Decision tree and random forest regression</vt:lpstr>
      <vt:lpstr>Accuracy Comparison</vt:lpstr>
      <vt:lpstr>Metrics Regression</vt:lpstr>
      <vt:lpstr>UI – USER INTERFACE</vt:lpstr>
      <vt:lpstr>SUMMARY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Profit Value Prediction Using Machine Learning  </dc:title>
  <dc:subject/>
  <dc:creator>Kush-PC</dc:creator>
  <cp:lastModifiedBy>Kush-PC</cp:lastModifiedBy>
  <cp:revision>11</cp:revision>
  <dcterms:created xsi:type="dcterms:W3CDTF">2023-05-04T06:36:16Z</dcterms:created>
  <dcterms:modified xsi:type="dcterms:W3CDTF">2023-05-04T11:26:33Z</dcterms:modified>
</cp:coreProperties>
</file>