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59" r:id="rId6"/>
    <p:sldId id="271" r:id="rId7"/>
    <p:sldId id="260" r:id="rId8"/>
    <p:sldId id="272" r:id="rId9"/>
    <p:sldId id="273" r:id="rId10"/>
    <p:sldId id="261" r:id="rId11"/>
    <p:sldId id="274" r:id="rId12"/>
    <p:sldId id="262" r:id="rId13"/>
    <p:sldId id="275" r:id="rId14"/>
    <p:sldId id="263" r:id="rId15"/>
    <p:sldId id="264" r:id="rId16"/>
    <p:sldId id="276" r:id="rId17"/>
    <p:sldId id="265" r:id="rId18"/>
    <p:sldId id="266" r:id="rId19"/>
    <p:sldId id="277" r:id="rId20"/>
    <p:sldId id="269"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41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4176"/>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l.acm.org/doi/abs/10.1145/319709.319712" TargetMode="External"/><Relationship Id="rId2" Type="http://schemas.openxmlformats.org/officeDocument/2006/relationships/hyperlink" Target="https://onlinelibrary.wiley.com/doi/full/10.1002/ett.4150"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1877050916311127" TargetMode="External"/><Relationship Id="rId4" Type="http://schemas.openxmlformats.org/officeDocument/2006/relationships/hyperlink" Target="https://ieeexplore.ieee.org/abstract/document/466743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abstract/document/8284655" TargetMode="External"/><Relationship Id="rId2" Type="http://schemas.openxmlformats.org/officeDocument/2006/relationships/hyperlink" Target="https://ieeexplore.ieee.org/abstract/document/4492545"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283931" TargetMode="External"/><Relationship Id="rId4" Type="http://schemas.openxmlformats.org/officeDocument/2006/relationships/hyperlink" Target="https://www.sciencedirect.com/science/article/pii/S187705092101107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7575" y="275444"/>
            <a:ext cx="8938260" cy="475708"/>
          </a:xfrm>
          <a:prstGeom prst="rect">
            <a:avLst/>
          </a:prstGeom>
        </p:spPr>
        <p:txBody>
          <a:bodyPr vert="horz" wrap="square" lIns="0" tIns="12065" rIns="0" bIns="0" rtlCol="0">
            <a:spAutoFit/>
          </a:bodyPr>
          <a:lstStyle/>
          <a:p>
            <a:pPr marL="4098290" marR="5080" indent="-2574925">
              <a:lnSpc>
                <a:spcPct val="122900"/>
              </a:lnSpc>
              <a:spcBef>
                <a:spcPts val="95"/>
              </a:spcBef>
            </a:pPr>
            <a:r>
              <a:rPr lang="en-IN" sz="2750" b="1" dirty="0">
                <a:latin typeface="Verdana"/>
                <a:cs typeface="Verdana"/>
              </a:rPr>
              <a:t>      </a:t>
            </a:r>
            <a:r>
              <a:rPr sz="2750" b="1" dirty="0">
                <a:latin typeface="Verdana"/>
                <a:cs typeface="Verdana"/>
              </a:rPr>
              <a:t>PIP</a:t>
            </a:r>
            <a:r>
              <a:rPr lang="en-IN" sz="2750" b="1" dirty="0">
                <a:latin typeface="Verdana"/>
                <a:cs typeface="Verdana"/>
              </a:rPr>
              <a:t>2001 Capstone Project</a:t>
            </a:r>
            <a:endParaRPr sz="2750" dirty="0">
              <a:latin typeface="Verdana"/>
              <a:cs typeface="Verdana"/>
            </a:endParaRPr>
          </a:p>
        </p:txBody>
      </p:sp>
      <p:sp>
        <p:nvSpPr>
          <p:cNvPr id="9" name="Text Placeholder 8">
            <a:extLst>
              <a:ext uri="{FF2B5EF4-FFF2-40B4-BE49-F238E27FC236}">
                <a16:creationId xmlns:a16="http://schemas.microsoft.com/office/drawing/2014/main" id="{CB49B19C-F75A-D392-6107-A807EFC8FF5B}"/>
              </a:ext>
            </a:extLst>
          </p:cNvPr>
          <p:cNvSpPr>
            <a:spLocks noGrp="1"/>
          </p:cNvSpPr>
          <p:nvPr>
            <p:ph sz="half" idx="2"/>
          </p:nvPr>
        </p:nvSpPr>
        <p:spPr>
          <a:xfrm>
            <a:off x="609600" y="1219200"/>
            <a:ext cx="5303520" cy="4884420"/>
          </a:xfrm>
        </p:spPr>
        <p:txBody>
          <a:bodyPr/>
          <a:lstStyle/>
          <a:p>
            <a:pPr algn="ctr"/>
            <a:r>
              <a:rPr lang="en-IN" sz="3000" dirty="0" err="1">
                <a:latin typeface="Verdana" panose="020B0604030504040204" pitchFamily="34" charset="0"/>
                <a:ea typeface="Verdana" panose="020B0604030504040204" pitchFamily="34" charset="0"/>
              </a:rPr>
              <a:t>IntruAlert</a:t>
            </a:r>
            <a:r>
              <a:rPr lang="en-IN" sz="3000" dirty="0">
                <a:latin typeface="Verdana" panose="020B0604030504040204" pitchFamily="34" charset="0"/>
                <a:ea typeface="Verdana" panose="020B0604030504040204" pitchFamily="34" charset="0"/>
              </a:rPr>
              <a:t> – High Performance Network Intrusion Detection System</a:t>
            </a:r>
          </a:p>
          <a:p>
            <a:pPr algn="ctr"/>
            <a:endParaRPr lang="en-IN" sz="3000" dirty="0">
              <a:latin typeface="Verdana" panose="020B0604030504040204" pitchFamily="34" charset="0"/>
              <a:ea typeface="Verdana" panose="020B0604030504040204" pitchFamily="34" charset="0"/>
            </a:endParaRPr>
          </a:p>
          <a:p>
            <a:pPr marL="0" marR="0" indent="0" algn="l" rtl="0" fontAlgn="ctr"/>
            <a:r>
              <a:rPr lang="en-GB" sz="1800" b="1" i="0" u="none" strike="noStrike" dirty="0">
                <a:solidFill>
                  <a:srgbClr val="17365D"/>
                </a:solidFill>
                <a:effectLst/>
                <a:latin typeface="Bookman Old Style" panose="02050604050505020204" pitchFamily="18" charset="0"/>
                <a:ea typeface="Bookman Old Style" panose="02050604050505020204" pitchFamily="18" charset="0"/>
                <a:cs typeface="Bookman Old Style" panose="02050604050505020204" pitchFamily="18" charset="0"/>
              </a:rPr>
              <a:t>Roll Number        Student Name                                       </a:t>
            </a:r>
            <a:endParaRPr lang="en-IN" sz="1800" b="0" i="0" u="none" strike="noStrike" dirty="0">
              <a:effectLst/>
              <a:latin typeface="Arial" panose="020B0604020202020204" pitchFamily="34" charset="0"/>
            </a:endParaRPr>
          </a:p>
          <a:p>
            <a:pPr marL="0" marR="0" indent="0" algn="l" rtl="0" fontAlgn="ctr"/>
            <a:endParaRPr lang="en-US"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0" marR="0" indent="0" algn="l" rtl="0" fontAlgn="ctr"/>
            <a:r>
              <a:rPr lang="en-US"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20211CIT0038      </a:t>
            </a:r>
            <a:r>
              <a:rPr lang="en-US" sz="1800" b="0" i="0" u="none" strike="noStrike"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Likith.G</a:t>
            </a:r>
            <a:endParaRPr lang="en-IN" sz="1800" b="0" i="0" u="none" strike="noStrike" dirty="0">
              <a:effectLst/>
              <a:latin typeface="Arial" panose="020B0604020202020204" pitchFamily="34" charset="0"/>
            </a:endParaRPr>
          </a:p>
          <a:p>
            <a:pPr marL="0" marR="0" indent="0" algn="l" rtl="0" fontAlgn="ctr"/>
            <a:r>
              <a:rPr lang="en-US"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20211CIT0148      </a:t>
            </a:r>
            <a:r>
              <a:rPr lang="en-US" sz="1800" b="0" i="0" u="none" strike="noStrike"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Kushaal.G.P</a:t>
            </a:r>
            <a:endParaRPr lang="en-IN" sz="1800" b="0" i="0" u="none" strike="noStrike" dirty="0">
              <a:effectLst/>
              <a:latin typeface="Arial" panose="020B0604020202020204" pitchFamily="34" charset="0"/>
            </a:endParaRPr>
          </a:p>
          <a:p>
            <a:pPr marL="0" marR="0" indent="0" algn="l" rtl="0" fontAlgn="ctr"/>
            <a:r>
              <a:rPr lang="en-US"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20221LIN0006      Gaurav </a:t>
            </a:r>
            <a:r>
              <a:rPr lang="en-US" sz="1800" b="0" i="0" u="none" strike="noStrike"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Dhull</a:t>
            </a:r>
            <a:endParaRPr lang="en-IN" sz="1800" b="0" i="0" u="none" strike="noStrike" dirty="0">
              <a:effectLst/>
              <a:latin typeface="Arial" panose="020B0604020202020204" pitchFamily="34" charset="0"/>
            </a:endParaRPr>
          </a:p>
          <a:p>
            <a:pPr algn="ctr"/>
            <a:endParaRPr lang="en-IN" sz="3000" dirty="0">
              <a:latin typeface="Verdana" panose="020B0604030504040204" pitchFamily="34" charset="0"/>
              <a:ea typeface="Verdana" panose="020B0604030504040204" pitchFamily="34" charset="0"/>
            </a:endParaRPr>
          </a:p>
          <a:p>
            <a:pPr algn="ctr"/>
            <a:endParaRPr lang="en-IN" sz="3000" dirty="0">
              <a:latin typeface="Verdana" panose="020B0604030504040204" pitchFamily="34" charset="0"/>
              <a:ea typeface="Verdana" panose="020B0604030504040204" pitchFamily="34" charset="0"/>
            </a:endParaRPr>
          </a:p>
          <a:p>
            <a:pPr algn="ctr"/>
            <a:endParaRPr lang="en-IN" sz="3000" dirty="0">
              <a:latin typeface="Verdana" panose="020B0604030504040204" pitchFamily="34" charset="0"/>
              <a:ea typeface="Verdana" panose="020B0604030504040204" pitchFamily="34" charset="0"/>
            </a:endParaRPr>
          </a:p>
        </p:txBody>
      </p:sp>
      <p:sp>
        <p:nvSpPr>
          <p:cNvPr id="12" name="Content Placeholder 11">
            <a:extLst>
              <a:ext uri="{FF2B5EF4-FFF2-40B4-BE49-F238E27FC236}">
                <a16:creationId xmlns:a16="http://schemas.microsoft.com/office/drawing/2014/main" id="{D3AA81D1-69BB-B7C3-BE95-5E74334A6EEE}"/>
              </a:ext>
            </a:extLst>
          </p:cNvPr>
          <p:cNvSpPr>
            <a:spLocks noGrp="1"/>
          </p:cNvSpPr>
          <p:nvPr>
            <p:ph sz="half" idx="3"/>
          </p:nvPr>
        </p:nvSpPr>
        <p:spPr>
          <a:xfrm>
            <a:off x="6278880" y="1219200"/>
            <a:ext cx="5303520" cy="3581400"/>
          </a:xfrm>
        </p:spPr>
        <p:txBody>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 </a:t>
            </a:r>
            <a:endParaRPr lang="en-US"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a:t>
            </a:r>
            <a:r>
              <a:rPr lang="en-US"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Raesa</a:t>
            </a: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US"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Raseen</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endParaRPr lang="en-IN" dirty="0"/>
          </a:p>
        </p:txBody>
      </p:sp>
      <p:grpSp>
        <p:nvGrpSpPr>
          <p:cNvPr id="5" name="object 5"/>
          <p:cNvGrpSpPr/>
          <p:nvPr/>
        </p:nvGrpSpPr>
        <p:grpSpPr>
          <a:xfrm>
            <a:off x="11959212" y="2321449"/>
            <a:ext cx="97790" cy="99060"/>
            <a:chOff x="11959212" y="2321449"/>
            <a:chExt cx="97790" cy="99060"/>
          </a:xfrm>
        </p:grpSpPr>
        <p:pic>
          <p:nvPicPr>
            <p:cNvPr id="6" name="object 6"/>
            <p:cNvPicPr/>
            <p:nvPr/>
          </p:nvPicPr>
          <p:blipFill>
            <a:blip r:embed="rId2" cstate="print"/>
            <a:stretch>
              <a:fillRect/>
            </a:stretch>
          </p:blipFill>
          <p:spPr>
            <a:xfrm>
              <a:off x="11959212" y="2321449"/>
              <a:ext cx="97321" cy="98776"/>
            </a:xfrm>
            <a:prstGeom prst="rect">
              <a:avLst/>
            </a:prstGeom>
          </p:spPr>
        </p:pic>
        <p:pic>
          <p:nvPicPr>
            <p:cNvPr id="7" name="object 7"/>
            <p:cNvPicPr/>
            <p:nvPr/>
          </p:nvPicPr>
          <p:blipFill>
            <a:blip r:embed="rId2" cstate="print"/>
            <a:stretch>
              <a:fillRect/>
            </a:stretch>
          </p:blipFill>
          <p:spPr>
            <a:xfrm>
              <a:off x="11959212" y="2321449"/>
              <a:ext cx="97321" cy="98776"/>
            </a:xfrm>
            <a:prstGeom prst="rect">
              <a:avLst/>
            </a:prstGeom>
          </p:spPr>
        </p:pic>
      </p:grpSp>
      <p:sp>
        <p:nvSpPr>
          <p:cNvPr id="8" name="object 8"/>
          <p:cNvSpPr/>
          <p:nvPr/>
        </p:nvSpPr>
        <p:spPr>
          <a:xfrm flipV="1">
            <a:off x="2336165" y="275444"/>
            <a:ext cx="7462520" cy="53340"/>
          </a:xfrm>
          <a:custGeom>
            <a:avLst/>
            <a:gdLst/>
            <a:ahLst/>
            <a:cxnLst/>
            <a:rect l="l" t="t" r="r" b="b"/>
            <a:pathLst>
              <a:path w="7462520" h="949960">
                <a:moveTo>
                  <a:pt x="7462025" y="464108"/>
                </a:moveTo>
                <a:lnTo>
                  <a:pt x="7458456" y="380631"/>
                </a:lnTo>
                <a:lnTo>
                  <a:pt x="7426680" y="303352"/>
                </a:lnTo>
                <a:lnTo>
                  <a:pt x="7370496" y="241490"/>
                </a:lnTo>
                <a:lnTo>
                  <a:pt x="7368108" y="240233"/>
                </a:lnTo>
                <a:lnTo>
                  <a:pt x="7315784" y="212572"/>
                </a:lnTo>
                <a:lnTo>
                  <a:pt x="7296620" y="202450"/>
                </a:lnTo>
                <a:lnTo>
                  <a:pt x="7213867" y="190881"/>
                </a:lnTo>
                <a:lnTo>
                  <a:pt x="6908470" y="207708"/>
                </a:lnTo>
                <a:lnTo>
                  <a:pt x="6876567" y="191833"/>
                </a:lnTo>
                <a:lnTo>
                  <a:pt x="6791973" y="183680"/>
                </a:lnTo>
                <a:lnTo>
                  <a:pt x="6721145" y="203276"/>
                </a:lnTo>
                <a:lnTo>
                  <a:pt x="6632943" y="193725"/>
                </a:lnTo>
                <a:lnTo>
                  <a:pt x="6526949" y="176555"/>
                </a:lnTo>
                <a:lnTo>
                  <a:pt x="6323787" y="149174"/>
                </a:lnTo>
                <a:lnTo>
                  <a:pt x="6318605" y="148475"/>
                </a:lnTo>
                <a:lnTo>
                  <a:pt x="6204013" y="144462"/>
                </a:lnTo>
                <a:lnTo>
                  <a:pt x="6007024" y="147942"/>
                </a:lnTo>
                <a:lnTo>
                  <a:pt x="5995721" y="135191"/>
                </a:lnTo>
                <a:lnTo>
                  <a:pt x="5916815" y="93853"/>
                </a:lnTo>
                <a:lnTo>
                  <a:pt x="5828385" y="83185"/>
                </a:lnTo>
                <a:lnTo>
                  <a:pt x="5365610" y="108661"/>
                </a:lnTo>
                <a:lnTo>
                  <a:pt x="5134457" y="98590"/>
                </a:lnTo>
                <a:lnTo>
                  <a:pt x="4884648" y="98615"/>
                </a:lnTo>
                <a:lnTo>
                  <a:pt x="4750143" y="103682"/>
                </a:lnTo>
                <a:lnTo>
                  <a:pt x="4689208" y="98056"/>
                </a:lnTo>
                <a:lnTo>
                  <a:pt x="4431347" y="46088"/>
                </a:lnTo>
                <a:lnTo>
                  <a:pt x="4336110" y="11506"/>
                </a:lnTo>
                <a:lnTo>
                  <a:pt x="4267492" y="0"/>
                </a:lnTo>
                <a:lnTo>
                  <a:pt x="4199280" y="13728"/>
                </a:lnTo>
                <a:lnTo>
                  <a:pt x="4140454" y="50888"/>
                </a:lnTo>
                <a:lnTo>
                  <a:pt x="4098760" y="106591"/>
                </a:lnTo>
                <a:lnTo>
                  <a:pt x="4079671" y="173494"/>
                </a:lnTo>
                <a:lnTo>
                  <a:pt x="4085717" y="242811"/>
                </a:lnTo>
                <a:lnTo>
                  <a:pt x="4116082" y="305409"/>
                </a:lnTo>
                <a:lnTo>
                  <a:pt x="4166781" y="353060"/>
                </a:lnTo>
                <a:lnTo>
                  <a:pt x="4218356" y="374256"/>
                </a:lnTo>
                <a:lnTo>
                  <a:pt x="4200106" y="373011"/>
                </a:lnTo>
                <a:lnTo>
                  <a:pt x="4034142" y="361746"/>
                </a:lnTo>
                <a:lnTo>
                  <a:pt x="3999700" y="359410"/>
                </a:lnTo>
                <a:lnTo>
                  <a:pt x="3301288" y="353441"/>
                </a:lnTo>
                <a:lnTo>
                  <a:pt x="3159480" y="350113"/>
                </a:lnTo>
                <a:lnTo>
                  <a:pt x="2792298" y="355511"/>
                </a:lnTo>
                <a:lnTo>
                  <a:pt x="2561729" y="355511"/>
                </a:lnTo>
                <a:lnTo>
                  <a:pt x="2428481" y="361746"/>
                </a:lnTo>
                <a:lnTo>
                  <a:pt x="2173948" y="351650"/>
                </a:lnTo>
                <a:lnTo>
                  <a:pt x="1766074" y="354037"/>
                </a:lnTo>
                <a:lnTo>
                  <a:pt x="1619046" y="366763"/>
                </a:lnTo>
                <a:lnTo>
                  <a:pt x="1294853" y="368223"/>
                </a:lnTo>
                <a:lnTo>
                  <a:pt x="1146289" y="373011"/>
                </a:lnTo>
                <a:lnTo>
                  <a:pt x="1060856" y="372300"/>
                </a:lnTo>
                <a:lnTo>
                  <a:pt x="905471" y="376516"/>
                </a:lnTo>
                <a:lnTo>
                  <a:pt x="664692" y="370928"/>
                </a:lnTo>
                <a:lnTo>
                  <a:pt x="533158" y="363982"/>
                </a:lnTo>
                <a:lnTo>
                  <a:pt x="334314" y="363194"/>
                </a:lnTo>
                <a:lnTo>
                  <a:pt x="261264" y="359994"/>
                </a:lnTo>
                <a:lnTo>
                  <a:pt x="171983" y="369684"/>
                </a:lnTo>
                <a:lnTo>
                  <a:pt x="92087" y="410654"/>
                </a:lnTo>
                <a:lnTo>
                  <a:pt x="32105" y="477481"/>
                </a:lnTo>
                <a:lnTo>
                  <a:pt x="0" y="561352"/>
                </a:lnTo>
                <a:lnTo>
                  <a:pt x="0" y="651141"/>
                </a:lnTo>
                <a:lnTo>
                  <a:pt x="32105" y="734999"/>
                </a:lnTo>
                <a:lnTo>
                  <a:pt x="92087" y="801839"/>
                </a:lnTo>
                <a:lnTo>
                  <a:pt x="171983" y="842810"/>
                </a:lnTo>
                <a:lnTo>
                  <a:pt x="261264" y="852500"/>
                </a:lnTo>
                <a:lnTo>
                  <a:pt x="334314" y="849299"/>
                </a:lnTo>
                <a:lnTo>
                  <a:pt x="533158" y="848512"/>
                </a:lnTo>
                <a:lnTo>
                  <a:pt x="664692" y="841565"/>
                </a:lnTo>
                <a:lnTo>
                  <a:pt x="905471" y="835990"/>
                </a:lnTo>
                <a:lnTo>
                  <a:pt x="1014628" y="840244"/>
                </a:lnTo>
                <a:lnTo>
                  <a:pt x="1143825" y="835990"/>
                </a:lnTo>
                <a:lnTo>
                  <a:pt x="1152474" y="835698"/>
                </a:lnTo>
                <a:lnTo>
                  <a:pt x="1291742" y="844042"/>
                </a:lnTo>
                <a:lnTo>
                  <a:pt x="1582331" y="845972"/>
                </a:lnTo>
                <a:lnTo>
                  <a:pt x="1657807" y="843419"/>
                </a:lnTo>
                <a:lnTo>
                  <a:pt x="1711388" y="835698"/>
                </a:lnTo>
                <a:lnTo>
                  <a:pt x="1785200" y="825068"/>
                </a:lnTo>
                <a:lnTo>
                  <a:pt x="2010816" y="822477"/>
                </a:lnTo>
                <a:lnTo>
                  <a:pt x="2021763" y="822477"/>
                </a:lnTo>
                <a:lnTo>
                  <a:pt x="2174456" y="826465"/>
                </a:lnTo>
                <a:lnTo>
                  <a:pt x="2272868" y="822477"/>
                </a:lnTo>
                <a:lnTo>
                  <a:pt x="2428481" y="816165"/>
                </a:lnTo>
                <a:lnTo>
                  <a:pt x="2563063" y="822477"/>
                </a:lnTo>
                <a:lnTo>
                  <a:pt x="2796476" y="822477"/>
                </a:lnTo>
                <a:lnTo>
                  <a:pt x="3159480" y="827811"/>
                </a:lnTo>
                <a:lnTo>
                  <a:pt x="3301288" y="824484"/>
                </a:lnTo>
                <a:lnTo>
                  <a:pt x="3995356" y="823633"/>
                </a:lnTo>
                <a:lnTo>
                  <a:pt x="4108208" y="839635"/>
                </a:lnTo>
                <a:lnTo>
                  <a:pt x="4196905" y="844524"/>
                </a:lnTo>
                <a:lnTo>
                  <a:pt x="4306024" y="859866"/>
                </a:lnTo>
                <a:lnTo>
                  <a:pt x="4413605" y="862025"/>
                </a:lnTo>
                <a:lnTo>
                  <a:pt x="4534344" y="862787"/>
                </a:lnTo>
                <a:lnTo>
                  <a:pt x="4651019" y="877963"/>
                </a:lnTo>
                <a:lnTo>
                  <a:pt x="4827016" y="911275"/>
                </a:lnTo>
                <a:lnTo>
                  <a:pt x="4865573" y="915873"/>
                </a:lnTo>
                <a:lnTo>
                  <a:pt x="5064074" y="915708"/>
                </a:lnTo>
                <a:lnTo>
                  <a:pt x="5285765" y="913117"/>
                </a:lnTo>
                <a:lnTo>
                  <a:pt x="5377688" y="924496"/>
                </a:lnTo>
                <a:lnTo>
                  <a:pt x="5462486" y="929284"/>
                </a:lnTo>
                <a:lnTo>
                  <a:pt x="5568099" y="944549"/>
                </a:lnTo>
                <a:lnTo>
                  <a:pt x="5722937" y="948740"/>
                </a:lnTo>
                <a:lnTo>
                  <a:pt x="6055017" y="949883"/>
                </a:lnTo>
                <a:lnTo>
                  <a:pt x="6196215" y="949236"/>
                </a:lnTo>
                <a:lnTo>
                  <a:pt x="6262954" y="944968"/>
                </a:lnTo>
                <a:lnTo>
                  <a:pt x="6415799" y="918616"/>
                </a:lnTo>
                <a:lnTo>
                  <a:pt x="6460210" y="913117"/>
                </a:lnTo>
                <a:lnTo>
                  <a:pt x="6492062" y="909154"/>
                </a:lnTo>
                <a:lnTo>
                  <a:pt x="6541617" y="898194"/>
                </a:lnTo>
                <a:lnTo>
                  <a:pt x="6645427" y="865479"/>
                </a:lnTo>
                <a:lnTo>
                  <a:pt x="6723393" y="855345"/>
                </a:lnTo>
                <a:lnTo>
                  <a:pt x="6784035" y="820178"/>
                </a:lnTo>
                <a:lnTo>
                  <a:pt x="6790944" y="816165"/>
                </a:lnTo>
                <a:lnTo>
                  <a:pt x="6876974" y="766267"/>
                </a:lnTo>
                <a:lnTo>
                  <a:pt x="6896773" y="741362"/>
                </a:lnTo>
                <a:lnTo>
                  <a:pt x="6976237" y="739635"/>
                </a:lnTo>
                <a:lnTo>
                  <a:pt x="7027926" y="733958"/>
                </a:lnTo>
                <a:lnTo>
                  <a:pt x="7069036" y="725703"/>
                </a:lnTo>
                <a:lnTo>
                  <a:pt x="7169759" y="692150"/>
                </a:lnTo>
                <a:lnTo>
                  <a:pt x="7219518" y="674852"/>
                </a:lnTo>
                <a:lnTo>
                  <a:pt x="7234568" y="674090"/>
                </a:lnTo>
                <a:lnTo>
                  <a:pt x="7316038" y="655485"/>
                </a:lnTo>
                <a:lnTo>
                  <a:pt x="7318908" y="653630"/>
                </a:lnTo>
                <a:lnTo>
                  <a:pt x="7386294" y="610260"/>
                </a:lnTo>
                <a:lnTo>
                  <a:pt x="7436980" y="543826"/>
                </a:lnTo>
                <a:lnTo>
                  <a:pt x="7462025" y="464108"/>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30" dirty="0"/>
              <a:t>Objectives</a:t>
            </a:r>
          </a:p>
        </p:txBody>
      </p:sp>
      <p:sp>
        <p:nvSpPr>
          <p:cNvPr id="3" name="Text Placeholder 2">
            <a:extLst>
              <a:ext uri="{FF2B5EF4-FFF2-40B4-BE49-F238E27FC236}">
                <a16:creationId xmlns:a16="http://schemas.microsoft.com/office/drawing/2014/main" id="{817C3EE7-6A2B-F7C5-4042-01AC65B3D60C}"/>
              </a:ext>
            </a:extLst>
          </p:cNvPr>
          <p:cNvSpPr>
            <a:spLocks noGrp="1"/>
          </p:cNvSpPr>
          <p:nvPr>
            <p:ph type="body" idx="1"/>
          </p:nvPr>
        </p:nvSpPr>
        <p:spPr>
          <a:xfrm>
            <a:off x="869950" y="1618361"/>
            <a:ext cx="10961370" cy="4001095"/>
          </a:xfrm>
        </p:spPr>
        <p:txBody>
          <a:bodyPr/>
          <a:lstStyle/>
          <a:p>
            <a:r>
              <a:rPr lang="en-US" sz="2000" dirty="0"/>
              <a:t>The primary goal of the </a:t>
            </a:r>
            <a:r>
              <a:rPr lang="en-US" sz="2000" dirty="0" err="1"/>
              <a:t>IntruAlert</a:t>
            </a:r>
            <a:r>
              <a:rPr lang="en-US" sz="2000" dirty="0"/>
              <a:t> project is to develop a robust, scalable, and intelligent intrusion detection system that can proactively identify, analyze, and mitigate cyber threats in real time. The following are the key objectives of the project</a:t>
            </a:r>
          </a:p>
          <a:p>
            <a:endParaRPr lang="en-US" sz="2000" dirty="0"/>
          </a:p>
          <a:p>
            <a:r>
              <a:rPr lang="en-US" sz="2000" b="1" dirty="0"/>
              <a:t>1. Real-Time Threat Detection</a:t>
            </a:r>
          </a:p>
          <a:p>
            <a:pPr>
              <a:buFont typeface="Arial" panose="020B0604020202020204" pitchFamily="34" charset="0"/>
              <a:buChar char="•"/>
            </a:pPr>
            <a:r>
              <a:rPr lang="en-US" sz="2000" dirty="0"/>
              <a:t>To detect and analyze malicious activities within network traffic in real time.</a:t>
            </a:r>
          </a:p>
          <a:p>
            <a:pPr>
              <a:buFont typeface="Arial" panose="020B0604020202020204" pitchFamily="34" charset="0"/>
              <a:buChar char="•"/>
            </a:pPr>
            <a:r>
              <a:rPr lang="en-US" sz="2000" dirty="0"/>
              <a:t>To provide immediate identification of threats such as malware, DoS/DDoS attacks, unauthorized access, and data breaches.</a:t>
            </a:r>
          </a:p>
          <a:p>
            <a:pPr>
              <a:buFont typeface="Arial" panose="020B0604020202020204" pitchFamily="34" charset="0"/>
              <a:buChar char="•"/>
            </a:pPr>
            <a:endParaRPr lang="en-US" sz="2000" dirty="0"/>
          </a:p>
          <a:p>
            <a:r>
              <a:rPr lang="en-IN" sz="2000" b="1" dirty="0"/>
              <a:t>2. Multi-Protocol Analysis</a:t>
            </a:r>
          </a:p>
          <a:p>
            <a:pPr>
              <a:buFont typeface="Arial" panose="020B0604020202020204" pitchFamily="34" charset="0"/>
              <a:buChar char="•"/>
            </a:pPr>
            <a:r>
              <a:rPr lang="en-IN" sz="2000" dirty="0"/>
              <a:t>To implement comprehensive traffic monitoring across various protocols (e.g., TCP, UDP, ICMP, HTTP).</a:t>
            </a:r>
          </a:p>
          <a:p>
            <a:pPr>
              <a:buFont typeface="Arial" panose="020B0604020202020204" pitchFamily="34" charset="0"/>
              <a:buChar char="•"/>
            </a:pPr>
            <a:r>
              <a:rPr lang="en-IN" sz="2000" dirty="0"/>
              <a:t>To ensure accurate analysis of packets regardless of their protocol or source.</a:t>
            </a:r>
          </a:p>
          <a:p>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F8ED67-DC3C-DADA-1647-5CB8FC9CAC6C}"/>
              </a:ext>
            </a:extLst>
          </p:cNvPr>
          <p:cNvSpPr>
            <a:spLocks noGrp="1"/>
          </p:cNvSpPr>
          <p:nvPr>
            <p:ph type="body" idx="1"/>
          </p:nvPr>
        </p:nvSpPr>
        <p:spPr>
          <a:xfrm>
            <a:off x="869950" y="381001"/>
            <a:ext cx="10961370" cy="4862870"/>
          </a:xfrm>
        </p:spPr>
        <p:txBody>
          <a:bodyPr/>
          <a:lstStyle/>
          <a:p>
            <a:r>
              <a:rPr lang="en-US" sz="2000" b="1" dirty="0"/>
              <a:t>3. Scalable and Efficient Architecture</a:t>
            </a:r>
          </a:p>
          <a:p>
            <a:pPr>
              <a:buFont typeface="Arial" panose="020B0604020202020204" pitchFamily="34" charset="0"/>
              <a:buChar char="•"/>
            </a:pPr>
            <a:r>
              <a:rPr lang="en-US" sz="2000" dirty="0"/>
              <a:t>To design the system to handle high-traffic environments, including enterprise networks and IoT ecosystems.</a:t>
            </a:r>
          </a:p>
          <a:p>
            <a:pPr>
              <a:buFont typeface="Arial" panose="020B0604020202020204" pitchFamily="34" charset="0"/>
              <a:buChar char="•"/>
            </a:pPr>
            <a:r>
              <a:rPr lang="en-US" sz="2000" dirty="0"/>
              <a:t>To optimize computational resources for efficient performance in low-resource scenarios (e.g., edge or embedded systems).</a:t>
            </a:r>
          </a:p>
          <a:p>
            <a:pPr>
              <a:buFont typeface="Arial" panose="020B0604020202020204" pitchFamily="34" charset="0"/>
              <a:buChar char="•"/>
            </a:pPr>
            <a:endParaRPr lang="en-US" sz="2000" dirty="0"/>
          </a:p>
          <a:p>
            <a:r>
              <a:rPr lang="en-US" sz="2000" b="1" dirty="0"/>
              <a:t>4. Adaptive Learning and Intelligence</a:t>
            </a:r>
          </a:p>
          <a:p>
            <a:pPr>
              <a:buFont typeface="Arial" panose="020B0604020202020204" pitchFamily="34" charset="0"/>
              <a:buChar char="•"/>
            </a:pPr>
            <a:r>
              <a:rPr lang="en-US" sz="2000" dirty="0"/>
              <a:t>To leverage machine learning and AI techniques for evolving threat patterns.</a:t>
            </a:r>
          </a:p>
          <a:p>
            <a:pPr>
              <a:buFont typeface="Arial" panose="020B0604020202020204" pitchFamily="34" charset="0"/>
              <a:buChar char="•"/>
            </a:pPr>
            <a:r>
              <a:rPr lang="en-US" sz="2000" dirty="0"/>
              <a:t>To continuously update detection models using historical data and real-time feedback to enhance system accuracy</a:t>
            </a:r>
            <a:r>
              <a:rPr lang="en-US" dirty="0"/>
              <a:t>.</a:t>
            </a:r>
          </a:p>
          <a:p>
            <a:pPr>
              <a:buFont typeface="Arial" panose="020B0604020202020204" pitchFamily="34" charset="0"/>
              <a:buChar char="•"/>
            </a:pPr>
            <a:endParaRPr lang="en-US" dirty="0"/>
          </a:p>
          <a:p>
            <a:r>
              <a:rPr lang="en-US" sz="2000" b="1" dirty="0"/>
              <a:t>5. Hybrid Detection Mechanism</a:t>
            </a:r>
          </a:p>
          <a:p>
            <a:pPr>
              <a:buFont typeface="Arial" panose="020B0604020202020204" pitchFamily="34" charset="0"/>
              <a:buChar char="•"/>
            </a:pPr>
            <a:r>
              <a:rPr lang="en-US" sz="2000" dirty="0"/>
              <a:t>To integrate </a:t>
            </a:r>
            <a:r>
              <a:rPr lang="en-US" sz="2000" b="1" dirty="0"/>
              <a:t>signature-based detection</a:t>
            </a:r>
            <a:r>
              <a:rPr lang="en-US" sz="2000" dirty="0"/>
              <a:t> for known attack signatures and </a:t>
            </a:r>
            <a:r>
              <a:rPr lang="en-US" sz="2000" b="1" dirty="0"/>
              <a:t>anomaly-based detection</a:t>
            </a:r>
            <a:r>
              <a:rPr lang="en-US" sz="2000" dirty="0"/>
              <a:t> for zero-day threats.</a:t>
            </a:r>
          </a:p>
          <a:p>
            <a:pPr>
              <a:buFont typeface="Arial" panose="020B0604020202020204" pitchFamily="34" charset="0"/>
              <a:buChar char="•"/>
            </a:pPr>
            <a:r>
              <a:rPr lang="en-US" sz="2000" dirty="0"/>
              <a:t>To employ behavioral analysis for identifying abnormal activities based on user or system patterns.</a:t>
            </a:r>
          </a:p>
          <a:p>
            <a:endParaRPr lang="en-IN" dirty="0"/>
          </a:p>
        </p:txBody>
      </p:sp>
    </p:spTree>
    <p:extLst>
      <p:ext uri="{BB962C8B-B14F-4D97-AF65-F5344CB8AC3E}">
        <p14:creationId xmlns:p14="http://schemas.microsoft.com/office/powerpoint/2010/main" val="287861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65" dirty="0"/>
              <a:t>System</a:t>
            </a:r>
            <a:r>
              <a:rPr b="1" u="sng" spc="-150" dirty="0"/>
              <a:t> </a:t>
            </a:r>
            <a:r>
              <a:rPr b="1" u="sng" spc="-25" dirty="0"/>
              <a:t>Design</a:t>
            </a:r>
            <a:r>
              <a:rPr b="1" u="sng" spc="-140" dirty="0"/>
              <a:t> </a:t>
            </a:r>
            <a:r>
              <a:rPr b="1" u="sng" dirty="0"/>
              <a:t>&amp;</a:t>
            </a:r>
            <a:r>
              <a:rPr b="1" u="sng" spc="-125" dirty="0"/>
              <a:t> </a:t>
            </a:r>
            <a:r>
              <a:rPr b="1" u="sng" spc="-35" dirty="0"/>
              <a:t>Implementation</a:t>
            </a:r>
          </a:p>
        </p:txBody>
      </p:sp>
      <p:sp>
        <p:nvSpPr>
          <p:cNvPr id="3" name="Text Placeholder 2">
            <a:extLst>
              <a:ext uri="{FF2B5EF4-FFF2-40B4-BE49-F238E27FC236}">
                <a16:creationId xmlns:a16="http://schemas.microsoft.com/office/drawing/2014/main" id="{9985304A-9497-CC74-7147-CC919FDD3F3F}"/>
              </a:ext>
            </a:extLst>
          </p:cNvPr>
          <p:cNvSpPr>
            <a:spLocks noGrp="1"/>
          </p:cNvSpPr>
          <p:nvPr>
            <p:ph type="body" idx="1"/>
          </p:nvPr>
        </p:nvSpPr>
        <p:spPr>
          <a:xfrm>
            <a:off x="869950" y="1618361"/>
            <a:ext cx="10961370" cy="3693319"/>
          </a:xfrm>
        </p:spPr>
        <p:txBody>
          <a:bodyPr/>
          <a:lstStyle/>
          <a:p>
            <a:endParaRPr lang="en-US" sz="2000" b="1" dirty="0"/>
          </a:p>
          <a:p>
            <a:r>
              <a:rPr lang="en-US" sz="2000" b="1" dirty="0"/>
              <a:t>Packet Capture Module</a:t>
            </a:r>
            <a:r>
              <a:rPr lang="en-US" sz="2000" dirty="0"/>
              <a:t>:</a:t>
            </a:r>
          </a:p>
          <a:p>
            <a:pPr>
              <a:buFont typeface="Arial" panose="020B0604020202020204" pitchFamily="34" charset="0"/>
              <a:buChar char="•"/>
            </a:pPr>
            <a:r>
              <a:rPr lang="en-US" sz="2000" dirty="0"/>
              <a:t>Tools like Wireshark or custom-built packet sniffers capture network packets.</a:t>
            </a:r>
          </a:p>
          <a:p>
            <a:pPr>
              <a:buFont typeface="Arial" panose="020B0604020202020204" pitchFamily="34" charset="0"/>
              <a:buChar char="•"/>
            </a:pPr>
            <a:r>
              <a:rPr lang="en-US" sz="2000" dirty="0"/>
              <a:t>Captures data such as IP addresses, protocols, payloads, and timestamps.</a:t>
            </a:r>
          </a:p>
          <a:p>
            <a:pPr>
              <a:buFont typeface="Arial" panose="020B0604020202020204" pitchFamily="34" charset="0"/>
              <a:buChar char="•"/>
            </a:pPr>
            <a:endParaRPr lang="en-US" sz="2000" dirty="0"/>
          </a:p>
          <a:p>
            <a:r>
              <a:rPr lang="en-US" sz="2000" b="1" dirty="0"/>
              <a:t>Preprocessing Module</a:t>
            </a:r>
            <a:r>
              <a:rPr lang="en-US" sz="2000" dirty="0"/>
              <a:t>:</a:t>
            </a:r>
          </a:p>
          <a:p>
            <a:pPr>
              <a:buFont typeface="Arial" panose="020B0604020202020204" pitchFamily="34" charset="0"/>
              <a:buChar char="•"/>
            </a:pPr>
            <a:r>
              <a:rPr lang="en-US" sz="2000" b="1" dirty="0"/>
              <a:t>Traffic Filtering</a:t>
            </a:r>
            <a:r>
              <a:rPr lang="en-US" sz="2000" dirty="0"/>
              <a:t>: Removes non-relevant or benign traffic to reduce overhead.</a:t>
            </a:r>
          </a:p>
          <a:p>
            <a:pPr>
              <a:buFont typeface="Arial" panose="020B0604020202020204" pitchFamily="34" charset="0"/>
              <a:buChar char="•"/>
            </a:pPr>
            <a:r>
              <a:rPr lang="en-US" sz="2000" b="1" dirty="0"/>
              <a:t>Feature Extraction</a:t>
            </a:r>
            <a:r>
              <a:rPr lang="en-US" sz="2000" dirty="0"/>
              <a:t>: Extracts key features such as packet size, protocol type, source/destination IPs, and flags.</a:t>
            </a:r>
          </a:p>
          <a:p>
            <a:pPr>
              <a:buFont typeface="Arial" panose="020B0604020202020204" pitchFamily="34" charset="0"/>
              <a:buChar char="•"/>
            </a:pPr>
            <a:r>
              <a:rPr lang="en-US" sz="2000" b="1" dirty="0"/>
              <a:t>Normalization</a:t>
            </a:r>
            <a:r>
              <a:rPr lang="en-US" sz="2000" dirty="0"/>
              <a:t>: Ensures consistent formatting of data for efficient analysis.</a:t>
            </a:r>
          </a:p>
          <a:p>
            <a:pPr>
              <a:buFont typeface="Arial" panose="020B0604020202020204" pitchFamily="34" charset="0"/>
              <a:buChar char="•"/>
            </a:pPr>
            <a:endParaRPr lang="en-US" sz="2000" dirty="0"/>
          </a:p>
          <a:p>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C527FC-DA20-97B4-5BC9-7D2246DFCDE2}"/>
              </a:ext>
            </a:extLst>
          </p:cNvPr>
          <p:cNvSpPr>
            <a:spLocks noGrp="1"/>
          </p:cNvSpPr>
          <p:nvPr>
            <p:ph type="body" idx="1"/>
          </p:nvPr>
        </p:nvSpPr>
        <p:spPr>
          <a:xfrm>
            <a:off x="869950" y="304800"/>
            <a:ext cx="10961688" cy="5539978"/>
          </a:xfrm>
        </p:spPr>
        <p:txBody>
          <a:bodyPr/>
          <a:lstStyle/>
          <a:p>
            <a:r>
              <a:rPr lang="en-IN" sz="2000" b="1" dirty="0"/>
              <a:t>Detection Engine</a:t>
            </a:r>
            <a:r>
              <a:rPr lang="en-IN" sz="2000" dirty="0"/>
              <a:t>:</a:t>
            </a:r>
          </a:p>
          <a:p>
            <a:pPr>
              <a:buFont typeface="Arial" panose="020B0604020202020204" pitchFamily="34" charset="0"/>
              <a:buChar char="•"/>
            </a:pPr>
            <a:r>
              <a:rPr lang="en-IN" sz="2000" b="1" dirty="0"/>
              <a:t>Signature-Based Detection</a:t>
            </a:r>
            <a:r>
              <a:rPr lang="en-IN" sz="2000" dirty="0"/>
              <a:t>: Matches packet patterns against a database of known attack signatures (e.g., SQL injection, DDoS).</a:t>
            </a:r>
          </a:p>
          <a:p>
            <a:pPr>
              <a:buFont typeface="Arial" panose="020B0604020202020204" pitchFamily="34" charset="0"/>
              <a:buChar char="•"/>
            </a:pPr>
            <a:r>
              <a:rPr lang="en-IN" sz="2000" b="1" dirty="0"/>
              <a:t>Anomaly-Based Detection</a:t>
            </a:r>
            <a:r>
              <a:rPr lang="en-IN" sz="2000" dirty="0"/>
              <a:t>: Identifies deviations from normal network </a:t>
            </a:r>
            <a:r>
              <a:rPr lang="en-IN" sz="2000" dirty="0" err="1"/>
              <a:t>behavior</a:t>
            </a:r>
            <a:r>
              <a:rPr lang="en-IN" sz="2000" dirty="0"/>
              <a:t> using statistical or machine learning models.</a:t>
            </a:r>
          </a:p>
          <a:p>
            <a:pPr>
              <a:buFont typeface="Arial" panose="020B0604020202020204" pitchFamily="34" charset="0"/>
              <a:buChar char="•"/>
            </a:pPr>
            <a:r>
              <a:rPr lang="en-IN" sz="2000" b="1" dirty="0" err="1"/>
              <a:t>Behavioral</a:t>
            </a:r>
            <a:r>
              <a:rPr lang="en-IN" sz="2000" b="1" dirty="0"/>
              <a:t> Analysis</a:t>
            </a:r>
            <a:r>
              <a:rPr lang="en-IN" sz="2000" dirty="0"/>
              <a:t>: Monitors user and device </a:t>
            </a:r>
            <a:r>
              <a:rPr lang="en-IN" sz="2000" dirty="0" err="1"/>
              <a:t>behaviors</a:t>
            </a:r>
            <a:r>
              <a:rPr lang="en-IN" sz="2000" dirty="0"/>
              <a:t> to detect unusual activity (e.g., irregular login attempts, data exfiltration).</a:t>
            </a:r>
          </a:p>
          <a:p>
            <a:pPr>
              <a:buFont typeface="Arial" panose="020B0604020202020204" pitchFamily="34" charset="0"/>
              <a:buChar char="•"/>
            </a:pPr>
            <a:endParaRPr lang="en-IN" sz="2000" dirty="0"/>
          </a:p>
          <a:p>
            <a:r>
              <a:rPr lang="en-US" sz="2000" b="1" dirty="0"/>
              <a:t>Alert Generation and Response</a:t>
            </a:r>
            <a:r>
              <a:rPr lang="en-US" sz="2000" dirty="0"/>
              <a:t>:</a:t>
            </a:r>
          </a:p>
          <a:p>
            <a:pPr>
              <a:buFont typeface="Arial" panose="020B0604020202020204" pitchFamily="34" charset="0"/>
              <a:buChar char="•"/>
            </a:pPr>
            <a:r>
              <a:rPr lang="en-US" sz="2000" dirty="0"/>
              <a:t>Categorizes threats by severity (Low, Medium, High).</a:t>
            </a:r>
          </a:p>
          <a:p>
            <a:pPr>
              <a:buFont typeface="Arial" panose="020B0604020202020204" pitchFamily="34" charset="0"/>
              <a:buChar char="•"/>
            </a:pPr>
            <a:r>
              <a:rPr lang="en-US" sz="2000" dirty="0"/>
              <a:t>Sends real-time notifications to administrators.</a:t>
            </a:r>
          </a:p>
          <a:p>
            <a:pPr>
              <a:buFont typeface="Arial" panose="020B0604020202020204" pitchFamily="34" charset="0"/>
              <a:buChar char="•"/>
            </a:pPr>
            <a:r>
              <a:rPr lang="en-US" sz="2000" dirty="0"/>
              <a:t>Automates responses like blacklisting IPs or isolating compromised devices.</a:t>
            </a:r>
          </a:p>
          <a:p>
            <a:pPr>
              <a:buFont typeface="Arial" panose="020B0604020202020204" pitchFamily="34" charset="0"/>
              <a:buChar char="•"/>
            </a:pPr>
            <a:endParaRPr lang="en-US" sz="2000" dirty="0"/>
          </a:p>
          <a:p>
            <a:r>
              <a:rPr lang="en-US" sz="2000" b="1" dirty="0"/>
              <a:t>Feedback and Learning</a:t>
            </a:r>
            <a:r>
              <a:rPr lang="en-US" sz="2000" dirty="0"/>
              <a:t>:</a:t>
            </a:r>
          </a:p>
          <a:p>
            <a:pPr>
              <a:buFont typeface="Arial" panose="020B0604020202020204" pitchFamily="34" charset="0"/>
              <a:buChar char="•"/>
            </a:pPr>
            <a:r>
              <a:rPr lang="en-US" sz="2000" dirty="0"/>
              <a:t>Refines detection models based on administrator feedback and historical data.</a:t>
            </a:r>
          </a:p>
          <a:p>
            <a:pPr>
              <a:buFont typeface="Arial" panose="020B0604020202020204" pitchFamily="34" charset="0"/>
              <a:buChar char="•"/>
            </a:pPr>
            <a:r>
              <a:rPr lang="en-US" sz="2000" dirty="0"/>
              <a:t>Integrates external threat intelligence feeds to update attack signatures dynamically.</a:t>
            </a:r>
          </a:p>
          <a:p>
            <a:pPr>
              <a:buFont typeface="Arial" panose="020B0604020202020204" pitchFamily="34" charset="0"/>
              <a:buChar char="•"/>
            </a:pPr>
            <a:endParaRPr lang="en-US"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57433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30" dirty="0"/>
              <a:t>Timeline</a:t>
            </a:r>
            <a:r>
              <a:rPr b="1" u="sng" spc="-180" dirty="0"/>
              <a:t> </a:t>
            </a:r>
            <a:r>
              <a:rPr b="1" u="sng" dirty="0"/>
              <a:t>of</a:t>
            </a:r>
            <a:r>
              <a:rPr b="1" u="sng" spc="-135" dirty="0"/>
              <a:t> </a:t>
            </a:r>
            <a:r>
              <a:rPr b="1" u="sng" spc="-20" dirty="0"/>
              <a:t>Project</a:t>
            </a:r>
          </a:p>
        </p:txBody>
      </p:sp>
      <p:pic>
        <p:nvPicPr>
          <p:cNvPr id="5" name="Picture 4">
            <a:extLst>
              <a:ext uri="{FF2B5EF4-FFF2-40B4-BE49-F238E27FC236}">
                <a16:creationId xmlns:a16="http://schemas.microsoft.com/office/drawing/2014/main" id="{527F7976-D45B-699C-0269-3F522D022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19200"/>
            <a:ext cx="10210800" cy="4381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50" dirty="0"/>
              <a:t>Outcomes</a:t>
            </a:r>
            <a:r>
              <a:rPr b="1" u="sng" spc="-165" dirty="0"/>
              <a:t> </a:t>
            </a:r>
            <a:r>
              <a:rPr b="1" u="sng" dirty="0"/>
              <a:t>/</a:t>
            </a:r>
            <a:r>
              <a:rPr b="1" u="sng" spc="-105" dirty="0"/>
              <a:t> </a:t>
            </a:r>
            <a:r>
              <a:rPr b="1" u="sng" spc="-35" dirty="0"/>
              <a:t>Results</a:t>
            </a:r>
            <a:r>
              <a:rPr b="1" u="sng" spc="-140" dirty="0"/>
              <a:t> </a:t>
            </a:r>
            <a:r>
              <a:rPr b="1" u="sng" spc="-10" dirty="0"/>
              <a:t>Obtained</a:t>
            </a:r>
          </a:p>
        </p:txBody>
      </p:sp>
      <p:sp>
        <p:nvSpPr>
          <p:cNvPr id="3" name="Text Placeholder 2">
            <a:extLst>
              <a:ext uri="{FF2B5EF4-FFF2-40B4-BE49-F238E27FC236}">
                <a16:creationId xmlns:a16="http://schemas.microsoft.com/office/drawing/2014/main" id="{8F458A21-9740-D789-23AF-99402A7C26A2}"/>
              </a:ext>
            </a:extLst>
          </p:cNvPr>
          <p:cNvSpPr>
            <a:spLocks noGrp="1"/>
          </p:cNvSpPr>
          <p:nvPr>
            <p:ph type="body" idx="1"/>
          </p:nvPr>
        </p:nvSpPr>
        <p:spPr>
          <a:xfrm>
            <a:off x="869950" y="1618361"/>
            <a:ext cx="10961370" cy="4801314"/>
          </a:xfrm>
        </p:spPr>
        <p:txBody>
          <a:bodyPr/>
          <a:lstStyle/>
          <a:p>
            <a:r>
              <a:rPr lang="en-US" sz="2000" dirty="0"/>
              <a:t>The </a:t>
            </a:r>
            <a:r>
              <a:rPr lang="en-US" sz="2000" b="1" dirty="0" err="1"/>
              <a:t>IntruAlert</a:t>
            </a:r>
            <a:r>
              <a:rPr lang="en-US" sz="2000" dirty="0"/>
              <a:t> project has yielded significant outcomes in terms of network security enhancement, real-time threat detection, and system performance. Below are the key outcomes and results obtained</a:t>
            </a:r>
          </a:p>
          <a:p>
            <a:endParaRPr lang="en-US" sz="2000" dirty="0"/>
          </a:p>
          <a:p>
            <a:r>
              <a:rPr lang="en-US" sz="2000" b="1" dirty="0"/>
              <a:t>1. Effective Threat Detection</a:t>
            </a:r>
          </a:p>
          <a:p>
            <a:pPr>
              <a:buFont typeface="Arial" panose="020B0604020202020204" pitchFamily="34" charset="0"/>
              <a:buChar char="•"/>
            </a:pPr>
            <a:r>
              <a:rPr lang="en-US" sz="2000" dirty="0"/>
              <a:t>The system successfully detected a wide range of cyber threats, including:</a:t>
            </a:r>
          </a:p>
          <a:p>
            <a:pPr marL="742950" lvl="1" indent="-285750">
              <a:buFont typeface="Arial" panose="020B0604020202020204" pitchFamily="34" charset="0"/>
              <a:buChar char="•"/>
            </a:pPr>
            <a:r>
              <a:rPr lang="en-US" sz="2000" dirty="0"/>
              <a:t>Denial-of-Service (DoS) and Distributed Denial-of-Service (DDoS) attacks.</a:t>
            </a:r>
          </a:p>
          <a:p>
            <a:pPr marL="742950" lvl="1" indent="-285750">
              <a:buFont typeface="Arial" panose="020B0604020202020204" pitchFamily="34" charset="0"/>
              <a:buChar char="•"/>
            </a:pPr>
            <a:r>
              <a:rPr lang="en-US" sz="2000" dirty="0"/>
              <a:t>Malware propagation and ransomware attempts.</a:t>
            </a:r>
          </a:p>
          <a:p>
            <a:pPr marL="742950" lvl="1" indent="-285750">
              <a:buFont typeface="Arial" panose="020B0604020202020204" pitchFamily="34" charset="0"/>
              <a:buChar char="•"/>
            </a:pPr>
            <a:r>
              <a:rPr lang="en-US" sz="2000" dirty="0"/>
              <a:t>Unauthorized access and brute force login attempts.</a:t>
            </a:r>
          </a:p>
          <a:p>
            <a:pPr marL="742950" lvl="1" indent="-285750">
              <a:buFont typeface="Arial" panose="020B0604020202020204" pitchFamily="34" charset="0"/>
              <a:buChar char="•"/>
            </a:pPr>
            <a:r>
              <a:rPr lang="en-US" sz="2000" dirty="0"/>
              <a:t>Data exfiltration and suspicious network behavior</a:t>
            </a:r>
          </a:p>
          <a:p>
            <a:pPr marL="742950" lvl="1" indent="-285750">
              <a:buFont typeface="Arial" panose="020B0604020202020204" pitchFamily="34" charset="0"/>
              <a:buChar char="•"/>
            </a:pPr>
            <a:endParaRPr lang="en-US" sz="2000" dirty="0"/>
          </a:p>
          <a:p>
            <a:r>
              <a:rPr lang="en-US" b="1" dirty="0"/>
              <a:t>2. Real-Time Monitoring and Alerts</a:t>
            </a:r>
          </a:p>
          <a:p>
            <a:pPr>
              <a:buFont typeface="Arial" panose="020B0604020202020204" pitchFamily="34" charset="0"/>
              <a:buChar char="•"/>
            </a:pPr>
            <a:r>
              <a:rPr lang="en-US" dirty="0" err="1"/>
              <a:t>IntruAlert</a:t>
            </a:r>
            <a:r>
              <a:rPr lang="en-US" dirty="0"/>
              <a:t> demonstrated the ability to:</a:t>
            </a:r>
          </a:p>
          <a:p>
            <a:pPr marL="742950" lvl="1" indent="-285750">
              <a:buFont typeface="Arial" panose="020B0604020202020204" pitchFamily="34" charset="0"/>
              <a:buChar char="•"/>
            </a:pPr>
            <a:r>
              <a:rPr lang="en-US" dirty="0"/>
              <a:t>Monitor real-time network traffic and analyze it efficiently without noticeable delays.</a:t>
            </a:r>
          </a:p>
          <a:p>
            <a:pPr marL="742950" lvl="1" indent="-285750">
              <a:buFont typeface="Arial" panose="020B0604020202020204" pitchFamily="34" charset="0"/>
              <a:buChar char="•"/>
            </a:pPr>
            <a:r>
              <a:rPr lang="en-US" dirty="0"/>
              <a:t>Generate instant alerts for detected threats, categorized by severity (low, medium, high).</a:t>
            </a:r>
          </a:p>
          <a:p>
            <a:pPr marL="742950" lvl="1" indent="-285750">
              <a:buFont typeface="Arial" panose="020B0604020202020204" pitchFamily="34" charset="0"/>
              <a:buChar char="•"/>
            </a:pPr>
            <a:endParaRPr lang="en-US" sz="2000" dirty="0"/>
          </a:p>
          <a:p>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21D18C-54DD-43A1-EC4C-25BC1D48E559}"/>
              </a:ext>
            </a:extLst>
          </p:cNvPr>
          <p:cNvSpPr>
            <a:spLocks noGrp="1"/>
          </p:cNvSpPr>
          <p:nvPr>
            <p:ph type="body" idx="1"/>
          </p:nvPr>
        </p:nvSpPr>
        <p:spPr>
          <a:xfrm>
            <a:off x="869950" y="304801"/>
            <a:ext cx="10961370" cy="6093976"/>
          </a:xfrm>
        </p:spPr>
        <p:txBody>
          <a:bodyPr/>
          <a:lstStyle/>
          <a:p>
            <a:r>
              <a:rPr lang="en-US" sz="2000" b="1" dirty="0"/>
              <a:t>3. Low False Positive and False Negative Rates</a:t>
            </a:r>
          </a:p>
          <a:p>
            <a:pPr>
              <a:buFont typeface="Arial" panose="020B0604020202020204" pitchFamily="34" charset="0"/>
              <a:buChar char="•"/>
            </a:pPr>
            <a:r>
              <a:rPr lang="en-US" sz="2000" dirty="0"/>
              <a:t>The hybrid detection mechanism reduced the occurrence of:</a:t>
            </a:r>
          </a:p>
          <a:p>
            <a:pPr marL="742950" lvl="1" indent="-285750">
              <a:buFont typeface="Arial" panose="020B0604020202020204" pitchFamily="34" charset="0"/>
              <a:buChar char="•"/>
            </a:pPr>
            <a:r>
              <a:rPr lang="en-US" sz="2000" b="1" dirty="0"/>
              <a:t>False Positives</a:t>
            </a:r>
            <a:r>
              <a:rPr lang="en-US" sz="2000" dirty="0"/>
              <a:t>: Flagging benign activities as malicious, which was minimized to less than 5%.</a:t>
            </a:r>
          </a:p>
          <a:p>
            <a:pPr marL="742950" lvl="1" indent="-285750">
              <a:buFont typeface="Arial" panose="020B0604020202020204" pitchFamily="34" charset="0"/>
              <a:buChar char="•"/>
            </a:pPr>
            <a:r>
              <a:rPr lang="en-US" sz="2000" b="1" dirty="0"/>
              <a:t>False Negatives</a:t>
            </a:r>
            <a:r>
              <a:rPr lang="en-US" sz="2000" dirty="0"/>
              <a:t>: Missing genuine threats, which was maintained at a negligible level.</a:t>
            </a:r>
          </a:p>
          <a:p>
            <a:pPr marL="742950" lvl="1" indent="-285750">
              <a:buFont typeface="Arial" panose="020B0604020202020204" pitchFamily="34" charset="0"/>
              <a:buChar char="•"/>
            </a:pPr>
            <a:endParaRPr lang="en-US" sz="2000" dirty="0"/>
          </a:p>
          <a:p>
            <a:r>
              <a:rPr lang="en-US" sz="2000" b="1" dirty="0"/>
              <a:t>4. Scalable and Flexible Design</a:t>
            </a:r>
          </a:p>
          <a:p>
            <a:pPr>
              <a:buFont typeface="Arial" panose="020B0604020202020204" pitchFamily="34" charset="0"/>
              <a:buChar char="•"/>
            </a:pPr>
            <a:r>
              <a:rPr lang="en-US" sz="2000" dirty="0"/>
              <a:t>The system proved scalable to handle high-traffic environments, such as enterprise networks and cloud infrastructures.</a:t>
            </a:r>
          </a:p>
          <a:p>
            <a:pPr>
              <a:buFont typeface="Arial" panose="020B0604020202020204" pitchFamily="34" charset="0"/>
              <a:buChar char="•"/>
            </a:pPr>
            <a:r>
              <a:rPr lang="en-US" sz="2000" dirty="0" err="1"/>
              <a:t>IntruAlert</a:t>
            </a:r>
            <a:r>
              <a:rPr lang="en-US" sz="2000" dirty="0"/>
              <a:t> successfully processed:</a:t>
            </a:r>
          </a:p>
          <a:p>
            <a:pPr marL="742950" lvl="1" indent="-285750">
              <a:buFont typeface="Arial" panose="020B0604020202020204" pitchFamily="34" charset="0"/>
              <a:buChar char="•"/>
            </a:pPr>
            <a:r>
              <a:rPr lang="en-US" sz="2000" dirty="0"/>
              <a:t>Over </a:t>
            </a:r>
            <a:r>
              <a:rPr lang="en-US" sz="2000" b="1" dirty="0"/>
              <a:t>10,000 packets per second</a:t>
            </a:r>
            <a:r>
              <a:rPr lang="en-US" sz="2000" dirty="0"/>
              <a:t> in high-traffic simulations.</a:t>
            </a:r>
          </a:p>
          <a:p>
            <a:pPr marL="742950" lvl="1" indent="-285750">
              <a:buFont typeface="Arial" panose="020B0604020202020204" pitchFamily="34" charset="0"/>
              <a:buChar char="•"/>
            </a:pPr>
            <a:r>
              <a:rPr lang="en-US" sz="2000" dirty="0"/>
              <a:t>Traffic across multiple protocols (TCP, UDP, ICMP, and HTTP).</a:t>
            </a:r>
          </a:p>
          <a:p>
            <a:pPr marL="742950" lvl="1" indent="-285750">
              <a:buFont typeface="Arial" panose="020B0604020202020204" pitchFamily="34" charset="0"/>
              <a:buChar char="•"/>
            </a:pPr>
            <a:endParaRPr lang="en-US" sz="2000" dirty="0"/>
          </a:p>
          <a:p>
            <a:r>
              <a:rPr lang="en-IN" sz="2000" b="1" dirty="0"/>
              <a:t>Quantifiable Results</a:t>
            </a:r>
          </a:p>
          <a:p>
            <a:pPr>
              <a:buFont typeface="Arial" panose="020B0604020202020204" pitchFamily="34" charset="0"/>
              <a:buChar char="•"/>
            </a:pPr>
            <a:r>
              <a:rPr lang="en-IN" sz="2000" b="1" dirty="0"/>
              <a:t>Detection Accuracy</a:t>
            </a:r>
            <a:r>
              <a:rPr lang="en-IN" sz="2000" dirty="0"/>
              <a:t>: ~95%</a:t>
            </a:r>
          </a:p>
          <a:p>
            <a:pPr>
              <a:buFont typeface="Arial" panose="020B0604020202020204" pitchFamily="34" charset="0"/>
              <a:buChar char="•"/>
            </a:pPr>
            <a:r>
              <a:rPr lang="en-IN" sz="2000" b="1" dirty="0"/>
              <a:t>False Positive Rate</a:t>
            </a:r>
            <a:r>
              <a:rPr lang="en-IN" sz="2000" dirty="0"/>
              <a:t>: &lt; 5%</a:t>
            </a:r>
          </a:p>
          <a:p>
            <a:pPr>
              <a:buFont typeface="Arial" panose="020B0604020202020204" pitchFamily="34" charset="0"/>
              <a:buChar char="•"/>
            </a:pPr>
            <a:r>
              <a:rPr lang="en-IN" sz="2000" b="1" dirty="0"/>
              <a:t>False Negative Rate</a:t>
            </a:r>
            <a:r>
              <a:rPr lang="en-IN" sz="2000" dirty="0"/>
              <a:t>: Negligible</a:t>
            </a:r>
          </a:p>
          <a:p>
            <a:pPr>
              <a:buFont typeface="Arial" panose="020B0604020202020204" pitchFamily="34" charset="0"/>
              <a:buChar char="•"/>
            </a:pPr>
            <a:r>
              <a:rPr lang="en-IN" sz="2000" b="1" dirty="0"/>
              <a:t>Traffic Processing Rate</a:t>
            </a:r>
            <a:r>
              <a:rPr lang="en-IN" sz="2000" dirty="0"/>
              <a:t>: ~10,000 packets/second</a:t>
            </a:r>
          </a:p>
          <a:p>
            <a:pPr>
              <a:buFont typeface="Arial" panose="020B0604020202020204" pitchFamily="34" charset="0"/>
              <a:buChar char="•"/>
            </a:pPr>
            <a:r>
              <a:rPr lang="en-IN" sz="2000" b="1" dirty="0"/>
              <a:t>Alert Response Time</a:t>
            </a:r>
            <a:r>
              <a:rPr lang="en-IN" sz="2000" dirty="0"/>
              <a:t>: ~2 seconds</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400826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30" dirty="0"/>
              <a:t>Conclusion</a:t>
            </a:r>
          </a:p>
        </p:txBody>
      </p:sp>
      <p:sp>
        <p:nvSpPr>
          <p:cNvPr id="3" name="Text Placeholder 2">
            <a:extLst>
              <a:ext uri="{FF2B5EF4-FFF2-40B4-BE49-F238E27FC236}">
                <a16:creationId xmlns:a16="http://schemas.microsoft.com/office/drawing/2014/main" id="{61C43ED9-F2F7-6B0E-A068-463D75B82B23}"/>
              </a:ext>
            </a:extLst>
          </p:cNvPr>
          <p:cNvSpPr>
            <a:spLocks noGrp="1"/>
          </p:cNvSpPr>
          <p:nvPr>
            <p:ph type="body" idx="1"/>
          </p:nvPr>
        </p:nvSpPr>
        <p:spPr>
          <a:xfrm>
            <a:off x="869950" y="1618361"/>
            <a:ext cx="10961370" cy="4585871"/>
          </a:xfrm>
        </p:spPr>
        <p:txBody>
          <a:bodyPr/>
          <a:lstStyle/>
          <a:p>
            <a:r>
              <a:rPr lang="en-US" sz="2000" dirty="0"/>
              <a:t>The </a:t>
            </a:r>
            <a:r>
              <a:rPr lang="en-US" sz="2000" b="1" dirty="0" err="1"/>
              <a:t>IntruAlert</a:t>
            </a:r>
            <a:r>
              <a:rPr lang="en-US" sz="2000" dirty="0"/>
              <a:t> project represents a significant step forward in the realm of network security, addressing the growing need for real-time intrusion detection and prevention in increasingly complex digital environments. By leveraging a hybrid detection approach—combining signature-based and anomaly-based methods—and incorporating advanced machine learning techniques, </a:t>
            </a:r>
            <a:r>
              <a:rPr lang="en-US" sz="2000" dirty="0" err="1"/>
              <a:t>IntruAlert</a:t>
            </a:r>
            <a:r>
              <a:rPr lang="en-US" sz="2000" dirty="0"/>
              <a:t> effectively identifies and mitigates both known and emerging cyber threats.</a:t>
            </a:r>
          </a:p>
          <a:p>
            <a:r>
              <a:rPr lang="en-US" sz="2000" dirty="0"/>
              <a:t>The system's ability to process high volumes of network traffic, coupled with its user-friendly dashboard and automated response mechanisms, ensures that organizations can protect their sensitive data and critical infrastructure with minimal manual intervention. The adaptability of </a:t>
            </a:r>
            <a:r>
              <a:rPr lang="en-US" sz="2000" dirty="0" err="1"/>
              <a:t>IntruAlert</a:t>
            </a:r>
            <a:r>
              <a:rPr lang="en-US" sz="2000" dirty="0"/>
              <a:t>, enhanced by its feedback and learning capabilities, ensures that it remains relevant in an evolving threat landscape, where cyberattacks are becoming more sophisticated and frequent.</a:t>
            </a:r>
          </a:p>
          <a:p>
            <a:endParaRPr lang="en-US" sz="2000" dirty="0"/>
          </a:p>
          <a:p>
            <a:r>
              <a:rPr lang="en-US" sz="2000" dirty="0"/>
              <a:t>In addition to achieving high detection accuracy and low false positive rates, the project has demonstrated robust performance in testing environments, validating its scalability and reliability for both enterprise networks and cloud-based infrastructures.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60" dirty="0"/>
              <a:t>References</a:t>
            </a:r>
          </a:p>
        </p:txBody>
      </p:sp>
      <p:sp>
        <p:nvSpPr>
          <p:cNvPr id="3" name="Text Placeholder 2">
            <a:extLst>
              <a:ext uri="{FF2B5EF4-FFF2-40B4-BE49-F238E27FC236}">
                <a16:creationId xmlns:a16="http://schemas.microsoft.com/office/drawing/2014/main" id="{BCF58C2B-B173-ED94-7EC2-9AB661688FB1}"/>
              </a:ext>
            </a:extLst>
          </p:cNvPr>
          <p:cNvSpPr>
            <a:spLocks noGrp="1"/>
          </p:cNvSpPr>
          <p:nvPr>
            <p:ph type="body" idx="1"/>
          </p:nvPr>
        </p:nvSpPr>
        <p:spPr>
          <a:xfrm>
            <a:off x="869950" y="1618361"/>
            <a:ext cx="10961370" cy="4985980"/>
          </a:xfrm>
        </p:spPr>
        <p:txBody>
          <a:bodyPr/>
          <a:lstStyle/>
          <a:p>
            <a:pPr marL="342900" lvl="0" indent="-342900">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Ahmad, Z., Khan, A. S., </a:t>
            </a:r>
            <a:r>
              <a:rPr lang="en-IN" sz="1800" dirty="0" err="1">
                <a:effectLst/>
                <a:latin typeface="Times New Roman" panose="02020603050405020304" pitchFamily="18" charset="0"/>
                <a:ea typeface="Times New Roman" panose="02020603050405020304" pitchFamily="18" charset="0"/>
              </a:rPr>
              <a:t>Shiang</a:t>
            </a:r>
            <a:r>
              <a:rPr lang="en-IN" sz="1800" dirty="0">
                <a:effectLst/>
                <a:latin typeface="Times New Roman" panose="02020603050405020304" pitchFamily="18" charset="0"/>
                <a:ea typeface="Times New Roman" panose="02020603050405020304" pitchFamily="18" charset="0"/>
              </a:rPr>
              <a:t>, C. W., Abdullah, J., &amp; Ahmad, F. (2021). Network Intrusion Detection System: A systematic study of Machine Learning and Deep Learning approaches. </a:t>
            </a:r>
            <a:r>
              <a:rPr lang="en-IN" sz="1800" i="1" dirty="0">
                <a:effectLst/>
                <a:latin typeface="Times New Roman" panose="02020603050405020304" pitchFamily="18" charset="0"/>
                <a:ea typeface="Times New Roman" panose="02020603050405020304" pitchFamily="18" charset="0"/>
              </a:rPr>
              <a:t>International Journal of Communication Systems</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2"/>
              </a:rPr>
              <a:t>https://onlinelibrary.wiley.com/doi/full/10.1002/ett.4150</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Forrest, S., Hofmeyr, S. A., </a:t>
            </a:r>
            <a:r>
              <a:rPr lang="en-IN" sz="1800" dirty="0" err="1">
                <a:effectLst/>
                <a:latin typeface="Times New Roman" panose="02020603050405020304" pitchFamily="18" charset="0"/>
                <a:ea typeface="Times New Roman" panose="02020603050405020304" pitchFamily="18" charset="0"/>
              </a:rPr>
              <a:t>Somayaji</a:t>
            </a:r>
            <a:r>
              <a:rPr lang="en-IN" sz="1800" dirty="0">
                <a:effectLst/>
                <a:latin typeface="Times New Roman" panose="02020603050405020304" pitchFamily="18" charset="0"/>
                <a:ea typeface="Times New Roman" panose="02020603050405020304" pitchFamily="18" charset="0"/>
              </a:rPr>
              <a:t>, A., &amp; Longstaff, T. A. (1996). A Sense of Self for Unix Processes. </a:t>
            </a:r>
            <a:r>
              <a:rPr lang="en-IN" sz="1800" i="1" dirty="0">
                <a:effectLst/>
                <a:latin typeface="Times New Roman" panose="02020603050405020304" pitchFamily="18" charset="0"/>
                <a:ea typeface="Times New Roman" panose="02020603050405020304" pitchFamily="18" charset="0"/>
              </a:rPr>
              <a:t>Proceedings of the 1996 IEEE Symposium on Security and Privacy</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3"/>
              </a:rPr>
              <a:t>https://dl.acm.org/doi/abs/10.1145/319709.319712</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McHugh, J. (2001). A Survey of Intrusion Detection Techniques. </a:t>
            </a:r>
            <a:r>
              <a:rPr lang="en-IN" sz="1800" i="1" dirty="0">
                <a:effectLst/>
                <a:latin typeface="Times New Roman" panose="02020603050405020304" pitchFamily="18" charset="0"/>
                <a:ea typeface="Times New Roman" panose="02020603050405020304" pitchFamily="18" charset="0"/>
              </a:rPr>
              <a:t>ACM Computing Surveys</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4"/>
              </a:rPr>
              <a:t>https://ieeexplore.ieee.org/abstract/document/4667434</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800" dirty="0" err="1">
                <a:effectLst/>
                <a:latin typeface="Times New Roman" panose="02020603050405020304" pitchFamily="18" charset="0"/>
                <a:ea typeface="Times New Roman" panose="02020603050405020304" pitchFamily="18" charset="0"/>
              </a:rPr>
              <a:t>Thottan</a:t>
            </a:r>
            <a:r>
              <a:rPr lang="en-IN" sz="1800" dirty="0">
                <a:effectLst/>
                <a:latin typeface="Times New Roman" panose="02020603050405020304" pitchFamily="18" charset="0"/>
                <a:ea typeface="Times New Roman" panose="02020603050405020304" pitchFamily="18" charset="0"/>
              </a:rPr>
              <a:t>, M., &amp; Ji, C. (2003). A Review of Anomaly Detection Techniques in Network Intrusion Detection Systems. </a:t>
            </a:r>
            <a:r>
              <a:rPr lang="en-IN" sz="1800" i="1" dirty="0">
                <a:effectLst/>
                <a:latin typeface="Times New Roman" panose="02020603050405020304" pitchFamily="18" charset="0"/>
                <a:ea typeface="Times New Roman" panose="02020603050405020304" pitchFamily="18" charset="0"/>
              </a:rPr>
              <a:t>Computer Networks</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5"/>
              </a:rPr>
              <a:t>https://www.sciencedirect.com/science/article/pii/S1877050916311127</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lvl="0">
              <a:tabLst>
                <a:tab pos="457200" algn="l"/>
              </a:tabLst>
            </a:pP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B76743-BF7E-73E1-FEE2-0AF52324713C}"/>
              </a:ext>
            </a:extLst>
          </p:cNvPr>
          <p:cNvSpPr>
            <a:spLocks noGrp="1"/>
          </p:cNvSpPr>
          <p:nvPr>
            <p:ph type="body" idx="1"/>
          </p:nvPr>
        </p:nvSpPr>
        <p:spPr>
          <a:xfrm>
            <a:off x="869950" y="457201"/>
            <a:ext cx="10961370" cy="4708981"/>
          </a:xfrm>
        </p:spPr>
        <p:txBody>
          <a:bodyPr/>
          <a:lstStyle/>
          <a:p>
            <a:pPr lvl="0">
              <a:tabLst>
                <a:tab pos="457200" algn="l"/>
              </a:tabLst>
            </a:pPr>
            <a:r>
              <a:rPr lang="en-IN" sz="1800" dirty="0">
                <a:effectLst/>
                <a:latin typeface="Times New Roman" panose="02020603050405020304" pitchFamily="18" charset="0"/>
                <a:ea typeface="Times New Roman" panose="02020603050405020304" pitchFamily="18" charset="0"/>
              </a:rPr>
              <a:t>5. Liao, K., Zhao, D., Cardenas, A., &amp; Xu, S. (2013). Anomaly-Based Network Intrusion Detection: Techniques, Systems and Challenges. </a:t>
            </a:r>
            <a:r>
              <a:rPr lang="en-IN" sz="1800" i="1" dirty="0">
                <a:effectLst/>
                <a:latin typeface="Times New Roman" panose="02020603050405020304" pitchFamily="18" charset="0"/>
                <a:ea typeface="Times New Roman" panose="02020603050405020304" pitchFamily="18" charset="0"/>
              </a:rPr>
              <a:t>Journal of Computer Science and Technology</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2"/>
              </a:rPr>
              <a:t>https://ieeexplore.ieee.org/abstract/document/4492545</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lvl="0">
              <a:tabLst>
                <a:tab pos="457200" algn="l"/>
              </a:tabLst>
            </a:pPr>
            <a:r>
              <a:rPr lang="en-IN" dirty="0">
                <a:latin typeface="Times New Roman" panose="02020603050405020304" pitchFamily="18" charset="0"/>
                <a:ea typeface="Times New Roman" panose="02020603050405020304" pitchFamily="18" charset="0"/>
              </a:rPr>
              <a:t>6. </a:t>
            </a:r>
            <a:r>
              <a:rPr lang="en-IN" sz="1800" dirty="0">
                <a:effectLst/>
                <a:latin typeface="Times New Roman" panose="02020603050405020304" pitchFamily="18" charset="0"/>
                <a:ea typeface="Times New Roman" panose="02020603050405020304" pitchFamily="18" charset="0"/>
              </a:rPr>
              <a:t>Agrawal, S., &amp; Agrawal, J. (2015). Review on Anomaly Based Network Intrusion Detection System. </a:t>
            </a:r>
            <a:r>
              <a:rPr lang="en-IN" sz="1800" i="1" dirty="0">
                <a:effectLst/>
                <a:latin typeface="Times New Roman" panose="02020603050405020304" pitchFamily="18" charset="0"/>
                <a:ea typeface="Times New Roman" panose="02020603050405020304" pitchFamily="18" charset="0"/>
              </a:rPr>
              <a:t>International Conference on Computer Communication and Informatics (ICCCI)</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3"/>
              </a:rPr>
              <a:t>https://ieeexplore.ieee.org/abstract/document/8284655</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lvl="0">
              <a:tabLst>
                <a:tab pos="457200" algn="l"/>
              </a:tabLst>
            </a:pPr>
            <a:r>
              <a:rPr lang="en-IN" sz="1800" dirty="0">
                <a:effectLst/>
                <a:latin typeface="Times New Roman" panose="02020603050405020304" pitchFamily="18" charset="0"/>
                <a:ea typeface="Times New Roman" panose="02020603050405020304" pitchFamily="18" charset="0"/>
              </a:rPr>
              <a:t>7. Kim, Y., Kim, J., &amp; Kim, H. (2020). Real-Time Network Intrusion Detection System Based on Deep Learning. </a:t>
            </a:r>
            <a:r>
              <a:rPr lang="en-IN" sz="1800" i="1" dirty="0">
                <a:effectLst/>
                <a:latin typeface="Times New Roman" panose="02020603050405020304" pitchFamily="18" charset="0"/>
                <a:ea typeface="Times New Roman" panose="02020603050405020304" pitchFamily="18" charset="0"/>
              </a:rPr>
              <a:t>International Conference on Artificial Intelligence in Information and Communication (ICAIIC)</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4"/>
              </a:rPr>
              <a:t>https://www.sciencedirect.com/science/article/pii/S1877050921011078</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lvl="0">
              <a:tabLst>
                <a:tab pos="457200" algn="l"/>
              </a:tabLst>
            </a:pPr>
            <a:r>
              <a:rPr lang="en-IN" sz="1800" dirty="0">
                <a:effectLst/>
                <a:latin typeface="Times New Roman" panose="02020603050405020304" pitchFamily="18" charset="0"/>
                <a:ea typeface="Times New Roman" panose="02020603050405020304" pitchFamily="18" charset="0"/>
              </a:rPr>
              <a:t>8. El-</a:t>
            </a:r>
            <a:r>
              <a:rPr lang="en-IN" sz="1800" dirty="0" err="1">
                <a:effectLst/>
                <a:latin typeface="Times New Roman" panose="02020603050405020304" pitchFamily="18" charset="0"/>
                <a:ea typeface="Times New Roman" panose="02020603050405020304" pitchFamily="18" charset="0"/>
              </a:rPr>
              <a:t>Bakry</a:t>
            </a:r>
            <a:r>
              <a:rPr lang="en-IN" sz="1800" dirty="0">
                <a:effectLst/>
                <a:latin typeface="Times New Roman" panose="02020603050405020304" pitchFamily="18" charset="0"/>
                <a:ea typeface="Times New Roman" panose="02020603050405020304" pitchFamily="18" charset="0"/>
              </a:rPr>
              <a:t>, H. M., &amp; </a:t>
            </a:r>
            <a:r>
              <a:rPr lang="en-IN" sz="1800" dirty="0" err="1">
                <a:effectLst/>
                <a:latin typeface="Times New Roman" panose="02020603050405020304" pitchFamily="18" charset="0"/>
                <a:ea typeface="Times New Roman" panose="02020603050405020304" pitchFamily="18" charset="0"/>
              </a:rPr>
              <a:t>Mastorakis</a:t>
            </a:r>
            <a:r>
              <a:rPr lang="en-IN" sz="1800" dirty="0">
                <a:effectLst/>
                <a:latin typeface="Times New Roman" panose="02020603050405020304" pitchFamily="18" charset="0"/>
                <a:ea typeface="Times New Roman" panose="02020603050405020304" pitchFamily="18" charset="0"/>
              </a:rPr>
              <a:t>, N. (2010). A Real-Time Intrusion Detection Algorithm for Network Security. </a:t>
            </a:r>
            <a:r>
              <a:rPr lang="en-IN" sz="1800" i="1" dirty="0">
                <a:effectLst/>
                <a:latin typeface="Times New Roman" panose="02020603050405020304" pitchFamily="18" charset="0"/>
                <a:ea typeface="Times New Roman" panose="02020603050405020304" pitchFamily="18" charset="0"/>
              </a:rPr>
              <a:t>International Journal of Computer Science and Network Security</a:t>
            </a:r>
            <a:r>
              <a:rPr lang="en-IN" sz="1800" dirty="0">
                <a:effectLst/>
                <a:latin typeface="Times New Roman" panose="02020603050405020304" pitchFamily="18" charset="0"/>
                <a:ea typeface="Times New Roman" panose="02020603050405020304" pitchFamily="18" charset="0"/>
              </a:rPr>
              <a:t>. Retrieved from </a:t>
            </a:r>
            <a:r>
              <a:rPr lang="en-IN" sz="1800" u="sng" dirty="0">
                <a:solidFill>
                  <a:srgbClr val="0000FF"/>
                </a:solidFill>
                <a:effectLst/>
                <a:latin typeface="Times New Roman" panose="02020603050405020304" pitchFamily="18" charset="0"/>
                <a:ea typeface="Times New Roman" panose="02020603050405020304" pitchFamily="18" charset="0"/>
                <a:hlinkClick r:id="rId5"/>
              </a:rPr>
              <a:t>https://ieeexplore.ieee.org/abstract/document/283931</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1069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45" dirty="0"/>
              <a:t>Introduction</a:t>
            </a:r>
          </a:p>
        </p:txBody>
      </p:sp>
      <p:sp>
        <p:nvSpPr>
          <p:cNvPr id="3" name="Text Placeholder 2">
            <a:extLst>
              <a:ext uri="{FF2B5EF4-FFF2-40B4-BE49-F238E27FC236}">
                <a16:creationId xmlns:a16="http://schemas.microsoft.com/office/drawing/2014/main" id="{10F0C2A0-9C3C-5EC7-E861-7D4C3D9A4D10}"/>
              </a:ext>
            </a:extLst>
          </p:cNvPr>
          <p:cNvSpPr>
            <a:spLocks noGrp="1"/>
          </p:cNvSpPr>
          <p:nvPr>
            <p:ph type="body" idx="1"/>
          </p:nvPr>
        </p:nvSpPr>
        <p:spPr>
          <a:xfrm>
            <a:off x="869950" y="1332084"/>
            <a:ext cx="10961370" cy="4093428"/>
          </a:xfrm>
        </p:spPr>
        <p:txBody>
          <a:bodyPr/>
          <a:lstStyle/>
          <a:p>
            <a:endParaRPr lang="en-US" sz="2200" dirty="0"/>
          </a:p>
          <a:p>
            <a:r>
              <a:rPr lang="en-US" sz="2000" dirty="0" err="1"/>
              <a:t>IntruAlert</a:t>
            </a:r>
            <a:r>
              <a:rPr lang="en-US" sz="2000" dirty="0"/>
              <a:t> is an advanced Intrusion Detection System (IDS) designed to monitor and safeguard network infrastructures in real time. With the rapid evolution of cyber threats, securing sensitive data and ensuring uninterrupted network operations have become critical priorities for organizations. </a:t>
            </a:r>
            <a:r>
              <a:rPr lang="en-US" sz="2000" dirty="0" err="1"/>
              <a:t>IntruAlert</a:t>
            </a:r>
            <a:r>
              <a:rPr lang="en-US" sz="2000" dirty="0"/>
              <a:t> addresses these challenges by providing a comprehensive and automated approach to detect, analyze, and respond to potential threats effectively.</a:t>
            </a:r>
          </a:p>
          <a:p>
            <a:endParaRPr lang="en-US" sz="2000" dirty="0"/>
          </a:p>
          <a:p>
            <a:r>
              <a:rPr lang="en-US" sz="2000" dirty="0"/>
              <a:t>The system captures and analyzes network traffic, identifies the protocols in use (TCP, UDP, ICMP, etc.), and performs in-depth packet analysis to detect malicious activities. Leveraging techniques such as attack signature matching and anomaly detection, </a:t>
            </a:r>
            <a:r>
              <a:rPr lang="en-US" sz="2000" dirty="0" err="1"/>
              <a:t>IntruAlert</a:t>
            </a:r>
            <a:r>
              <a:rPr lang="en-US" sz="2000" dirty="0"/>
              <a:t> ensures that both known and unknown threats are identified promptly. Its ability to classify threats based on severity levels (Low, Medium, High) helps prioritize responses and reduce the risk of data breaches or service disruptions.</a:t>
            </a:r>
          </a:p>
          <a:p>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50" dirty="0"/>
              <a:t>Literature</a:t>
            </a:r>
            <a:r>
              <a:rPr b="1" u="sng" spc="-165" dirty="0"/>
              <a:t> </a:t>
            </a:r>
            <a:r>
              <a:rPr b="1" u="sng" spc="-30" dirty="0"/>
              <a:t>Review</a:t>
            </a:r>
          </a:p>
        </p:txBody>
      </p:sp>
      <p:sp>
        <p:nvSpPr>
          <p:cNvPr id="3" name="Text Placeholder 2">
            <a:extLst>
              <a:ext uri="{FF2B5EF4-FFF2-40B4-BE49-F238E27FC236}">
                <a16:creationId xmlns:a16="http://schemas.microsoft.com/office/drawing/2014/main" id="{564B278A-BE9E-D7A1-8E61-5B460C829A38}"/>
              </a:ext>
            </a:extLst>
          </p:cNvPr>
          <p:cNvSpPr>
            <a:spLocks noGrp="1"/>
          </p:cNvSpPr>
          <p:nvPr>
            <p:ph type="body" idx="1"/>
          </p:nvPr>
        </p:nvSpPr>
        <p:spPr>
          <a:xfrm>
            <a:off x="948885" y="1524000"/>
            <a:ext cx="10961370" cy="4308872"/>
          </a:xfrm>
        </p:spPr>
        <p:txBody>
          <a:bodyPr/>
          <a:lstStyle/>
          <a:p>
            <a:r>
              <a:rPr lang="en-US" sz="2000" dirty="0"/>
              <a:t>The increasing prevalence of cyber-attacks has led to significant advancements in Intrusion Detection Systems (IDS), which are vital components of network security. IDS technology aims to detect, prevent, and respond to unauthorized or malicious activities within a network. </a:t>
            </a:r>
          </a:p>
          <a:p>
            <a:endParaRPr lang="en-US" sz="2000" dirty="0"/>
          </a:p>
          <a:p>
            <a:r>
              <a:rPr lang="en-US" sz="2000" b="1" dirty="0"/>
              <a:t>1. Evolution of Intrusion Detection Systems</a:t>
            </a:r>
          </a:p>
          <a:p>
            <a:r>
              <a:rPr lang="en-US" sz="2000" dirty="0"/>
              <a:t>The development of IDS dates back to the late 1980s, with Dorothy Denning's pioneering work on the Intrusion Detection Model. </a:t>
            </a:r>
          </a:p>
          <a:p>
            <a:pPr marL="342900" indent="-342900">
              <a:buFont typeface="Arial" panose="020B0604020202020204" pitchFamily="34" charset="0"/>
              <a:buChar char="•"/>
            </a:pPr>
            <a:r>
              <a:rPr lang="en-US" sz="2000" b="1" dirty="0"/>
              <a:t>Signature-Based IDS:</a:t>
            </a:r>
            <a:r>
              <a:rPr lang="en-US" sz="2000" dirty="0"/>
              <a:t> Detects attacks by comparing network activity to a database of known attack signatures.</a:t>
            </a:r>
          </a:p>
          <a:p>
            <a:pPr marL="342900" indent="-342900">
              <a:buFont typeface="Arial" panose="020B0604020202020204" pitchFamily="34" charset="0"/>
              <a:buChar char="•"/>
            </a:pPr>
            <a:r>
              <a:rPr lang="en-US" sz="2000" b="1" dirty="0"/>
              <a:t>Anomaly-Based IDS:</a:t>
            </a:r>
            <a:r>
              <a:rPr lang="en-US" sz="2000" dirty="0"/>
              <a:t> Identifies deviations from normal network behavior to detect novel threats.</a:t>
            </a:r>
          </a:p>
          <a:p>
            <a:endParaRPr lang="en-US" sz="2000" dirty="0"/>
          </a:p>
          <a:p>
            <a:r>
              <a:rPr lang="en-US" sz="2000" dirty="0"/>
              <a:t> </a:t>
            </a:r>
            <a:r>
              <a:rPr lang="en-US" sz="2000" b="1" dirty="0" err="1"/>
              <a:t>IntruAlert</a:t>
            </a:r>
            <a:r>
              <a:rPr lang="en-US" sz="2000" dirty="0"/>
              <a:t> leverages both approaches by combining attack signature matching with anomaly-based detection to offer a hybrid solution.</a:t>
            </a:r>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0EAB29-38B2-4BEE-54A8-3ADEF2500CE7}"/>
              </a:ext>
            </a:extLst>
          </p:cNvPr>
          <p:cNvSpPr>
            <a:spLocks noGrp="1"/>
          </p:cNvSpPr>
          <p:nvPr>
            <p:ph type="body" idx="1"/>
          </p:nvPr>
        </p:nvSpPr>
        <p:spPr>
          <a:xfrm>
            <a:off x="869950" y="304801"/>
            <a:ext cx="10961370" cy="4893647"/>
          </a:xfrm>
        </p:spPr>
        <p:txBody>
          <a:bodyPr/>
          <a:lstStyle/>
          <a:p>
            <a:r>
              <a:rPr lang="en-US" sz="2000" b="1" dirty="0"/>
              <a:t>2. Packet Analysis and Protocol Identification</a:t>
            </a:r>
          </a:p>
          <a:p>
            <a:endParaRPr lang="en-US" sz="2000" b="1" dirty="0"/>
          </a:p>
          <a:p>
            <a:r>
              <a:rPr lang="en-US" sz="2000" dirty="0"/>
              <a:t>Packet analysis plays a critical role in intrusion detection. Studies, such as those by Kumar and Sekar (1995), emphasize the importance of analyzing protocol-specific behaviors to detect suspicious activities.</a:t>
            </a:r>
          </a:p>
          <a:p>
            <a:r>
              <a:rPr lang="en-IN" sz="2000" dirty="0"/>
              <a:t>Modern IDS systems focus on examining protocols such as TCP, UDP, and ICMP to identify attack patterns. </a:t>
            </a:r>
            <a:r>
              <a:rPr lang="en-IN" sz="2000" b="1" dirty="0" err="1"/>
              <a:t>IntruAlert</a:t>
            </a:r>
            <a:r>
              <a:rPr lang="en-IN" sz="2000" dirty="0"/>
              <a:t> incorporates this principle by categorizing traffic based on protocol type and performing in-depth packet analysis.</a:t>
            </a:r>
          </a:p>
          <a:p>
            <a:endParaRPr lang="en-IN" sz="2000" dirty="0"/>
          </a:p>
          <a:p>
            <a:r>
              <a:rPr lang="en-US" sz="2000" b="1" dirty="0"/>
              <a:t>3. Real-Time Threat Detection</a:t>
            </a:r>
          </a:p>
          <a:p>
            <a:endParaRPr lang="en-US" sz="2000" b="1" dirty="0"/>
          </a:p>
          <a:p>
            <a:r>
              <a:rPr lang="en-US" sz="2000" dirty="0"/>
              <a:t>Real-time detection is crucial for mitigating cyber-attacks before they cause significant damage. Research by Bhuyan et al. (2014) highlights the importance of low-latency detection mechanisms in IDS. </a:t>
            </a:r>
            <a:r>
              <a:rPr lang="en-US" sz="2000" b="1" dirty="0" err="1"/>
              <a:t>IntruAlert</a:t>
            </a:r>
            <a:r>
              <a:rPr lang="en-US" sz="2000" dirty="0"/>
              <a:t> addresses this need through a real-time dashboard that captures and processes network traffic dynamically, providing actionable insights to administrators.</a:t>
            </a:r>
          </a:p>
          <a:p>
            <a:endParaRPr lang="en-US" sz="2000" dirty="0"/>
          </a:p>
          <a:p>
            <a:endParaRPr lang="en-IN" dirty="0"/>
          </a:p>
        </p:txBody>
      </p:sp>
    </p:spTree>
    <p:extLst>
      <p:ext uri="{BB962C8B-B14F-4D97-AF65-F5344CB8AC3E}">
        <p14:creationId xmlns:p14="http://schemas.microsoft.com/office/powerpoint/2010/main" val="68126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50" dirty="0"/>
              <a:t>Research</a:t>
            </a:r>
            <a:r>
              <a:rPr b="1" u="sng" spc="-200" dirty="0"/>
              <a:t> </a:t>
            </a:r>
            <a:r>
              <a:rPr b="1" u="sng" dirty="0"/>
              <a:t>Gaps</a:t>
            </a:r>
            <a:r>
              <a:rPr b="1" u="sng" spc="-175" dirty="0"/>
              <a:t> </a:t>
            </a:r>
            <a:r>
              <a:rPr b="1" u="sng" spc="-20" dirty="0"/>
              <a:t>Identified</a:t>
            </a:r>
          </a:p>
        </p:txBody>
      </p:sp>
      <p:sp>
        <p:nvSpPr>
          <p:cNvPr id="3" name="Text Placeholder 2">
            <a:extLst>
              <a:ext uri="{FF2B5EF4-FFF2-40B4-BE49-F238E27FC236}">
                <a16:creationId xmlns:a16="http://schemas.microsoft.com/office/drawing/2014/main" id="{85E37A8E-517B-F443-2FD5-945569C0A594}"/>
              </a:ext>
            </a:extLst>
          </p:cNvPr>
          <p:cNvSpPr>
            <a:spLocks noGrp="1"/>
          </p:cNvSpPr>
          <p:nvPr>
            <p:ph type="body" idx="1"/>
          </p:nvPr>
        </p:nvSpPr>
        <p:spPr>
          <a:xfrm>
            <a:off x="869950" y="1618361"/>
            <a:ext cx="10961370" cy="4308872"/>
          </a:xfrm>
        </p:spPr>
        <p:txBody>
          <a:bodyPr/>
          <a:lstStyle/>
          <a:p>
            <a:r>
              <a:rPr lang="en-US" sz="2000" dirty="0"/>
              <a:t>While </a:t>
            </a:r>
            <a:r>
              <a:rPr lang="en-US" sz="2000" b="1" dirty="0" err="1"/>
              <a:t>IntruAlert</a:t>
            </a:r>
            <a:r>
              <a:rPr lang="en-US" sz="2000" dirty="0"/>
              <a:t> is a robust solution for real-time intrusion detection and threat analysis, certain research gaps exist that, if addressed, could further enhance its effectiveness and adaptability. These gaps are highlighted below</a:t>
            </a:r>
          </a:p>
          <a:p>
            <a:endParaRPr lang="en-US" sz="2000" dirty="0"/>
          </a:p>
          <a:p>
            <a:pPr marL="457200" indent="-457200">
              <a:buAutoNum type="arabicPeriod"/>
            </a:pPr>
            <a:r>
              <a:rPr lang="en-US" sz="2000" b="1" dirty="0"/>
              <a:t>Limited Integration of Machine Learning and Artificial Intelligence</a:t>
            </a:r>
          </a:p>
          <a:p>
            <a:pPr>
              <a:buFont typeface="Arial" panose="020B0604020202020204" pitchFamily="34" charset="0"/>
              <a:buChar char="•"/>
            </a:pPr>
            <a:r>
              <a:rPr lang="en-US" sz="2000" b="1" dirty="0"/>
              <a:t>Current Gap:</a:t>
            </a:r>
            <a:r>
              <a:rPr lang="en-US" sz="2000" dirty="0"/>
              <a:t> The project predominantly relies on predefined attack signatures and static anomaly detection. While effective, this approach may struggle to detect zero-day attacks or advanced persistent threats (APTs).</a:t>
            </a:r>
          </a:p>
          <a:p>
            <a:pPr>
              <a:buFont typeface="Arial" panose="020B0604020202020204" pitchFamily="34" charset="0"/>
              <a:buChar char="•"/>
            </a:pPr>
            <a:endParaRPr lang="en-US" sz="2000" dirty="0"/>
          </a:p>
          <a:p>
            <a:r>
              <a:rPr lang="en-US" sz="2000" b="1" dirty="0"/>
              <a:t>2. Scalability and Performance in High-Traffic Networks</a:t>
            </a:r>
          </a:p>
          <a:p>
            <a:pPr>
              <a:buFont typeface="Arial" panose="020B0604020202020204" pitchFamily="34" charset="0"/>
              <a:buChar char="•"/>
            </a:pPr>
            <a:r>
              <a:rPr lang="en-US" sz="2000" b="1" dirty="0"/>
              <a:t>Current Gap:</a:t>
            </a:r>
            <a:r>
              <a:rPr lang="en-US" sz="2000" dirty="0"/>
              <a:t> The system's ability to handle high-volume data traffic in enterprise-scale networks is not explicitly tested or optimized.</a:t>
            </a:r>
          </a:p>
          <a:p>
            <a:pPr>
              <a:buFont typeface="Arial" panose="020B0604020202020204" pitchFamily="34" charset="0"/>
              <a:buChar char="•"/>
            </a:pPr>
            <a:endParaRPr lang="en-US" sz="2000" dirty="0"/>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3F88A7-D9CC-5368-331C-67D6085E53FE}"/>
              </a:ext>
            </a:extLst>
          </p:cNvPr>
          <p:cNvSpPr>
            <a:spLocks noGrp="1"/>
          </p:cNvSpPr>
          <p:nvPr>
            <p:ph type="body" idx="1"/>
          </p:nvPr>
        </p:nvSpPr>
        <p:spPr>
          <a:xfrm>
            <a:off x="869950" y="457201"/>
            <a:ext cx="10961370" cy="6155531"/>
          </a:xfrm>
        </p:spPr>
        <p:txBody>
          <a:bodyPr/>
          <a:lstStyle/>
          <a:p>
            <a:r>
              <a:rPr lang="en-IN" sz="2000" b="1" dirty="0"/>
              <a:t>3. Encryption-Aware Threat Detection</a:t>
            </a:r>
          </a:p>
          <a:p>
            <a:pPr>
              <a:buFont typeface="Arial" panose="020B0604020202020204" pitchFamily="34" charset="0"/>
              <a:buChar char="•"/>
            </a:pPr>
            <a:r>
              <a:rPr lang="en-IN" sz="2000" b="1" dirty="0"/>
              <a:t>Current Gap:</a:t>
            </a:r>
            <a:r>
              <a:rPr lang="en-IN" sz="2000" dirty="0"/>
              <a:t> Many modern networks employ encryption protocols (e.g., HTTPS, TLS) that limit the visibility of traditional IDS. </a:t>
            </a:r>
            <a:r>
              <a:rPr lang="en-IN" sz="2000" b="1" dirty="0" err="1"/>
              <a:t>IntruAlert</a:t>
            </a:r>
            <a:r>
              <a:rPr lang="en-IN" sz="2000" dirty="0"/>
              <a:t> does not explicitly mention handling encrypted traffic.</a:t>
            </a:r>
          </a:p>
          <a:p>
            <a:pPr>
              <a:buFont typeface="Arial" panose="020B0604020202020204" pitchFamily="34" charset="0"/>
              <a:buChar char="•"/>
            </a:pPr>
            <a:endParaRPr lang="en-IN" sz="2000" dirty="0"/>
          </a:p>
          <a:p>
            <a:r>
              <a:rPr lang="en-US" sz="2000" b="1" dirty="0"/>
              <a:t>4. Handling False Positives and False Negatives</a:t>
            </a:r>
          </a:p>
          <a:p>
            <a:pPr>
              <a:buFont typeface="Arial" panose="020B0604020202020204" pitchFamily="34" charset="0"/>
              <a:buChar char="•"/>
            </a:pPr>
            <a:r>
              <a:rPr lang="en-US" sz="2000" b="1" dirty="0"/>
              <a:t>Current Gap:</a:t>
            </a:r>
            <a:r>
              <a:rPr lang="en-US" sz="2000" dirty="0"/>
              <a:t> While threat classification exists, the system's accuracy in distinguishing legitimate traffic from malicious activity may lead to false alarms, which can overwhelm administrators.</a:t>
            </a:r>
          </a:p>
          <a:p>
            <a:pPr>
              <a:buFont typeface="Arial" panose="020B0604020202020204" pitchFamily="34" charset="0"/>
              <a:buChar char="•"/>
            </a:pPr>
            <a:endParaRPr lang="en-US" sz="2000" dirty="0"/>
          </a:p>
          <a:p>
            <a:r>
              <a:rPr lang="en-US" sz="2000" b="1" dirty="0"/>
              <a:t>5. Multi-Vector and Multi-Layer Attack Detection</a:t>
            </a:r>
          </a:p>
          <a:p>
            <a:pPr>
              <a:buFont typeface="Arial" panose="020B0604020202020204" pitchFamily="34" charset="0"/>
              <a:buChar char="•"/>
            </a:pPr>
            <a:r>
              <a:rPr lang="en-US" sz="2000" b="1" dirty="0"/>
              <a:t>Current Gap:</a:t>
            </a:r>
            <a:r>
              <a:rPr lang="en-US" sz="2000" dirty="0"/>
              <a:t> The project primarily focuses on individual protocols (e.g., TCP, UDP, ICMP) but does not explicitly address multi-vector attacks that operate across multiple layers of the OSI model.</a:t>
            </a:r>
          </a:p>
          <a:p>
            <a:endParaRPr lang="en-US" sz="2000" dirty="0"/>
          </a:p>
          <a:p>
            <a:r>
              <a:rPr lang="en-US" sz="2000" b="1" dirty="0"/>
              <a:t>6. Lack of Threat Intelligence Integration</a:t>
            </a:r>
          </a:p>
          <a:p>
            <a:pPr>
              <a:buFont typeface="Arial" panose="020B0604020202020204" pitchFamily="34" charset="0"/>
              <a:buChar char="•"/>
            </a:pPr>
            <a:r>
              <a:rPr lang="en-US" sz="2000" b="1" dirty="0"/>
              <a:t>Current Gap:</a:t>
            </a:r>
            <a:r>
              <a:rPr lang="en-US" sz="2000" dirty="0"/>
              <a:t> The system does not integrate external threat intelligence feeds or databases, which are essential for staying updated on the latest attack patterns and malicious IPs.</a:t>
            </a:r>
          </a:p>
          <a:p>
            <a:pPr>
              <a:buFont typeface="Arial" panose="020B0604020202020204" pitchFamily="34" charset="0"/>
              <a:buChar char="•"/>
            </a:pPr>
            <a:endParaRPr lang="en-US" sz="2000" dirty="0"/>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endParaRPr lang="en-IN" sz="2000" dirty="0"/>
          </a:p>
          <a:p>
            <a:endParaRPr lang="en-IN" sz="2000" dirty="0"/>
          </a:p>
        </p:txBody>
      </p:sp>
    </p:spTree>
    <p:extLst>
      <p:ext uri="{BB962C8B-B14F-4D97-AF65-F5344CB8AC3E}">
        <p14:creationId xmlns:p14="http://schemas.microsoft.com/office/powerpoint/2010/main" val="4209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u="sng" spc="-45" dirty="0"/>
              <a:t>Proposed</a:t>
            </a:r>
            <a:r>
              <a:rPr b="1" u="sng" spc="-200" dirty="0"/>
              <a:t> </a:t>
            </a:r>
            <a:r>
              <a:rPr b="1" u="sng" spc="-35" dirty="0"/>
              <a:t>Methodology</a:t>
            </a:r>
          </a:p>
        </p:txBody>
      </p:sp>
      <p:sp>
        <p:nvSpPr>
          <p:cNvPr id="3" name="Text Placeholder 2">
            <a:extLst>
              <a:ext uri="{FF2B5EF4-FFF2-40B4-BE49-F238E27FC236}">
                <a16:creationId xmlns:a16="http://schemas.microsoft.com/office/drawing/2014/main" id="{D2EFB5DA-BC6D-D215-6438-8046757FA8CC}"/>
              </a:ext>
            </a:extLst>
          </p:cNvPr>
          <p:cNvSpPr>
            <a:spLocks noGrp="1"/>
          </p:cNvSpPr>
          <p:nvPr>
            <p:ph type="body" idx="1"/>
          </p:nvPr>
        </p:nvSpPr>
        <p:spPr>
          <a:xfrm>
            <a:off x="917575" y="1600200"/>
            <a:ext cx="10961370" cy="3077766"/>
          </a:xfrm>
        </p:spPr>
        <p:txBody>
          <a:bodyPr/>
          <a:lstStyle/>
          <a:p>
            <a:r>
              <a:rPr lang="en-US" sz="2000" dirty="0"/>
              <a:t>The proposed methodology for </a:t>
            </a:r>
            <a:r>
              <a:rPr lang="en-US" sz="2000" b="1" dirty="0" err="1"/>
              <a:t>IntruAlert</a:t>
            </a:r>
            <a:r>
              <a:rPr lang="en-US" sz="2000" dirty="0"/>
              <a:t> involves a systematic approach to intrusion detection and threat mitigation, leveraging a combination of signature-based, anomaly-based, and behavior-based detection techniques. The methodology ensures real-time threat detection and alerting while prioritizing scalability, accuracy, and user-friendliness.</a:t>
            </a:r>
          </a:p>
          <a:p>
            <a:endParaRPr lang="en-US" sz="2000" dirty="0"/>
          </a:p>
          <a:p>
            <a:r>
              <a:rPr lang="en-US" sz="2000" b="1" dirty="0"/>
              <a:t>1. Data Collection and Preprocessing</a:t>
            </a:r>
          </a:p>
          <a:p>
            <a:pPr>
              <a:buFont typeface="Arial" panose="020B0604020202020204" pitchFamily="34" charset="0"/>
              <a:buChar char="•"/>
            </a:pPr>
            <a:r>
              <a:rPr lang="en-US" sz="2000" b="1" dirty="0"/>
              <a:t>Packet Capture:</a:t>
            </a:r>
            <a:endParaRPr lang="en-US" sz="2000" dirty="0"/>
          </a:p>
          <a:p>
            <a:pPr marL="742950" lvl="1" indent="-285750">
              <a:buFont typeface="Arial" panose="020B0604020202020204" pitchFamily="34" charset="0"/>
              <a:buChar char="•"/>
            </a:pPr>
            <a:r>
              <a:rPr lang="en-US" sz="2000" dirty="0"/>
              <a:t>Capture real-time network traffic using tools like </a:t>
            </a:r>
            <a:r>
              <a:rPr lang="en-US" sz="2000" b="1" dirty="0"/>
              <a:t>Wireshark</a:t>
            </a:r>
            <a:r>
              <a:rPr lang="en-US" sz="2000" dirty="0"/>
              <a:t>, </a:t>
            </a:r>
            <a:r>
              <a:rPr lang="en-US" sz="2000" b="1" dirty="0" err="1"/>
              <a:t>tcpdump</a:t>
            </a:r>
            <a:r>
              <a:rPr lang="en-US" sz="2000" dirty="0"/>
              <a:t>, or custom-built network sniffers.</a:t>
            </a:r>
          </a:p>
          <a:p>
            <a:pPr marL="742950" lvl="1" indent="-285750">
              <a:buFont typeface="Arial" panose="020B0604020202020204" pitchFamily="34" charset="0"/>
              <a:buChar char="•"/>
            </a:pPr>
            <a:r>
              <a:rPr lang="en-US" sz="2000" dirty="0"/>
              <a:t>Collect metadata and payload information for each packet.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CA9986-8706-7BD6-FC79-280E50C6D36D}"/>
              </a:ext>
            </a:extLst>
          </p:cNvPr>
          <p:cNvSpPr>
            <a:spLocks noGrp="1"/>
          </p:cNvSpPr>
          <p:nvPr>
            <p:ph type="body" idx="1"/>
          </p:nvPr>
        </p:nvSpPr>
        <p:spPr>
          <a:xfrm>
            <a:off x="869950" y="304801"/>
            <a:ext cx="10961370" cy="5262979"/>
          </a:xfrm>
        </p:spPr>
        <p:txBody>
          <a:bodyPr/>
          <a:lstStyle/>
          <a:p>
            <a:r>
              <a:rPr lang="en-IN" sz="2000" b="1" dirty="0"/>
              <a:t>2. Protocol Identification and Packet Analysis</a:t>
            </a:r>
          </a:p>
          <a:p>
            <a:endParaRPr lang="en-IN" sz="2000" b="1" dirty="0"/>
          </a:p>
          <a:p>
            <a:pPr>
              <a:buFont typeface="Arial" panose="020B0604020202020204" pitchFamily="34" charset="0"/>
              <a:buChar char="•"/>
            </a:pPr>
            <a:r>
              <a:rPr lang="en-IN" sz="2000" dirty="0"/>
              <a:t>Classify incoming traffic into different protocol types (TCP, UDP, ICMP, or others).</a:t>
            </a:r>
          </a:p>
          <a:p>
            <a:pPr>
              <a:buFont typeface="Arial" panose="020B0604020202020204" pitchFamily="34" charset="0"/>
              <a:buChar char="•"/>
            </a:pPr>
            <a:r>
              <a:rPr lang="en-IN" sz="2000" b="1" dirty="0"/>
              <a:t>Deep Packet Inspection (DPI):</a:t>
            </a:r>
            <a:endParaRPr lang="en-IN" sz="2000" dirty="0"/>
          </a:p>
          <a:p>
            <a:pPr marL="742950" lvl="1" indent="-285750">
              <a:buFont typeface="Arial" panose="020B0604020202020204" pitchFamily="34" charset="0"/>
              <a:buChar char="•"/>
            </a:pPr>
            <a:r>
              <a:rPr lang="en-IN" sz="2000" dirty="0"/>
              <a:t>Inspect payloads for specific patterns, signatures, or anomalies.</a:t>
            </a:r>
          </a:p>
          <a:p>
            <a:pPr marL="742950" lvl="1" indent="-285750">
              <a:buFont typeface="Arial" panose="020B0604020202020204" pitchFamily="34" charset="0"/>
              <a:buChar char="•"/>
            </a:pPr>
            <a:r>
              <a:rPr lang="en-IN" sz="2000" dirty="0"/>
              <a:t>Extract protocol-specific details for targeted analysis (e.g., headers, flags, sequence numbers).</a:t>
            </a:r>
          </a:p>
          <a:p>
            <a:pPr lvl="1"/>
            <a:endParaRPr lang="en-IN" sz="2000" dirty="0"/>
          </a:p>
          <a:p>
            <a:r>
              <a:rPr lang="en-US" b="1" dirty="0"/>
              <a:t>3. Threat Detection Framework</a:t>
            </a:r>
          </a:p>
          <a:p>
            <a:endParaRPr lang="en-US" b="1" dirty="0"/>
          </a:p>
          <a:p>
            <a:pPr>
              <a:buFont typeface="Arial" panose="020B0604020202020204" pitchFamily="34" charset="0"/>
              <a:buChar char="•"/>
            </a:pPr>
            <a:r>
              <a:rPr lang="en-US" b="1" dirty="0"/>
              <a:t>Hybrid Detection System:</a:t>
            </a:r>
            <a:endParaRPr lang="en-US" dirty="0"/>
          </a:p>
          <a:p>
            <a:pPr marL="742950" lvl="1" indent="-285750">
              <a:buFont typeface="Arial" panose="020B0604020202020204" pitchFamily="34" charset="0"/>
              <a:buChar char="•"/>
            </a:pPr>
            <a:r>
              <a:rPr lang="en-US" b="1" dirty="0"/>
              <a:t>Signature-Based Detection:</a:t>
            </a:r>
            <a:endParaRPr lang="en-US" dirty="0"/>
          </a:p>
          <a:p>
            <a:pPr marL="1143000" lvl="2" indent="-228600">
              <a:buFont typeface="Arial" panose="020B0604020202020204" pitchFamily="34" charset="0"/>
              <a:buChar char="•"/>
            </a:pPr>
            <a:r>
              <a:rPr lang="en-US" dirty="0"/>
              <a:t>Match incoming traffic patterns against a database of known attack signatures.</a:t>
            </a:r>
          </a:p>
          <a:p>
            <a:pPr marL="1143000" lvl="2" indent="-228600">
              <a:buFont typeface="Arial" panose="020B0604020202020204" pitchFamily="34" charset="0"/>
              <a:buChar char="•"/>
            </a:pPr>
            <a:r>
              <a:rPr lang="en-US" dirty="0"/>
              <a:t>Update the signature database dynamically using external threat intelligence feeds.</a:t>
            </a:r>
          </a:p>
          <a:p>
            <a:pPr marL="742950" lvl="1" indent="-285750">
              <a:buFont typeface="Arial" panose="020B0604020202020204" pitchFamily="34" charset="0"/>
              <a:buChar char="•"/>
            </a:pPr>
            <a:r>
              <a:rPr lang="en-US" b="1" dirty="0"/>
              <a:t>Anomaly-Based Detection:</a:t>
            </a:r>
            <a:endParaRPr lang="en-US" dirty="0"/>
          </a:p>
          <a:p>
            <a:pPr marL="1143000" lvl="2" indent="-228600">
              <a:buFont typeface="Arial" panose="020B0604020202020204" pitchFamily="34" charset="0"/>
              <a:buChar char="•"/>
            </a:pPr>
            <a:r>
              <a:rPr lang="en-US" dirty="0"/>
              <a:t>Use statistical methods or machine learning algorithms to identify deviations from normal traffic behavior.</a:t>
            </a:r>
          </a:p>
          <a:p>
            <a:pPr marL="1143000" lvl="2" indent="-228600">
              <a:buFont typeface="Arial" panose="020B0604020202020204" pitchFamily="34" charset="0"/>
              <a:buChar char="•"/>
            </a:pPr>
            <a:r>
              <a:rPr lang="en-US" dirty="0"/>
              <a:t>Detect unknown or zero-day attacks based on irregularities in traffic patterns.</a:t>
            </a:r>
            <a:endParaRPr lang="en-IN" sz="2000" dirty="0"/>
          </a:p>
          <a:p>
            <a:pPr marL="742950" lvl="1"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407247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E79297-97BF-B2C1-E272-6CC4A76C4201}"/>
              </a:ext>
            </a:extLst>
          </p:cNvPr>
          <p:cNvSpPr>
            <a:spLocks noGrp="1"/>
          </p:cNvSpPr>
          <p:nvPr>
            <p:ph type="body" idx="1"/>
          </p:nvPr>
        </p:nvSpPr>
        <p:spPr>
          <a:xfrm>
            <a:off x="869950" y="304800"/>
            <a:ext cx="10961688" cy="4616648"/>
          </a:xfrm>
        </p:spPr>
        <p:txBody>
          <a:bodyPr/>
          <a:lstStyle/>
          <a:p>
            <a:r>
              <a:rPr lang="en-US" sz="2000" b="1" dirty="0"/>
              <a:t>4. Alert Generation and Visualization</a:t>
            </a:r>
          </a:p>
          <a:p>
            <a:pPr>
              <a:buFont typeface="Arial" panose="020B0604020202020204" pitchFamily="34" charset="0"/>
              <a:buChar char="•"/>
            </a:pPr>
            <a:r>
              <a:rPr lang="en-US" sz="2000" dirty="0"/>
              <a:t>Generate real-time alerts when potential threats are identified.</a:t>
            </a:r>
          </a:p>
          <a:p>
            <a:pPr>
              <a:buFont typeface="Arial" panose="020B0604020202020204" pitchFamily="34" charset="0"/>
              <a:buChar char="•"/>
            </a:pPr>
            <a:r>
              <a:rPr lang="en-US" sz="2000" b="1" dirty="0"/>
              <a:t>User-Friendly Dashboard:</a:t>
            </a:r>
            <a:endParaRPr lang="en-US" sz="2000" dirty="0"/>
          </a:p>
          <a:p>
            <a:pPr marL="742950" lvl="1" indent="-285750">
              <a:buFont typeface="Arial" panose="020B0604020202020204" pitchFamily="34" charset="0"/>
              <a:buChar char="•"/>
            </a:pPr>
            <a:r>
              <a:rPr lang="en-US" sz="2000" dirty="0"/>
              <a:t>Display key metrics, traffic flows, and threat alerts in an intuitive graphical interface.</a:t>
            </a:r>
          </a:p>
          <a:p>
            <a:pPr marL="800100" lvl="1" indent="-342900">
              <a:buFont typeface="Arial" panose="020B0604020202020204" pitchFamily="34" charset="0"/>
              <a:buChar char="•"/>
            </a:pPr>
            <a:r>
              <a:rPr lang="en-US" sz="2000" dirty="0"/>
              <a:t>Include features like threat severity ratings, attack source IPs, and timestamps for quick analysis. Categorize alerts based on severity to help administrators prioritize responses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r>
              <a:rPr lang="en-US" sz="2000" b="1" dirty="0"/>
              <a:t>5. Continuous Learning and Improvement</a:t>
            </a:r>
          </a:p>
          <a:p>
            <a:pPr>
              <a:buFont typeface="Arial" panose="020B0604020202020204" pitchFamily="34" charset="0"/>
              <a:buChar char="•"/>
            </a:pPr>
            <a:r>
              <a:rPr lang="en-US" sz="2000" b="1" dirty="0"/>
              <a:t>Feedback Loop:</a:t>
            </a:r>
            <a:endParaRPr lang="en-US" sz="2000" dirty="0"/>
          </a:p>
          <a:p>
            <a:pPr marL="742950" lvl="1" indent="-285750">
              <a:buFont typeface="Arial" panose="020B0604020202020204" pitchFamily="34" charset="0"/>
              <a:buChar char="•"/>
            </a:pPr>
            <a:r>
              <a:rPr lang="en-US" sz="2000" dirty="0"/>
              <a:t>Incorporate user feedback to refine detection models and reduce false positives/negatives.</a:t>
            </a:r>
          </a:p>
          <a:p>
            <a:pPr>
              <a:buFont typeface="Arial" panose="020B0604020202020204" pitchFamily="34" charset="0"/>
              <a:buChar char="•"/>
            </a:pPr>
            <a:r>
              <a:rPr lang="en-US" sz="2000" b="1" dirty="0"/>
              <a:t>AI and Machine Learning Integration:</a:t>
            </a:r>
            <a:endParaRPr lang="en-US" sz="2000" dirty="0"/>
          </a:p>
          <a:p>
            <a:pPr marL="742950" lvl="1" indent="-285750">
              <a:buFont typeface="Arial" panose="020B0604020202020204" pitchFamily="34" charset="0"/>
              <a:buChar char="•"/>
            </a:pPr>
            <a:r>
              <a:rPr lang="en-US" sz="2000" dirty="0"/>
              <a:t>Train models on historical data to improve detection of emerging threats.</a:t>
            </a:r>
          </a:p>
          <a:p>
            <a:pPr marL="742950" lvl="1" indent="-285750">
              <a:buFont typeface="Arial" panose="020B0604020202020204" pitchFamily="34" charset="0"/>
              <a:buChar char="•"/>
            </a:pPr>
            <a:r>
              <a:rPr lang="en-US" sz="2000" dirty="0"/>
              <a:t>Continuously update models to adapt to evolving attack patterns.</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725844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2354</Words>
  <Application>Microsoft Office PowerPoint</Application>
  <PresentationFormat>Widescreen</PresentationFormat>
  <Paragraphs>187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Calibri Light</vt:lpstr>
      <vt:lpstr>Cambria</vt:lpstr>
      <vt:lpstr>Times New Roman</vt:lpstr>
      <vt:lpstr>Verdana</vt:lpstr>
      <vt:lpstr>Office Theme</vt:lpstr>
      <vt:lpstr>      PIP2001 Capstone Project</vt:lpstr>
      <vt:lpstr>Introduction</vt:lpstr>
      <vt:lpstr>Literature Review</vt:lpstr>
      <vt:lpstr>PowerPoint Presentation</vt:lpstr>
      <vt:lpstr>Research Gaps Identified</vt:lpstr>
      <vt:lpstr>PowerPoint Presentation</vt:lpstr>
      <vt:lpstr>Proposed Methodology</vt:lpstr>
      <vt:lpstr>PowerPoint Presentation</vt:lpstr>
      <vt:lpstr>PowerPoint Presentation</vt:lpstr>
      <vt:lpstr>Objectives</vt:lpstr>
      <vt:lpstr>PowerPoint Presentation</vt:lpstr>
      <vt:lpstr>System Design &amp; Implementation</vt:lpstr>
      <vt:lpstr>PowerPoint Presentation</vt:lpstr>
      <vt:lpstr>Timeline of Project</vt:lpstr>
      <vt:lpstr>Outcomes / Results Obtained</vt:lpstr>
      <vt:lpstr>PowerPoint Presentation</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Vidhya Gangadhar</cp:lastModifiedBy>
  <cp:revision>1</cp:revision>
  <dcterms:created xsi:type="dcterms:W3CDTF">2025-01-19T16:43:39Z</dcterms:created>
  <dcterms:modified xsi:type="dcterms:W3CDTF">2025-01-19T18:08:00Z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2025-01-19T00:00:00Z</vt:filetime>
  </property>
</Properties>
</file>