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ith Real-time Sentiment Analysis"/>
          <p:cNvSpPr txBox="1"/>
          <p:nvPr>
            <p:ph type="subTitle" sz="quarter" idx="1"/>
          </p:nvPr>
        </p:nvSpPr>
        <p:spPr>
          <a:xfrm>
            <a:off x="841142" y="6890212"/>
            <a:ext cx="22701716" cy="2512353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with Real-time Sentiment Analysis</a:t>
            </a:r>
          </a:p>
        </p:txBody>
      </p:sp>
      <p:sp>
        <p:nvSpPr>
          <p:cNvPr id="172" name="Enhancing Stock Price Prediction"/>
          <p:cNvSpPr txBox="1"/>
          <p:nvPr>
            <p:ph type="ctrTitle"/>
          </p:nvPr>
        </p:nvSpPr>
        <p:spPr>
          <a:xfrm rot="3184">
            <a:off x="842953" y="3354421"/>
            <a:ext cx="22698094" cy="3921491"/>
          </a:xfrm>
          <a:prstGeom prst="rect">
            <a:avLst/>
          </a:prstGeom>
        </p:spPr>
        <p:txBody>
          <a:bodyPr/>
          <a:lstStyle/>
          <a:p>
            <a:pPr/>
            <a:r>
              <a:t>Enhancing Stock Price Prediction </a:t>
            </a:r>
            <a:endParaRPr spc="-36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shot 2023-11-21 at 1.47.35 PM.png" descr="Screenshot 2023-11-21 at 1.47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664" y="-91487"/>
            <a:ext cx="24439328" cy="13898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shot 2023-11-21 at 1.48.09 PM.png" descr="Screenshot 2023-11-21 at 1.48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769" y="-33555"/>
            <a:ext cx="2442379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“Thank You”"/>
          <p:cNvSpPr txBox="1"/>
          <p:nvPr>
            <p:ph type="body" sz="half" idx="1"/>
          </p:nvPr>
        </p:nvSpPr>
        <p:spPr>
          <a:xfrm>
            <a:off x="1270000" y="5142904"/>
            <a:ext cx="21844000" cy="3430192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“Thank You”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Stock Prediction ?"/>
          <p:cNvSpPr txBox="1"/>
          <p:nvPr>
            <p:ph type="title"/>
          </p:nvPr>
        </p:nvSpPr>
        <p:spPr>
          <a:xfrm>
            <a:off x="1270000" y="1405219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Why Stock Prediction ?</a:t>
            </a:r>
          </a:p>
        </p:txBody>
      </p:sp>
      <p:sp>
        <p:nvSpPr>
          <p:cNvPr id="175" name="Stock prediction is a cornerstone of financial markets, guiding investment strategies for individuals and institutions worldwide.…"/>
          <p:cNvSpPr txBox="1"/>
          <p:nvPr>
            <p:ph type="body" idx="1"/>
          </p:nvPr>
        </p:nvSpPr>
        <p:spPr>
          <a:xfrm>
            <a:off x="1270000" y="4245790"/>
            <a:ext cx="21844000" cy="9953155"/>
          </a:xfrm>
          <a:prstGeom prst="rect">
            <a:avLst/>
          </a:prstGeom>
        </p:spPr>
        <p:txBody>
          <a:bodyPr/>
          <a:lstStyle/>
          <a:p>
            <a:pPr/>
            <a:r>
              <a:t>Stock prediction is a cornerstone of financial markets, guiding investment strategies for individuals and institutions worldwide.</a:t>
            </a:r>
          </a:p>
          <a:p>
            <a:pPr/>
            <a:r>
              <a:t>Billions of dollars and extensive resources are invested annually by companies in developing advanced predictive models.</a:t>
            </a:r>
          </a:p>
          <a:p>
            <a:pPr/>
            <a:r>
              <a:t>The primary goal is to anticipate market trends and individual stock movements amid complex, often unpredictable economic conditions.</a:t>
            </a:r>
          </a:p>
          <a:p>
            <a:pPr/>
            <a:r>
              <a:t>Continuous advancements in AI, machine learning, and big data analytics are revolutionizing stock prediction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mitations of Traditional Time Series Models"/>
          <p:cNvSpPr txBox="1"/>
          <p:nvPr>
            <p:ph type="title"/>
          </p:nvPr>
        </p:nvSpPr>
        <p:spPr>
          <a:xfrm>
            <a:off x="1270000" y="838200"/>
            <a:ext cx="9652000" cy="2453254"/>
          </a:xfrm>
          <a:prstGeom prst="rect">
            <a:avLst/>
          </a:prstGeom>
        </p:spPr>
        <p:txBody>
          <a:bodyPr/>
          <a:lstStyle>
            <a:lvl1pPr defTabSz="652145">
              <a:defRPr spc="-199" sz="6636"/>
            </a:lvl1pPr>
          </a:lstStyle>
          <a:p>
            <a:pPr/>
            <a:r>
              <a:t>Limitations of Traditional Time Series Models</a:t>
            </a:r>
          </a:p>
        </p:txBody>
      </p:sp>
      <p:sp>
        <p:nvSpPr>
          <p:cNvPr id="178" name="Time series models alone often fail to capture market dynamics.…"/>
          <p:cNvSpPr txBox="1"/>
          <p:nvPr>
            <p:ph type="body" sz="half" idx="1"/>
          </p:nvPr>
        </p:nvSpPr>
        <p:spPr>
          <a:xfrm>
            <a:off x="772367" y="3651083"/>
            <a:ext cx="10842723" cy="9294843"/>
          </a:xfrm>
          <a:prstGeom prst="rect">
            <a:avLst/>
          </a:prstGeom>
        </p:spPr>
        <p:txBody>
          <a:bodyPr/>
          <a:lstStyle/>
          <a:p>
            <a:pPr marL="558800" indent="-558800">
              <a:defRPr sz="3900"/>
            </a:pPr>
            <a:r>
              <a:t>Time series models alone often fail to capture market dynamics. </a:t>
            </a:r>
          </a:p>
          <a:p>
            <a:pPr marL="558800" indent="-558800">
              <a:defRPr sz="3900"/>
            </a:pPr>
            <a:r>
              <a:t>Public perception and sentiment can be heavily influenced by CEOs' personal events, impacting stock prices.</a:t>
            </a:r>
          </a:p>
          <a:p>
            <a:pPr marL="558800" indent="-558800">
              <a:defRPr sz="3900"/>
            </a:pPr>
            <a:r>
              <a:t>Incorporating NLP can enhance predictions by analyzing sentiment and trends from textual data, offering a more comprehensive view.</a:t>
            </a:r>
          </a:p>
          <a:p>
            <a:pPr marL="558800" indent="-558800">
              <a:defRPr sz="3900"/>
            </a:pPr>
            <a:r>
              <a:rPr b="1"/>
              <a:t>Example</a:t>
            </a:r>
            <a:r>
              <a:t>: Elon Musk's tweets have historically caused significant fluctuations in cryptocurrency values.</a:t>
            </a:r>
          </a:p>
        </p:txBody>
      </p:sp>
      <p:pic>
        <p:nvPicPr>
          <p:cNvPr id="179" name="Screenshot 2023-11-20 at 12.47.28 PM.png" descr="Screenshot 2023-11-20 at 12.47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3178" y="1125026"/>
            <a:ext cx="10967261" cy="2408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shot 2023-11-20 at 12.51.32 PM.png" descr="Screenshot 2023-11-20 at 12.51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22684" y="3036884"/>
            <a:ext cx="9345250" cy="2276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shot 2023-11-20 at 12.55.49 PM.png" descr="Screenshot 2023-11-20 at 12.55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7861" y="8270673"/>
            <a:ext cx="10117623" cy="253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3-11-21 at 1.10.47 PM.png" descr="Screenshot 2023-11-21 at 1.10.4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41529" y="5031600"/>
            <a:ext cx="11950286" cy="3138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3-11-21 at 1.11.36 PM.png" descr="Screenshot 2023-11-21 at 1.11.36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02453" y="10579238"/>
            <a:ext cx="8420101" cy="217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enefits of leveraging Sentiment Analysis"/>
          <p:cNvSpPr txBox="1"/>
          <p:nvPr>
            <p:ph type="title"/>
          </p:nvPr>
        </p:nvSpPr>
        <p:spPr>
          <a:xfrm>
            <a:off x="1150167" y="1596497"/>
            <a:ext cx="22083666" cy="1549401"/>
          </a:xfrm>
          <a:prstGeom prst="rect">
            <a:avLst/>
          </a:prstGeom>
        </p:spPr>
        <p:txBody>
          <a:bodyPr/>
          <a:lstStyle/>
          <a:p>
            <a:pPr/>
            <a:r>
              <a:t>Benefits of leveraging Sentiment Analysis </a:t>
            </a:r>
          </a:p>
        </p:txBody>
      </p:sp>
      <p:sp>
        <p:nvSpPr>
          <p:cNvPr id="186" name="Sentiment analysis provides a deeper understanding of market sentiment, capturing investor emotions and public perceptions.…"/>
          <p:cNvSpPr txBox="1"/>
          <p:nvPr>
            <p:ph type="body" idx="1"/>
          </p:nvPr>
        </p:nvSpPr>
        <p:spPr>
          <a:xfrm>
            <a:off x="1425533" y="4077625"/>
            <a:ext cx="21532934" cy="8432801"/>
          </a:xfrm>
          <a:prstGeom prst="rect">
            <a:avLst/>
          </a:prstGeom>
        </p:spPr>
        <p:txBody>
          <a:bodyPr/>
          <a:lstStyle/>
          <a:p>
            <a:pPr/>
            <a:r>
              <a:t>Sentiment analysis provides a deeper understanding of market sentiment, capturing investor emotions and public perceptions.</a:t>
            </a:r>
          </a:p>
          <a:p>
            <a:pPr/>
            <a:r>
              <a:t>Incorporates real-time data from news, social media, and other textual sources for more timely and relevant predictions.</a:t>
            </a:r>
          </a:p>
          <a:p>
            <a:pPr/>
            <a:r>
              <a:t>Combines quantitative data with qualitative insights, leading to more accurate and comprehensive stock predictions.</a:t>
            </a:r>
          </a:p>
          <a:p>
            <a:pPr/>
            <a:r>
              <a:t>Helps in identifying emerging trends and shifts in investor sentiment before they are reflected in market prices.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shot 2023-11-21 at 12.50.56 PM.png" descr="Screenshot 2023-11-21 at 12.50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2" y="-3675"/>
            <a:ext cx="24184828" cy="1372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Ensemble Learning"/>
          <p:cNvSpPr txBox="1"/>
          <p:nvPr/>
        </p:nvSpPr>
        <p:spPr>
          <a:xfrm>
            <a:off x="8653637" y="8811892"/>
            <a:ext cx="582808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Ensemble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6354" t="3843" r="1313" b="0"/>
          <a:stretch>
            <a:fillRect/>
          </a:stretch>
        </p:blipFill>
        <p:spPr>
          <a:xfrm>
            <a:off x="8959844" y="7036633"/>
            <a:ext cx="15282054" cy="654751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STM"/>
          <p:cNvSpPr txBox="1"/>
          <p:nvPr>
            <p:ph type="title" idx="4294967295"/>
          </p:nvPr>
        </p:nvSpPr>
        <p:spPr>
          <a:xfrm>
            <a:off x="1150167" y="743412"/>
            <a:ext cx="22083666" cy="15494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193" name="Employed a single-layer LSTM model, chosen for its ability to capture long-term dependencies in time series data.…"/>
          <p:cNvSpPr txBox="1"/>
          <p:nvPr/>
        </p:nvSpPr>
        <p:spPr>
          <a:xfrm>
            <a:off x="987873" y="2933910"/>
            <a:ext cx="13647840" cy="9166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Employed a single-layer LSTM model, chosen for its ability to capture long-term dependencies in time series data.</a:t>
            </a:r>
          </a:p>
          <a:p>
            <a:pPr lvl="1"/>
            <a:r>
              <a:rPr b="1"/>
              <a:t>Data:</a:t>
            </a:r>
            <a:r>
              <a:t> 15 years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S&amp;P 500</a:t>
            </a:r>
            <a:r>
              <a:t> daily stock data</a:t>
            </a:r>
          </a:p>
          <a:p>
            <a:pPr lvl="1"/>
            <a:r>
              <a:rPr b="1"/>
              <a:t>Optimizer:</a:t>
            </a:r>
            <a:r>
              <a:t>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Adam</a:t>
            </a:r>
            <a:r>
              <a:t> optimizer, Initial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lr</a:t>
            </a:r>
            <a:r>
              <a:t> = 0.001, with a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ReduceOnPlateau</a:t>
            </a:r>
            <a:r>
              <a:t> learning rate scheduler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Model evaluated using various metrics: Mean Squared Error, Mean Absolute Error, Mean Absolute Percentage Error</a:t>
            </a:r>
          </a:p>
        </p:txBody>
      </p:sp>
      <p:pic>
        <p:nvPicPr>
          <p:cNvPr id="194" name="Screenshot 2023-11-20 at 1.17.20 PM.png" descr="Screenshot 2023-11-20 at 1.17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4505" y="3318224"/>
            <a:ext cx="9405521" cy="3233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3-11-21 at 12.53.14 PM.png" descr="Screenshot 2023-11-21 at 12.53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72293" y="7239326"/>
            <a:ext cx="4890680" cy="1971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NLP Sentiment Analysis"/>
          <p:cNvSpPr txBox="1"/>
          <p:nvPr>
            <p:ph type="title"/>
          </p:nvPr>
        </p:nvSpPr>
        <p:spPr>
          <a:xfrm>
            <a:off x="1270000" y="838200"/>
            <a:ext cx="21844000" cy="1549400"/>
          </a:xfrm>
          <a:prstGeom prst="rect">
            <a:avLst/>
          </a:prstGeom>
        </p:spPr>
        <p:txBody>
          <a:bodyPr/>
          <a:lstStyle/>
          <a:p>
            <a:pPr/>
            <a:r>
              <a:t>NLP Sentiment Analysis</a:t>
            </a:r>
          </a:p>
        </p:txBody>
      </p:sp>
      <p:sp>
        <p:nvSpPr>
          <p:cNvPr id="198" name="Initialised BERT language model, then further fine tuned it on a large financial corpus for enhanced accuracy in the finance domain.…"/>
          <p:cNvSpPr txBox="1"/>
          <p:nvPr>
            <p:ph type="body" idx="1"/>
          </p:nvPr>
        </p:nvSpPr>
        <p:spPr>
          <a:xfrm>
            <a:off x="1270000" y="3158676"/>
            <a:ext cx="21844000" cy="9541324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Initialised BERT language model, then further </a:t>
            </a:r>
            <a:r>
              <a:rPr b="1"/>
              <a:t>fine tuned</a:t>
            </a:r>
            <a:r>
              <a:t> it on a large financial corpus for enhanced accuracy in the finance domain.</a:t>
            </a:r>
          </a:p>
          <a:p>
            <a:pPr lvl="1" marL="0" indent="452627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rPr b="1"/>
              <a:t>Data</a:t>
            </a:r>
            <a:r>
              <a:t>: </a:t>
            </a:r>
            <a:r>
              <a:rPr i="1"/>
              <a:t>Financial</a:t>
            </a:r>
            <a:r>
              <a:t> </a:t>
            </a:r>
            <a:r>
              <a:rPr i="1">
                <a:latin typeface="Menlo Regular"/>
                <a:ea typeface="Menlo Regular"/>
                <a:cs typeface="Menlo Regular"/>
                <a:sym typeface="Menlo Regular"/>
              </a:rPr>
              <a:t>PhraseBank</a:t>
            </a:r>
            <a:r>
              <a:t> by Malo et al. (2014) for fine-tuning, specifically for financial sentiment classification.</a:t>
            </a:r>
          </a:p>
          <a:p>
            <a:pPr lvl="1" marL="0" indent="452627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rPr b="1"/>
              <a:t>Output</a:t>
            </a:r>
            <a:r>
              <a:t>: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Softmax</a:t>
            </a:r>
            <a:r>
              <a:t> probabilities for three sentiment labels: positive, negative, or neutral.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Configured with "hidden_act": "gelu" and a maximum sequence length of 512.</a:t>
            </a:r>
          </a:p>
          <a:p>
            <a:pPr lvl="1" marL="0" indent="452627" defTabSz="2414016">
              <a:spcBef>
                <a:spcPts val="2300"/>
              </a:spcBef>
              <a:buClrTx/>
              <a:buSzTx/>
              <a:buNone/>
              <a:defRPr sz="4752"/>
            </a:pPr>
          </a:p>
        </p:txBody>
      </p:sp>
      <p:pic>
        <p:nvPicPr>
          <p:cNvPr id="199" name="Screenshot 2023-11-21 at 12.52.29 PM.png" descr="Screenshot 2023-11-21 at 12.5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1243" y="10236865"/>
            <a:ext cx="7121514" cy="304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shot 2023-11-21 at 12.50.56 PM.png" descr="Screenshot 2023-11-21 at 12.50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2" y="-3675"/>
            <a:ext cx="24184828" cy="137233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Ensemble Learning"/>
          <p:cNvSpPr txBox="1"/>
          <p:nvPr/>
        </p:nvSpPr>
        <p:spPr>
          <a:xfrm>
            <a:off x="8653637" y="8811892"/>
            <a:ext cx="582808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Ensemble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236" y="181412"/>
            <a:ext cx="23708528" cy="6624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358" y="7022645"/>
            <a:ext cx="23708528" cy="6624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