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"gauravsarkar97" &amp; "meet2mky"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"gauravsarkar97" &amp; "meet2mky"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"gauravsarkar97" &amp; "meet2mky"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"gauravsarkar97" &amp; "meet2mky"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"gauravsarkar97" &amp; "meet2mky"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"gauravsarkar97" &amp; "meet2mky"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"gauravsarkar97" &amp; "meet2mky"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"gauravsarkar97" &amp; "meet2mky"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"gauravsarkar97" &amp; "meet2mky"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"gauravsarkar97" &amp; "meet2mky"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"gauravsarkar97" &amp; "meet2mky"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Made by "gauravsarkar97" &amp; "meet2mky"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7225"/>
            <a:ext cx="10972800" cy="131826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Address Plate Recognition and Delivery System using Drone</a:t>
            </a:r>
            <a:endParaRPr lang="en-US" dirty="0"/>
          </a:p>
        </p:txBody>
      </p:sp>
      <p:pic>
        <p:nvPicPr>
          <p:cNvPr id="6" name="Content Placeholder 5" descr="intr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74975" y="2531745"/>
            <a:ext cx="6240780" cy="333756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Made by "gauravsarkar97" &amp; "meet2mky"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Pre-processing Image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862965"/>
            <a:ext cx="11389995" cy="5798185"/>
          </a:xfrm>
        </p:spPr>
        <p:txBody>
          <a:bodyPr/>
          <a:p>
            <a:r>
              <a:rPr lang="en-US"/>
              <a:t>deskew an image</a:t>
            </a:r>
            <a:endParaRPr lang="en-US"/>
          </a:p>
          <a:p>
            <a:pPr lvl="1"/>
            <a:r>
              <a:rPr lang="en-US" sz="2400"/>
              <a:t>Detecting the block of text in the image.</a:t>
            </a:r>
            <a:endParaRPr lang="en-US" sz="2400"/>
          </a:p>
          <a:p>
            <a:pPr lvl="1"/>
            <a:r>
              <a:rPr lang="en-US" sz="2400"/>
              <a:t>Computing the angle of the rotated text.</a:t>
            </a:r>
            <a:endParaRPr lang="en-US" sz="2400"/>
          </a:p>
          <a:p>
            <a:pPr lvl="1"/>
            <a:r>
              <a:rPr lang="en-US" sz="2400"/>
              <a:t>Rotating the image to correct for the skew.</a:t>
            </a:r>
            <a:endParaRPr lang="en-US" sz="2400"/>
          </a:p>
          <a:p>
            <a:endParaRPr lang="en-US" sz="2400"/>
          </a:p>
        </p:txBody>
      </p:sp>
      <p:pic>
        <p:nvPicPr>
          <p:cNvPr id="4" name="Content Placeholder 3" descr="text_skew_pos41_result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28395" y="2821940"/>
            <a:ext cx="9264015" cy="35420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20750" y="6363970"/>
            <a:ext cx="10126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Image source: https://www.pyimagesearch.com/2017/02/20/text-skew-correction-opencv-python/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Made by "gauravsarkar97" &amp; "meet2mky"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Grayscale conversion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All grayscale algorithms fundamentally do:</a:t>
            </a:r>
            <a:endParaRPr lang="en-US"/>
          </a:p>
          <a:p>
            <a:pPr lvl="1"/>
            <a:r>
              <a:rPr lang="en-US"/>
              <a:t>Get the red, green, and blue values of a pixel</a:t>
            </a:r>
            <a:endParaRPr lang="en-US"/>
          </a:p>
          <a:p>
            <a:pPr lvl="1"/>
            <a:r>
              <a:rPr lang="en-US"/>
              <a:t>Use maths to turn those numbers into a single gray value</a:t>
            </a:r>
            <a:endParaRPr lang="en-US"/>
          </a:p>
          <a:p>
            <a:pPr lvl="1"/>
            <a:r>
              <a:rPr lang="en-US"/>
              <a:t>Replace the original red, green, and blue values with the new gray value</a:t>
            </a:r>
            <a:endParaRPr lang="en-US"/>
          </a:p>
          <a:p>
            <a:endParaRPr lang="en-US"/>
          </a:p>
        </p:txBody>
      </p:sp>
      <p:pic>
        <p:nvPicPr>
          <p:cNvPr id="8" name="Content Placeholder 7" descr="Screenshot (11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60845" y="991235"/>
            <a:ext cx="4680585" cy="50673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Made by "gauravsarkar97" &amp; "meet2mky"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Grayscale conversion</a:t>
            </a:r>
            <a:endParaRPr lang="en-US"/>
          </a:p>
        </p:txBody>
      </p:sp>
      <p:pic>
        <p:nvPicPr>
          <p:cNvPr id="5" name="Content Placeholder 4" descr="rgb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84225" y="2003425"/>
            <a:ext cx="4267200" cy="2851150"/>
          </a:xfrm>
          <a:prstGeom prst="rect">
            <a:avLst/>
          </a:prstGeom>
        </p:spPr>
      </p:pic>
      <p:pic>
        <p:nvPicPr>
          <p:cNvPr id="6" name="Content Placeholder 5" descr="weighted_gray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7605" y="2002790"/>
            <a:ext cx="4589145" cy="285178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560830" y="5166360"/>
            <a:ext cx="8604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Image Source: Digital Image Processing - Tutorialspoint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Made by "gauravsarkar97" &amp; "meet2mky"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Image Smoothing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It is a method of improving quality of the image </a:t>
            </a:r>
            <a:endParaRPr lang="en-US"/>
          </a:p>
          <a:p>
            <a:r>
              <a:rPr lang="en-US"/>
              <a:t>Removes high frequency content like noise</a:t>
            </a:r>
            <a:endParaRPr lang="en-US"/>
          </a:p>
          <a:p>
            <a:r>
              <a:rPr lang="en-US"/>
              <a:t>Popular algorithms include:</a:t>
            </a:r>
            <a:endParaRPr lang="en-US"/>
          </a:p>
          <a:p>
            <a:pPr lvl="1"/>
            <a:r>
              <a:rPr lang="en-US" sz="2800"/>
              <a:t>Mean Filtering</a:t>
            </a:r>
            <a:endParaRPr lang="en-US" sz="2800"/>
          </a:p>
          <a:p>
            <a:pPr lvl="1"/>
            <a:r>
              <a:rPr lang="en-US" sz="2800"/>
              <a:t>Gaussian Filtering</a:t>
            </a:r>
            <a:endParaRPr lang="en-US" sz="2800"/>
          </a:p>
          <a:p>
            <a:pPr lvl="1"/>
            <a:r>
              <a:rPr lang="en-US" sz="2800"/>
              <a:t>Median Filtering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7" name="Content Placeholder 6" descr="gaussian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62725" y="1968500"/>
            <a:ext cx="4645660" cy="292163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562725" y="1320800"/>
            <a:ext cx="4675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After applying Gaussian Filter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638925" y="5119370"/>
            <a:ext cx="5380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Image source: https://opencv-python-tutroals.readthedocs.io/en/latest/py_tutorials/py_imgproc/py_filtering/py_filtering.html</a:t>
            </a:r>
            <a:endParaRPr lang="en-US" sz="12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Made by "gauravsarkar97" &amp; "meet2mky"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Canny Edge Detection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  <a:p>
            <a:endParaRPr lang="en-US"/>
          </a:p>
        </p:txBody>
      </p:sp>
      <p:pic>
        <p:nvPicPr>
          <p:cNvPr id="12" name="Content Placeholder 11" descr="exploring-methods-to-improve-edge-detection-with-canny-algorithm-13-63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68400" y="1517015"/>
            <a:ext cx="9637395" cy="404622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2009140" y="5759450"/>
            <a:ext cx="9128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/>
              <a:t>Image Source: Slideshare.net</a:t>
            </a:r>
            <a:endParaRPr lang="en-US" sz="12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Made by "gauravsarkar97" &amp; "meet2mky"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Canny edge detection example</a:t>
            </a:r>
            <a:endParaRPr lang="en-US"/>
          </a:p>
        </p:txBody>
      </p:sp>
      <p:pic>
        <p:nvPicPr>
          <p:cNvPr id="5" name="Content Placeholder 4" descr="canny_input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2128520"/>
            <a:ext cx="5384800" cy="3044825"/>
          </a:xfrm>
          <a:prstGeom prst="rect">
            <a:avLst/>
          </a:prstGeom>
        </p:spPr>
      </p:pic>
      <p:pic>
        <p:nvPicPr>
          <p:cNvPr id="6" name="Content Placeholder 5" descr="canny_output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0175" y="2128520"/>
            <a:ext cx="5383530" cy="30448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274445" y="5751195"/>
            <a:ext cx="97936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/>
              <a:t>I</a:t>
            </a:r>
            <a:r>
              <a:rPr lang="en-US" sz="1200"/>
              <a:t>mage Source: https://www.tutorialspoint.com/opencv/opencv_canny_edge_detection.htm</a:t>
            </a:r>
            <a:endParaRPr lang="en-US" sz="1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Made by "gauravsarkar97" &amp; "meet2mky"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Text Extraction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Tesseract OCR</a:t>
            </a:r>
            <a:endParaRPr lang="en-US"/>
          </a:p>
          <a:p>
            <a:pPr lvl="1"/>
            <a:r>
              <a:rPr lang="en-US"/>
              <a:t>Free</a:t>
            </a:r>
            <a:endParaRPr lang="en-US"/>
          </a:p>
          <a:p>
            <a:pPr lvl="1"/>
            <a:r>
              <a:rPr lang="en-US"/>
              <a:t>Open-Source</a:t>
            </a:r>
            <a:endParaRPr lang="en-US"/>
          </a:p>
          <a:p>
            <a:pPr lvl="1"/>
            <a:r>
              <a:rPr lang="en-US"/>
              <a:t>developed by Google</a:t>
            </a:r>
            <a:endParaRPr lang="en-US"/>
          </a:p>
          <a:p>
            <a:pPr lvl="1"/>
            <a:r>
              <a:rPr lang="en-US"/>
              <a:t>runs on Windows, Linux &amp; MAC OS X</a:t>
            </a:r>
            <a:endParaRPr lang="en-US"/>
          </a:p>
          <a:p>
            <a:pPr lvl="1"/>
            <a:r>
              <a:rPr lang="en-US"/>
              <a:t>high character accuracy</a:t>
            </a:r>
            <a:endParaRPr lang="en-US"/>
          </a:p>
          <a:p>
            <a:pPr lvl="1"/>
            <a:r>
              <a:rPr lang="en-US"/>
              <a:t>works best on images having DPI of at least 300dpi, otherwise the accuracy is reduced</a:t>
            </a:r>
            <a:endParaRPr lang="en-US"/>
          </a:p>
          <a:p>
            <a:pPr lvl="1"/>
            <a:r>
              <a:rPr lang="en-US"/>
              <a:t>works by recognizing character patterns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Made by "gauravsarkar97" &amp; "meet2mky"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2655" y="1710055"/>
            <a:ext cx="10506075" cy="1965960"/>
          </a:xfrm>
        </p:spPr>
        <p:txBody>
          <a:bodyPr/>
          <a:p>
            <a:r>
              <a:rPr lang="en-US"/>
              <a:t>Let's take a look at some text extraction using Tesseract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ctr"/>
            <a:endParaRPr lang="en-US" sz="40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Made by "gauravsarkar97" &amp; "meet2mky"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1820"/>
            <a:ext cx="10972800" cy="582613"/>
          </a:xfrm>
        </p:spPr>
        <p:txBody>
          <a:bodyPr/>
          <a:p>
            <a:r>
              <a:rPr lang="en-US"/>
              <a:t>Accuracy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endParaRPr lang="en-US"/>
          </a:p>
          <a:p>
            <a:r>
              <a:rPr lang="en-US"/>
              <a:t>Tesseract is not always accurate</a:t>
            </a:r>
            <a:endParaRPr lang="en-US"/>
          </a:p>
          <a:p>
            <a:r>
              <a:rPr lang="en-US"/>
              <a:t>Recommended images of atleast 300 dpi</a:t>
            </a:r>
            <a:endParaRPr lang="en-US"/>
          </a:p>
          <a:p>
            <a:r>
              <a:rPr lang="en-US" sz="3200">
                <a:sym typeface="+mn-ea"/>
              </a:rPr>
              <a:t>If dpi &lt; 300, Tesseract automatically uses any value and estimates the resolution</a:t>
            </a:r>
            <a:endParaRPr lang="en-US" sz="3200"/>
          </a:p>
          <a:p>
            <a:pPr lvl="1"/>
            <a:r>
              <a:rPr lang="en-US" sz="3200">
                <a:sym typeface="+mn-ea"/>
              </a:rPr>
              <a:t>Leading to inaccurate results</a:t>
            </a:r>
            <a:endParaRPr lang="en-US"/>
          </a:p>
          <a:p>
            <a:pPr marL="0" indent="0" algn="r">
              <a:buNone/>
            </a:pPr>
            <a:r>
              <a:rPr lang="en-US"/>
              <a:t>Here is an Example.......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Made by "gauravsarkar97" &amp; "meet2mky"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493385" y="5480685"/>
            <a:ext cx="6207760" cy="582930"/>
          </a:xfrm>
        </p:spPr>
        <p:txBody>
          <a:bodyPr/>
          <a:p>
            <a:r>
              <a:rPr lang="en-US"/>
              <a:t>Accuracy = 76% (approx.)</a:t>
            </a:r>
            <a:endParaRPr lang="en-US"/>
          </a:p>
        </p:txBody>
      </p:sp>
      <p:pic>
        <p:nvPicPr>
          <p:cNvPr id="6" name="Content Placeholder 5" descr="img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43990" y="436880"/>
            <a:ext cx="3714750" cy="5690870"/>
          </a:xfrm>
          <a:prstGeom prst="rect">
            <a:avLst/>
          </a:prstGeom>
        </p:spPr>
      </p:pic>
      <p:pic>
        <p:nvPicPr>
          <p:cNvPr id="9" name="Content Placeholder 8" descr="ss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45810" y="437515"/>
            <a:ext cx="5855335" cy="458279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Made by "gauravsarkar97" &amp; "meet2mky"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3075"/>
            <a:ext cx="10972800" cy="701675"/>
          </a:xfrm>
        </p:spPr>
        <p:txBody>
          <a:bodyPr/>
          <a:p>
            <a:r>
              <a:rPr lang="en-US" b="1"/>
              <a:t>Basic Idea and Motivation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4005"/>
            <a:ext cx="10972800" cy="4953000"/>
          </a:xfrm>
        </p:spPr>
        <p:txBody>
          <a:bodyPr/>
          <a:p>
            <a:r>
              <a:rPr lang="en-US"/>
              <a:t>Reduce delivery time using drones</a:t>
            </a:r>
            <a:endParaRPr lang="en-US"/>
          </a:p>
          <a:p>
            <a:r>
              <a:rPr lang="en-US"/>
              <a:t>Can be used for </a:t>
            </a:r>
            <a:endParaRPr lang="en-US"/>
          </a:p>
          <a:p>
            <a:pPr lvl="1"/>
            <a:r>
              <a:rPr lang="en-US"/>
              <a:t>speedy delivery of temperature &amp; time-sensitive commodities like blood, organs </a:t>
            </a:r>
            <a:endParaRPr lang="en-US"/>
          </a:p>
          <a:p>
            <a:pPr lvl="1"/>
            <a:r>
              <a:rPr lang="en-US"/>
              <a:t>perishable goods like flowers/milk</a:t>
            </a:r>
            <a:endParaRPr lang="en-US"/>
          </a:p>
          <a:p>
            <a:pPr lvl="1"/>
            <a:r>
              <a:rPr lang="en-US"/>
              <a:t>delivery to remote areas</a:t>
            </a:r>
            <a:endParaRPr lang="en-US"/>
          </a:p>
          <a:p>
            <a:r>
              <a:rPr lang="en-US">
                <a:sym typeface="+mn-ea"/>
              </a:rPr>
              <a:t>Fully autonomous to reduce/eliminate human control</a:t>
            </a:r>
            <a:endParaRPr lang="en-US">
              <a:sym typeface="+mn-ea"/>
            </a:endParaRPr>
          </a:p>
          <a:p>
            <a:r>
              <a:rPr lang="en-US"/>
              <a:t>Feed real-time video to controlling station (image processing takes place here)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Made by "gauravsarkar97" &amp; "meet2mky"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9700"/>
            <a:ext cx="10972800" cy="713740"/>
          </a:xfrm>
        </p:spPr>
        <p:txBody>
          <a:bodyPr/>
          <a:p>
            <a:r>
              <a:rPr lang="en-US"/>
              <a:t>Future Scope</a:t>
            </a:r>
            <a:endParaRPr lang="en-US"/>
          </a:p>
        </p:txBody>
      </p:sp>
      <p:pic>
        <p:nvPicPr>
          <p:cNvPr id="4" name="Content Placeholder 3" descr="dyhfpJhu7w-ToeSC0nH36mo44HU7Evk3U-2JBWz6T9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59330" y="932815"/>
            <a:ext cx="7673340" cy="54673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Made by "gauravsarkar97" &amp; "meet2mky"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 survey on situations which favor Drone Delivery</a:t>
            </a:r>
            <a:endParaRPr lang="en-US"/>
          </a:p>
        </p:txBody>
      </p:sp>
      <p:pic>
        <p:nvPicPr>
          <p:cNvPr id="4" name="Content Placeholder 3" descr="httpdroneanalyst.com20141002drone-delivery-number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15820" y="1242695"/>
            <a:ext cx="7284085" cy="440753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Made by "gauravsarkar97" &amp; "meet2mky"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Future Scope in India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Situation has improved recently</a:t>
            </a:r>
            <a:endParaRPr lang="en-US"/>
          </a:p>
          <a:p>
            <a:pPr lvl="1"/>
            <a:r>
              <a:rPr lang="en-US"/>
              <a:t>Huge potential for drone aviation in India</a:t>
            </a:r>
            <a:endParaRPr lang="en-US"/>
          </a:p>
          <a:p>
            <a:r>
              <a:rPr lang="en-US"/>
              <a:t>Easily evade traffic to ensure delivery to remote or rural areas</a:t>
            </a:r>
            <a:endParaRPr lang="en-US"/>
          </a:p>
          <a:p>
            <a:r>
              <a:rPr lang="en-US"/>
              <a:t>A number of govt. agencies and PSUs have started experimenting &amp; using drones</a:t>
            </a:r>
            <a:endParaRPr lang="en-US"/>
          </a:p>
          <a:p>
            <a:pPr lvl="1"/>
            <a:r>
              <a:rPr lang="en-US"/>
              <a:t>a variety of applications</a:t>
            </a:r>
            <a:endParaRPr lang="en-US"/>
          </a:p>
          <a:p>
            <a:pPr lvl="1"/>
            <a:r>
              <a:rPr lang="en-US"/>
              <a:t>lots of scope for improvement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Made by "gauravsarkar97" &amp; "meet2mky"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1303655"/>
            <a:ext cx="11194415" cy="5052695"/>
          </a:xfrm>
        </p:spPr>
        <p:txBody>
          <a:bodyPr/>
          <a:p>
            <a:r>
              <a:rPr lang="en-US" sz="2800"/>
              <a:t>https://www.pyimagesearch.com/2017/02/20/text-skew-correction-opencv-python/</a:t>
            </a:r>
            <a:endParaRPr lang="en-US" sz="2800"/>
          </a:p>
          <a:p>
            <a:r>
              <a:rPr lang="en-US" sz="2800"/>
              <a:t>https://www.tutorialspoint.com/opencv/opencv_canny_edge_detection.htm</a:t>
            </a:r>
            <a:endParaRPr lang="en-US" sz="2800"/>
          </a:p>
          <a:p>
            <a:r>
              <a:rPr lang="en-US" sz="2800"/>
              <a:t>Ray Smith, “An Overview of the Tesseract OCR Engine”</a:t>
            </a:r>
            <a:endParaRPr lang="en-US" sz="2800"/>
          </a:p>
          <a:p>
            <a:r>
              <a:rPr lang="en-US" sz="2800"/>
              <a:t>K.N. Natei Journal of Engineering Research and Application ISSN : 2248-9622, Vol. 8, Issue5 (Part -V) May 2018, pp 27-33</a:t>
            </a:r>
            <a:endParaRPr lang="en-US" sz="2800"/>
          </a:p>
          <a:p>
            <a:r>
              <a:rPr lang="en-US" sz="2800"/>
              <a:t>https://opencv-python-tutroals.readthedocs.io/en/latest/py_tutorials/py_imgproc/py_filtering/py_filtering.html</a:t>
            </a:r>
            <a:endParaRPr lang="en-US" sz="2800"/>
          </a:p>
          <a:p>
            <a:r>
              <a:rPr lang="en-US" sz="2800"/>
              <a:t>http://www.tannerhelland.com/3643/grayscale-image-algorithm-vb6/</a:t>
            </a:r>
            <a:endParaRPr lang="en-US" sz="2800"/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Made by "gauravsarkar97" &amp; "meet2mky"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437765"/>
            <a:ext cx="10972800" cy="1408430"/>
          </a:xfrm>
        </p:spPr>
        <p:txBody>
          <a:bodyPr/>
          <a:p>
            <a:pPr algn="ctr"/>
            <a:r>
              <a:rPr lang="en-US"/>
              <a:t>THANK YOU !!!!!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Made by "gauravsarkar97" &amp; "meet2mky"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842010"/>
          </a:xfrm>
        </p:spPr>
        <p:txBody>
          <a:bodyPr/>
          <a:p>
            <a:r>
              <a:rPr lang="en-US" b="1"/>
              <a:t>Literature survey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1111865" cy="5521960"/>
          </a:xfrm>
        </p:spPr>
        <p:txBody>
          <a:bodyPr/>
          <a:p>
            <a:r>
              <a:rPr lang="en-US"/>
              <a:t>Amazon Prime Air (in USA &amp; UK on Dec 7 2016)</a:t>
            </a:r>
            <a:endParaRPr lang="en-US"/>
          </a:p>
          <a:p>
            <a:r>
              <a:rPr lang="en-US"/>
              <a:t>UPS Airlines (in USA)</a:t>
            </a:r>
            <a:endParaRPr lang="en-US"/>
          </a:p>
          <a:p>
            <a:r>
              <a:rPr lang="en-US"/>
              <a:t>Drone Delivery Canada Corp. (in Canada)</a:t>
            </a:r>
            <a:endParaRPr lang="en-US"/>
          </a:p>
          <a:p>
            <a:r>
              <a:rPr lang="en-US"/>
              <a:t>No such autonomous drone delivery system exists in India !!!!! Huge scope for research !!!!</a:t>
            </a:r>
            <a:endParaRPr lang="en-US"/>
          </a:p>
          <a:p>
            <a:r>
              <a:rPr lang="en-US"/>
              <a:t>The Directorate General of Civil Aviation (DGCA)</a:t>
            </a:r>
            <a:endParaRPr lang="en-US"/>
          </a:p>
          <a:p>
            <a:pPr lvl="1"/>
            <a:r>
              <a:rPr lang="en-US" sz="2800"/>
              <a:t>Drone Regulation 1.0 </a:t>
            </a:r>
            <a:endParaRPr lang="en-US" sz="2800"/>
          </a:p>
          <a:p>
            <a:pPr lvl="1"/>
            <a:r>
              <a:rPr lang="en-US" sz="2800"/>
              <a:t>Drone Policy 2.0 (January 2019)</a:t>
            </a:r>
            <a:endParaRPr lang="en-US"/>
          </a:p>
          <a:p>
            <a:r>
              <a:rPr lang="en-US"/>
              <a:t>Favorable conditions for Drone Aviation in India....Finally !!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Made by "gauravsarkar97" &amp; "meet2mky"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What is happening in India ?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2400"/>
              <a:t>Zomato successfully tested a payload delivery from a hybrid drone</a:t>
            </a:r>
            <a:endParaRPr lang="en-US" sz="2400"/>
          </a:p>
          <a:p>
            <a:pPr lvl="1"/>
            <a:r>
              <a:rPr lang="en-US" sz="2400"/>
              <a:t>covered 5 km in 10 minutes</a:t>
            </a:r>
            <a:endParaRPr lang="en-US" sz="2400"/>
          </a:p>
          <a:p>
            <a:pPr lvl="1"/>
            <a:r>
              <a:rPr lang="en-US" sz="2400"/>
              <a:t>carried a payload of 5 kg</a:t>
            </a:r>
            <a:endParaRPr lang="en-US" sz="2400"/>
          </a:p>
          <a:p>
            <a:pPr lvl="1"/>
            <a:r>
              <a:rPr lang="en-US" sz="2400"/>
              <a:t>hit a peak speed of 80 kmph</a:t>
            </a:r>
            <a:endParaRPr lang="en-US" sz="2400"/>
          </a:p>
          <a:p>
            <a:pPr marL="457200" lvl="1" indent="0">
              <a:buNone/>
            </a:pPr>
            <a:endParaRPr lang="en-US" sz="2400"/>
          </a:p>
          <a:p>
            <a:pPr marL="457200" lvl="1" indent="0">
              <a:buNone/>
            </a:pPr>
            <a:r>
              <a:rPr lang="en-US" sz="2400"/>
              <a:t>Research was backed by Ant Financial and Delivery Hero and local drone startup TechEagle</a:t>
            </a:r>
            <a:endParaRPr lang="en-US" sz="2400"/>
          </a:p>
          <a:p>
            <a:pPr marL="457200" lvl="1" indent="0">
              <a:buNone/>
            </a:pPr>
            <a:endParaRPr lang="en-US" sz="2400"/>
          </a:p>
        </p:txBody>
      </p:sp>
      <p:pic>
        <p:nvPicPr>
          <p:cNvPr id="4" name="Content Placeholder 3" descr="zomato_drone_delivery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94400" y="1670685"/>
            <a:ext cx="5384800" cy="33813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Made by "gauravsarkar97" &amp; "meet2mky"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33425"/>
          </a:xfrm>
        </p:spPr>
        <p:txBody>
          <a:bodyPr/>
          <a:p>
            <a:r>
              <a:rPr lang="en-US" b="1"/>
              <a:t>Meet SkyNet 1.0</a:t>
            </a:r>
            <a:endParaRPr lang="en-US" b="1"/>
          </a:p>
        </p:txBody>
      </p:sp>
      <p:pic>
        <p:nvPicPr>
          <p:cNvPr id="4" name="Content Placeholder 3" descr="WhatsApp Image 2019-11-20 at 08.43.3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 rot="16200000">
            <a:off x="3620770" y="381000"/>
            <a:ext cx="4900295" cy="643445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Made by "gauravsarkar97" &amp; "meet2mky"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395605"/>
            <a:ext cx="10033000" cy="802640"/>
          </a:xfrm>
        </p:spPr>
        <p:txBody>
          <a:bodyPr/>
          <a:p>
            <a:r>
              <a:rPr lang="en-US" b="1"/>
              <a:t>Working Principle</a:t>
            </a:r>
            <a:endParaRPr lang="en-US" b="1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40317" y="1842453"/>
            <a:ext cx="5158316" cy="823912"/>
          </a:xfrm>
        </p:spPr>
        <p:txBody>
          <a:bodyPr/>
          <a:p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Vertical motion - climb, descend, hover</a:t>
            </a:r>
            <a:endParaRPr lang="en-US"/>
          </a:p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41720" y="1018858"/>
            <a:ext cx="5183717" cy="823912"/>
          </a:xfrm>
        </p:spPr>
        <p:txBody>
          <a:bodyPr/>
          <a:p>
            <a:r>
              <a:rPr lang="en-US"/>
              <a:t>Forwards &amp; Sideways</a:t>
            </a:r>
            <a:endParaRPr lang="en-US"/>
          </a:p>
        </p:txBody>
      </p:sp>
      <p:pic>
        <p:nvPicPr>
          <p:cNvPr id="6" name="Content Placeholder 5" descr="spring_2017_sketches_key4"/>
          <p:cNvPicPr>
            <a:picLocks noChangeAspect="1"/>
          </p:cNvPicPr>
          <p:nvPr>
            <p:ph sz="quarter" idx="4"/>
          </p:nvPr>
        </p:nvPicPr>
        <p:blipFill>
          <a:blip r:embed="rId1"/>
          <a:stretch>
            <a:fillRect/>
          </a:stretch>
        </p:blipFill>
        <p:spPr>
          <a:xfrm>
            <a:off x="1247775" y="2665730"/>
            <a:ext cx="3355340" cy="2907030"/>
          </a:xfrm>
          <a:prstGeom prst="rect">
            <a:avLst/>
          </a:prstGeom>
        </p:spPr>
      </p:pic>
      <p:pic>
        <p:nvPicPr>
          <p:cNvPr id="9" name="Content Placeholder 8" descr="forward motion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3690" y="2443480"/>
            <a:ext cx="4209415" cy="298767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383155" y="5572760"/>
            <a:ext cx="8342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Image source: https://www.wired.com/2017/05/the-physics-of-drones/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Made by "gauravsarkar97" &amp; "meet2mky"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513080"/>
            <a:ext cx="10972800" cy="582613"/>
          </a:xfrm>
        </p:spPr>
        <p:txBody>
          <a:bodyPr/>
          <a:p>
            <a:r>
              <a:rPr lang="en-US"/>
              <a:t>Thrust to Weight Ratio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648460"/>
            <a:ext cx="10972800" cy="4953000"/>
          </a:xfrm>
        </p:spPr>
        <p:txBody>
          <a:bodyPr/>
          <a:p>
            <a:r>
              <a:rPr lang="en-US"/>
              <a:t>It is the ratio of thrust to the weight of drone</a:t>
            </a:r>
            <a:endParaRPr lang="en-US"/>
          </a:p>
          <a:p>
            <a:r>
              <a:rPr lang="en-US"/>
              <a:t>Should be atleast 2 : 1</a:t>
            </a:r>
            <a:endParaRPr lang="en-US"/>
          </a:p>
          <a:p>
            <a:r>
              <a:rPr lang="en-US"/>
              <a:t>The greater the ratio, the easier it is to fly &amp; handle the drone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Made by "gauravsarkar97" &amp; "meet2mky"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u="sng"/>
              <a:t>Components Used</a:t>
            </a: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Motors</a:t>
            </a:r>
            <a:endParaRPr lang="en-US"/>
          </a:p>
          <a:p>
            <a:r>
              <a:rPr lang="en-US"/>
              <a:t>Electronic Speed Controllers(ESC)</a:t>
            </a:r>
            <a:endParaRPr lang="en-US"/>
          </a:p>
          <a:p>
            <a:r>
              <a:rPr lang="en-US"/>
              <a:t>Drone Frame</a:t>
            </a:r>
            <a:endParaRPr lang="en-US"/>
          </a:p>
          <a:p>
            <a:r>
              <a:rPr lang="en-US"/>
              <a:t>RC Receiver</a:t>
            </a:r>
            <a:endParaRPr lang="en-US"/>
          </a:p>
          <a:p>
            <a:r>
              <a:rPr lang="en-US"/>
              <a:t>Li-Po Battery</a:t>
            </a:r>
            <a:endParaRPr lang="en-US"/>
          </a:p>
          <a:p>
            <a:r>
              <a:rPr lang="en-US"/>
              <a:t>Telemetry</a:t>
            </a:r>
            <a:endParaRPr lang="en-US"/>
          </a:p>
          <a:p>
            <a:r>
              <a:rPr lang="en-US"/>
              <a:t>Flight Controller(FC) </a:t>
            </a:r>
            <a:endParaRPr lang="en-US"/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/>
              <a:t>GPS 8M</a:t>
            </a:r>
            <a:endParaRPr lang="en-US"/>
          </a:p>
          <a:p>
            <a:r>
              <a:rPr lang="en-US"/>
              <a:t>Power Distribution Board(PDB)</a:t>
            </a:r>
            <a:endParaRPr lang="en-US"/>
          </a:p>
          <a:p>
            <a:r>
              <a:rPr lang="en-US"/>
              <a:t>Camera</a:t>
            </a:r>
            <a:endParaRPr lang="en-US"/>
          </a:p>
          <a:p>
            <a:r>
              <a:rPr lang="en-US"/>
              <a:t>APM 2.8</a:t>
            </a:r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Made by "gauravsarkar97" &amp; "meet2mky"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75" y="6396355"/>
            <a:ext cx="10972800" cy="250825"/>
          </a:xfrm>
        </p:spPr>
        <p:txBody>
          <a:bodyPr/>
          <a:p>
            <a:pPr algn="ctr"/>
            <a:r>
              <a:rPr lang="en-US" sz="2000"/>
              <a:t>Image source: GeeksForGeeks</a:t>
            </a:r>
            <a:endParaRPr lang="en-US" sz="2000"/>
          </a:p>
        </p:txBody>
      </p:sp>
      <p:pic>
        <p:nvPicPr>
          <p:cNvPr id="4" name="Content Placeholder 3" descr="General-working-of-OCR-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897255"/>
            <a:ext cx="10972800" cy="54991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132840" y="320040"/>
            <a:ext cx="9250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Optical Character Recognition</a:t>
            </a:r>
            <a:endParaRPr lang="en-US" sz="2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Made by "gauravsarkar97" &amp; "meet2mky"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4943</Words>
  <Application>WPS Presentation</Application>
  <PresentationFormat>Widescreen</PresentationFormat>
  <Paragraphs>264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Address Plate Recognition and Delivery System using Drone</vt:lpstr>
      <vt:lpstr>Basic Idea and Motivation</vt:lpstr>
      <vt:lpstr>Literature survey</vt:lpstr>
      <vt:lpstr>What is happening in India ?</vt:lpstr>
      <vt:lpstr>Meet SkyNet 1.0</vt:lpstr>
      <vt:lpstr>Working Principle</vt:lpstr>
      <vt:lpstr>Thrust to Weight Ratio</vt:lpstr>
      <vt:lpstr>Components Used</vt:lpstr>
      <vt:lpstr>Image source: GeeksForGeeks</vt:lpstr>
      <vt:lpstr>Pre-processing Image Data</vt:lpstr>
      <vt:lpstr>Grayscale conversion</vt:lpstr>
      <vt:lpstr>Grayscale conversion</vt:lpstr>
      <vt:lpstr>Image Smoothing</vt:lpstr>
      <vt:lpstr>Canny Edge Detection</vt:lpstr>
      <vt:lpstr>Canny edge detection example</vt:lpstr>
      <vt:lpstr>Text Extraction</vt:lpstr>
      <vt:lpstr>Let's take a look at some text extraction using Tesseract</vt:lpstr>
      <vt:lpstr>Accuracy </vt:lpstr>
      <vt:lpstr>Accuracy = 76% (approx.)</vt:lpstr>
      <vt:lpstr>Future Scope</vt:lpstr>
      <vt:lpstr>A survey on situations which favor Drone Delivery</vt:lpstr>
      <vt:lpstr>Future Scope in India</vt:lpstr>
      <vt:lpstr>References</vt:lpstr>
      <vt:lpstr>THANK YOU !!!!!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 Plate Recognition and Delivery System using Drone</dc:title>
  <dc:creator/>
  <cp:lastModifiedBy>gaura</cp:lastModifiedBy>
  <cp:revision>3</cp:revision>
  <dcterms:created xsi:type="dcterms:W3CDTF">2020-06-02T18:31:49Z</dcterms:created>
  <dcterms:modified xsi:type="dcterms:W3CDTF">2020-06-02T18:37:19Z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1033-11.2.0.9363</vt:lpwstr>
  </property>
</Properties>
</file>