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CE805-2E6B-4713-AAC3-C19FE9DE37FD}" type="datetimeFigureOut">
              <a:rPr lang="en-US" smtClean="0"/>
              <a:t>23-Apr-19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19818-04D7-46CE-9D76-87C68F2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19818-04D7-46CE-9D76-87C68F2DC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64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19818-04D7-46CE-9D76-87C68F2DC7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80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19818-04D7-46CE-9D76-87C68F2DC7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15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19818-04D7-46CE-9D76-87C68F2DC7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79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19818-04D7-46CE-9D76-87C68F2DC7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11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19818-04D7-46CE-9D76-87C68F2DC7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08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19818-04D7-46CE-9D76-87C68F2DC7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89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19818-04D7-46CE-9D76-87C68F2DC7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53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19818-04D7-46CE-9D76-87C68F2DC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19818-04D7-46CE-9D76-87C68F2DC7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0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19818-04D7-46CE-9D76-87C68F2DC7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19818-04D7-46CE-9D76-87C68F2DC7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95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19818-04D7-46CE-9D76-87C68F2DC7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19818-04D7-46CE-9D76-87C68F2DC7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31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19818-04D7-46CE-9D76-87C68F2DC7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19818-04D7-46CE-9D76-87C68F2DC7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9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278A-686F-4A81-86C4-F2ED07A3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3B8CE-B5D8-4438-B7C0-049B2733C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8BDFA-BB7A-46F1-B422-CBAE9A22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F83F-E580-4612-831D-00DA2BD62E45}" type="datetimeFigureOut">
              <a:rPr lang="en-US" smtClean="0"/>
              <a:t>23-Apr-19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B70E-33E9-4472-AB1E-403373C1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B782A-BE11-438C-9EA9-60A0735F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2EAF-A18F-4353-9305-4C75A3EB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3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9BAE-DBBE-4D9B-B28E-3E1C1599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8FC09-0F9E-4A95-9CFD-E55ED55AB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D784-1973-451F-8B80-0EEF1F10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F83F-E580-4612-831D-00DA2BD62E45}" type="datetimeFigureOut">
              <a:rPr lang="en-US" smtClean="0"/>
              <a:t>23-Apr-19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549A-F1BF-4145-9359-F2276C87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83D03-CBDE-424B-8896-E6D98757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2EAF-A18F-4353-9305-4C75A3EB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4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5163E-717C-4624-AC56-13FBB1BF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0309E-4C2D-4113-8B57-F5EE749DC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E324D-C66D-46EB-97B8-488B2B8D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F83F-E580-4612-831D-00DA2BD62E45}" type="datetimeFigureOut">
              <a:rPr lang="en-US" smtClean="0"/>
              <a:t>23-Apr-19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E39E2-4DD9-4EFC-B28C-AB8808B5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D7B02-C162-44F7-BEBC-0A9E53B3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2EAF-A18F-4353-9305-4C75A3EB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2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BB00-FE07-4414-AB51-D1140212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3711-20A9-4E86-92A7-4EA35A09A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29F0F-744D-4199-BF2F-9B32662F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F83F-E580-4612-831D-00DA2BD62E45}" type="datetimeFigureOut">
              <a:rPr lang="en-US" smtClean="0"/>
              <a:t>23-Apr-19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AD32D-6624-4ADE-9A32-457ED1D5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372D8-2A40-404D-B082-BDBFE269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2EAF-A18F-4353-9305-4C75A3EB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0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4D82-8269-44C2-9EAE-6A61A8C0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4772C-5E37-434D-A64B-9B01D1FA9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57CC7-FD47-46CE-AA44-DAF3E680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F83F-E580-4612-831D-00DA2BD62E45}" type="datetimeFigureOut">
              <a:rPr lang="en-US" smtClean="0"/>
              <a:t>23-Apr-19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A3C5D-1D60-4DB4-97B6-EE67774A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65E5B-A308-442D-A0AD-7969702E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2EAF-A18F-4353-9305-4C75A3EB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1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ACDE-F693-47B4-8DDB-F5F3C8A4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0B78-734D-47B2-952B-E3D8430CE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08AA1-9305-474B-A91E-C26AE3475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1E194-B38E-41D9-945C-0C1F1DEC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F83F-E580-4612-831D-00DA2BD62E45}" type="datetimeFigureOut">
              <a:rPr lang="en-US" smtClean="0"/>
              <a:t>23-Apr-19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1E11F-56D0-4F7A-ABBC-BCAABAD4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CA768-4BB9-4A4C-9E67-E6E26254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2EAF-A18F-4353-9305-4C75A3EB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2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CCB5-3386-485A-8855-F0A9E0DA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A0E5-8DAB-4767-9326-2A560887E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A8AB0-FE2D-40D6-9CCF-35D612E0A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06A3E-24C4-4482-B40B-CF5EA075E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4A35A-E5E7-4F02-8D4E-D89E8F734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F9E09-0042-4BE5-AB55-24E140BB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F83F-E580-4612-831D-00DA2BD62E45}" type="datetimeFigureOut">
              <a:rPr lang="en-US" smtClean="0"/>
              <a:t>23-Apr-19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EE0FB-21DA-4E8C-BC2A-74249774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B8517-BCEF-4F54-9F10-F41CBA21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2EAF-A18F-4353-9305-4C75A3EB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E3EC-2BB4-4765-8C26-A4590E32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3813F-B10D-4BC1-BE52-62DA7E6D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F83F-E580-4612-831D-00DA2BD62E45}" type="datetimeFigureOut">
              <a:rPr lang="en-US" smtClean="0"/>
              <a:t>23-Apr-19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A85E6-AD5E-4734-B100-0588F807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FE6E9-87CB-4C77-8A72-03F48909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2EAF-A18F-4353-9305-4C75A3EB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923D3-C76B-4FD3-B761-A3E8F8B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F83F-E580-4612-831D-00DA2BD62E45}" type="datetimeFigureOut">
              <a:rPr lang="en-US" smtClean="0"/>
              <a:t>23-Apr-19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B0524-B68C-405D-98D1-148D0A5D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FDA38-B35F-4176-830A-5BDF0514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2EAF-A18F-4353-9305-4C75A3EB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1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523B-9ADD-4232-AAA7-5EC0A8B5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D804-2938-45DC-8077-98292765F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1A57B-A870-4879-A5DF-125FC370B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2CB7C-54E3-44A7-ADF6-08BCB701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F83F-E580-4612-831D-00DA2BD62E45}" type="datetimeFigureOut">
              <a:rPr lang="en-US" smtClean="0"/>
              <a:t>23-Apr-19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5B215-84AE-45ED-8658-4F94F355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5FFD5-AEF7-496C-874C-8A4BBED7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2EAF-A18F-4353-9305-4C75A3EB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7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3519-952A-40EA-A9EA-F31C9561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2B51D-DD9C-4AE6-85BD-DDFBF85F1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21C76-89B5-4FFD-8F5B-E54908786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73CBE-228E-4211-A386-DCA28763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F83F-E580-4612-831D-00DA2BD62E45}" type="datetimeFigureOut">
              <a:rPr lang="en-US" smtClean="0"/>
              <a:t>23-Apr-19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7E78D-2303-4BEE-BB0B-EDC47F53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397B4-7807-4F18-8B4C-DF52D3E3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2EAF-A18F-4353-9305-4C75A3EB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6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8A8B7-C293-4B5E-92F7-852B9601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D0176-88A8-4AA8-8E4F-7206E7158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9C830-E43D-4084-BA08-B77F302B8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1F83F-E580-4612-831D-00DA2BD62E45}" type="datetimeFigureOut">
              <a:rPr lang="en-US" smtClean="0"/>
              <a:t>23-Apr-19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4C6CA-C51A-411B-98D7-3389DD003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91153-3C29-485C-A94A-95DAD5388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E2EAF-A18F-4353-9305-4C75A3EB530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66F675-E4A6-4A41-9DE0-9E5681BB3C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37370" t="13913" r="38528" b="25565"/>
          <a:stretch/>
        </p:blipFill>
        <p:spPr>
          <a:xfrm>
            <a:off x="10896600" y="365125"/>
            <a:ext cx="914400" cy="129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8B0156F-B8AF-479E-AE66-29015C67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576262"/>
            <a:ext cx="9705975" cy="5705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A8D786-33E5-492D-A6B9-3D7DDE7AE374}"/>
              </a:ext>
            </a:extLst>
          </p:cNvPr>
          <p:cNvSpPr txBox="1"/>
          <p:nvPr/>
        </p:nvSpPr>
        <p:spPr>
          <a:xfrm>
            <a:off x="10122051" y="5958571"/>
            <a:ext cx="165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Compiled by:</a:t>
            </a:r>
          </a:p>
          <a:p>
            <a:r>
              <a:rPr lang="en-US" i="1" dirty="0"/>
              <a:t>Gaurav Sarraf</a:t>
            </a:r>
          </a:p>
        </p:txBody>
      </p:sp>
    </p:spTree>
    <p:extLst>
      <p:ext uri="{BB962C8B-B14F-4D97-AF65-F5344CB8AC3E}">
        <p14:creationId xmlns:p14="http://schemas.microsoft.com/office/powerpoint/2010/main" val="420327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54FB-F564-412E-9C10-9BA78292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Hystrix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0D60C-8771-4E61-9571-A806780C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1393" cy="4351338"/>
          </a:xfrm>
        </p:spPr>
        <p:txBody>
          <a:bodyPr/>
          <a:lstStyle/>
          <a:p>
            <a:r>
              <a:rPr lang="en-US" dirty="0"/>
              <a:t>Processing critical API’s</a:t>
            </a:r>
          </a:p>
          <a:p>
            <a:r>
              <a:rPr lang="en-US" dirty="0"/>
              <a:t>Stateless transaction processing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Timing calls &gt; time</a:t>
            </a:r>
          </a:p>
          <a:p>
            <a:pPr lvl="1"/>
            <a:r>
              <a:rPr lang="en-US" dirty="0"/>
              <a:t>Reject Req when busy</a:t>
            </a:r>
          </a:p>
          <a:p>
            <a:pPr lvl="1"/>
            <a:r>
              <a:rPr lang="en-US" dirty="0"/>
              <a:t>Disconnection</a:t>
            </a:r>
          </a:p>
          <a:p>
            <a:pPr lvl="1"/>
            <a:r>
              <a:rPr lang="en-US" dirty="0"/>
              <a:t>Fall Back response</a:t>
            </a:r>
          </a:p>
          <a:p>
            <a:pPr lvl="1"/>
            <a:r>
              <a:rPr lang="en-US" dirty="0"/>
              <a:t>Metrics – data mining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1DAFA4-0A6B-443A-A1A6-0B698313DAE7}"/>
              </a:ext>
            </a:extLst>
          </p:cNvPr>
          <p:cNvSpPr/>
          <p:nvPr/>
        </p:nvSpPr>
        <p:spPr>
          <a:xfrm>
            <a:off x="5965608" y="3530237"/>
            <a:ext cx="1121134" cy="6838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Endpoint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6A3125-17D4-4D8E-B21F-3CEA7375B45A}"/>
              </a:ext>
            </a:extLst>
          </p:cNvPr>
          <p:cNvSpPr/>
          <p:nvPr/>
        </p:nvSpPr>
        <p:spPr>
          <a:xfrm>
            <a:off x="8247632" y="2635397"/>
            <a:ext cx="556591" cy="55428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33CE8D-3034-4DFC-B5B1-02E75EAAEC93}"/>
              </a:ext>
            </a:extLst>
          </p:cNvPr>
          <p:cNvSpPr/>
          <p:nvPr/>
        </p:nvSpPr>
        <p:spPr>
          <a:xfrm>
            <a:off x="8247633" y="3594999"/>
            <a:ext cx="556591" cy="55428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A64733-2FC3-4A81-8E7D-834D20DCEF79}"/>
              </a:ext>
            </a:extLst>
          </p:cNvPr>
          <p:cNvSpPr/>
          <p:nvPr/>
        </p:nvSpPr>
        <p:spPr>
          <a:xfrm>
            <a:off x="8247632" y="4550884"/>
            <a:ext cx="556591" cy="55428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C6716F-7305-4FCC-8583-3E8BFEFAC965}"/>
              </a:ext>
            </a:extLst>
          </p:cNvPr>
          <p:cNvSpPr/>
          <p:nvPr/>
        </p:nvSpPr>
        <p:spPr>
          <a:xfrm>
            <a:off x="9507914" y="3594998"/>
            <a:ext cx="556591" cy="55428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131B2F-40E8-44AE-AA77-206F4A776BE8}"/>
              </a:ext>
            </a:extLst>
          </p:cNvPr>
          <p:cNvSpPr/>
          <p:nvPr/>
        </p:nvSpPr>
        <p:spPr>
          <a:xfrm>
            <a:off x="10590617" y="2635397"/>
            <a:ext cx="556591" cy="55428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7E6F3D-3B20-4352-BA3D-58E78F6BF366}"/>
              </a:ext>
            </a:extLst>
          </p:cNvPr>
          <p:cNvSpPr/>
          <p:nvPr/>
        </p:nvSpPr>
        <p:spPr>
          <a:xfrm>
            <a:off x="10582665" y="4550884"/>
            <a:ext cx="556591" cy="55428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F77625-1314-4653-9359-B544A07D6C79}"/>
              </a:ext>
            </a:extLst>
          </p:cNvPr>
          <p:cNvSpPr/>
          <p:nvPr/>
        </p:nvSpPr>
        <p:spPr>
          <a:xfrm>
            <a:off x="9507913" y="5462115"/>
            <a:ext cx="556591" cy="55428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245E6F-EA18-49F4-8790-1FF719023EA1}"/>
              </a:ext>
            </a:extLst>
          </p:cNvPr>
          <p:cNvSpPr/>
          <p:nvPr/>
        </p:nvSpPr>
        <p:spPr>
          <a:xfrm>
            <a:off x="9507913" y="4550884"/>
            <a:ext cx="556591" cy="55428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263657-761A-478F-A2E3-7E5690F5B390}"/>
              </a:ext>
            </a:extLst>
          </p:cNvPr>
          <p:cNvCxnSpPr>
            <a:endCxn id="6" idx="2"/>
          </p:cNvCxnSpPr>
          <p:nvPr/>
        </p:nvCxnSpPr>
        <p:spPr>
          <a:xfrm flipV="1">
            <a:off x="7086742" y="2912541"/>
            <a:ext cx="1160890" cy="617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32F80C-33CE-46AE-A6F6-C93A5B7D5E01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7086742" y="3872143"/>
            <a:ext cx="1160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0B5984-660D-4D35-A90B-1D4DC3F5FB8C}"/>
              </a:ext>
            </a:extLst>
          </p:cNvPr>
          <p:cNvCxnSpPr>
            <a:endCxn id="8" idx="2"/>
          </p:cNvCxnSpPr>
          <p:nvPr/>
        </p:nvCxnSpPr>
        <p:spPr>
          <a:xfrm>
            <a:off x="7086742" y="4214049"/>
            <a:ext cx="1160890" cy="613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2AF97D-803D-4C4C-8CEA-49307B6DD1F9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8804224" y="3872142"/>
            <a:ext cx="70369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DDCE82-2FA6-4926-83C1-F2F60F646BE9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8804223" y="4828028"/>
            <a:ext cx="703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5EF749-0C4C-4D60-8FB3-8EF06B3528BC}"/>
              </a:ext>
            </a:extLst>
          </p:cNvPr>
          <p:cNvCxnSpPr>
            <a:stCxn id="13" idx="4"/>
            <a:endCxn id="12" idx="0"/>
          </p:cNvCxnSpPr>
          <p:nvPr/>
        </p:nvCxnSpPr>
        <p:spPr>
          <a:xfrm>
            <a:off x="9786209" y="5105171"/>
            <a:ext cx="0" cy="356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4C4E09-29C7-4DED-A164-9E8D7B5EEEAC}"/>
              </a:ext>
            </a:extLst>
          </p:cNvPr>
          <p:cNvCxnSpPr>
            <a:stCxn id="9" idx="7"/>
            <a:endCxn id="10" idx="2"/>
          </p:cNvCxnSpPr>
          <p:nvPr/>
        </p:nvCxnSpPr>
        <p:spPr>
          <a:xfrm flipV="1">
            <a:off x="9982994" y="2912541"/>
            <a:ext cx="607623" cy="763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7CAA91-4C78-44C0-92B2-5FDE1A529746}"/>
              </a:ext>
            </a:extLst>
          </p:cNvPr>
          <p:cNvCxnSpPr>
            <a:stCxn id="9" idx="5"/>
            <a:endCxn id="11" idx="2"/>
          </p:cNvCxnSpPr>
          <p:nvPr/>
        </p:nvCxnSpPr>
        <p:spPr>
          <a:xfrm>
            <a:off x="9982994" y="4068112"/>
            <a:ext cx="599671" cy="759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4AE3EB-0841-4BB4-925C-0826FE7102AC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321553" y="3872141"/>
            <a:ext cx="644055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72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41F1-64AA-4CB5-92DF-943CFEC8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96AF-5CC6-4618-915E-D2B11AB1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33" y="1743172"/>
            <a:ext cx="5418815" cy="4351338"/>
          </a:xfrm>
        </p:spPr>
        <p:txBody>
          <a:bodyPr/>
          <a:lstStyle/>
          <a:p>
            <a:r>
              <a:rPr lang="en-US" sz="2400" dirty="0"/>
              <a:t>Based on Mem-Cache</a:t>
            </a:r>
          </a:p>
          <a:p>
            <a:r>
              <a:rPr lang="en-US" sz="2400" dirty="0"/>
              <a:t>Runs on SSD’s</a:t>
            </a:r>
          </a:p>
          <a:p>
            <a:r>
              <a:rPr lang="en-US" sz="2400" dirty="0"/>
              <a:t>Open Connect Appliance</a:t>
            </a:r>
          </a:p>
          <a:p>
            <a:r>
              <a:rPr lang="en-US" sz="2400" dirty="0"/>
              <a:t>Each cache service has 300TB of space</a:t>
            </a:r>
          </a:p>
          <a:p>
            <a:r>
              <a:rPr lang="en-US" sz="2400" dirty="0"/>
              <a:t>Advantages:</a:t>
            </a:r>
          </a:p>
          <a:p>
            <a:pPr lvl="1"/>
            <a:r>
              <a:rPr lang="en-US" sz="2000" dirty="0"/>
              <a:t>Throughput</a:t>
            </a:r>
          </a:p>
          <a:p>
            <a:pPr lvl="1"/>
            <a:r>
              <a:rPr lang="en-US" sz="2000" dirty="0"/>
              <a:t>Latency</a:t>
            </a:r>
          </a:p>
          <a:p>
            <a:pPr lvl="1"/>
            <a:r>
              <a:rPr lang="en-US" sz="2000" dirty="0"/>
              <a:t>Reduced cost, by using SSD instead of 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BC159C-E954-4B2F-980B-B1DFFAE88A61}"/>
              </a:ext>
            </a:extLst>
          </p:cNvPr>
          <p:cNvSpPr/>
          <p:nvPr/>
        </p:nvSpPr>
        <p:spPr>
          <a:xfrm>
            <a:off x="6412726" y="1743172"/>
            <a:ext cx="5418815" cy="44992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Zones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EFB7A5-40C1-4ADC-A962-6F9ADEF7F4C1}"/>
              </a:ext>
            </a:extLst>
          </p:cNvPr>
          <p:cNvSpPr/>
          <p:nvPr/>
        </p:nvSpPr>
        <p:spPr>
          <a:xfrm>
            <a:off x="6592294" y="2236153"/>
            <a:ext cx="2377440" cy="1598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15CDE1-DBF8-418E-8F6D-5B148004F1E6}"/>
              </a:ext>
            </a:extLst>
          </p:cNvPr>
          <p:cNvSpPr/>
          <p:nvPr/>
        </p:nvSpPr>
        <p:spPr>
          <a:xfrm>
            <a:off x="9357360" y="2236153"/>
            <a:ext cx="2377440" cy="1598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 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DAB363-9DBE-4CF3-A970-CE1A6E2F4B98}"/>
              </a:ext>
            </a:extLst>
          </p:cNvPr>
          <p:cNvSpPr/>
          <p:nvPr/>
        </p:nvSpPr>
        <p:spPr>
          <a:xfrm>
            <a:off x="6782462" y="2562157"/>
            <a:ext cx="405517" cy="413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A1D870-D696-4C5D-9BE2-3D0D895D17E4}"/>
              </a:ext>
            </a:extLst>
          </p:cNvPr>
          <p:cNvSpPr/>
          <p:nvPr/>
        </p:nvSpPr>
        <p:spPr>
          <a:xfrm>
            <a:off x="11140439" y="2562156"/>
            <a:ext cx="405517" cy="413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7EAF0E-D7C8-48EC-8617-7484C2AB05C1}"/>
              </a:ext>
            </a:extLst>
          </p:cNvPr>
          <p:cNvSpPr/>
          <p:nvPr/>
        </p:nvSpPr>
        <p:spPr>
          <a:xfrm>
            <a:off x="9632671" y="2562156"/>
            <a:ext cx="405517" cy="413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A2F738-5DF3-4585-A101-ED0FEC6DAE87}"/>
              </a:ext>
            </a:extLst>
          </p:cNvPr>
          <p:cNvSpPr/>
          <p:nvPr/>
        </p:nvSpPr>
        <p:spPr>
          <a:xfrm>
            <a:off x="8337273" y="2562157"/>
            <a:ext cx="405517" cy="413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07251-A940-446F-A3AC-5606203B9736}"/>
              </a:ext>
            </a:extLst>
          </p:cNvPr>
          <p:cNvSpPr/>
          <p:nvPr/>
        </p:nvSpPr>
        <p:spPr>
          <a:xfrm>
            <a:off x="10398980" y="3128687"/>
            <a:ext cx="405517" cy="413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7F160E-BDB4-47FB-A3BD-C7BB025D4B44}"/>
              </a:ext>
            </a:extLst>
          </p:cNvPr>
          <p:cNvSpPr/>
          <p:nvPr/>
        </p:nvSpPr>
        <p:spPr>
          <a:xfrm>
            <a:off x="7291346" y="4325358"/>
            <a:ext cx="877294" cy="803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78FEF-08D1-4BB2-B530-51AD8DF21515}"/>
              </a:ext>
            </a:extLst>
          </p:cNvPr>
          <p:cNvSpPr/>
          <p:nvPr/>
        </p:nvSpPr>
        <p:spPr>
          <a:xfrm>
            <a:off x="10107432" y="4325358"/>
            <a:ext cx="877294" cy="803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Cache</a:t>
            </a:r>
          </a:p>
          <a:p>
            <a:pPr algn="ctr"/>
            <a:r>
              <a:rPr lang="en-US"/>
              <a:t>client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A83667-B935-4DD4-85AA-27C6F057335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10546079" y="3834365"/>
            <a:ext cx="1" cy="4909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83DF39-44F2-4080-99EE-AD2B48422A0D}"/>
              </a:ext>
            </a:extLst>
          </p:cNvPr>
          <p:cNvCxnSpPr>
            <a:stCxn id="12" idx="2"/>
          </p:cNvCxnSpPr>
          <p:nvPr/>
        </p:nvCxnSpPr>
        <p:spPr>
          <a:xfrm>
            <a:off x="7729993" y="5128439"/>
            <a:ext cx="0" cy="5108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0CA4BD-26E5-4FF1-BD73-341366900089}"/>
              </a:ext>
            </a:extLst>
          </p:cNvPr>
          <p:cNvCxnSpPr>
            <a:stCxn id="13" idx="2"/>
          </p:cNvCxnSpPr>
          <p:nvPr/>
        </p:nvCxnSpPr>
        <p:spPr>
          <a:xfrm>
            <a:off x="10546079" y="5128439"/>
            <a:ext cx="0" cy="534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C50027-8632-4D77-BA81-217B4D9FF147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729993" y="3834365"/>
            <a:ext cx="0" cy="4909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4AD8185-B99B-4EE1-97DA-814751590921}"/>
              </a:ext>
            </a:extLst>
          </p:cNvPr>
          <p:cNvSpPr/>
          <p:nvPr/>
        </p:nvSpPr>
        <p:spPr>
          <a:xfrm>
            <a:off x="6592294" y="5639311"/>
            <a:ext cx="5142503" cy="3178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Origin 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4B2FC4-F149-428A-99A6-84610C6BD41A}"/>
              </a:ext>
            </a:extLst>
          </p:cNvPr>
          <p:cNvSpPr txBox="1"/>
          <p:nvPr/>
        </p:nvSpPr>
        <p:spPr>
          <a:xfrm>
            <a:off x="7753184" y="3925872"/>
            <a:ext cx="789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R/W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E6FD32-C501-4EBE-9BC1-E7133EA0C70C}"/>
              </a:ext>
            </a:extLst>
          </p:cNvPr>
          <p:cNvSpPr txBox="1"/>
          <p:nvPr/>
        </p:nvSpPr>
        <p:spPr>
          <a:xfrm>
            <a:off x="9835429" y="3928325"/>
            <a:ext cx="789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R/W</a:t>
            </a:r>
          </a:p>
        </p:txBody>
      </p:sp>
    </p:spTree>
    <p:extLst>
      <p:ext uri="{BB962C8B-B14F-4D97-AF65-F5344CB8AC3E}">
        <p14:creationId xmlns:p14="http://schemas.microsoft.com/office/powerpoint/2010/main" val="243447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2F72-80D3-408A-868E-FB8D185B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9C5C-5B52-43B5-8FC9-749D40DA4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MySQL – RDBMS</a:t>
            </a:r>
          </a:p>
          <a:p>
            <a:r>
              <a:rPr lang="en-US" dirty="0"/>
              <a:t>Cassandra – NoSQL</a:t>
            </a:r>
          </a:p>
          <a:p>
            <a:r>
              <a:rPr lang="en-US" dirty="0"/>
              <a:t>On AWS</a:t>
            </a:r>
          </a:p>
          <a:p>
            <a:r>
              <a:rPr lang="en-US" dirty="0"/>
              <a:t>Cached on Big CDN’s</a:t>
            </a:r>
          </a:p>
          <a:p>
            <a:r>
              <a:rPr lang="en-US" dirty="0"/>
              <a:t>W:R::9:1</a:t>
            </a:r>
          </a:p>
          <a:p>
            <a:r>
              <a:rPr lang="en-US" dirty="0"/>
              <a:t>Scheduled jobs for backup (zip)</a:t>
            </a:r>
          </a:p>
          <a:p>
            <a:r>
              <a:rPr lang="en-US" dirty="0"/>
              <a:t>Captures 90TB of data daily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Highly available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Lage data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68C761-AA61-41BA-B838-3CAB06BE988D}"/>
              </a:ext>
            </a:extLst>
          </p:cNvPr>
          <p:cNvSpPr/>
          <p:nvPr/>
        </p:nvSpPr>
        <p:spPr>
          <a:xfrm>
            <a:off x="6217919" y="2615979"/>
            <a:ext cx="1844703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546775-C106-4D9A-B9E9-D83B3493C602}"/>
              </a:ext>
            </a:extLst>
          </p:cNvPr>
          <p:cNvSpPr/>
          <p:nvPr/>
        </p:nvSpPr>
        <p:spPr>
          <a:xfrm>
            <a:off x="9930515" y="2615979"/>
            <a:ext cx="1844703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294CB-B9E9-481C-8836-CB63F4E15D03}"/>
              </a:ext>
            </a:extLst>
          </p:cNvPr>
          <p:cNvSpPr/>
          <p:nvPr/>
        </p:nvSpPr>
        <p:spPr>
          <a:xfrm>
            <a:off x="5284966" y="4778133"/>
            <a:ext cx="932953" cy="739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B63A8B-B041-4784-AF27-6804F0C33014}"/>
              </a:ext>
            </a:extLst>
          </p:cNvPr>
          <p:cNvSpPr/>
          <p:nvPr/>
        </p:nvSpPr>
        <p:spPr>
          <a:xfrm>
            <a:off x="6673793" y="4778133"/>
            <a:ext cx="932953" cy="739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A6E45F-AFD6-40FB-8FB6-7EB7D653AF69}"/>
              </a:ext>
            </a:extLst>
          </p:cNvPr>
          <p:cNvSpPr/>
          <p:nvPr/>
        </p:nvSpPr>
        <p:spPr>
          <a:xfrm>
            <a:off x="8062620" y="4778133"/>
            <a:ext cx="932953" cy="739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6AC46E-1C03-4271-9F53-7108AA1BB5E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062622" y="3164619"/>
            <a:ext cx="18678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EF6542-C921-48C6-8F2D-1C3F72E219BB}"/>
              </a:ext>
            </a:extLst>
          </p:cNvPr>
          <p:cNvCxnSpPr>
            <a:endCxn id="6" idx="0"/>
          </p:cNvCxnSpPr>
          <p:nvPr/>
        </p:nvCxnSpPr>
        <p:spPr>
          <a:xfrm flipH="1">
            <a:off x="5751443" y="3713259"/>
            <a:ext cx="466476" cy="1064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58D24F-8C61-488B-B7ED-5CD3FE7F1A7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7140270" y="3713259"/>
            <a:ext cx="1" cy="1064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1843BC-400D-48C9-8C86-822B6D4A287B}"/>
              </a:ext>
            </a:extLst>
          </p:cNvPr>
          <p:cNvCxnSpPr>
            <a:endCxn id="8" idx="0"/>
          </p:cNvCxnSpPr>
          <p:nvPr/>
        </p:nvCxnSpPr>
        <p:spPr>
          <a:xfrm>
            <a:off x="8062620" y="3713259"/>
            <a:ext cx="466477" cy="1064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5EA920-B15A-45D1-8193-F6EA33C971E0}"/>
              </a:ext>
            </a:extLst>
          </p:cNvPr>
          <p:cNvSpPr txBox="1"/>
          <p:nvPr/>
        </p:nvSpPr>
        <p:spPr>
          <a:xfrm>
            <a:off x="8174268" y="2791746"/>
            <a:ext cx="158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Sync &amp; Copy</a:t>
            </a:r>
          </a:p>
        </p:txBody>
      </p:sp>
    </p:spTree>
    <p:extLst>
      <p:ext uri="{BB962C8B-B14F-4D97-AF65-F5344CB8AC3E}">
        <p14:creationId xmlns:p14="http://schemas.microsoft.com/office/powerpoint/2010/main" val="197838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74AF-D94C-4E5C-839D-AADB0436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Ingesting data &amp;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F0A0B-315A-402F-AC82-3923327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0043" cy="4351338"/>
          </a:xfrm>
        </p:spPr>
        <p:txBody>
          <a:bodyPr/>
          <a:lstStyle/>
          <a:p>
            <a:r>
              <a:rPr lang="en-US" dirty="0"/>
              <a:t>Apache Kafka</a:t>
            </a:r>
          </a:p>
          <a:p>
            <a:pPr lvl="1"/>
            <a:r>
              <a:rPr lang="en-US" dirty="0"/>
              <a:t>Real time processing</a:t>
            </a:r>
          </a:p>
          <a:p>
            <a:pPr lvl="1"/>
            <a:r>
              <a:rPr lang="en-US" dirty="0"/>
              <a:t>Streaming services</a:t>
            </a:r>
          </a:p>
          <a:p>
            <a:pPr lvl="1"/>
            <a:r>
              <a:rPr lang="en-US" dirty="0"/>
              <a:t>High-throughput</a:t>
            </a:r>
          </a:p>
          <a:p>
            <a:pPr lvl="1"/>
            <a:r>
              <a:rPr lang="en-US" dirty="0"/>
              <a:t>Low-latency</a:t>
            </a:r>
          </a:p>
          <a:p>
            <a:r>
              <a:rPr lang="en-US" dirty="0"/>
              <a:t>Apace </a:t>
            </a:r>
            <a:r>
              <a:rPr lang="en-US" dirty="0" err="1"/>
              <a:t>Chukwa</a:t>
            </a:r>
            <a:endParaRPr lang="en-US" dirty="0"/>
          </a:p>
          <a:p>
            <a:pPr lvl="1"/>
            <a:r>
              <a:rPr lang="en-US" dirty="0"/>
              <a:t>Distributed Computing</a:t>
            </a:r>
          </a:p>
          <a:p>
            <a:pPr lvl="1"/>
            <a:r>
              <a:rPr lang="en-US" dirty="0"/>
              <a:t>Hadoop Distributed File System (HDFS)</a:t>
            </a:r>
          </a:p>
          <a:p>
            <a:pPr lvl="1"/>
            <a:r>
              <a:rPr lang="en-US" dirty="0"/>
              <a:t>MapReduce</a:t>
            </a:r>
          </a:p>
          <a:p>
            <a:pPr lvl="1"/>
            <a:r>
              <a:rPr lang="en-US" dirty="0"/>
              <a:t>Highly Scalable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9F21E-CB35-483B-91BD-2874603C1D6C}"/>
              </a:ext>
            </a:extLst>
          </p:cNvPr>
          <p:cNvSpPr txBox="1"/>
          <p:nvPr/>
        </p:nvSpPr>
        <p:spPr>
          <a:xfrm>
            <a:off x="7168243" y="1690688"/>
            <a:ext cx="418555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700 billion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13TB everyday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Video viewing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UI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Error 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Performance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Troubleshooting </a:t>
            </a:r>
          </a:p>
        </p:txBody>
      </p:sp>
    </p:spTree>
    <p:extLst>
      <p:ext uri="{BB962C8B-B14F-4D97-AF65-F5344CB8AC3E}">
        <p14:creationId xmlns:p14="http://schemas.microsoft.com/office/powerpoint/2010/main" val="76398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C2CC-E6E3-4A52-8BBB-C3A4F145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2C25-0334-400C-8D02-4E6C00561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SPARK – AWS</a:t>
            </a:r>
          </a:p>
          <a:p>
            <a:r>
              <a:rPr lang="en-US" dirty="0"/>
              <a:t>Artwork Personalization</a:t>
            </a:r>
          </a:p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Collaborative Filtering</a:t>
            </a:r>
          </a:p>
          <a:p>
            <a:pPr lvl="1"/>
            <a:r>
              <a:rPr lang="en-US" dirty="0"/>
              <a:t>Content based filtering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Sorting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Row selection</a:t>
            </a:r>
          </a:p>
          <a:p>
            <a:pPr lvl="1"/>
            <a:r>
              <a:rPr lang="en-US" dirty="0"/>
              <a:t>Relevance rank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E8A05-1065-4A53-96E8-96FBCFCE9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916" y="1940455"/>
            <a:ext cx="5817134" cy="371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8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E3D5-939B-480B-8D52-DCFA469B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F1E2-5AF1-4445-B81E-16142538E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5467" cy="4351338"/>
          </a:xfrm>
        </p:spPr>
        <p:txBody>
          <a:bodyPr/>
          <a:lstStyle/>
          <a:p>
            <a:r>
              <a:rPr lang="en-US" dirty="0"/>
              <a:t>Free of charge to ISP’s</a:t>
            </a:r>
          </a:p>
          <a:p>
            <a:r>
              <a:rPr lang="en-US" dirty="0"/>
              <a:t>Highly Available: redundant systems for everything</a:t>
            </a:r>
          </a:p>
          <a:p>
            <a:r>
              <a:rPr lang="en-US" dirty="0"/>
              <a:t>Local ISP server boxes</a:t>
            </a:r>
          </a:p>
          <a:p>
            <a:r>
              <a:rPr lang="en-US" dirty="0"/>
              <a:t>Small OCA</a:t>
            </a:r>
          </a:p>
          <a:p>
            <a:r>
              <a:rPr lang="en-US" dirty="0"/>
              <a:t>Big OCA</a:t>
            </a:r>
          </a:p>
          <a:p>
            <a:r>
              <a:rPr lang="en-US" dirty="0"/>
              <a:t>Multiple Level Indexing</a:t>
            </a:r>
          </a:p>
          <a:p>
            <a:r>
              <a:rPr lang="en-US" dirty="0"/>
              <a:t>Even small OCA is able to processes 13,000 HD file request simultaneously 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08D99B2-0466-4D6A-AF47-E0F6B2D033B2}"/>
              </a:ext>
            </a:extLst>
          </p:cNvPr>
          <p:cNvSpPr/>
          <p:nvPr/>
        </p:nvSpPr>
        <p:spPr>
          <a:xfrm>
            <a:off x="9404823" y="2061376"/>
            <a:ext cx="1791953" cy="1277796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D0CB68CF-45C1-4839-8E82-A2777002E9C7}"/>
              </a:ext>
            </a:extLst>
          </p:cNvPr>
          <p:cNvSpPr/>
          <p:nvPr/>
        </p:nvSpPr>
        <p:spPr>
          <a:xfrm>
            <a:off x="8030816" y="3539367"/>
            <a:ext cx="2870422" cy="1454052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ISP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4A850561-EE89-4A09-A325-2DCA056B6D4F}"/>
              </a:ext>
            </a:extLst>
          </p:cNvPr>
          <p:cNvSpPr/>
          <p:nvPr/>
        </p:nvSpPr>
        <p:spPr>
          <a:xfrm>
            <a:off x="8468168" y="4032808"/>
            <a:ext cx="235783" cy="245181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73886815-5DD1-4374-B8CE-D5278BFFFB49}"/>
              </a:ext>
            </a:extLst>
          </p:cNvPr>
          <p:cNvSpPr/>
          <p:nvPr/>
        </p:nvSpPr>
        <p:spPr>
          <a:xfrm>
            <a:off x="9912052" y="4032809"/>
            <a:ext cx="774501" cy="245180"/>
          </a:xfrm>
          <a:prstGeom prst="snip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OCA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15486F-5388-48D0-A249-F13C974C28AC}"/>
              </a:ext>
            </a:extLst>
          </p:cNvPr>
          <p:cNvCxnSpPr>
            <a:cxnSpLocks/>
          </p:cNvCxnSpPr>
          <p:nvPr/>
        </p:nvCxnSpPr>
        <p:spPr>
          <a:xfrm>
            <a:off x="8698727" y="4139880"/>
            <a:ext cx="4472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4EA413-43FC-4FFC-9A9A-C302BA4F8A1E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9541565" y="4139880"/>
            <a:ext cx="370487" cy="155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802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046D-2B6E-4FD3-A94D-F6F0A345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Streaming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5912F3BC-2678-4446-ADFB-E1D13665E0CC}"/>
              </a:ext>
            </a:extLst>
          </p:cNvPr>
          <p:cNvSpPr/>
          <p:nvPr/>
        </p:nvSpPr>
        <p:spPr>
          <a:xfrm>
            <a:off x="647133" y="2844514"/>
            <a:ext cx="728443" cy="683492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C73D1C-4BE5-4FE8-9FBB-E07E7825802D}"/>
              </a:ext>
            </a:extLst>
          </p:cNvPr>
          <p:cNvSpPr/>
          <p:nvPr/>
        </p:nvSpPr>
        <p:spPr>
          <a:xfrm>
            <a:off x="2383404" y="1690688"/>
            <a:ext cx="1170830" cy="517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</a:t>
            </a:r>
          </a:p>
          <a:p>
            <a:pPr algn="ctr"/>
            <a:r>
              <a:rPr lang="en-US" dirty="0"/>
              <a:t>Encoder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5F709-52B2-4310-9FC7-00A8AA2F4FD9}"/>
              </a:ext>
            </a:extLst>
          </p:cNvPr>
          <p:cNvSpPr/>
          <p:nvPr/>
        </p:nvSpPr>
        <p:spPr>
          <a:xfrm>
            <a:off x="2383404" y="2577867"/>
            <a:ext cx="1170830" cy="5174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Hardware</a:t>
            </a:r>
          </a:p>
          <a:p>
            <a:pPr algn="ctr"/>
            <a:r>
              <a:rPr lang="en-US" sz="1700" dirty="0"/>
              <a:t>Encoders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63EB3-DED1-4101-98CB-3CFD9E117B4B}"/>
              </a:ext>
            </a:extLst>
          </p:cNvPr>
          <p:cNvSpPr/>
          <p:nvPr/>
        </p:nvSpPr>
        <p:spPr>
          <a:xfrm>
            <a:off x="2383404" y="4352228"/>
            <a:ext cx="1170830" cy="5174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WebRTC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2B288-7F51-4D1A-BFB2-2C820F904AA3}"/>
              </a:ext>
            </a:extLst>
          </p:cNvPr>
          <p:cNvSpPr/>
          <p:nvPr/>
        </p:nvSpPr>
        <p:spPr>
          <a:xfrm>
            <a:off x="2383404" y="3465047"/>
            <a:ext cx="1170830" cy="5174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IP-Camera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63059-398C-4284-B70A-AE7AB670AD33}"/>
              </a:ext>
            </a:extLst>
          </p:cNvPr>
          <p:cNvSpPr/>
          <p:nvPr/>
        </p:nvSpPr>
        <p:spPr>
          <a:xfrm>
            <a:off x="4569304" y="1742484"/>
            <a:ext cx="2139656" cy="13527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Adaptive Bit-rate </a:t>
            </a:r>
          </a:p>
          <a:p>
            <a:pPr algn="ctr"/>
            <a:r>
              <a:rPr lang="en-US" dirty="0"/>
              <a:t>Multi-protocol format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3015B-76F1-423B-A587-6C01BB64C42C}"/>
              </a:ext>
            </a:extLst>
          </p:cNvPr>
          <p:cNvSpPr/>
          <p:nvPr/>
        </p:nvSpPr>
        <p:spPr>
          <a:xfrm>
            <a:off x="4569304" y="3703245"/>
            <a:ext cx="2139656" cy="9412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Restream Service to:</a:t>
            </a:r>
          </a:p>
          <a:p>
            <a:pPr algn="ctr"/>
            <a:r>
              <a:rPr lang="en-US" sz="1600" dirty="0" err="1"/>
              <a:t>YouTube,Facebook</a:t>
            </a:r>
            <a:endParaRPr lang="en-US" sz="1600" dirty="0"/>
          </a:p>
          <a:p>
            <a:pPr algn="ctr"/>
            <a:r>
              <a:rPr lang="en-US" sz="1600" dirty="0"/>
              <a:t>Other CDN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3C6D7-636A-41CB-B91C-409CCC892771}"/>
              </a:ext>
            </a:extLst>
          </p:cNvPr>
          <p:cNvSpPr/>
          <p:nvPr/>
        </p:nvSpPr>
        <p:spPr>
          <a:xfrm>
            <a:off x="7374504" y="2564265"/>
            <a:ext cx="1796143" cy="1420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CDN Edge Server</a:t>
            </a:r>
          </a:p>
          <a:p>
            <a:pPr algn="ctr"/>
            <a:r>
              <a:rPr lang="en-US" dirty="0"/>
              <a:t>Open Connect</a:t>
            </a:r>
          </a:p>
          <a:p>
            <a:pPr algn="ctr"/>
            <a:r>
              <a:rPr lang="en-US" dirty="0"/>
              <a:t>Akamai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8A9CAD-8AC2-411A-8243-C55CAC01A18B}"/>
              </a:ext>
            </a:extLst>
          </p:cNvPr>
          <p:cNvSpPr/>
          <p:nvPr/>
        </p:nvSpPr>
        <p:spPr>
          <a:xfrm>
            <a:off x="9608417" y="2765816"/>
            <a:ext cx="1391479" cy="101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Media Players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A1DF6D7-3BCC-4EA4-A82F-A89EB0316BA7}"/>
              </a:ext>
            </a:extLst>
          </p:cNvPr>
          <p:cNvSpPr/>
          <p:nvPr/>
        </p:nvSpPr>
        <p:spPr>
          <a:xfrm>
            <a:off x="1844561" y="1690688"/>
            <a:ext cx="262535" cy="3178944"/>
          </a:xfrm>
          <a:prstGeom prst="lef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C59008-355D-4977-AB94-8B7CDC1F5DD8}"/>
              </a:ext>
            </a:extLst>
          </p:cNvPr>
          <p:cNvSpPr txBox="1"/>
          <p:nvPr/>
        </p:nvSpPr>
        <p:spPr>
          <a:xfrm>
            <a:off x="2107096" y="5803458"/>
            <a:ext cx="170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95D0A6-6513-4307-B153-3566E07BE1F1}"/>
              </a:ext>
            </a:extLst>
          </p:cNvPr>
          <p:cNvSpPr txBox="1"/>
          <p:nvPr/>
        </p:nvSpPr>
        <p:spPr>
          <a:xfrm>
            <a:off x="9449320" y="5803458"/>
            <a:ext cx="170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945038-15E7-4CFF-A4AD-FC82AA620CD3}"/>
              </a:ext>
            </a:extLst>
          </p:cNvPr>
          <p:cNvSpPr txBox="1"/>
          <p:nvPr/>
        </p:nvSpPr>
        <p:spPr>
          <a:xfrm>
            <a:off x="6183157" y="5803458"/>
            <a:ext cx="170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F51A5F-FCCE-484D-A7CC-ED166D95465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3554234" y="1949389"/>
            <a:ext cx="1015070" cy="46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6D8FE0-573C-4E8C-B24C-3C160649E70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3554234" y="2418877"/>
            <a:ext cx="1015070" cy="41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F43E1-AC28-4746-8CEA-B518BCA462D6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554234" y="2418877"/>
            <a:ext cx="1015070" cy="130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2E3C49-A8DE-450A-AB03-9BD8312D1D8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554234" y="2418877"/>
            <a:ext cx="1015070" cy="219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E71071-7EA6-4672-B5A9-A717AFBC5A2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639132" y="3095270"/>
            <a:ext cx="0" cy="607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A582A3-FDEE-4DC1-96CC-FE548C039B92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708960" y="2418877"/>
            <a:ext cx="665544" cy="85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1F9D48-C4D9-4F02-A921-A754033AC3D5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9170647" y="3274558"/>
            <a:ext cx="437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84F0A8-EB2B-4D36-9926-C4D255B20CFD}"/>
              </a:ext>
            </a:extLst>
          </p:cNvPr>
          <p:cNvCxnSpPr>
            <a:stCxn id="15" idx="0"/>
            <a:endCxn id="8" idx="2"/>
          </p:cNvCxnSpPr>
          <p:nvPr/>
        </p:nvCxnSpPr>
        <p:spPr>
          <a:xfrm flipV="1">
            <a:off x="2961933" y="4869632"/>
            <a:ext cx="6886" cy="93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077B50-CAA3-4C10-B554-EF010640EC25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flipH="1" flipV="1">
            <a:off x="5639132" y="4644523"/>
            <a:ext cx="1398862" cy="115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54FCBA-3855-411A-BB36-2308E09198D1}"/>
              </a:ext>
            </a:extLst>
          </p:cNvPr>
          <p:cNvCxnSpPr>
            <a:stCxn id="17" idx="0"/>
            <a:endCxn id="12" idx="2"/>
          </p:cNvCxnSpPr>
          <p:nvPr/>
        </p:nvCxnSpPr>
        <p:spPr>
          <a:xfrm flipV="1">
            <a:off x="7037994" y="3984851"/>
            <a:ext cx="1234582" cy="1818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E3F8F1-7ADD-431D-99CA-F5F3ED63AF4E}"/>
              </a:ext>
            </a:extLst>
          </p:cNvPr>
          <p:cNvCxnSpPr>
            <a:stCxn id="16" idx="0"/>
            <a:endCxn id="13" idx="2"/>
          </p:cNvCxnSpPr>
          <p:nvPr/>
        </p:nvCxnSpPr>
        <p:spPr>
          <a:xfrm flipV="1">
            <a:off x="10304157" y="3783299"/>
            <a:ext cx="0" cy="202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18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A94B-A188-4833-B019-8A8C17BB2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0317" y="3991555"/>
            <a:ext cx="4131365" cy="644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See What’s 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87C40-7921-4D90-AE3D-C1221F3A1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19" y="1036651"/>
            <a:ext cx="5253162" cy="295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6BDC-DD48-4C58-BD42-FE49F5CD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6B9C-F253-4D00-9B43-BA3399A2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8029"/>
            <a:ext cx="10515600" cy="3988934"/>
          </a:xfrm>
        </p:spPr>
        <p:txBody>
          <a:bodyPr/>
          <a:lstStyle/>
          <a:p>
            <a:r>
              <a:rPr lang="en-US" dirty="0"/>
              <a:t>Founded in 1997 – used to send DVD’s via Mail</a:t>
            </a:r>
          </a:p>
          <a:p>
            <a:r>
              <a:rPr lang="en-US" dirty="0"/>
              <a:t>Started streaming only in 2007</a:t>
            </a:r>
          </a:p>
          <a:p>
            <a:r>
              <a:rPr lang="en-US" dirty="0"/>
              <a:t>First production – 2013: “House Of Cards”</a:t>
            </a:r>
          </a:p>
          <a:p>
            <a:r>
              <a:rPr lang="en-US" dirty="0"/>
              <a:t>Serves 117.58 million in 190 Countries</a:t>
            </a:r>
          </a:p>
          <a:p>
            <a:r>
              <a:rPr lang="en-US" dirty="0"/>
              <a:t>Streams 190 million hours of content everyday – 15 TB/sec</a:t>
            </a:r>
          </a:p>
          <a:p>
            <a:r>
              <a:rPr lang="en-US" dirty="0"/>
              <a:t>97 Billion hours of content streamed already</a:t>
            </a:r>
          </a:p>
          <a:p>
            <a:r>
              <a:rPr lang="en-US" dirty="0"/>
              <a:t>First app was written fully in Java and Js, took 40 minutes to startup</a:t>
            </a:r>
          </a:p>
        </p:txBody>
      </p:sp>
    </p:spTree>
    <p:extLst>
      <p:ext uri="{BB962C8B-B14F-4D97-AF65-F5344CB8AC3E}">
        <p14:creationId xmlns:p14="http://schemas.microsoft.com/office/powerpoint/2010/main" val="75644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97C8-9D4B-4E8E-9575-9293628E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AA436-F609-4BCB-B794-81B281B33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4357"/>
            <a:ext cx="10515600" cy="4180540"/>
          </a:xfrm>
        </p:spPr>
        <p:txBody>
          <a:bodyPr/>
          <a:lstStyle/>
          <a:p>
            <a:r>
              <a:rPr lang="en-US" dirty="0"/>
              <a:t>Node.js – Edge Services</a:t>
            </a:r>
          </a:p>
          <a:p>
            <a:r>
              <a:rPr lang="en-US" dirty="0" err="1"/>
              <a:t>Restify</a:t>
            </a:r>
            <a:r>
              <a:rPr lang="en-US" dirty="0"/>
              <a:t> – Https request handling server side</a:t>
            </a:r>
          </a:p>
          <a:p>
            <a:r>
              <a:rPr lang="en-US" dirty="0"/>
              <a:t>React </a:t>
            </a:r>
            <a:r>
              <a:rPr lang="en-US" dirty="0" err="1"/>
              <a:t>js</a:t>
            </a:r>
            <a:r>
              <a:rPr lang="en-US" dirty="0"/>
              <a:t> – Web Apps client side</a:t>
            </a:r>
          </a:p>
          <a:p>
            <a:r>
              <a:rPr lang="en-US" dirty="0" err="1"/>
              <a:t>Falcor</a:t>
            </a:r>
            <a:r>
              <a:rPr lang="en-US" dirty="0"/>
              <a:t> – Databases: MySQL, Cassandra </a:t>
            </a:r>
          </a:p>
          <a:p>
            <a:r>
              <a:rPr lang="en-US" dirty="0" err="1"/>
              <a:t>Rxjs</a:t>
            </a:r>
            <a:r>
              <a:rPr lang="en-US" dirty="0"/>
              <a:t> – AJAX, user interaction </a:t>
            </a:r>
          </a:p>
          <a:p>
            <a:pPr marL="0" indent="0">
              <a:buNone/>
            </a:pPr>
            <a:r>
              <a:rPr lang="en-US" sz="1400" dirty="0"/>
              <a:t>     AJAX - Asynchronous JavaScript and 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7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FD2504-FD7C-408F-A66C-79C5B9AB0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CFDE5-8975-46B6-BB25-FEC25BDFA9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3" t="31269" r="18913" b="14414"/>
          <a:stretch/>
        </p:blipFill>
        <p:spPr>
          <a:xfrm>
            <a:off x="310101" y="268423"/>
            <a:ext cx="4031310" cy="194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9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2192-1C0B-4882-B424-65E1008B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options &amp;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6651-C33E-4DAE-B192-240EF151F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425"/>
            <a:ext cx="10515600" cy="4010538"/>
          </a:xfrm>
        </p:spPr>
        <p:txBody>
          <a:bodyPr/>
          <a:lstStyle/>
          <a:p>
            <a:r>
              <a:rPr lang="en-US" dirty="0"/>
              <a:t>Operates in Two Cloud Services:</a:t>
            </a:r>
          </a:p>
          <a:p>
            <a:pPr lvl="1"/>
            <a:r>
              <a:rPr lang="en-US" dirty="0"/>
              <a:t>Amazon Web Services</a:t>
            </a:r>
          </a:p>
          <a:p>
            <a:pPr lvl="1"/>
            <a:r>
              <a:rPr lang="en-US" dirty="0"/>
              <a:t>Open Connect – CDN</a:t>
            </a:r>
          </a:p>
          <a:p>
            <a:r>
              <a:rPr lang="en-US" dirty="0"/>
              <a:t>Three major components:</a:t>
            </a:r>
          </a:p>
          <a:p>
            <a:pPr lvl="1"/>
            <a:r>
              <a:rPr lang="en-US" dirty="0"/>
              <a:t>Open Connect – CDN</a:t>
            </a:r>
          </a:p>
          <a:p>
            <a:pPr lvl="1"/>
            <a:r>
              <a:rPr lang="en-US" dirty="0"/>
              <a:t>Backend – AWS</a:t>
            </a:r>
          </a:p>
          <a:p>
            <a:pPr lvl="1"/>
            <a:r>
              <a:rPr lang="en-US" dirty="0"/>
              <a:t>Client -You</a:t>
            </a:r>
          </a:p>
        </p:txBody>
      </p:sp>
    </p:spTree>
    <p:extLst>
      <p:ext uri="{BB962C8B-B14F-4D97-AF65-F5344CB8AC3E}">
        <p14:creationId xmlns:p14="http://schemas.microsoft.com/office/powerpoint/2010/main" val="103458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B0EA-7F71-4E9C-8B9C-DF8DAA40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Delivery Network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D38E3C-F970-4C00-9361-ACDB838EB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8516" y="1690688"/>
            <a:ext cx="7132320" cy="485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6807-8251-4F28-A552-3C7B677E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Load Balancer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141549-9DF5-4749-97B7-E3B92ECAE987}"/>
              </a:ext>
            </a:extLst>
          </p:cNvPr>
          <p:cNvSpPr/>
          <p:nvPr/>
        </p:nvSpPr>
        <p:spPr>
          <a:xfrm>
            <a:off x="1257298" y="3777344"/>
            <a:ext cx="1322615" cy="832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67D50C-EF5B-4004-8810-B71E9C155B69}"/>
              </a:ext>
            </a:extLst>
          </p:cNvPr>
          <p:cNvSpPr/>
          <p:nvPr/>
        </p:nvSpPr>
        <p:spPr>
          <a:xfrm>
            <a:off x="4000500" y="1926771"/>
            <a:ext cx="881743" cy="849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18A1A1-1EA3-4191-9D66-8F9688495BA1}"/>
              </a:ext>
            </a:extLst>
          </p:cNvPr>
          <p:cNvSpPr/>
          <p:nvPr/>
        </p:nvSpPr>
        <p:spPr>
          <a:xfrm>
            <a:off x="4000500" y="5627917"/>
            <a:ext cx="881743" cy="849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96CD95-1868-4417-BA33-842AB1463C8A}"/>
              </a:ext>
            </a:extLst>
          </p:cNvPr>
          <p:cNvSpPr/>
          <p:nvPr/>
        </p:nvSpPr>
        <p:spPr>
          <a:xfrm>
            <a:off x="4005941" y="3777344"/>
            <a:ext cx="881743" cy="849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7A0BBE-73C7-42CC-AF5C-B2A473416236}"/>
              </a:ext>
            </a:extLst>
          </p:cNvPr>
          <p:cNvSpPr/>
          <p:nvPr/>
        </p:nvSpPr>
        <p:spPr>
          <a:xfrm>
            <a:off x="6487884" y="1934935"/>
            <a:ext cx="1088573" cy="832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56B2F2-5CE3-47CF-B084-6F9FDD76296D}"/>
              </a:ext>
            </a:extLst>
          </p:cNvPr>
          <p:cNvSpPr/>
          <p:nvPr/>
        </p:nvSpPr>
        <p:spPr>
          <a:xfrm>
            <a:off x="6487882" y="5608864"/>
            <a:ext cx="1088573" cy="832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C8F8C-A634-48D7-83C3-C6957D3146BD}"/>
              </a:ext>
            </a:extLst>
          </p:cNvPr>
          <p:cNvSpPr/>
          <p:nvPr/>
        </p:nvSpPr>
        <p:spPr>
          <a:xfrm>
            <a:off x="6487883" y="3777343"/>
            <a:ext cx="1088573" cy="832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35DBD0-6DE5-490E-94C0-2E83BD0388C5}"/>
              </a:ext>
            </a:extLst>
          </p:cNvPr>
          <p:cNvSpPr/>
          <p:nvPr/>
        </p:nvSpPr>
        <p:spPr>
          <a:xfrm>
            <a:off x="9182098" y="1543049"/>
            <a:ext cx="527959" cy="391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505E04-44FE-496D-A8E8-1C22A6553F86}"/>
              </a:ext>
            </a:extLst>
          </p:cNvPr>
          <p:cNvSpPr/>
          <p:nvPr/>
        </p:nvSpPr>
        <p:spPr>
          <a:xfrm>
            <a:off x="9182097" y="2155370"/>
            <a:ext cx="527959" cy="391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F75B32-181E-4F7E-9954-0169BE1680AF}"/>
              </a:ext>
            </a:extLst>
          </p:cNvPr>
          <p:cNvSpPr/>
          <p:nvPr/>
        </p:nvSpPr>
        <p:spPr>
          <a:xfrm>
            <a:off x="9182098" y="2775857"/>
            <a:ext cx="527959" cy="391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F9315-8FDD-4FE1-9C0F-4464D4C5CD69}"/>
              </a:ext>
            </a:extLst>
          </p:cNvPr>
          <p:cNvSpPr/>
          <p:nvPr/>
        </p:nvSpPr>
        <p:spPr>
          <a:xfrm>
            <a:off x="9182096" y="3385457"/>
            <a:ext cx="527959" cy="391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2D5FD0-3C03-4097-BA20-F1DD04B61090}"/>
              </a:ext>
            </a:extLst>
          </p:cNvPr>
          <p:cNvSpPr/>
          <p:nvPr/>
        </p:nvSpPr>
        <p:spPr>
          <a:xfrm>
            <a:off x="9182096" y="4036218"/>
            <a:ext cx="527959" cy="391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8F2526-D4D7-4BE6-980F-250BB9668ED7}"/>
              </a:ext>
            </a:extLst>
          </p:cNvPr>
          <p:cNvSpPr/>
          <p:nvPr/>
        </p:nvSpPr>
        <p:spPr>
          <a:xfrm>
            <a:off x="9182097" y="4656705"/>
            <a:ext cx="527959" cy="391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6B3018-A28D-43B3-AF83-A54E829C0AD4}"/>
              </a:ext>
            </a:extLst>
          </p:cNvPr>
          <p:cNvSpPr/>
          <p:nvPr/>
        </p:nvSpPr>
        <p:spPr>
          <a:xfrm>
            <a:off x="9182094" y="5494906"/>
            <a:ext cx="527959" cy="391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2F9864-1D56-4288-A5B6-DD59208CA71E}"/>
              </a:ext>
            </a:extLst>
          </p:cNvPr>
          <p:cNvSpPr/>
          <p:nvPr/>
        </p:nvSpPr>
        <p:spPr>
          <a:xfrm>
            <a:off x="9182094" y="6145667"/>
            <a:ext cx="527959" cy="391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I8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0A08EF-DF91-4D7C-B3A1-63230078D26D}"/>
              </a:ext>
            </a:extLst>
          </p:cNvPr>
          <p:cNvCxnSpPr>
            <a:endCxn id="5" idx="2"/>
          </p:cNvCxnSpPr>
          <p:nvPr/>
        </p:nvCxnSpPr>
        <p:spPr>
          <a:xfrm flipV="1">
            <a:off x="2579913" y="2351314"/>
            <a:ext cx="1420587" cy="142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71B6EA-CD88-48E5-AE22-65B0503D607B}"/>
              </a:ext>
            </a:extLst>
          </p:cNvPr>
          <p:cNvCxnSpPr>
            <a:stCxn id="4" idx="3"/>
            <a:endCxn id="7" idx="2"/>
          </p:cNvCxnSpPr>
          <p:nvPr/>
        </p:nvCxnSpPr>
        <p:spPr>
          <a:xfrm>
            <a:off x="2579913" y="4193723"/>
            <a:ext cx="1426028" cy="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B8C741-3A97-4471-97AF-25A5EEC145DF}"/>
              </a:ext>
            </a:extLst>
          </p:cNvPr>
          <p:cNvCxnSpPr>
            <a:endCxn id="6" idx="2"/>
          </p:cNvCxnSpPr>
          <p:nvPr/>
        </p:nvCxnSpPr>
        <p:spPr>
          <a:xfrm>
            <a:off x="2577193" y="4610100"/>
            <a:ext cx="1423307" cy="144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642905-E4BE-414B-8A5B-7FB4380687AA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882243" y="2351314"/>
            <a:ext cx="1605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1EEBA3-4434-4FE3-A112-0B733618EF2B}"/>
              </a:ext>
            </a:extLst>
          </p:cNvPr>
          <p:cNvCxnSpPr>
            <a:stCxn id="7" idx="6"/>
            <a:endCxn id="10" idx="1"/>
          </p:cNvCxnSpPr>
          <p:nvPr/>
        </p:nvCxnSpPr>
        <p:spPr>
          <a:xfrm flipV="1">
            <a:off x="4887684" y="4193722"/>
            <a:ext cx="1600199" cy="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AC06EC-C9E5-4855-B088-1F4690EBDC65}"/>
              </a:ext>
            </a:extLst>
          </p:cNvPr>
          <p:cNvCxnSpPr>
            <a:stCxn id="6" idx="6"/>
            <a:endCxn id="9" idx="1"/>
          </p:cNvCxnSpPr>
          <p:nvPr/>
        </p:nvCxnSpPr>
        <p:spPr>
          <a:xfrm flipV="1">
            <a:off x="4882243" y="6025243"/>
            <a:ext cx="1605639" cy="2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179511-4335-48C3-969B-C34ED03B0B50}"/>
              </a:ext>
            </a:extLst>
          </p:cNvPr>
          <p:cNvCxnSpPr>
            <a:endCxn id="11" idx="1"/>
          </p:cNvCxnSpPr>
          <p:nvPr/>
        </p:nvCxnSpPr>
        <p:spPr>
          <a:xfrm flipV="1">
            <a:off x="7576455" y="1738992"/>
            <a:ext cx="1605643" cy="19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4BC9F2-99F8-49B8-8AF4-BF0816343C96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7576457" y="2351313"/>
            <a:ext cx="1605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97A650-2566-49A4-A2BC-D4A1D28D4B77}"/>
              </a:ext>
            </a:extLst>
          </p:cNvPr>
          <p:cNvCxnSpPr>
            <a:endCxn id="15" idx="1"/>
          </p:cNvCxnSpPr>
          <p:nvPr/>
        </p:nvCxnSpPr>
        <p:spPr>
          <a:xfrm>
            <a:off x="7576455" y="2764970"/>
            <a:ext cx="1605643" cy="20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D043AD-9B7B-41F6-B8BD-A59C7896CD3A}"/>
              </a:ext>
            </a:extLst>
          </p:cNvPr>
          <p:cNvCxnSpPr>
            <a:endCxn id="16" idx="1"/>
          </p:cNvCxnSpPr>
          <p:nvPr/>
        </p:nvCxnSpPr>
        <p:spPr>
          <a:xfrm flipV="1">
            <a:off x="7576455" y="3581400"/>
            <a:ext cx="1605641" cy="19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370BA6-9058-47C6-9F94-7C1877063431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7576456" y="4193722"/>
            <a:ext cx="1605640" cy="3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B8DEC2-65C9-4633-AD72-F0C55FEBBEE6}"/>
              </a:ext>
            </a:extLst>
          </p:cNvPr>
          <p:cNvCxnSpPr>
            <a:endCxn id="18" idx="1"/>
          </p:cNvCxnSpPr>
          <p:nvPr/>
        </p:nvCxnSpPr>
        <p:spPr>
          <a:xfrm>
            <a:off x="7576455" y="4610100"/>
            <a:ext cx="1605642" cy="24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59E27B0-1AF6-4465-B7A1-957F4092404C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7576455" y="5690849"/>
            <a:ext cx="1605639" cy="33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CC91B7-A032-4E06-969E-E0BBFF8B4D3F}"/>
              </a:ext>
            </a:extLst>
          </p:cNvPr>
          <p:cNvCxnSpPr>
            <a:stCxn id="9" idx="3"/>
            <a:endCxn id="20" idx="1"/>
          </p:cNvCxnSpPr>
          <p:nvPr/>
        </p:nvCxnSpPr>
        <p:spPr>
          <a:xfrm>
            <a:off x="7576455" y="6025243"/>
            <a:ext cx="1605639" cy="31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E566AF-39EF-40F5-9021-53B01C3B484B}"/>
              </a:ext>
            </a:extLst>
          </p:cNvPr>
          <p:cNvCxnSpPr/>
          <p:nvPr/>
        </p:nvCxnSpPr>
        <p:spPr>
          <a:xfrm>
            <a:off x="310243" y="4232161"/>
            <a:ext cx="947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1113A7-4BAF-487B-BE64-6C6E68837C4A}"/>
              </a:ext>
            </a:extLst>
          </p:cNvPr>
          <p:cNvSpPr txBox="1"/>
          <p:nvPr/>
        </p:nvSpPr>
        <p:spPr>
          <a:xfrm>
            <a:off x="711398" y="2461322"/>
            <a:ext cx="2405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Round Robin Algorithm</a:t>
            </a:r>
          </a:p>
          <a:p>
            <a:pPr algn="ctr"/>
            <a:r>
              <a:rPr lang="en-US" dirty="0"/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99479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42E0-6015-49D4-828E-9FD2735E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Transcoding &amp; Encoding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3DBB79-7DFF-4567-BB1F-AE0B12A63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6193" y="1611174"/>
            <a:ext cx="8699613" cy="4802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DD17F8-79BA-427B-9E12-7DC641ED8DF9}"/>
              </a:ext>
            </a:extLst>
          </p:cNvPr>
          <p:cNvSpPr txBox="1"/>
          <p:nvPr/>
        </p:nvSpPr>
        <p:spPr>
          <a:xfrm>
            <a:off x="186192" y="2854518"/>
            <a:ext cx="1560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1,200 versions of each video</a:t>
            </a:r>
          </a:p>
          <a:p>
            <a:pPr algn="ctr"/>
            <a:r>
              <a:rPr lang="en-US" dirty="0"/>
              <a:t>for adaptive bit rate streaming.</a:t>
            </a:r>
          </a:p>
        </p:txBody>
      </p:sp>
    </p:spTree>
    <p:extLst>
      <p:ext uri="{BB962C8B-B14F-4D97-AF65-F5344CB8AC3E}">
        <p14:creationId xmlns:p14="http://schemas.microsoft.com/office/powerpoint/2010/main" val="322295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D842-0E2A-4C45-BA5F-92A8D3CB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ZUUL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3B9E-672F-4505-B820-99CACB273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01507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Dynamic Routing</a:t>
            </a:r>
          </a:p>
          <a:p>
            <a:r>
              <a:rPr lang="en-US" dirty="0"/>
              <a:t>Gateway Services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Security</a:t>
            </a:r>
          </a:p>
          <a:p>
            <a:endParaRPr lang="en-US" dirty="0"/>
          </a:p>
          <a:p>
            <a:r>
              <a:rPr lang="en-US" dirty="0"/>
              <a:t>Application:</a:t>
            </a:r>
          </a:p>
          <a:p>
            <a:pPr lvl="1"/>
            <a:r>
              <a:rPr lang="en-US" dirty="0"/>
              <a:t>Shared Traffic</a:t>
            </a:r>
          </a:p>
          <a:p>
            <a:pPr lvl="1"/>
            <a:r>
              <a:rPr lang="en-US" dirty="0"/>
              <a:t>Load Test</a:t>
            </a:r>
          </a:p>
          <a:p>
            <a:pPr lvl="1"/>
            <a:r>
              <a:rPr lang="en-US" dirty="0"/>
              <a:t>Test new Services</a:t>
            </a:r>
          </a:p>
          <a:p>
            <a:pPr lvl="1"/>
            <a:r>
              <a:rPr lang="en-US" dirty="0"/>
              <a:t>Filter Bad Requests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B25EE3-8B6B-4896-BDBD-227F27C068B0}"/>
              </a:ext>
            </a:extLst>
          </p:cNvPr>
          <p:cNvSpPr/>
          <p:nvPr/>
        </p:nvSpPr>
        <p:spPr>
          <a:xfrm>
            <a:off x="5303851" y="3015769"/>
            <a:ext cx="1470991" cy="1172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Netty</a:t>
            </a:r>
            <a:r>
              <a:rPr lang="en-US" dirty="0"/>
              <a:t>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3F2179-D92E-4C2A-9F97-678F012AB552}"/>
              </a:ext>
            </a:extLst>
          </p:cNvPr>
          <p:cNvSpPr/>
          <p:nvPr/>
        </p:nvSpPr>
        <p:spPr>
          <a:xfrm>
            <a:off x="8165326" y="4785105"/>
            <a:ext cx="1470991" cy="1172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Inbound</a:t>
            </a:r>
          </a:p>
          <a:p>
            <a:pPr algn="ctr"/>
            <a:r>
              <a:rPr lang="en-US" dirty="0"/>
              <a:t>Filter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B9686-EDBB-43AD-8482-EBA77F28D29F}"/>
              </a:ext>
            </a:extLst>
          </p:cNvPr>
          <p:cNvSpPr/>
          <p:nvPr/>
        </p:nvSpPr>
        <p:spPr>
          <a:xfrm>
            <a:off x="8165326" y="3015768"/>
            <a:ext cx="1470991" cy="1172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Endpoint </a:t>
            </a:r>
          </a:p>
          <a:p>
            <a:pPr algn="ctr"/>
            <a:r>
              <a:rPr lang="en-US" dirty="0"/>
              <a:t>Filter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191F90-8273-4FE6-AA6F-B204A8AEB7E6}"/>
              </a:ext>
            </a:extLst>
          </p:cNvPr>
          <p:cNvSpPr/>
          <p:nvPr/>
        </p:nvSpPr>
        <p:spPr>
          <a:xfrm>
            <a:off x="8165327" y="1246431"/>
            <a:ext cx="1470991" cy="1172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Outbound</a:t>
            </a:r>
          </a:p>
          <a:p>
            <a:pPr algn="ctr"/>
            <a:r>
              <a:rPr lang="en-US" dirty="0"/>
              <a:t>Filter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276B46C-72E8-4EFB-8109-C9FCC26ECDFB}"/>
              </a:ext>
            </a:extLst>
          </p:cNvPr>
          <p:cNvCxnSpPr>
            <a:stCxn id="8" idx="1"/>
            <a:endCxn id="5" idx="0"/>
          </p:cNvCxnSpPr>
          <p:nvPr/>
        </p:nvCxnSpPr>
        <p:spPr>
          <a:xfrm rot="10800000" flipV="1">
            <a:off x="6039347" y="1832439"/>
            <a:ext cx="2125980" cy="11833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8F9BE91-534E-423F-A255-1CAD78E2D000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6510672" y="3716460"/>
            <a:ext cx="1183328" cy="2125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504CAB-FE4A-4865-BA61-04692EBAC0AE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8900822" y="4187785"/>
            <a:ext cx="0" cy="59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29F299-E2BD-41CC-882E-E7AEDA72B991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8900822" y="2418448"/>
            <a:ext cx="1" cy="59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C92090-A5EF-4C0D-A819-62542549896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500438" y="3601778"/>
            <a:ext cx="803413" cy="99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311548-CB60-417D-B7A2-E9F94393DE64}"/>
              </a:ext>
            </a:extLst>
          </p:cNvPr>
          <p:cNvSpPr txBox="1"/>
          <p:nvPr/>
        </p:nvSpPr>
        <p:spPr>
          <a:xfrm>
            <a:off x="6570759" y="1534446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BBBADB-9EA1-41CA-B92C-3B01A11C415D}"/>
              </a:ext>
            </a:extLst>
          </p:cNvPr>
          <p:cNvSpPr txBox="1"/>
          <p:nvPr/>
        </p:nvSpPr>
        <p:spPr>
          <a:xfrm>
            <a:off x="6570759" y="5340124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E9F507-8A83-4286-A0D7-CC372662EDA7}"/>
              </a:ext>
            </a:extLst>
          </p:cNvPr>
          <p:cNvCxnSpPr>
            <a:stCxn id="7" idx="3"/>
          </p:cNvCxnSpPr>
          <p:nvPr/>
        </p:nvCxnSpPr>
        <p:spPr>
          <a:xfrm>
            <a:off x="9636317" y="3601777"/>
            <a:ext cx="86735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C15B30-9469-4E28-91A8-55A1A92943A5}"/>
              </a:ext>
            </a:extLst>
          </p:cNvPr>
          <p:cNvSpPr txBox="1"/>
          <p:nvPr/>
        </p:nvSpPr>
        <p:spPr>
          <a:xfrm>
            <a:off x="10371812" y="3417110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CD2A10-EED7-416C-ACC7-7EED80836953}"/>
              </a:ext>
            </a:extLst>
          </p:cNvPr>
          <p:cNvSpPr txBox="1"/>
          <p:nvPr/>
        </p:nvSpPr>
        <p:spPr>
          <a:xfrm>
            <a:off x="3329112" y="3417110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ELB</a:t>
            </a:r>
          </a:p>
        </p:txBody>
      </p:sp>
    </p:spTree>
    <p:extLst>
      <p:ext uri="{BB962C8B-B14F-4D97-AF65-F5344CB8AC3E}">
        <p14:creationId xmlns:p14="http://schemas.microsoft.com/office/powerpoint/2010/main" val="341029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510</Words>
  <Application>Microsoft Office PowerPoint</Application>
  <PresentationFormat>Widescreen</PresentationFormat>
  <Paragraphs>226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Fun Facts:</vt:lpstr>
      <vt:lpstr>Netflix Stack</vt:lpstr>
      <vt:lpstr>PowerPoint Presentation</vt:lpstr>
      <vt:lpstr>Cloud options &amp; Overview</vt:lpstr>
      <vt:lpstr>Content Delivery Network</vt:lpstr>
      <vt:lpstr>Elastic Load Balancer</vt:lpstr>
      <vt:lpstr>Video Transcoding &amp; Encoding</vt:lpstr>
      <vt:lpstr>ZUUL</vt:lpstr>
      <vt:lpstr>Hystrix</vt:lpstr>
      <vt:lpstr>EV Cache</vt:lpstr>
      <vt:lpstr>Database Management </vt:lpstr>
      <vt:lpstr>Ingesting data &amp; Processing </vt:lpstr>
      <vt:lpstr>Artificial Intelligence </vt:lpstr>
      <vt:lpstr>Open Connect</vt:lpstr>
      <vt:lpstr>Live Streaming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Sarraf</dc:creator>
  <cp:lastModifiedBy>Gaurav Sarraf</cp:lastModifiedBy>
  <cp:revision>23</cp:revision>
  <dcterms:created xsi:type="dcterms:W3CDTF">2019-04-23T12:12:46Z</dcterms:created>
  <dcterms:modified xsi:type="dcterms:W3CDTF">2019-04-23T15:45:45Z</dcterms:modified>
</cp:coreProperties>
</file>