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1"/>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1" r:id="rId14"/>
    <p:sldId id="272" r:id="rId15"/>
    <p:sldId id="273" r:id="rId16"/>
    <p:sldId id="295" r:id="rId17"/>
    <p:sldId id="294" r:id="rId18"/>
    <p:sldId id="293" r:id="rId19"/>
    <p:sldId id="292" r:id="rId20"/>
    <p:sldId id="291" r:id="rId21"/>
    <p:sldId id="290" r:id="rId22"/>
    <p:sldId id="289" r:id="rId23"/>
    <p:sldId id="288" r:id="rId24"/>
    <p:sldId id="287" r:id="rId25"/>
    <p:sldId id="286" r:id="rId26"/>
    <p:sldId id="285" r:id="rId27"/>
    <p:sldId id="284" r:id="rId28"/>
    <p:sldId id="283" r:id="rId29"/>
    <p:sldId id="282" r:id="rId30"/>
    <p:sldId id="281" r:id="rId31"/>
    <p:sldId id="280" r:id="rId32"/>
    <p:sldId id="279" r:id="rId33"/>
    <p:sldId id="278" r:id="rId34"/>
    <p:sldId id="277" r:id="rId35"/>
    <p:sldId id="276" r:id="rId36"/>
    <p:sldId id="275" r:id="rId37"/>
    <p:sldId id="274" r:id="rId38"/>
    <p:sldId id="269" r:id="rId39"/>
    <p:sldId id="270"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477"/>
  </p:normalViewPr>
  <p:slideViewPr>
    <p:cSldViewPr snapToGrid="0" snapToObjects="1">
      <p:cViewPr varScale="1">
        <p:scale>
          <a:sx n="103" d="100"/>
          <a:sy n="103" d="100"/>
        </p:scale>
        <p:origin x="896" y="16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407607-1871-B148-A5E4-685C8C218F4B}" type="datetimeFigureOut">
              <a:rPr lang="en-US" smtClean="0"/>
              <a:t>5/11/21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D06CEC-3433-544F-94E7-4D0D90A373FB}" type="slidenum">
              <a:rPr lang="en-US" smtClean="0"/>
              <a:t>‹#›</a:t>
            </a:fld>
            <a:endParaRPr lang="en-US"/>
          </a:p>
        </p:txBody>
      </p:sp>
    </p:spTree>
    <p:extLst>
      <p:ext uri="{BB962C8B-B14F-4D97-AF65-F5344CB8AC3E}">
        <p14:creationId xmlns:p14="http://schemas.microsoft.com/office/powerpoint/2010/main" val="425412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Option:1</a:t>
            </a:r>
          </a:p>
          <a:p>
            <a:r>
              <a:rPr lang="en-IN" sz="1200" b="0" i="0" u="none" strike="noStrike" kern="1200" dirty="0">
                <a:solidFill>
                  <a:schemeClr val="tx1"/>
                </a:solidFill>
                <a:effectLst/>
                <a:latin typeface="+mn-lt"/>
                <a:ea typeface="+mn-ea"/>
                <a:cs typeface="+mn-cs"/>
              </a:rPr>
              <a:t>A Hyperparameter Tuning job launches multiple training jobs, with different hyperparameter combinations, based on the results of completed training jobs.</a:t>
            </a:r>
            <a:endParaRPr lang="en-US" dirty="0"/>
          </a:p>
        </p:txBody>
      </p:sp>
      <p:sp>
        <p:nvSpPr>
          <p:cNvPr id="4" name="Slide Number Placeholder 3"/>
          <p:cNvSpPr>
            <a:spLocks noGrp="1"/>
          </p:cNvSpPr>
          <p:nvPr>
            <p:ph type="sldNum" sz="quarter" idx="5"/>
          </p:nvPr>
        </p:nvSpPr>
        <p:spPr/>
        <p:txBody>
          <a:bodyPr/>
          <a:lstStyle/>
          <a:p>
            <a:fld id="{87D06CEC-3433-544F-94E7-4D0D90A373FB}" type="slidenum">
              <a:rPr lang="en-US" smtClean="0"/>
              <a:t>14</a:t>
            </a:fld>
            <a:endParaRPr lang="en-US"/>
          </a:p>
        </p:txBody>
      </p:sp>
    </p:spTree>
    <p:extLst>
      <p:ext uri="{BB962C8B-B14F-4D97-AF65-F5344CB8AC3E}">
        <p14:creationId xmlns:p14="http://schemas.microsoft.com/office/powerpoint/2010/main" val="77096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4</a:t>
            </a:r>
          </a:p>
          <a:p>
            <a:r>
              <a:rPr lang="en-IN" sz="1200" b="0" i="0" u="none" strike="noStrike" kern="1200" dirty="0">
                <a:solidFill>
                  <a:schemeClr val="tx1"/>
                </a:solidFill>
                <a:effectLst/>
                <a:latin typeface="+mn-lt"/>
                <a:ea typeface="+mn-ea"/>
                <a:cs typeface="+mn-cs"/>
              </a:rPr>
              <a:t>For binary classification problems, the AUC or Area Under the Curve is an industry-standard metric to evaluate the quality of a binary classification machine learning model. AUC measures the ability of the model to predict a higher score for positive examples, those that are “correct,” than for negative examples, those that are “incorrect.” The AUC metric returns a decimal value from 0 to 1. AUC values near 1 indicate an ML model that is highly accurate.</a:t>
            </a:r>
            <a:endParaRPr lang="en-US" dirty="0"/>
          </a:p>
        </p:txBody>
      </p:sp>
      <p:sp>
        <p:nvSpPr>
          <p:cNvPr id="4" name="Slide Number Placeholder 3"/>
          <p:cNvSpPr>
            <a:spLocks noGrp="1"/>
          </p:cNvSpPr>
          <p:nvPr>
            <p:ph type="sldNum" sz="quarter" idx="5"/>
          </p:nvPr>
        </p:nvSpPr>
        <p:spPr/>
        <p:txBody>
          <a:bodyPr/>
          <a:lstStyle/>
          <a:p>
            <a:fld id="{87D06CEC-3433-544F-94E7-4D0D90A373FB}" type="slidenum">
              <a:rPr lang="en-US" smtClean="0"/>
              <a:t>23</a:t>
            </a:fld>
            <a:endParaRPr lang="en-US"/>
          </a:p>
        </p:txBody>
      </p:sp>
    </p:spTree>
    <p:extLst>
      <p:ext uri="{BB962C8B-B14F-4D97-AF65-F5344CB8AC3E}">
        <p14:creationId xmlns:p14="http://schemas.microsoft.com/office/powerpoint/2010/main" val="1932829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3</a:t>
            </a:r>
          </a:p>
          <a:p>
            <a:r>
              <a:rPr lang="en-IN" sz="1200" b="0" i="0" u="none" strike="noStrike" kern="1200" dirty="0">
                <a:solidFill>
                  <a:schemeClr val="tx1"/>
                </a:solidFill>
                <a:effectLst/>
                <a:latin typeface="+mn-lt"/>
                <a:ea typeface="+mn-ea"/>
                <a:cs typeface="+mn-cs"/>
              </a:rPr>
              <a:t>Convolutional Neural Networks are most commonly associated with image and signal processing. Recurrent Neural Networks are most commonly used with text or speech use-cases where sequence prediction is key. </a:t>
            </a:r>
            <a:endParaRPr lang="en-US" dirty="0"/>
          </a:p>
        </p:txBody>
      </p:sp>
      <p:sp>
        <p:nvSpPr>
          <p:cNvPr id="4" name="Slide Number Placeholder 3"/>
          <p:cNvSpPr>
            <a:spLocks noGrp="1"/>
          </p:cNvSpPr>
          <p:nvPr>
            <p:ph type="sldNum" sz="quarter" idx="5"/>
          </p:nvPr>
        </p:nvSpPr>
        <p:spPr/>
        <p:txBody>
          <a:bodyPr/>
          <a:lstStyle/>
          <a:p>
            <a:fld id="{87D06CEC-3433-544F-94E7-4D0D90A373FB}" type="slidenum">
              <a:rPr lang="en-US" smtClean="0"/>
              <a:t>24</a:t>
            </a:fld>
            <a:endParaRPr lang="en-US"/>
          </a:p>
        </p:txBody>
      </p:sp>
    </p:spTree>
    <p:extLst>
      <p:ext uri="{BB962C8B-B14F-4D97-AF65-F5344CB8AC3E}">
        <p14:creationId xmlns:p14="http://schemas.microsoft.com/office/powerpoint/2010/main" val="1277424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4 and 5</a:t>
            </a:r>
          </a:p>
          <a:p>
            <a:r>
              <a:rPr lang="en-IN" sz="1200" b="0" i="0" u="none" strike="noStrike" kern="1200" dirty="0">
                <a:solidFill>
                  <a:schemeClr val="tx1"/>
                </a:solidFill>
                <a:effectLst/>
                <a:latin typeface="+mn-lt"/>
                <a:ea typeface="+mn-ea"/>
                <a:cs typeface="+mn-cs"/>
              </a:rPr>
              <a:t>A false negative is when a model does not properly flag something that is should have. In this case, the flawed parts that got through as good parts were incorrectly identified as ok when they were bad. A false negative is also known as a Type II error.</a:t>
            </a:r>
            <a:endParaRPr lang="en-US" dirty="0"/>
          </a:p>
          <a:p>
            <a:endParaRPr lang="en-US" dirty="0"/>
          </a:p>
        </p:txBody>
      </p:sp>
      <p:sp>
        <p:nvSpPr>
          <p:cNvPr id="4" name="Slide Number Placeholder 3"/>
          <p:cNvSpPr>
            <a:spLocks noGrp="1"/>
          </p:cNvSpPr>
          <p:nvPr>
            <p:ph type="sldNum" sz="quarter" idx="5"/>
          </p:nvPr>
        </p:nvSpPr>
        <p:spPr/>
        <p:txBody>
          <a:bodyPr/>
          <a:lstStyle/>
          <a:p>
            <a:fld id="{87D06CEC-3433-544F-94E7-4D0D90A373FB}" type="slidenum">
              <a:rPr lang="en-US" smtClean="0"/>
              <a:t>25</a:t>
            </a:fld>
            <a:endParaRPr lang="en-US"/>
          </a:p>
        </p:txBody>
      </p:sp>
    </p:spTree>
    <p:extLst>
      <p:ext uri="{BB962C8B-B14F-4D97-AF65-F5344CB8AC3E}">
        <p14:creationId xmlns:p14="http://schemas.microsoft.com/office/powerpoint/2010/main" val="786948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1</a:t>
            </a:r>
          </a:p>
          <a:p>
            <a:r>
              <a:rPr lang="en-IN" sz="1200" b="0" i="0" u="none" strike="noStrike" kern="1200" dirty="0">
                <a:solidFill>
                  <a:schemeClr val="tx1"/>
                </a:solidFill>
                <a:effectLst/>
                <a:latin typeface="+mn-lt"/>
                <a:ea typeface="+mn-ea"/>
                <a:cs typeface="+mn-cs"/>
              </a:rPr>
              <a:t>This problem would best be addressed as a Reinforcement Learning problem. Supervised Learning or Object Detection requires training data which is unavailable as this location has never been visited.</a:t>
            </a:r>
            <a:endParaRPr lang="en-US" dirty="0"/>
          </a:p>
        </p:txBody>
      </p:sp>
      <p:sp>
        <p:nvSpPr>
          <p:cNvPr id="4" name="Slide Number Placeholder 3"/>
          <p:cNvSpPr>
            <a:spLocks noGrp="1"/>
          </p:cNvSpPr>
          <p:nvPr>
            <p:ph type="sldNum" sz="quarter" idx="5"/>
          </p:nvPr>
        </p:nvSpPr>
        <p:spPr/>
        <p:txBody>
          <a:bodyPr/>
          <a:lstStyle/>
          <a:p>
            <a:fld id="{87D06CEC-3433-544F-94E7-4D0D90A373FB}" type="slidenum">
              <a:rPr lang="en-US" smtClean="0"/>
              <a:t>26</a:t>
            </a:fld>
            <a:endParaRPr lang="en-US"/>
          </a:p>
        </p:txBody>
      </p:sp>
    </p:spTree>
    <p:extLst>
      <p:ext uri="{BB962C8B-B14F-4D97-AF65-F5344CB8AC3E}">
        <p14:creationId xmlns:p14="http://schemas.microsoft.com/office/powerpoint/2010/main" val="1352825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1 and 5</a:t>
            </a:r>
          </a:p>
          <a:p>
            <a:r>
              <a:rPr lang="en-IN" sz="1200" b="0" i="0" u="none" strike="noStrike" kern="1200" dirty="0">
                <a:solidFill>
                  <a:schemeClr val="tx1"/>
                </a:solidFill>
                <a:effectLst/>
                <a:latin typeface="+mn-lt"/>
                <a:ea typeface="+mn-ea"/>
                <a:cs typeface="+mn-cs"/>
              </a:rPr>
              <a:t>When training accuracy is high and testing accuracy is low, it usually indicates overfitting or insufficient randomization across the training and testing datasets. You can randomize the data and try training again or maybe use a cross-validation method like k-fold. For overfitting, one suggestion is to reduce the number of features in the model. </a:t>
            </a:r>
            <a:endParaRPr lang="en-US" dirty="0"/>
          </a:p>
        </p:txBody>
      </p:sp>
      <p:sp>
        <p:nvSpPr>
          <p:cNvPr id="4" name="Slide Number Placeholder 3"/>
          <p:cNvSpPr>
            <a:spLocks noGrp="1"/>
          </p:cNvSpPr>
          <p:nvPr>
            <p:ph type="sldNum" sz="quarter" idx="5"/>
          </p:nvPr>
        </p:nvSpPr>
        <p:spPr/>
        <p:txBody>
          <a:bodyPr/>
          <a:lstStyle/>
          <a:p>
            <a:fld id="{87D06CEC-3433-544F-94E7-4D0D90A373FB}" type="slidenum">
              <a:rPr lang="en-US" smtClean="0"/>
              <a:t>27</a:t>
            </a:fld>
            <a:endParaRPr lang="en-US"/>
          </a:p>
        </p:txBody>
      </p:sp>
    </p:spTree>
    <p:extLst>
      <p:ext uri="{BB962C8B-B14F-4D97-AF65-F5344CB8AC3E}">
        <p14:creationId xmlns:p14="http://schemas.microsoft.com/office/powerpoint/2010/main" val="3850599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1 and 2</a:t>
            </a:r>
          </a:p>
          <a:p>
            <a:r>
              <a:rPr lang="en-IN" sz="1200" b="0" i="0" u="none" strike="noStrike" kern="1200" dirty="0">
                <a:solidFill>
                  <a:schemeClr val="tx1"/>
                </a:solidFill>
                <a:effectLst/>
                <a:latin typeface="+mn-lt"/>
                <a:ea typeface="+mn-ea"/>
                <a:cs typeface="+mn-cs"/>
              </a:rPr>
              <a:t>Latent Dirichlet Allocation (LDA) and Neural Topic Model (NTM) algorithms both can perform topic extraction from bodies of text but each use a slightly different method.</a:t>
            </a:r>
            <a:endParaRPr lang="en-US" dirty="0"/>
          </a:p>
        </p:txBody>
      </p:sp>
      <p:sp>
        <p:nvSpPr>
          <p:cNvPr id="4" name="Slide Number Placeholder 3"/>
          <p:cNvSpPr>
            <a:spLocks noGrp="1"/>
          </p:cNvSpPr>
          <p:nvPr>
            <p:ph type="sldNum" sz="quarter" idx="5"/>
          </p:nvPr>
        </p:nvSpPr>
        <p:spPr/>
        <p:txBody>
          <a:bodyPr/>
          <a:lstStyle/>
          <a:p>
            <a:fld id="{87D06CEC-3433-544F-94E7-4D0D90A373FB}" type="slidenum">
              <a:rPr lang="en-US" smtClean="0"/>
              <a:t>28</a:t>
            </a:fld>
            <a:endParaRPr lang="en-US"/>
          </a:p>
        </p:txBody>
      </p:sp>
    </p:spTree>
    <p:extLst>
      <p:ext uri="{BB962C8B-B14F-4D97-AF65-F5344CB8AC3E}">
        <p14:creationId xmlns:p14="http://schemas.microsoft.com/office/powerpoint/2010/main" val="2314915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5</a:t>
            </a:r>
          </a:p>
          <a:p>
            <a:r>
              <a:rPr lang="en-IN" sz="1200" b="0" i="0" u="none" strike="noStrike" kern="1200" dirty="0" err="1">
                <a:solidFill>
                  <a:schemeClr val="tx1"/>
                </a:solidFill>
                <a:effectLst/>
                <a:latin typeface="+mn-lt"/>
                <a:ea typeface="+mn-ea"/>
                <a:cs typeface="+mn-cs"/>
              </a:rPr>
              <a:t>CreateModel</a:t>
            </a:r>
            <a:r>
              <a:rPr lang="en-IN" sz="1200" b="0" i="0" u="none" strike="noStrike" kern="1200" dirty="0">
                <a:solidFill>
                  <a:schemeClr val="tx1"/>
                </a:solidFill>
                <a:effectLst/>
                <a:latin typeface="+mn-lt"/>
                <a:ea typeface="+mn-ea"/>
                <a:cs typeface="+mn-cs"/>
              </a:rPr>
              <a:t> API call is used to launch an inference container. When using the built-in algorithms, </a:t>
            </a:r>
            <a:r>
              <a:rPr lang="en-IN" sz="1200" b="0" i="0" u="none" strike="noStrike" kern="1200" dirty="0" err="1">
                <a:solidFill>
                  <a:schemeClr val="tx1"/>
                </a:solidFill>
                <a:effectLst/>
                <a:latin typeface="+mn-lt"/>
                <a:ea typeface="+mn-ea"/>
                <a:cs typeface="+mn-cs"/>
              </a:rPr>
              <a:t>SageMaker</a:t>
            </a:r>
            <a:r>
              <a:rPr lang="en-IN" sz="1200" b="0" i="0" u="none" strike="noStrike" kern="1200" dirty="0">
                <a:solidFill>
                  <a:schemeClr val="tx1"/>
                </a:solidFill>
                <a:effectLst/>
                <a:latin typeface="+mn-lt"/>
                <a:ea typeface="+mn-ea"/>
                <a:cs typeface="+mn-cs"/>
              </a:rPr>
              <a:t> will automatically reference the current stable version of the container. </a:t>
            </a:r>
            <a:endParaRPr lang="en-US" dirty="0"/>
          </a:p>
        </p:txBody>
      </p:sp>
      <p:sp>
        <p:nvSpPr>
          <p:cNvPr id="4" name="Slide Number Placeholder 3"/>
          <p:cNvSpPr>
            <a:spLocks noGrp="1"/>
          </p:cNvSpPr>
          <p:nvPr>
            <p:ph type="sldNum" sz="quarter" idx="5"/>
          </p:nvPr>
        </p:nvSpPr>
        <p:spPr/>
        <p:txBody>
          <a:bodyPr/>
          <a:lstStyle/>
          <a:p>
            <a:fld id="{87D06CEC-3433-544F-94E7-4D0D90A373FB}" type="slidenum">
              <a:rPr lang="en-US" smtClean="0"/>
              <a:t>29</a:t>
            </a:fld>
            <a:endParaRPr lang="en-US"/>
          </a:p>
        </p:txBody>
      </p:sp>
    </p:spTree>
    <p:extLst>
      <p:ext uri="{BB962C8B-B14F-4D97-AF65-F5344CB8AC3E}">
        <p14:creationId xmlns:p14="http://schemas.microsoft.com/office/powerpoint/2010/main" val="4106668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2</a:t>
            </a:r>
          </a:p>
          <a:p>
            <a:r>
              <a:rPr lang="en-IN" sz="1200" b="0" i="0" u="none" strike="noStrike" kern="1200" dirty="0">
                <a:solidFill>
                  <a:schemeClr val="tx1"/>
                </a:solidFill>
                <a:effectLst/>
                <a:latin typeface="+mn-lt"/>
                <a:ea typeface="+mn-ea"/>
                <a:cs typeface="+mn-cs"/>
              </a:rPr>
              <a:t>Using the </a:t>
            </a:r>
            <a:r>
              <a:rPr lang="en-IN" dirty="0"/>
              <a:t>:latest</a:t>
            </a:r>
            <a:r>
              <a:rPr lang="en-IN" sz="1200" b="0" i="0" u="none" strike="noStrike" kern="1200" dirty="0">
                <a:solidFill>
                  <a:schemeClr val="tx1"/>
                </a:solidFill>
                <a:effectLst/>
                <a:latin typeface="+mn-lt"/>
                <a:ea typeface="+mn-ea"/>
                <a:cs typeface="+mn-cs"/>
              </a:rPr>
              <a:t> tag means that as soon as any update is made to the container, it will be active in production. This is an issue if you need to have stability, where you would want to ensure that only the version of the image you specify is running.</a:t>
            </a:r>
            <a:endParaRPr lang="en-US" dirty="0"/>
          </a:p>
        </p:txBody>
      </p:sp>
      <p:sp>
        <p:nvSpPr>
          <p:cNvPr id="4" name="Slide Number Placeholder 3"/>
          <p:cNvSpPr>
            <a:spLocks noGrp="1"/>
          </p:cNvSpPr>
          <p:nvPr>
            <p:ph type="sldNum" sz="quarter" idx="5"/>
          </p:nvPr>
        </p:nvSpPr>
        <p:spPr/>
        <p:txBody>
          <a:bodyPr/>
          <a:lstStyle/>
          <a:p>
            <a:fld id="{87D06CEC-3433-544F-94E7-4D0D90A373FB}" type="slidenum">
              <a:rPr lang="en-US" smtClean="0"/>
              <a:t>30</a:t>
            </a:fld>
            <a:endParaRPr lang="en-US"/>
          </a:p>
        </p:txBody>
      </p:sp>
    </p:spTree>
    <p:extLst>
      <p:ext uri="{BB962C8B-B14F-4D97-AF65-F5344CB8AC3E}">
        <p14:creationId xmlns:p14="http://schemas.microsoft.com/office/powerpoint/2010/main" val="4191940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5 and 6</a:t>
            </a:r>
          </a:p>
          <a:p>
            <a:r>
              <a:rPr lang="en-IN" sz="1200" b="0" i="0" u="none" strike="noStrike" kern="1200" dirty="0">
                <a:solidFill>
                  <a:schemeClr val="tx1"/>
                </a:solidFill>
                <a:effectLst/>
                <a:latin typeface="+mn-lt"/>
                <a:ea typeface="+mn-ea"/>
                <a:cs typeface="+mn-cs"/>
              </a:rPr>
              <a:t>When training error is high and testing error is low, this is highly unusual as it infers that the model is somehow predicting better than the data which was used to train the model. This is usually an indicator of a data issue or some systemic problem in the algorithm.</a:t>
            </a:r>
            <a:endParaRPr lang="en-US" dirty="0"/>
          </a:p>
        </p:txBody>
      </p:sp>
      <p:sp>
        <p:nvSpPr>
          <p:cNvPr id="4" name="Slide Number Placeholder 3"/>
          <p:cNvSpPr>
            <a:spLocks noGrp="1"/>
          </p:cNvSpPr>
          <p:nvPr>
            <p:ph type="sldNum" sz="quarter" idx="5"/>
          </p:nvPr>
        </p:nvSpPr>
        <p:spPr/>
        <p:txBody>
          <a:bodyPr/>
          <a:lstStyle/>
          <a:p>
            <a:fld id="{87D06CEC-3433-544F-94E7-4D0D90A373FB}" type="slidenum">
              <a:rPr lang="en-US" smtClean="0"/>
              <a:t>31</a:t>
            </a:fld>
            <a:endParaRPr lang="en-US"/>
          </a:p>
        </p:txBody>
      </p:sp>
    </p:spTree>
    <p:extLst>
      <p:ext uri="{BB962C8B-B14F-4D97-AF65-F5344CB8AC3E}">
        <p14:creationId xmlns:p14="http://schemas.microsoft.com/office/powerpoint/2010/main" val="13212209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2 and 3</a:t>
            </a:r>
          </a:p>
          <a:p>
            <a:r>
              <a:rPr lang="en-IN" sz="1200" b="0" i="0" u="none" strike="noStrike" kern="1200" dirty="0">
                <a:solidFill>
                  <a:schemeClr val="tx1"/>
                </a:solidFill>
                <a:effectLst/>
                <a:latin typeface="+mn-lt"/>
                <a:ea typeface="+mn-ea"/>
                <a:cs typeface="+mn-cs"/>
              </a:rPr>
              <a:t>When performing hyperparameter optimization jobs, it is suggested to use a smaller rather than larger set of target hyperparameters and choose a narrower range for the target values. </a:t>
            </a:r>
            <a:endParaRPr lang="en-US" dirty="0"/>
          </a:p>
        </p:txBody>
      </p:sp>
      <p:sp>
        <p:nvSpPr>
          <p:cNvPr id="4" name="Slide Number Placeholder 3"/>
          <p:cNvSpPr>
            <a:spLocks noGrp="1"/>
          </p:cNvSpPr>
          <p:nvPr>
            <p:ph type="sldNum" sz="quarter" idx="5"/>
          </p:nvPr>
        </p:nvSpPr>
        <p:spPr/>
        <p:txBody>
          <a:bodyPr/>
          <a:lstStyle/>
          <a:p>
            <a:fld id="{87D06CEC-3433-544F-94E7-4D0D90A373FB}" type="slidenum">
              <a:rPr lang="en-US" smtClean="0"/>
              <a:t>32</a:t>
            </a:fld>
            <a:endParaRPr lang="en-US"/>
          </a:p>
        </p:txBody>
      </p:sp>
    </p:spTree>
    <p:extLst>
      <p:ext uri="{BB962C8B-B14F-4D97-AF65-F5344CB8AC3E}">
        <p14:creationId xmlns:p14="http://schemas.microsoft.com/office/powerpoint/2010/main" val="1600860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1</a:t>
            </a:r>
          </a:p>
          <a:p>
            <a:r>
              <a:rPr lang="en-IN" sz="1200" b="0" i="0" u="none" strike="noStrike" kern="1200" dirty="0">
                <a:solidFill>
                  <a:schemeClr val="tx1"/>
                </a:solidFill>
                <a:effectLst/>
                <a:latin typeface="+mn-lt"/>
                <a:ea typeface="+mn-ea"/>
                <a:cs typeface="+mn-cs"/>
              </a:rPr>
              <a:t>Lowering the learning rate will allow the training process to make smaller adjustments, potentially allowing it to converge on a better, more accurate place.</a:t>
            </a:r>
            <a:endParaRPr lang="en-US" dirty="0"/>
          </a:p>
        </p:txBody>
      </p:sp>
      <p:sp>
        <p:nvSpPr>
          <p:cNvPr id="4" name="Slide Number Placeholder 3"/>
          <p:cNvSpPr>
            <a:spLocks noGrp="1"/>
          </p:cNvSpPr>
          <p:nvPr>
            <p:ph type="sldNum" sz="quarter" idx="5"/>
          </p:nvPr>
        </p:nvSpPr>
        <p:spPr/>
        <p:txBody>
          <a:bodyPr/>
          <a:lstStyle/>
          <a:p>
            <a:fld id="{87D06CEC-3433-544F-94E7-4D0D90A373FB}" type="slidenum">
              <a:rPr lang="en-US" smtClean="0"/>
              <a:t>15</a:t>
            </a:fld>
            <a:endParaRPr lang="en-US"/>
          </a:p>
        </p:txBody>
      </p:sp>
    </p:spTree>
    <p:extLst>
      <p:ext uri="{BB962C8B-B14F-4D97-AF65-F5344CB8AC3E}">
        <p14:creationId xmlns:p14="http://schemas.microsoft.com/office/powerpoint/2010/main" val="3154685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3</a:t>
            </a:r>
          </a:p>
          <a:p>
            <a:r>
              <a:rPr lang="en-IN" sz="1200" b="0" i="0" u="none" strike="noStrike" kern="1200" dirty="0">
                <a:solidFill>
                  <a:schemeClr val="tx1"/>
                </a:solidFill>
                <a:effectLst/>
                <a:latin typeface="+mn-lt"/>
                <a:ea typeface="+mn-ea"/>
                <a:cs typeface="+mn-cs"/>
              </a:rPr>
              <a:t>Not all algorithm metrics are able to be used as optimization metrics. You should consult the documentation on the specific algorithm to determine which hyperparameters are able to be tuned.</a:t>
            </a:r>
            <a:endParaRPr lang="en-US" dirty="0"/>
          </a:p>
        </p:txBody>
      </p:sp>
      <p:sp>
        <p:nvSpPr>
          <p:cNvPr id="4" name="Slide Number Placeholder 3"/>
          <p:cNvSpPr>
            <a:spLocks noGrp="1"/>
          </p:cNvSpPr>
          <p:nvPr>
            <p:ph type="sldNum" sz="quarter" idx="5"/>
          </p:nvPr>
        </p:nvSpPr>
        <p:spPr/>
        <p:txBody>
          <a:bodyPr/>
          <a:lstStyle/>
          <a:p>
            <a:fld id="{87D06CEC-3433-544F-94E7-4D0D90A373FB}" type="slidenum">
              <a:rPr lang="en-US" smtClean="0"/>
              <a:t>33</a:t>
            </a:fld>
            <a:endParaRPr lang="en-US"/>
          </a:p>
        </p:txBody>
      </p:sp>
    </p:spTree>
    <p:extLst>
      <p:ext uri="{BB962C8B-B14F-4D97-AF65-F5344CB8AC3E}">
        <p14:creationId xmlns:p14="http://schemas.microsoft.com/office/powerpoint/2010/main" val="4134482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3</a:t>
            </a:r>
          </a:p>
          <a:p>
            <a:r>
              <a:rPr lang="en-IN" sz="1200" b="0" i="0" u="none" strike="noStrike" kern="1200" dirty="0">
                <a:solidFill>
                  <a:schemeClr val="tx1"/>
                </a:solidFill>
                <a:effectLst/>
                <a:latin typeface="+mn-lt"/>
                <a:ea typeface="+mn-ea"/>
                <a:cs typeface="+mn-cs"/>
              </a:rPr>
              <a:t>Hyperparameter tuning can accelerate your productivity by trying many variations of a model, focusing on the most promising combinations of hyperparameter values within the ranges that you specify. However, it's still possible that the tuning job will fail to converge on the best answer, even if the best possible combination of values is within the range that you choose. You should not over-rely on automatic tuning for optimization but rather include it as part of a scientific approach.</a:t>
            </a:r>
            <a:endParaRPr lang="en-US" dirty="0"/>
          </a:p>
        </p:txBody>
      </p:sp>
      <p:sp>
        <p:nvSpPr>
          <p:cNvPr id="4" name="Slide Number Placeholder 3"/>
          <p:cNvSpPr>
            <a:spLocks noGrp="1"/>
          </p:cNvSpPr>
          <p:nvPr>
            <p:ph type="sldNum" sz="quarter" idx="5"/>
          </p:nvPr>
        </p:nvSpPr>
        <p:spPr/>
        <p:txBody>
          <a:bodyPr/>
          <a:lstStyle/>
          <a:p>
            <a:fld id="{87D06CEC-3433-544F-94E7-4D0D90A373FB}" type="slidenum">
              <a:rPr lang="en-US" smtClean="0"/>
              <a:t>34</a:t>
            </a:fld>
            <a:endParaRPr lang="en-US"/>
          </a:p>
        </p:txBody>
      </p:sp>
    </p:spTree>
    <p:extLst>
      <p:ext uri="{BB962C8B-B14F-4D97-AF65-F5344CB8AC3E}">
        <p14:creationId xmlns:p14="http://schemas.microsoft.com/office/powerpoint/2010/main" val="2841385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1</a:t>
            </a:r>
          </a:p>
          <a:p>
            <a:r>
              <a:rPr lang="en-IN" sz="1200" b="0" i="0" u="none" strike="noStrike" kern="1200" dirty="0">
                <a:solidFill>
                  <a:schemeClr val="tx1"/>
                </a:solidFill>
                <a:effectLst/>
                <a:latin typeface="+mn-lt"/>
                <a:ea typeface="+mn-ea"/>
                <a:cs typeface="+mn-cs"/>
              </a:rPr>
              <a:t>The residual is commonly defined as the actual value minus the predicted value. If most of our residuals are negative numbers, that means that our predicted values are mostly more than the actual values. This means that our model is consistently overestimating.</a:t>
            </a:r>
            <a:endParaRPr lang="en-US" dirty="0"/>
          </a:p>
        </p:txBody>
      </p:sp>
      <p:sp>
        <p:nvSpPr>
          <p:cNvPr id="4" name="Slide Number Placeholder 3"/>
          <p:cNvSpPr>
            <a:spLocks noGrp="1"/>
          </p:cNvSpPr>
          <p:nvPr>
            <p:ph type="sldNum" sz="quarter" idx="5"/>
          </p:nvPr>
        </p:nvSpPr>
        <p:spPr/>
        <p:txBody>
          <a:bodyPr/>
          <a:lstStyle/>
          <a:p>
            <a:fld id="{87D06CEC-3433-544F-94E7-4D0D90A373FB}" type="slidenum">
              <a:rPr lang="en-US" smtClean="0"/>
              <a:t>35</a:t>
            </a:fld>
            <a:endParaRPr lang="en-US"/>
          </a:p>
        </p:txBody>
      </p:sp>
    </p:spTree>
    <p:extLst>
      <p:ext uri="{BB962C8B-B14F-4D97-AF65-F5344CB8AC3E}">
        <p14:creationId xmlns:p14="http://schemas.microsoft.com/office/powerpoint/2010/main" val="2347303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2</a:t>
            </a:r>
          </a:p>
          <a:p>
            <a:r>
              <a:rPr lang="en-IN" sz="1200" b="0" i="0" u="none" strike="noStrike" kern="1200" dirty="0">
                <a:solidFill>
                  <a:schemeClr val="tx1"/>
                </a:solidFill>
                <a:effectLst/>
                <a:latin typeface="+mn-lt"/>
                <a:ea typeface="+mn-ea"/>
                <a:cs typeface="+mn-cs"/>
              </a:rPr>
              <a:t>Amazon </a:t>
            </a:r>
            <a:r>
              <a:rPr lang="en-IN" sz="1200" b="0" i="0" u="none" strike="noStrike" kern="1200" dirty="0" err="1">
                <a:solidFill>
                  <a:schemeClr val="tx1"/>
                </a:solidFill>
                <a:effectLst/>
                <a:latin typeface="+mn-lt"/>
                <a:ea typeface="+mn-ea"/>
                <a:cs typeface="+mn-cs"/>
              </a:rPr>
              <a:t>SageMaker</a:t>
            </a:r>
            <a:r>
              <a:rPr lang="en-IN" sz="1200" b="0" i="0" u="none" strike="noStrike" kern="1200" dirty="0">
                <a:solidFill>
                  <a:schemeClr val="tx1"/>
                </a:solidFill>
                <a:effectLst/>
                <a:latin typeface="+mn-lt"/>
                <a:ea typeface="+mn-ea"/>
                <a:cs typeface="+mn-cs"/>
              </a:rPr>
              <a:t> uses Bayesian optimization for automatic hyperparameter tuning.</a:t>
            </a:r>
            <a:endParaRPr lang="en-US" dirty="0"/>
          </a:p>
        </p:txBody>
      </p:sp>
      <p:sp>
        <p:nvSpPr>
          <p:cNvPr id="4" name="Slide Number Placeholder 3"/>
          <p:cNvSpPr>
            <a:spLocks noGrp="1"/>
          </p:cNvSpPr>
          <p:nvPr>
            <p:ph type="sldNum" sz="quarter" idx="5"/>
          </p:nvPr>
        </p:nvSpPr>
        <p:spPr/>
        <p:txBody>
          <a:bodyPr/>
          <a:lstStyle/>
          <a:p>
            <a:fld id="{87D06CEC-3433-544F-94E7-4D0D90A373FB}" type="slidenum">
              <a:rPr lang="en-US" smtClean="0"/>
              <a:t>36</a:t>
            </a:fld>
            <a:endParaRPr lang="en-US"/>
          </a:p>
        </p:txBody>
      </p:sp>
    </p:spTree>
    <p:extLst>
      <p:ext uri="{BB962C8B-B14F-4D97-AF65-F5344CB8AC3E}">
        <p14:creationId xmlns:p14="http://schemas.microsoft.com/office/powerpoint/2010/main" val="25573617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3</a:t>
            </a:r>
          </a:p>
          <a:p>
            <a:r>
              <a:rPr lang="en-IN" sz="1200" b="0" i="0" u="none" strike="noStrike" kern="1200" dirty="0">
                <a:solidFill>
                  <a:schemeClr val="tx1"/>
                </a:solidFill>
                <a:effectLst/>
                <a:latin typeface="+mn-lt"/>
                <a:ea typeface="+mn-ea"/>
                <a:cs typeface="+mn-cs"/>
              </a:rPr>
              <a:t>If we are given historical data and asked to build a model to predict future values, this most closely resembles a Supervised Learning problem, likely using a Linear Regression approach</a:t>
            </a:r>
            <a:endParaRPr lang="en-US" dirty="0"/>
          </a:p>
        </p:txBody>
      </p:sp>
      <p:sp>
        <p:nvSpPr>
          <p:cNvPr id="4" name="Slide Number Placeholder 3"/>
          <p:cNvSpPr>
            <a:spLocks noGrp="1"/>
          </p:cNvSpPr>
          <p:nvPr>
            <p:ph type="sldNum" sz="quarter" idx="5"/>
          </p:nvPr>
        </p:nvSpPr>
        <p:spPr/>
        <p:txBody>
          <a:bodyPr/>
          <a:lstStyle/>
          <a:p>
            <a:fld id="{87D06CEC-3433-544F-94E7-4D0D90A373FB}" type="slidenum">
              <a:rPr lang="en-US" smtClean="0"/>
              <a:t>37</a:t>
            </a:fld>
            <a:endParaRPr lang="en-US"/>
          </a:p>
        </p:txBody>
      </p:sp>
    </p:spTree>
    <p:extLst>
      <p:ext uri="{BB962C8B-B14F-4D97-AF65-F5344CB8AC3E}">
        <p14:creationId xmlns:p14="http://schemas.microsoft.com/office/powerpoint/2010/main" val="524628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4 and 6</a:t>
            </a:r>
          </a:p>
          <a:p>
            <a:r>
              <a:rPr lang="en-IN" sz="1200" b="0" i="0" u="none" strike="noStrike" kern="1200" dirty="0">
                <a:solidFill>
                  <a:schemeClr val="tx1"/>
                </a:solidFill>
                <a:effectLst/>
                <a:latin typeface="+mn-lt"/>
                <a:ea typeface="+mn-ea"/>
                <a:cs typeface="+mn-cs"/>
              </a:rPr>
              <a:t>This problem is asking us to choose from two possible options. Both logistic regression and binary classification could do this depending on what type of data we are supplied.</a:t>
            </a:r>
          </a:p>
          <a:p>
            <a:r>
              <a:rPr lang="en-IN" sz="1200" b="0" i="0" u="none" strike="noStrike" kern="1200" dirty="0">
                <a:solidFill>
                  <a:schemeClr val="tx1"/>
                </a:solidFill>
                <a:effectLst/>
                <a:latin typeface="+mn-lt"/>
                <a:ea typeface="+mn-ea"/>
                <a:cs typeface="+mn-cs"/>
              </a:rPr>
              <a:t>This problem is asking us to choose from two possible options. Both logistic regression and binary classification could do this depending on what type of data we are supplied.</a:t>
            </a:r>
            <a:endParaRPr lang="en-US" dirty="0"/>
          </a:p>
        </p:txBody>
      </p:sp>
      <p:sp>
        <p:nvSpPr>
          <p:cNvPr id="4" name="Slide Number Placeholder 3"/>
          <p:cNvSpPr>
            <a:spLocks noGrp="1"/>
          </p:cNvSpPr>
          <p:nvPr>
            <p:ph type="sldNum" sz="quarter" idx="5"/>
          </p:nvPr>
        </p:nvSpPr>
        <p:spPr/>
        <p:txBody>
          <a:bodyPr/>
          <a:lstStyle/>
          <a:p>
            <a:fld id="{87D06CEC-3433-544F-94E7-4D0D90A373FB}" type="slidenum">
              <a:rPr lang="en-US" smtClean="0"/>
              <a:t>16</a:t>
            </a:fld>
            <a:endParaRPr lang="en-US"/>
          </a:p>
        </p:txBody>
      </p:sp>
    </p:spTree>
    <p:extLst>
      <p:ext uri="{BB962C8B-B14F-4D97-AF65-F5344CB8AC3E}">
        <p14:creationId xmlns:p14="http://schemas.microsoft.com/office/powerpoint/2010/main" val="1460441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1</a:t>
            </a:r>
          </a:p>
          <a:p>
            <a:r>
              <a:rPr lang="en-IN" sz="1200" b="0" i="0" u="none" strike="noStrike" kern="1200" dirty="0">
                <a:solidFill>
                  <a:schemeClr val="tx1"/>
                </a:solidFill>
                <a:effectLst/>
                <a:latin typeface="+mn-lt"/>
                <a:ea typeface="+mn-ea"/>
                <a:cs typeface="+mn-cs"/>
              </a:rPr>
              <a:t>In this use case, we have very sparse data. Although we have lots of customer feedback, it is limited to only a few </a:t>
            </a:r>
            <a:r>
              <a:rPr lang="en-IN" sz="1200" b="0" i="0" u="none" strike="noStrike" kern="1200" dirty="0" err="1">
                <a:solidFill>
                  <a:schemeClr val="tx1"/>
                </a:solidFill>
                <a:effectLst/>
                <a:latin typeface="+mn-lt"/>
                <a:ea typeface="+mn-ea"/>
                <a:cs typeface="+mn-cs"/>
              </a:rPr>
              <a:t>flavors</a:t>
            </a:r>
            <a:r>
              <a:rPr lang="en-IN" sz="1200" b="0" i="0" u="none" strike="noStrike" kern="1200" dirty="0">
                <a:solidFill>
                  <a:schemeClr val="tx1"/>
                </a:solidFill>
                <a:effectLst/>
                <a:latin typeface="+mn-lt"/>
                <a:ea typeface="+mn-ea"/>
                <a:cs typeface="+mn-cs"/>
              </a:rPr>
              <a:t> for each customer. This is a case where a Factorization Machines strategy would be a good fit as it works best with sparse dimensions but with large datasets.</a:t>
            </a:r>
            <a:endParaRPr lang="en-US" dirty="0"/>
          </a:p>
        </p:txBody>
      </p:sp>
      <p:sp>
        <p:nvSpPr>
          <p:cNvPr id="4" name="Slide Number Placeholder 3"/>
          <p:cNvSpPr>
            <a:spLocks noGrp="1"/>
          </p:cNvSpPr>
          <p:nvPr>
            <p:ph type="sldNum" sz="quarter" idx="5"/>
          </p:nvPr>
        </p:nvSpPr>
        <p:spPr/>
        <p:txBody>
          <a:bodyPr/>
          <a:lstStyle/>
          <a:p>
            <a:fld id="{87D06CEC-3433-544F-94E7-4D0D90A373FB}" type="slidenum">
              <a:rPr lang="en-US" smtClean="0"/>
              <a:t>17</a:t>
            </a:fld>
            <a:endParaRPr lang="en-US"/>
          </a:p>
        </p:txBody>
      </p:sp>
    </p:spTree>
    <p:extLst>
      <p:ext uri="{BB962C8B-B14F-4D97-AF65-F5344CB8AC3E}">
        <p14:creationId xmlns:p14="http://schemas.microsoft.com/office/powerpoint/2010/main" val="4181696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1</a:t>
            </a:r>
          </a:p>
          <a:p>
            <a:r>
              <a:rPr lang="en-IN" sz="1200" b="0" i="0" u="none" strike="noStrike" kern="1200" dirty="0">
                <a:solidFill>
                  <a:schemeClr val="tx1"/>
                </a:solidFill>
                <a:effectLst/>
                <a:latin typeface="+mn-lt"/>
                <a:ea typeface="+mn-ea"/>
                <a:cs typeface="+mn-cs"/>
              </a:rPr>
              <a:t>This problem sounds like a clustering task, which is a form of Unsupervised Learning.</a:t>
            </a:r>
            <a:endParaRPr lang="en-US" dirty="0"/>
          </a:p>
        </p:txBody>
      </p:sp>
      <p:sp>
        <p:nvSpPr>
          <p:cNvPr id="4" name="Slide Number Placeholder 3"/>
          <p:cNvSpPr>
            <a:spLocks noGrp="1"/>
          </p:cNvSpPr>
          <p:nvPr>
            <p:ph type="sldNum" sz="quarter" idx="5"/>
          </p:nvPr>
        </p:nvSpPr>
        <p:spPr/>
        <p:txBody>
          <a:bodyPr/>
          <a:lstStyle/>
          <a:p>
            <a:fld id="{87D06CEC-3433-544F-94E7-4D0D90A373FB}" type="slidenum">
              <a:rPr lang="en-US" smtClean="0"/>
              <a:t>18</a:t>
            </a:fld>
            <a:endParaRPr lang="en-US"/>
          </a:p>
        </p:txBody>
      </p:sp>
    </p:spTree>
    <p:extLst>
      <p:ext uri="{BB962C8B-B14F-4D97-AF65-F5344CB8AC3E}">
        <p14:creationId xmlns:p14="http://schemas.microsoft.com/office/powerpoint/2010/main" val="3150419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1 and 3</a:t>
            </a:r>
          </a:p>
          <a:p>
            <a:r>
              <a:rPr lang="en-IN" sz="1200" b="0" i="0" u="none" strike="noStrike" kern="1200" dirty="0">
                <a:solidFill>
                  <a:schemeClr val="tx1"/>
                </a:solidFill>
                <a:effectLst/>
                <a:latin typeface="+mn-lt"/>
                <a:ea typeface="+mn-ea"/>
                <a:cs typeface="+mn-cs"/>
              </a:rPr>
              <a:t>Linear Learner and </a:t>
            </a:r>
            <a:r>
              <a:rPr lang="en-IN" sz="1200" b="0" i="0" u="none" strike="noStrike" kern="1200" dirty="0" err="1">
                <a:solidFill>
                  <a:schemeClr val="tx1"/>
                </a:solidFill>
                <a:effectLst/>
                <a:latin typeface="+mn-lt"/>
                <a:ea typeface="+mn-ea"/>
                <a:cs typeface="+mn-cs"/>
              </a:rPr>
              <a:t>XGBoost</a:t>
            </a:r>
            <a:r>
              <a:rPr lang="en-IN" sz="1200" b="0" i="0" u="none" strike="noStrike" kern="1200" dirty="0">
                <a:solidFill>
                  <a:schemeClr val="tx1"/>
                </a:solidFill>
                <a:effectLst/>
                <a:latin typeface="+mn-lt"/>
                <a:ea typeface="+mn-ea"/>
                <a:cs typeface="+mn-cs"/>
              </a:rPr>
              <a:t> are two algorithms most closely identified with the use case of a linear regression problem.</a:t>
            </a:r>
            <a:endParaRPr lang="en-US" dirty="0"/>
          </a:p>
        </p:txBody>
      </p:sp>
      <p:sp>
        <p:nvSpPr>
          <p:cNvPr id="4" name="Slide Number Placeholder 3"/>
          <p:cNvSpPr>
            <a:spLocks noGrp="1"/>
          </p:cNvSpPr>
          <p:nvPr>
            <p:ph type="sldNum" sz="quarter" idx="5"/>
          </p:nvPr>
        </p:nvSpPr>
        <p:spPr/>
        <p:txBody>
          <a:bodyPr/>
          <a:lstStyle/>
          <a:p>
            <a:fld id="{87D06CEC-3433-544F-94E7-4D0D90A373FB}" type="slidenum">
              <a:rPr lang="en-US" smtClean="0"/>
              <a:t>19</a:t>
            </a:fld>
            <a:endParaRPr lang="en-US"/>
          </a:p>
        </p:txBody>
      </p:sp>
    </p:spTree>
    <p:extLst>
      <p:ext uri="{BB962C8B-B14F-4D97-AF65-F5344CB8AC3E}">
        <p14:creationId xmlns:p14="http://schemas.microsoft.com/office/powerpoint/2010/main" val="3793605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3</a:t>
            </a:r>
          </a:p>
          <a:p>
            <a:r>
              <a:rPr lang="en-IN" sz="1200" b="0" i="0" u="none" strike="noStrike" kern="1200" dirty="0">
                <a:solidFill>
                  <a:schemeClr val="tx1"/>
                </a:solidFill>
                <a:effectLst/>
                <a:latin typeface="+mn-lt"/>
                <a:ea typeface="+mn-ea"/>
                <a:cs typeface="+mn-cs"/>
              </a:rPr>
              <a:t>Clustering is an unsupervised method that can be used to group data into groupings which are more similar than they are different.</a:t>
            </a:r>
            <a:endParaRPr lang="en-US" dirty="0"/>
          </a:p>
        </p:txBody>
      </p:sp>
      <p:sp>
        <p:nvSpPr>
          <p:cNvPr id="4" name="Slide Number Placeholder 3"/>
          <p:cNvSpPr>
            <a:spLocks noGrp="1"/>
          </p:cNvSpPr>
          <p:nvPr>
            <p:ph type="sldNum" sz="quarter" idx="5"/>
          </p:nvPr>
        </p:nvSpPr>
        <p:spPr/>
        <p:txBody>
          <a:bodyPr/>
          <a:lstStyle/>
          <a:p>
            <a:fld id="{87D06CEC-3433-544F-94E7-4D0D90A373FB}" type="slidenum">
              <a:rPr lang="en-US" smtClean="0"/>
              <a:t>20</a:t>
            </a:fld>
            <a:endParaRPr lang="en-US"/>
          </a:p>
        </p:txBody>
      </p:sp>
    </p:spTree>
    <p:extLst>
      <p:ext uri="{BB962C8B-B14F-4D97-AF65-F5344CB8AC3E}">
        <p14:creationId xmlns:p14="http://schemas.microsoft.com/office/powerpoint/2010/main" val="686124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2 and 4</a:t>
            </a:r>
          </a:p>
          <a:p>
            <a:r>
              <a:rPr lang="en-IN" sz="1200" b="0" i="0" u="none" strike="noStrike" kern="1200" dirty="0">
                <a:solidFill>
                  <a:schemeClr val="tx1"/>
                </a:solidFill>
                <a:effectLst/>
                <a:latin typeface="+mn-lt"/>
                <a:ea typeface="+mn-ea"/>
                <a:cs typeface="+mn-cs"/>
              </a:rPr>
              <a:t>If </a:t>
            </a:r>
            <a:r>
              <a:rPr lang="en-IN" sz="1200" b="0" i="0" u="none" strike="noStrike" kern="1200" dirty="0" err="1">
                <a:solidFill>
                  <a:schemeClr val="tx1"/>
                </a:solidFill>
                <a:effectLst/>
                <a:latin typeface="+mn-lt"/>
                <a:ea typeface="+mn-ea"/>
                <a:cs typeface="+mn-cs"/>
              </a:rPr>
              <a:t>SageMaker</a:t>
            </a:r>
            <a:r>
              <a:rPr lang="en-IN" sz="1200" b="0" i="0" u="none" strike="noStrike" kern="1200" dirty="0">
                <a:solidFill>
                  <a:schemeClr val="tx1"/>
                </a:solidFill>
                <a:effectLst/>
                <a:latin typeface="+mn-lt"/>
                <a:ea typeface="+mn-ea"/>
                <a:cs typeface="+mn-cs"/>
              </a:rPr>
              <a:t> does not support a desired algorithm, you can either bring your own or buy/subscribe to an algorithm from the AWS Marketplace.</a:t>
            </a:r>
            <a:endParaRPr lang="en-US" dirty="0"/>
          </a:p>
        </p:txBody>
      </p:sp>
      <p:sp>
        <p:nvSpPr>
          <p:cNvPr id="4" name="Slide Number Placeholder 3"/>
          <p:cNvSpPr>
            <a:spLocks noGrp="1"/>
          </p:cNvSpPr>
          <p:nvPr>
            <p:ph type="sldNum" sz="quarter" idx="5"/>
          </p:nvPr>
        </p:nvSpPr>
        <p:spPr/>
        <p:txBody>
          <a:bodyPr/>
          <a:lstStyle/>
          <a:p>
            <a:fld id="{87D06CEC-3433-544F-94E7-4D0D90A373FB}" type="slidenum">
              <a:rPr lang="en-US" smtClean="0"/>
              <a:t>21</a:t>
            </a:fld>
            <a:endParaRPr lang="en-US"/>
          </a:p>
        </p:txBody>
      </p:sp>
    </p:spTree>
    <p:extLst>
      <p:ext uri="{BB962C8B-B14F-4D97-AF65-F5344CB8AC3E}">
        <p14:creationId xmlns:p14="http://schemas.microsoft.com/office/powerpoint/2010/main" val="3924894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4</a:t>
            </a:r>
          </a:p>
          <a:p>
            <a:r>
              <a:rPr lang="en-IN" sz="1200" b="0" i="0" u="none" strike="noStrike" kern="1200" dirty="0">
                <a:solidFill>
                  <a:schemeClr val="tx1"/>
                </a:solidFill>
                <a:effectLst/>
                <a:latin typeface="+mn-lt"/>
                <a:ea typeface="+mn-ea"/>
                <a:cs typeface="+mn-cs"/>
              </a:rPr>
              <a:t>IP Insights is a built-in </a:t>
            </a:r>
            <a:r>
              <a:rPr lang="en-IN" sz="1200" b="0" i="0" u="none" strike="noStrike" kern="1200" dirty="0" err="1">
                <a:solidFill>
                  <a:schemeClr val="tx1"/>
                </a:solidFill>
                <a:effectLst/>
                <a:latin typeface="+mn-lt"/>
                <a:ea typeface="+mn-ea"/>
                <a:cs typeface="+mn-cs"/>
              </a:rPr>
              <a:t>SageMaker</a:t>
            </a:r>
            <a:r>
              <a:rPr lang="en-IN" sz="1200" b="0" i="0" u="none" strike="noStrike" kern="1200" dirty="0">
                <a:solidFill>
                  <a:schemeClr val="tx1"/>
                </a:solidFill>
                <a:effectLst/>
                <a:latin typeface="+mn-lt"/>
                <a:ea typeface="+mn-ea"/>
                <a:cs typeface="+mn-cs"/>
              </a:rPr>
              <a:t> algorithm that can detect anomalies as it relates to IP addresses. In this case, only enforcing 2FA where unusual activity is detected might be a good compromise between security and ease-of-use. While using facial recognition might be a tempting alternative, it can easily be bypassed by holding up a picture of some customer and it would not be true multi-factor authentication.</a:t>
            </a:r>
            <a:endParaRPr lang="en-US" dirty="0"/>
          </a:p>
        </p:txBody>
      </p:sp>
      <p:sp>
        <p:nvSpPr>
          <p:cNvPr id="4" name="Slide Number Placeholder 3"/>
          <p:cNvSpPr>
            <a:spLocks noGrp="1"/>
          </p:cNvSpPr>
          <p:nvPr>
            <p:ph type="sldNum" sz="quarter" idx="5"/>
          </p:nvPr>
        </p:nvSpPr>
        <p:spPr/>
        <p:txBody>
          <a:bodyPr/>
          <a:lstStyle/>
          <a:p>
            <a:fld id="{87D06CEC-3433-544F-94E7-4D0D90A373FB}" type="slidenum">
              <a:rPr lang="en-US" smtClean="0"/>
              <a:t>22</a:t>
            </a:fld>
            <a:endParaRPr lang="en-US"/>
          </a:p>
        </p:txBody>
      </p:sp>
    </p:spTree>
    <p:extLst>
      <p:ext uri="{BB962C8B-B14F-4D97-AF65-F5344CB8AC3E}">
        <p14:creationId xmlns:p14="http://schemas.microsoft.com/office/powerpoint/2010/main" val="34062152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5/11/21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5/11/21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hyperlink" Target="https://ibm-learning.udemy.com/course/aws-machine-learning-practice-exam/" TargetMode="External"/><Relationship Id="rId2" Type="http://schemas.openxmlformats.org/officeDocument/2006/relationships/hyperlink" Target="https://ibm-learning.udemy.com/course/aws-machine-learning/" TargetMode="External"/><Relationship Id="rId1" Type="http://schemas.openxmlformats.org/officeDocument/2006/relationships/slideLayout" Target="../slideLayouts/slideLayout2.xml"/><Relationship Id="rId6" Type="http://schemas.openxmlformats.org/officeDocument/2006/relationships/hyperlink" Target="https://ibm-learning.udemy.com/course/aws-machine-learning-a-complete-guide-with-python/" TargetMode="External"/><Relationship Id="rId5" Type="http://schemas.openxmlformats.org/officeDocument/2006/relationships/hyperlink" Target="https://ibm-learning.udemy.com/course/amazon-web-services-machine-learning/" TargetMode="External"/><Relationship Id="rId4" Type="http://schemas.openxmlformats.org/officeDocument/2006/relationships/hyperlink" Target="https://ibm-learning.udemy.com/course/aws-certified-machine-learning-specialty-full-practice-exams/"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towardsdatascience.com/how-i-prepared-for-the-aws-machine-learning-speciality-certification-10834924d192" TargetMode="External"/><Relationship Id="rId2" Type="http://schemas.openxmlformats.org/officeDocument/2006/relationships/hyperlink" Target="https://d1.awsstatic.com/training-and-certification/docs-ml/AWS-Certified-Machine-Learning-Specialty_Sample-Questions.pdf" TargetMode="External"/><Relationship Id="rId1" Type="http://schemas.openxmlformats.org/officeDocument/2006/relationships/slideLayout" Target="../slideLayouts/slideLayout2.xml"/><Relationship Id="rId4" Type="http://schemas.openxmlformats.org/officeDocument/2006/relationships/hyperlink" Target="https://medium.com/@adam.dejans/my-path-to-passing-the-aws-machine-learning-certification-e8fc45ad776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9BFD5-D97E-0C42-91CE-7136453DA42F}"/>
              </a:ext>
            </a:extLst>
          </p:cNvPr>
          <p:cNvSpPr>
            <a:spLocks noGrp="1"/>
          </p:cNvSpPr>
          <p:nvPr>
            <p:ph type="ctrTitle"/>
          </p:nvPr>
        </p:nvSpPr>
        <p:spPr/>
        <p:txBody>
          <a:bodyPr/>
          <a:lstStyle/>
          <a:p>
            <a:r>
              <a:rPr lang="en-US" dirty="0"/>
              <a:t>AWS Machine learning certification</a:t>
            </a:r>
          </a:p>
        </p:txBody>
      </p:sp>
      <p:sp>
        <p:nvSpPr>
          <p:cNvPr id="3" name="Subtitle 2">
            <a:extLst>
              <a:ext uri="{FF2B5EF4-FFF2-40B4-BE49-F238E27FC236}">
                <a16:creationId xmlns:a16="http://schemas.microsoft.com/office/drawing/2014/main" id="{5A988D62-A891-8C49-9195-2B487E037CC0}"/>
              </a:ext>
            </a:extLst>
          </p:cNvPr>
          <p:cNvSpPr>
            <a:spLocks noGrp="1"/>
          </p:cNvSpPr>
          <p:nvPr>
            <p:ph type="subTitle" idx="1"/>
          </p:nvPr>
        </p:nvSpPr>
        <p:spPr>
          <a:xfrm>
            <a:off x="4172936" y="3809998"/>
            <a:ext cx="8689976" cy="1371599"/>
          </a:xfrm>
        </p:spPr>
        <p:txBody>
          <a:bodyPr/>
          <a:lstStyle/>
          <a:p>
            <a:r>
              <a:rPr lang="en-US" dirty="0"/>
              <a:t>Modeling module</a:t>
            </a:r>
          </a:p>
        </p:txBody>
      </p:sp>
    </p:spTree>
    <p:extLst>
      <p:ext uri="{BB962C8B-B14F-4D97-AF65-F5344CB8AC3E}">
        <p14:creationId xmlns:p14="http://schemas.microsoft.com/office/powerpoint/2010/main" val="1771641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1B1F-73BB-FA42-8AB5-6B4340212883}"/>
              </a:ext>
            </a:extLst>
          </p:cNvPr>
          <p:cNvSpPr>
            <a:spLocks noGrp="1"/>
          </p:cNvSpPr>
          <p:nvPr>
            <p:ph type="title"/>
          </p:nvPr>
        </p:nvSpPr>
        <p:spPr/>
        <p:txBody>
          <a:bodyPr/>
          <a:lstStyle/>
          <a:p>
            <a:r>
              <a:rPr lang="en-US" dirty="0" err="1"/>
              <a:t>rekognition</a:t>
            </a:r>
            <a:endParaRPr lang="en-US" dirty="0"/>
          </a:p>
        </p:txBody>
      </p:sp>
      <p:sp>
        <p:nvSpPr>
          <p:cNvPr id="3" name="Content Placeholder 2">
            <a:extLst>
              <a:ext uri="{FF2B5EF4-FFF2-40B4-BE49-F238E27FC236}">
                <a16:creationId xmlns:a16="http://schemas.microsoft.com/office/drawing/2014/main" id="{B767D7EB-1470-0F44-9ADB-51850A870E5D}"/>
              </a:ext>
            </a:extLst>
          </p:cNvPr>
          <p:cNvSpPr>
            <a:spLocks noGrp="1"/>
          </p:cNvSpPr>
          <p:nvPr>
            <p:ph sz="quarter" idx="13"/>
          </p:nvPr>
        </p:nvSpPr>
        <p:spPr/>
        <p:txBody>
          <a:bodyPr/>
          <a:lstStyle/>
          <a:p>
            <a:r>
              <a:rPr lang="en-IN" dirty="0"/>
              <a:t>makes it easy to add image and video analysis to your applications using proven, highly scalable, deep learning technology that requires no machine learning expertise to use</a:t>
            </a:r>
          </a:p>
          <a:p>
            <a:r>
              <a:rPr lang="en-IN" dirty="0"/>
              <a:t>you can identify objects, people, text, scenes, and activities in images and videos, as well as detect any inappropriate content</a:t>
            </a:r>
          </a:p>
          <a:p>
            <a:endParaRPr lang="en-US" dirty="0"/>
          </a:p>
        </p:txBody>
      </p:sp>
    </p:spTree>
    <p:extLst>
      <p:ext uri="{BB962C8B-B14F-4D97-AF65-F5344CB8AC3E}">
        <p14:creationId xmlns:p14="http://schemas.microsoft.com/office/powerpoint/2010/main" val="2612322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8217F-113D-6945-9EE2-622D8F5B0D03}"/>
              </a:ext>
            </a:extLst>
          </p:cNvPr>
          <p:cNvSpPr>
            <a:spLocks noGrp="1"/>
          </p:cNvSpPr>
          <p:nvPr>
            <p:ph type="title"/>
          </p:nvPr>
        </p:nvSpPr>
        <p:spPr/>
        <p:txBody>
          <a:bodyPr/>
          <a:lstStyle/>
          <a:p>
            <a:r>
              <a:rPr lang="en-US" dirty="0"/>
              <a:t>forecast</a:t>
            </a:r>
          </a:p>
        </p:txBody>
      </p:sp>
      <p:sp>
        <p:nvSpPr>
          <p:cNvPr id="3" name="Content Placeholder 2">
            <a:extLst>
              <a:ext uri="{FF2B5EF4-FFF2-40B4-BE49-F238E27FC236}">
                <a16:creationId xmlns:a16="http://schemas.microsoft.com/office/drawing/2014/main" id="{060D12E8-B8D7-5F42-8F9F-507AA5704B31}"/>
              </a:ext>
            </a:extLst>
          </p:cNvPr>
          <p:cNvSpPr>
            <a:spLocks noGrp="1"/>
          </p:cNvSpPr>
          <p:nvPr>
            <p:ph sz="quarter" idx="13"/>
          </p:nvPr>
        </p:nvSpPr>
        <p:spPr/>
        <p:txBody>
          <a:bodyPr/>
          <a:lstStyle/>
          <a:p>
            <a:r>
              <a:rPr lang="en-IN" dirty="0"/>
              <a:t>Amazon Forecast is a fully managed service that uses machine learning to deliver highly accurate forecasts.</a:t>
            </a:r>
          </a:p>
          <a:p>
            <a:r>
              <a:rPr lang="en-IN" dirty="0"/>
              <a:t>50% more accurate forecasts with machine learning</a:t>
            </a:r>
          </a:p>
          <a:p>
            <a:r>
              <a:rPr lang="en-IN" dirty="0"/>
              <a:t>Reduce forecasting time from months to hours</a:t>
            </a:r>
          </a:p>
          <a:p>
            <a:r>
              <a:rPr lang="en-IN" dirty="0"/>
              <a:t>Create virtually any time series forecast</a:t>
            </a:r>
          </a:p>
          <a:p>
            <a:r>
              <a:rPr lang="en-IN" dirty="0"/>
              <a:t>Secure your business data and peace of mind</a:t>
            </a:r>
          </a:p>
          <a:p>
            <a:endParaRPr lang="en-US" dirty="0"/>
          </a:p>
        </p:txBody>
      </p:sp>
    </p:spTree>
    <p:extLst>
      <p:ext uri="{BB962C8B-B14F-4D97-AF65-F5344CB8AC3E}">
        <p14:creationId xmlns:p14="http://schemas.microsoft.com/office/powerpoint/2010/main" val="2786019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27EC4-59D4-CB44-B064-ECE4E9D40750}"/>
              </a:ext>
            </a:extLst>
          </p:cNvPr>
          <p:cNvSpPr>
            <a:spLocks noGrp="1"/>
          </p:cNvSpPr>
          <p:nvPr>
            <p:ph type="title"/>
          </p:nvPr>
        </p:nvSpPr>
        <p:spPr/>
        <p:txBody>
          <a:bodyPr/>
          <a:lstStyle/>
          <a:p>
            <a:r>
              <a:rPr lang="en-US" dirty="0"/>
              <a:t>lex</a:t>
            </a:r>
          </a:p>
        </p:txBody>
      </p:sp>
      <p:sp>
        <p:nvSpPr>
          <p:cNvPr id="3" name="Content Placeholder 2">
            <a:extLst>
              <a:ext uri="{FF2B5EF4-FFF2-40B4-BE49-F238E27FC236}">
                <a16:creationId xmlns:a16="http://schemas.microsoft.com/office/drawing/2014/main" id="{C9359225-6307-5746-A79C-E6F50CB005C8}"/>
              </a:ext>
            </a:extLst>
          </p:cNvPr>
          <p:cNvSpPr>
            <a:spLocks noGrp="1"/>
          </p:cNvSpPr>
          <p:nvPr>
            <p:ph sz="quarter" idx="13"/>
          </p:nvPr>
        </p:nvSpPr>
        <p:spPr/>
        <p:txBody>
          <a:bodyPr/>
          <a:lstStyle/>
          <a:p>
            <a:r>
              <a:rPr lang="en-IN" dirty="0"/>
              <a:t>service for building conversational interfaces into any application using voice and text</a:t>
            </a:r>
          </a:p>
          <a:p>
            <a:r>
              <a:rPr lang="en-IN" dirty="0"/>
              <a:t>automatic speech recognition (ASR) for converting speech to text</a:t>
            </a:r>
          </a:p>
          <a:p>
            <a:r>
              <a:rPr lang="en-IN" dirty="0"/>
              <a:t>natural language understanding (NLU) to recognize the intent of the text</a:t>
            </a:r>
          </a:p>
          <a:p>
            <a:r>
              <a:rPr lang="en-IN" dirty="0"/>
              <a:t>Seamless AWS integrations</a:t>
            </a:r>
            <a:r>
              <a:rPr lang="en-US" dirty="0"/>
              <a:t> with </a:t>
            </a:r>
            <a:r>
              <a:rPr lang="en-IN" dirty="0"/>
              <a:t>AWS Lambda and Amazon CloudWatch</a:t>
            </a:r>
          </a:p>
        </p:txBody>
      </p:sp>
    </p:spTree>
    <p:extLst>
      <p:ext uri="{BB962C8B-B14F-4D97-AF65-F5344CB8AC3E}">
        <p14:creationId xmlns:p14="http://schemas.microsoft.com/office/powerpoint/2010/main" val="3838528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13A52-E026-8F4E-B9EF-783A46E0CB04}"/>
              </a:ext>
            </a:extLst>
          </p:cNvPr>
          <p:cNvSpPr>
            <a:spLocks noGrp="1"/>
          </p:cNvSpPr>
          <p:nvPr>
            <p:ph type="title"/>
          </p:nvPr>
        </p:nvSpPr>
        <p:spPr>
          <a:xfrm>
            <a:off x="1013787" y="2204429"/>
            <a:ext cx="10364451" cy="1596177"/>
          </a:xfrm>
        </p:spPr>
        <p:txBody>
          <a:bodyPr/>
          <a:lstStyle/>
          <a:p>
            <a:r>
              <a:rPr lang="en-US" dirty="0" err="1"/>
              <a:t>SAmPLE</a:t>
            </a:r>
            <a:r>
              <a:rPr lang="en-US" dirty="0"/>
              <a:t> QUESTIONS</a:t>
            </a:r>
          </a:p>
        </p:txBody>
      </p:sp>
    </p:spTree>
    <p:extLst>
      <p:ext uri="{BB962C8B-B14F-4D97-AF65-F5344CB8AC3E}">
        <p14:creationId xmlns:p14="http://schemas.microsoft.com/office/powerpoint/2010/main" val="2780285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47155C6E-91BF-431D-9052-685726DFE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29B92EA-70A3-4CD0-A35F-D144D7F0F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FF63A24-24AC-6041-B4B8-EE5D869504D7}"/>
              </a:ext>
            </a:extLst>
          </p:cNvPr>
          <p:cNvPicPr>
            <a:picLocks noChangeAspect="1"/>
          </p:cNvPicPr>
          <p:nvPr/>
        </p:nvPicPr>
        <p:blipFill>
          <a:blip r:embed="rId5"/>
          <a:stretch>
            <a:fillRect/>
          </a:stretch>
        </p:blipFill>
        <p:spPr>
          <a:xfrm>
            <a:off x="1743605" y="643467"/>
            <a:ext cx="8704789" cy="5571066"/>
          </a:xfrm>
          <a:prstGeom prst="rect">
            <a:avLst/>
          </a:prstGeom>
        </p:spPr>
      </p:pic>
    </p:spTree>
    <p:extLst>
      <p:ext uri="{BB962C8B-B14F-4D97-AF65-F5344CB8AC3E}">
        <p14:creationId xmlns:p14="http://schemas.microsoft.com/office/powerpoint/2010/main" val="207942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0"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47155C6E-91BF-431D-9052-685726DFE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29B92EA-70A3-4CD0-A35F-D144D7F0F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56AEE685-4B37-5949-80B2-CA0BE3224CCF}"/>
              </a:ext>
            </a:extLst>
          </p:cNvPr>
          <p:cNvPicPr>
            <a:picLocks noGrp="1" noChangeAspect="1"/>
          </p:cNvPicPr>
          <p:nvPr>
            <p:ph sz="quarter" idx="13"/>
          </p:nvPr>
        </p:nvPicPr>
        <p:blipFill>
          <a:blip r:embed="rId5"/>
          <a:stretch>
            <a:fillRect/>
          </a:stretch>
        </p:blipFill>
        <p:spPr>
          <a:xfrm>
            <a:off x="643467" y="1438825"/>
            <a:ext cx="10905066" cy="3980349"/>
          </a:xfrm>
          <a:prstGeom prst="rect">
            <a:avLst/>
          </a:prstGeom>
        </p:spPr>
      </p:pic>
    </p:spTree>
    <p:extLst>
      <p:ext uri="{BB962C8B-B14F-4D97-AF65-F5344CB8AC3E}">
        <p14:creationId xmlns:p14="http://schemas.microsoft.com/office/powerpoint/2010/main" val="379268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0"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47155C6E-91BF-431D-9052-685726DFE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29B92EA-70A3-4CD0-A35F-D144D7F0F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E46DA58C-E81C-9B4D-8C5C-1CA36FCA88BC}"/>
              </a:ext>
            </a:extLst>
          </p:cNvPr>
          <p:cNvPicPr>
            <a:picLocks noGrp="1" noChangeAspect="1"/>
          </p:cNvPicPr>
          <p:nvPr>
            <p:ph sz="quarter" idx="13"/>
          </p:nvPr>
        </p:nvPicPr>
        <p:blipFill>
          <a:blip r:embed="rId5"/>
          <a:stretch>
            <a:fillRect/>
          </a:stretch>
        </p:blipFill>
        <p:spPr>
          <a:xfrm>
            <a:off x="643467" y="648208"/>
            <a:ext cx="10905066" cy="5561584"/>
          </a:xfrm>
          <a:prstGeom prst="rect">
            <a:avLst/>
          </a:prstGeom>
        </p:spPr>
      </p:pic>
    </p:spTree>
    <p:extLst>
      <p:ext uri="{BB962C8B-B14F-4D97-AF65-F5344CB8AC3E}">
        <p14:creationId xmlns:p14="http://schemas.microsoft.com/office/powerpoint/2010/main" val="2443484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0"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47155C6E-91BF-431D-9052-685726DFE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29B92EA-70A3-4CD0-A35F-D144D7F0F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E244603C-309B-9E40-BBB7-899EBC039BC6}"/>
              </a:ext>
            </a:extLst>
          </p:cNvPr>
          <p:cNvPicPr>
            <a:picLocks noGrp="1" noChangeAspect="1"/>
          </p:cNvPicPr>
          <p:nvPr>
            <p:ph sz="quarter" idx="13"/>
          </p:nvPr>
        </p:nvPicPr>
        <p:blipFill>
          <a:blip r:embed="rId5"/>
          <a:stretch>
            <a:fillRect/>
          </a:stretch>
        </p:blipFill>
        <p:spPr>
          <a:xfrm>
            <a:off x="643467" y="907205"/>
            <a:ext cx="10905066" cy="5043590"/>
          </a:xfrm>
          <a:prstGeom prst="rect">
            <a:avLst/>
          </a:prstGeom>
        </p:spPr>
      </p:pic>
    </p:spTree>
    <p:extLst>
      <p:ext uri="{BB962C8B-B14F-4D97-AF65-F5344CB8AC3E}">
        <p14:creationId xmlns:p14="http://schemas.microsoft.com/office/powerpoint/2010/main" val="800533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0"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47155C6E-91BF-431D-9052-685726DFE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29B92EA-70A3-4CD0-A35F-D144D7F0F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6A0E2610-EF3A-7A43-A6C2-8B365AC7196B}"/>
              </a:ext>
            </a:extLst>
          </p:cNvPr>
          <p:cNvPicPr>
            <a:picLocks noGrp="1" noChangeAspect="1"/>
          </p:cNvPicPr>
          <p:nvPr>
            <p:ph sz="quarter" idx="13"/>
          </p:nvPr>
        </p:nvPicPr>
        <p:blipFill>
          <a:blip r:embed="rId5"/>
          <a:stretch>
            <a:fillRect/>
          </a:stretch>
        </p:blipFill>
        <p:spPr>
          <a:xfrm>
            <a:off x="643467" y="1111675"/>
            <a:ext cx="10905066" cy="4634650"/>
          </a:xfrm>
          <a:prstGeom prst="rect">
            <a:avLst/>
          </a:prstGeom>
        </p:spPr>
      </p:pic>
    </p:spTree>
    <p:extLst>
      <p:ext uri="{BB962C8B-B14F-4D97-AF65-F5344CB8AC3E}">
        <p14:creationId xmlns:p14="http://schemas.microsoft.com/office/powerpoint/2010/main" val="2297801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0"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47155C6E-91BF-431D-9052-685726DFE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29B92EA-70A3-4CD0-A35F-D144D7F0F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A4E17CCE-FBC8-9E4D-BBAC-35E5966279F9}"/>
              </a:ext>
            </a:extLst>
          </p:cNvPr>
          <p:cNvPicPr>
            <a:picLocks noGrp="1" noChangeAspect="1"/>
          </p:cNvPicPr>
          <p:nvPr>
            <p:ph sz="quarter" idx="13"/>
          </p:nvPr>
        </p:nvPicPr>
        <p:blipFill>
          <a:blip r:embed="rId5"/>
          <a:stretch>
            <a:fillRect/>
          </a:stretch>
        </p:blipFill>
        <p:spPr>
          <a:xfrm>
            <a:off x="643467" y="1138936"/>
            <a:ext cx="10905066" cy="4580127"/>
          </a:xfrm>
          <a:prstGeom prst="rect">
            <a:avLst/>
          </a:prstGeom>
        </p:spPr>
      </p:pic>
    </p:spTree>
    <p:extLst>
      <p:ext uri="{BB962C8B-B14F-4D97-AF65-F5344CB8AC3E}">
        <p14:creationId xmlns:p14="http://schemas.microsoft.com/office/powerpoint/2010/main" val="240430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2EE8-75A1-6B42-B789-FB4C47737C74}"/>
              </a:ext>
            </a:extLst>
          </p:cNvPr>
          <p:cNvSpPr>
            <a:spLocks noGrp="1"/>
          </p:cNvSpPr>
          <p:nvPr>
            <p:ph type="title"/>
          </p:nvPr>
        </p:nvSpPr>
        <p:spPr/>
        <p:txBody>
          <a:bodyPr/>
          <a:lstStyle/>
          <a:p>
            <a:r>
              <a:rPr lang="en-US" dirty="0"/>
              <a:t>Modeling - agenda</a:t>
            </a:r>
          </a:p>
        </p:txBody>
      </p:sp>
      <p:sp>
        <p:nvSpPr>
          <p:cNvPr id="3" name="Content Placeholder 2">
            <a:extLst>
              <a:ext uri="{FF2B5EF4-FFF2-40B4-BE49-F238E27FC236}">
                <a16:creationId xmlns:a16="http://schemas.microsoft.com/office/drawing/2014/main" id="{4DC2523A-E641-6F4F-AFE4-5059A6FCF421}"/>
              </a:ext>
            </a:extLst>
          </p:cNvPr>
          <p:cNvSpPr>
            <a:spLocks noGrp="1"/>
          </p:cNvSpPr>
          <p:nvPr>
            <p:ph sz="quarter" idx="13"/>
          </p:nvPr>
        </p:nvSpPr>
        <p:spPr/>
        <p:txBody>
          <a:bodyPr/>
          <a:lstStyle/>
          <a:p>
            <a:r>
              <a:rPr lang="en-US" dirty="0"/>
              <a:t>Topics to be covered for exam</a:t>
            </a:r>
          </a:p>
          <a:p>
            <a:r>
              <a:rPr lang="en-US" dirty="0"/>
              <a:t>Sagemaker</a:t>
            </a:r>
          </a:p>
          <a:p>
            <a:r>
              <a:rPr lang="en-US" dirty="0"/>
              <a:t>AWS services</a:t>
            </a:r>
          </a:p>
          <a:p>
            <a:r>
              <a:rPr lang="en-US" dirty="0"/>
              <a:t>Sample QUESTIONS</a:t>
            </a:r>
          </a:p>
          <a:p>
            <a:r>
              <a:rPr lang="en-US" dirty="0"/>
              <a:t>LINKS</a:t>
            </a:r>
          </a:p>
          <a:p>
            <a:endParaRPr lang="en-US" dirty="0"/>
          </a:p>
        </p:txBody>
      </p:sp>
    </p:spTree>
    <p:extLst>
      <p:ext uri="{BB962C8B-B14F-4D97-AF65-F5344CB8AC3E}">
        <p14:creationId xmlns:p14="http://schemas.microsoft.com/office/powerpoint/2010/main" val="53619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0"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47155C6E-91BF-431D-9052-685726DFE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29B92EA-70A3-4CD0-A35F-D144D7F0F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809D794D-DEB8-3943-A11E-B2C1497334FC}"/>
              </a:ext>
            </a:extLst>
          </p:cNvPr>
          <p:cNvPicPr>
            <a:picLocks noGrp="1" noChangeAspect="1"/>
          </p:cNvPicPr>
          <p:nvPr>
            <p:ph sz="quarter" idx="13"/>
          </p:nvPr>
        </p:nvPicPr>
        <p:blipFill>
          <a:blip r:embed="rId5"/>
          <a:stretch>
            <a:fillRect/>
          </a:stretch>
        </p:blipFill>
        <p:spPr>
          <a:xfrm>
            <a:off x="643467" y="1247988"/>
            <a:ext cx="10905066" cy="4362024"/>
          </a:xfrm>
          <a:prstGeom prst="rect">
            <a:avLst/>
          </a:prstGeom>
        </p:spPr>
      </p:pic>
    </p:spTree>
    <p:extLst>
      <p:ext uri="{BB962C8B-B14F-4D97-AF65-F5344CB8AC3E}">
        <p14:creationId xmlns:p14="http://schemas.microsoft.com/office/powerpoint/2010/main" val="700283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47155C6E-91BF-431D-9052-685726DFE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9B92EA-70A3-4CD0-A35F-D144D7F0F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17ADEF9-88BC-144B-BD6B-25EB7B3C4AE3}"/>
              </a:ext>
            </a:extLst>
          </p:cNvPr>
          <p:cNvPicPr>
            <a:picLocks noGrp="1" noChangeAspect="1"/>
          </p:cNvPicPr>
          <p:nvPr>
            <p:ph sz="quarter" idx="13"/>
          </p:nvPr>
        </p:nvPicPr>
        <p:blipFill>
          <a:blip r:embed="rId5"/>
          <a:stretch>
            <a:fillRect/>
          </a:stretch>
        </p:blipFill>
        <p:spPr>
          <a:xfrm>
            <a:off x="864953" y="643467"/>
            <a:ext cx="10462093" cy="5571066"/>
          </a:xfrm>
          <a:prstGeom prst="rect">
            <a:avLst/>
          </a:prstGeom>
        </p:spPr>
      </p:pic>
    </p:spTree>
    <p:extLst>
      <p:ext uri="{BB962C8B-B14F-4D97-AF65-F5344CB8AC3E}">
        <p14:creationId xmlns:p14="http://schemas.microsoft.com/office/powerpoint/2010/main" val="2322451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47155C6E-91BF-431D-9052-685726DFE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9B92EA-70A3-4CD0-A35F-D144D7F0F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BF66203D-7A1B-734C-91C9-94258C78D024}"/>
              </a:ext>
            </a:extLst>
          </p:cNvPr>
          <p:cNvPicPr>
            <a:picLocks noGrp="1" noChangeAspect="1"/>
          </p:cNvPicPr>
          <p:nvPr>
            <p:ph sz="quarter" idx="13"/>
          </p:nvPr>
        </p:nvPicPr>
        <p:blipFill>
          <a:blip r:embed="rId5"/>
          <a:stretch>
            <a:fillRect/>
          </a:stretch>
        </p:blipFill>
        <p:spPr>
          <a:xfrm>
            <a:off x="2331766" y="643467"/>
            <a:ext cx="7528467" cy="5571066"/>
          </a:xfrm>
          <a:prstGeom prst="rect">
            <a:avLst/>
          </a:prstGeom>
        </p:spPr>
      </p:pic>
    </p:spTree>
    <p:extLst>
      <p:ext uri="{BB962C8B-B14F-4D97-AF65-F5344CB8AC3E}">
        <p14:creationId xmlns:p14="http://schemas.microsoft.com/office/powerpoint/2010/main" val="2379638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47155C6E-91BF-431D-9052-685726DFE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9B92EA-70A3-4CD0-A35F-D144D7F0F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CAC7224-620B-CC40-9592-37FD054B479B}"/>
              </a:ext>
            </a:extLst>
          </p:cNvPr>
          <p:cNvPicPr>
            <a:picLocks noGrp="1" noChangeAspect="1"/>
          </p:cNvPicPr>
          <p:nvPr>
            <p:ph sz="quarter" idx="13"/>
          </p:nvPr>
        </p:nvPicPr>
        <p:blipFill>
          <a:blip r:embed="rId5"/>
          <a:stretch>
            <a:fillRect/>
          </a:stretch>
        </p:blipFill>
        <p:spPr>
          <a:xfrm>
            <a:off x="643467" y="1370670"/>
            <a:ext cx="10905066" cy="4116660"/>
          </a:xfrm>
          <a:prstGeom prst="rect">
            <a:avLst/>
          </a:prstGeom>
        </p:spPr>
      </p:pic>
    </p:spTree>
    <p:extLst>
      <p:ext uri="{BB962C8B-B14F-4D97-AF65-F5344CB8AC3E}">
        <p14:creationId xmlns:p14="http://schemas.microsoft.com/office/powerpoint/2010/main" val="4134449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47155C6E-91BF-431D-9052-685726DFE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9B92EA-70A3-4CD0-A35F-D144D7F0F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271B167-5F33-C246-AAFB-3451F5403F31}"/>
              </a:ext>
            </a:extLst>
          </p:cNvPr>
          <p:cNvPicPr>
            <a:picLocks noGrp="1" noChangeAspect="1"/>
          </p:cNvPicPr>
          <p:nvPr>
            <p:ph sz="quarter" idx="13"/>
          </p:nvPr>
        </p:nvPicPr>
        <p:blipFill>
          <a:blip r:embed="rId5"/>
          <a:stretch>
            <a:fillRect/>
          </a:stretch>
        </p:blipFill>
        <p:spPr>
          <a:xfrm>
            <a:off x="643467" y="1288882"/>
            <a:ext cx="10905066" cy="4280236"/>
          </a:xfrm>
          <a:prstGeom prst="rect">
            <a:avLst/>
          </a:prstGeom>
        </p:spPr>
      </p:pic>
    </p:spTree>
    <p:extLst>
      <p:ext uri="{BB962C8B-B14F-4D97-AF65-F5344CB8AC3E}">
        <p14:creationId xmlns:p14="http://schemas.microsoft.com/office/powerpoint/2010/main" val="1981839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47155C6E-91BF-431D-9052-685726DFE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9B92EA-70A3-4CD0-A35F-D144D7F0F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3EC1C7E-60EC-5346-9322-A5A0409EC9B7}"/>
              </a:ext>
            </a:extLst>
          </p:cNvPr>
          <p:cNvPicPr>
            <a:picLocks noGrp="1" noChangeAspect="1"/>
          </p:cNvPicPr>
          <p:nvPr>
            <p:ph sz="quarter" idx="13"/>
          </p:nvPr>
        </p:nvPicPr>
        <p:blipFill>
          <a:blip r:embed="rId5"/>
          <a:stretch>
            <a:fillRect/>
          </a:stretch>
        </p:blipFill>
        <p:spPr>
          <a:xfrm>
            <a:off x="840276" y="643467"/>
            <a:ext cx="10511448" cy="5571066"/>
          </a:xfrm>
          <a:prstGeom prst="rect">
            <a:avLst/>
          </a:prstGeom>
        </p:spPr>
      </p:pic>
    </p:spTree>
    <p:extLst>
      <p:ext uri="{BB962C8B-B14F-4D97-AF65-F5344CB8AC3E}">
        <p14:creationId xmlns:p14="http://schemas.microsoft.com/office/powerpoint/2010/main" val="2618105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47155C6E-91BF-431D-9052-685726DFE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9B92EA-70A3-4CD0-A35F-D144D7F0F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64FABB8-1EF4-1445-A8E9-4AEF3689F509}"/>
              </a:ext>
            </a:extLst>
          </p:cNvPr>
          <p:cNvPicPr>
            <a:picLocks noGrp="1" noChangeAspect="1"/>
          </p:cNvPicPr>
          <p:nvPr>
            <p:ph sz="quarter" idx="13"/>
          </p:nvPr>
        </p:nvPicPr>
        <p:blipFill>
          <a:blip r:embed="rId5"/>
          <a:stretch>
            <a:fillRect/>
          </a:stretch>
        </p:blipFill>
        <p:spPr>
          <a:xfrm>
            <a:off x="643467" y="1016254"/>
            <a:ext cx="10905066" cy="4825491"/>
          </a:xfrm>
          <a:prstGeom prst="rect">
            <a:avLst/>
          </a:prstGeom>
        </p:spPr>
      </p:pic>
    </p:spTree>
    <p:extLst>
      <p:ext uri="{BB962C8B-B14F-4D97-AF65-F5344CB8AC3E}">
        <p14:creationId xmlns:p14="http://schemas.microsoft.com/office/powerpoint/2010/main" val="2172380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47155C6E-91BF-431D-9052-685726DFE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9B92EA-70A3-4CD0-A35F-D144D7F0F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D413FA5B-454F-E149-89D6-BAA50FF4162C}"/>
              </a:ext>
            </a:extLst>
          </p:cNvPr>
          <p:cNvPicPr>
            <a:picLocks noGrp="1" noChangeAspect="1"/>
          </p:cNvPicPr>
          <p:nvPr>
            <p:ph sz="quarter" idx="13"/>
          </p:nvPr>
        </p:nvPicPr>
        <p:blipFill>
          <a:blip r:embed="rId5"/>
          <a:stretch>
            <a:fillRect/>
          </a:stretch>
        </p:blipFill>
        <p:spPr>
          <a:xfrm>
            <a:off x="643467" y="1329776"/>
            <a:ext cx="10905066" cy="4198448"/>
          </a:xfrm>
          <a:prstGeom prst="rect">
            <a:avLst/>
          </a:prstGeom>
        </p:spPr>
      </p:pic>
    </p:spTree>
    <p:extLst>
      <p:ext uri="{BB962C8B-B14F-4D97-AF65-F5344CB8AC3E}">
        <p14:creationId xmlns:p14="http://schemas.microsoft.com/office/powerpoint/2010/main" val="1142015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47155C6E-91BF-431D-9052-685726DFE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9B92EA-70A3-4CD0-A35F-D144D7F0F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D00E6A1-8223-964A-BE77-A69F9C72FABA}"/>
              </a:ext>
            </a:extLst>
          </p:cNvPr>
          <p:cNvPicPr>
            <a:picLocks noGrp="1" noChangeAspect="1"/>
          </p:cNvPicPr>
          <p:nvPr>
            <p:ph sz="quarter" idx="13"/>
          </p:nvPr>
        </p:nvPicPr>
        <p:blipFill>
          <a:blip r:embed="rId5"/>
          <a:stretch>
            <a:fillRect/>
          </a:stretch>
        </p:blipFill>
        <p:spPr>
          <a:xfrm>
            <a:off x="643467" y="1275249"/>
            <a:ext cx="10905066" cy="4307502"/>
          </a:xfrm>
          <a:prstGeom prst="rect">
            <a:avLst/>
          </a:prstGeom>
        </p:spPr>
      </p:pic>
    </p:spTree>
    <p:extLst>
      <p:ext uri="{BB962C8B-B14F-4D97-AF65-F5344CB8AC3E}">
        <p14:creationId xmlns:p14="http://schemas.microsoft.com/office/powerpoint/2010/main" val="4202629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7"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Rectangle 12">
            <a:extLst>
              <a:ext uri="{FF2B5EF4-FFF2-40B4-BE49-F238E27FC236}">
                <a16:creationId xmlns:a16="http://schemas.microsoft.com/office/drawing/2014/main" id="{47155C6E-91BF-431D-9052-685726DFE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929B92EA-70A3-4CD0-A35F-D144D7F0F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6214804-383F-9A4A-8E52-0476CCFD2500}"/>
              </a:ext>
            </a:extLst>
          </p:cNvPr>
          <p:cNvPicPr>
            <a:picLocks noGrp="1" noChangeAspect="1"/>
          </p:cNvPicPr>
          <p:nvPr>
            <p:ph sz="quarter" idx="13"/>
          </p:nvPr>
        </p:nvPicPr>
        <p:blipFill>
          <a:blip r:embed="rId5"/>
          <a:stretch>
            <a:fillRect/>
          </a:stretch>
        </p:blipFill>
        <p:spPr>
          <a:xfrm>
            <a:off x="961377" y="643467"/>
            <a:ext cx="10269246" cy="5571066"/>
          </a:xfrm>
          <a:prstGeom prst="rect">
            <a:avLst/>
          </a:prstGeom>
        </p:spPr>
      </p:pic>
    </p:spTree>
    <p:extLst>
      <p:ext uri="{BB962C8B-B14F-4D97-AF65-F5344CB8AC3E}">
        <p14:creationId xmlns:p14="http://schemas.microsoft.com/office/powerpoint/2010/main" val="336399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E71B5-D5EA-164E-B912-9E55C0B64291}"/>
              </a:ext>
            </a:extLst>
          </p:cNvPr>
          <p:cNvSpPr>
            <a:spLocks noGrp="1"/>
          </p:cNvSpPr>
          <p:nvPr>
            <p:ph type="title"/>
          </p:nvPr>
        </p:nvSpPr>
        <p:spPr/>
        <p:txBody>
          <a:bodyPr/>
          <a:lstStyle/>
          <a:p>
            <a:r>
              <a:rPr lang="en-US" dirty="0"/>
              <a:t>TOPICS TO BE COVERED FOR EXAM</a:t>
            </a:r>
          </a:p>
        </p:txBody>
      </p:sp>
      <p:sp>
        <p:nvSpPr>
          <p:cNvPr id="3" name="Content Placeholder 2">
            <a:extLst>
              <a:ext uri="{FF2B5EF4-FFF2-40B4-BE49-F238E27FC236}">
                <a16:creationId xmlns:a16="http://schemas.microsoft.com/office/drawing/2014/main" id="{84561C43-F202-3E46-A1CA-66448A308D6E}"/>
              </a:ext>
            </a:extLst>
          </p:cNvPr>
          <p:cNvSpPr>
            <a:spLocks noGrp="1"/>
          </p:cNvSpPr>
          <p:nvPr>
            <p:ph sz="quarter" idx="13"/>
          </p:nvPr>
        </p:nvSpPr>
        <p:spPr/>
        <p:txBody>
          <a:bodyPr/>
          <a:lstStyle/>
          <a:p>
            <a:r>
              <a:rPr lang="en-US" dirty="0"/>
              <a:t>Deep learning(RNN,CNN,ACTIVATION functions)</a:t>
            </a:r>
          </a:p>
          <a:p>
            <a:r>
              <a:rPr lang="en-US" dirty="0"/>
              <a:t>Deep learning on ec2 and </a:t>
            </a:r>
            <a:r>
              <a:rPr lang="en-US" dirty="0" err="1"/>
              <a:t>emr</a:t>
            </a:r>
            <a:endParaRPr lang="en-US" dirty="0"/>
          </a:p>
          <a:p>
            <a:r>
              <a:rPr lang="en-US" dirty="0"/>
              <a:t>Regularization for DL</a:t>
            </a:r>
          </a:p>
          <a:p>
            <a:r>
              <a:rPr lang="en-US" dirty="0"/>
              <a:t>L1 and l2 regularization</a:t>
            </a:r>
          </a:p>
          <a:p>
            <a:r>
              <a:rPr lang="en-US" dirty="0"/>
              <a:t>Validation metrics</a:t>
            </a:r>
          </a:p>
          <a:p>
            <a:pPr marL="0" indent="0">
              <a:buNone/>
            </a:pPr>
            <a:endParaRPr lang="en-US" dirty="0"/>
          </a:p>
        </p:txBody>
      </p:sp>
    </p:spTree>
    <p:extLst>
      <p:ext uri="{BB962C8B-B14F-4D97-AF65-F5344CB8AC3E}">
        <p14:creationId xmlns:p14="http://schemas.microsoft.com/office/powerpoint/2010/main" val="3396670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47155C6E-91BF-431D-9052-685726DFE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9B92EA-70A3-4CD0-A35F-D144D7F0F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B310E71-B8F1-C741-88DC-D572DCE16807}"/>
              </a:ext>
            </a:extLst>
          </p:cNvPr>
          <p:cNvPicPr>
            <a:picLocks noGrp="1" noChangeAspect="1"/>
          </p:cNvPicPr>
          <p:nvPr>
            <p:ph sz="quarter" idx="13"/>
          </p:nvPr>
        </p:nvPicPr>
        <p:blipFill>
          <a:blip r:embed="rId5"/>
          <a:stretch>
            <a:fillRect/>
          </a:stretch>
        </p:blipFill>
        <p:spPr>
          <a:xfrm>
            <a:off x="643467" y="1288882"/>
            <a:ext cx="10905066" cy="4280236"/>
          </a:xfrm>
          <a:prstGeom prst="rect">
            <a:avLst/>
          </a:prstGeom>
        </p:spPr>
      </p:pic>
    </p:spTree>
    <p:extLst>
      <p:ext uri="{BB962C8B-B14F-4D97-AF65-F5344CB8AC3E}">
        <p14:creationId xmlns:p14="http://schemas.microsoft.com/office/powerpoint/2010/main" val="2065089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47155C6E-91BF-431D-9052-685726DFE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9B92EA-70A3-4CD0-A35F-D144D7F0F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5BEBC15-9074-F14A-B237-765174920C33}"/>
              </a:ext>
            </a:extLst>
          </p:cNvPr>
          <p:cNvPicPr>
            <a:picLocks noGrp="1" noChangeAspect="1"/>
          </p:cNvPicPr>
          <p:nvPr>
            <p:ph sz="quarter" idx="13"/>
          </p:nvPr>
        </p:nvPicPr>
        <p:blipFill>
          <a:blip r:embed="rId5"/>
          <a:stretch>
            <a:fillRect/>
          </a:stretch>
        </p:blipFill>
        <p:spPr>
          <a:xfrm>
            <a:off x="643467" y="839047"/>
            <a:ext cx="10905066" cy="5179905"/>
          </a:xfrm>
          <a:prstGeom prst="rect">
            <a:avLst/>
          </a:prstGeom>
        </p:spPr>
      </p:pic>
    </p:spTree>
    <p:extLst>
      <p:ext uri="{BB962C8B-B14F-4D97-AF65-F5344CB8AC3E}">
        <p14:creationId xmlns:p14="http://schemas.microsoft.com/office/powerpoint/2010/main" val="18239029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47155C6E-91BF-431D-9052-685726DFE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9B92EA-70A3-4CD0-A35F-D144D7F0F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E84A921-2688-C84E-9BB5-1328377DFADE}"/>
              </a:ext>
            </a:extLst>
          </p:cNvPr>
          <p:cNvPicPr>
            <a:picLocks noGrp="1" noChangeAspect="1"/>
          </p:cNvPicPr>
          <p:nvPr>
            <p:ph sz="quarter" idx="13"/>
          </p:nvPr>
        </p:nvPicPr>
        <p:blipFill>
          <a:blip r:embed="rId5"/>
          <a:stretch>
            <a:fillRect/>
          </a:stretch>
        </p:blipFill>
        <p:spPr>
          <a:xfrm>
            <a:off x="643467" y="975360"/>
            <a:ext cx="10905066" cy="4907279"/>
          </a:xfrm>
          <a:prstGeom prst="rect">
            <a:avLst/>
          </a:prstGeom>
        </p:spPr>
      </p:pic>
    </p:spTree>
    <p:extLst>
      <p:ext uri="{BB962C8B-B14F-4D97-AF65-F5344CB8AC3E}">
        <p14:creationId xmlns:p14="http://schemas.microsoft.com/office/powerpoint/2010/main" val="2447493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47155C6E-91BF-431D-9052-685726DFE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9B92EA-70A3-4CD0-A35F-D144D7F0F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4D224E96-A1E5-2041-81A9-1711ECE896F5}"/>
              </a:ext>
            </a:extLst>
          </p:cNvPr>
          <p:cNvPicPr>
            <a:picLocks noGrp="1" noChangeAspect="1"/>
          </p:cNvPicPr>
          <p:nvPr>
            <p:ph sz="quarter" idx="13"/>
          </p:nvPr>
        </p:nvPicPr>
        <p:blipFill>
          <a:blip r:embed="rId5"/>
          <a:stretch>
            <a:fillRect/>
          </a:stretch>
        </p:blipFill>
        <p:spPr>
          <a:xfrm>
            <a:off x="643467" y="716365"/>
            <a:ext cx="10905066" cy="5425269"/>
          </a:xfrm>
          <a:prstGeom prst="rect">
            <a:avLst/>
          </a:prstGeom>
        </p:spPr>
      </p:pic>
    </p:spTree>
    <p:extLst>
      <p:ext uri="{BB962C8B-B14F-4D97-AF65-F5344CB8AC3E}">
        <p14:creationId xmlns:p14="http://schemas.microsoft.com/office/powerpoint/2010/main" val="483973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47155C6E-91BF-431D-9052-685726DFE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9B92EA-70A3-4CD0-A35F-D144D7F0F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9F55444-1EE3-BC4E-B916-C145D99F840A}"/>
              </a:ext>
            </a:extLst>
          </p:cNvPr>
          <p:cNvPicPr>
            <a:picLocks noGrp="1" noChangeAspect="1"/>
          </p:cNvPicPr>
          <p:nvPr>
            <p:ph sz="quarter" idx="13"/>
          </p:nvPr>
        </p:nvPicPr>
        <p:blipFill>
          <a:blip r:embed="rId5"/>
          <a:stretch>
            <a:fillRect/>
          </a:stretch>
        </p:blipFill>
        <p:spPr>
          <a:xfrm>
            <a:off x="643467" y="1438825"/>
            <a:ext cx="10905066" cy="3980349"/>
          </a:xfrm>
          <a:prstGeom prst="rect">
            <a:avLst/>
          </a:prstGeom>
        </p:spPr>
      </p:pic>
    </p:spTree>
    <p:extLst>
      <p:ext uri="{BB962C8B-B14F-4D97-AF65-F5344CB8AC3E}">
        <p14:creationId xmlns:p14="http://schemas.microsoft.com/office/powerpoint/2010/main" val="3243452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47155C6E-91BF-431D-9052-685726DFE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9B92EA-70A3-4CD0-A35F-D144D7F0F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BA9555A-6D50-A648-B46B-98AE0F8C32E5}"/>
              </a:ext>
            </a:extLst>
          </p:cNvPr>
          <p:cNvPicPr>
            <a:picLocks noGrp="1" noChangeAspect="1"/>
          </p:cNvPicPr>
          <p:nvPr>
            <p:ph sz="quarter" idx="13"/>
          </p:nvPr>
        </p:nvPicPr>
        <p:blipFill>
          <a:blip r:embed="rId5"/>
          <a:stretch>
            <a:fillRect/>
          </a:stretch>
        </p:blipFill>
        <p:spPr>
          <a:xfrm>
            <a:off x="643467" y="1357037"/>
            <a:ext cx="10905066" cy="4143926"/>
          </a:xfrm>
          <a:prstGeom prst="rect">
            <a:avLst/>
          </a:prstGeom>
        </p:spPr>
      </p:pic>
    </p:spTree>
    <p:extLst>
      <p:ext uri="{BB962C8B-B14F-4D97-AF65-F5344CB8AC3E}">
        <p14:creationId xmlns:p14="http://schemas.microsoft.com/office/powerpoint/2010/main" val="19564614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47155C6E-91BF-431D-9052-685726DFE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9B92EA-70A3-4CD0-A35F-D144D7F0F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34AF2AC2-0CD2-CC47-87EF-FA9BC4557E51}"/>
              </a:ext>
            </a:extLst>
          </p:cNvPr>
          <p:cNvPicPr>
            <a:picLocks noGrp="1" noChangeAspect="1"/>
          </p:cNvPicPr>
          <p:nvPr>
            <p:ph sz="quarter" idx="13"/>
          </p:nvPr>
        </p:nvPicPr>
        <p:blipFill>
          <a:blip r:embed="rId5"/>
          <a:stretch>
            <a:fillRect/>
          </a:stretch>
        </p:blipFill>
        <p:spPr>
          <a:xfrm>
            <a:off x="643467" y="1479719"/>
            <a:ext cx="10905066" cy="3898561"/>
          </a:xfrm>
          <a:prstGeom prst="rect">
            <a:avLst/>
          </a:prstGeom>
        </p:spPr>
      </p:pic>
    </p:spTree>
    <p:extLst>
      <p:ext uri="{BB962C8B-B14F-4D97-AF65-F5344CB8AC3E}">
        <p14:creationId xmlns:p14="http://schemas.microsoft.com/office/powerpoint/2010/main" val="3775157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47155C6E-91BF-431D-9052-685726DFE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9B92EA-70A3-4CD0-A35F-D144D7F0F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4B059FB-77AA-B844-A3D1-CB83CB9A1B82}"/>
              </a:ext>
            </a:extLst>
          </p:cNvPr>
          <p:cNvPicPr>
            <a:picLocks noGrp="1" noChangeAspect="1"/>
          </p:cNvPicPr>
          <p:nvPr>
            <p:ph sz="quarter" idx="13"/>
          </p:nvPr>
        </p:nvPicPr>
        <p:blipFill>
          <a:blip r:embed="rId5"/>
          <a:stretch>
            <a:fillRect/>
          </a:stretch>
        </p:blipFill>
        <p:spPr>
          <a:xfrm>
            <a:off x="643467" y="1152567"/>
            <a:ext cx="10905066" cy="4552866"/>
          </a:xfrm>
          <a:prstGeom prst="rect">
            <a:avLst/>
          </a:prstGeom>
        </p:spPr>
      </p:pic>
    </p:spTree>
    <p:extLst>
      <p:ext uri="{BB962C8B-B14F-4D97-AF65-F5344CB8AC3E}">
        <p14:creationId xmlns:p14="http://schemas.microsoft.com/office/powerpoint/2010/main" val="3393413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680A-BEDB-C440-8B1F-8629A26E4F62}"/>
              </a:ext>
            </a:extLst>
          </p:cNvPr>
          <p:cNvSpPr>
            <a:spLocks noGrp="1"/>
          </p:cNvSpPr>
          <p:nvPr>
            <p:ph type="title"/>
          </p:nvPr>
        </p:nvSpPr>
        <p:spPr/>
        <p:txBody>
          <a:bodyPr/>
          <a:lstStyle/>
          <a:p>
            <a:r>
              <a:rPr lang="en-US" dirty="0"/>
              <a:t>Useful links</a:t>
            </a:r>
          </a:p>
        </p:txBody>
      </p:sp>
      <p:sp>
        <p:nvSpPr>
          <p:cNvPr id="3" name="Content Placeholder 2">
            <a:extLst>
              <a:ext uri="{FF2B5EF4-FFF2-40B4-BE49-F238E27FC236}">
                <a16:creationId xmlns:a16="http://schemas.microsoft.com/office/drawing/2014/main" id="{E9236C45-B182-0B44-A5A5-724DF6B375AA}"/>
              </a:ext>
            </a:extLst>
          </p:cNvPr>
          <p:cNvSpPr>
            <a:spLocks noGrp="1"/>
          </p:cNvSpPr>
          <p:nvPr>
            <p:ph sz="quarter" idx="13"/>
          </p:nvPr>
        </p:nvSpPr>
        <p:spPr/>
        <p:txBody>
          <a:bodyPr>
            <a:normAutofit lnSpcReduction="10000"/>
          </a:bodyPr>
          <a:lstStyle/>
          <a:p>
            <a:r>
              <a:rPr lang="en-US" dirty="0">
                <a:hlinkClick r:id="rId2"/>
              </a:rPr>
              <a:t>https://ibm-learning.udemy.com/course/aws-machine-learning/</a:t>
            </a:r>
            <a:endParaRPr lang="en-US" dirty="0"/>
          </a:p>
          <a:p>
            <a:r>
              <a:rPr lang="en-US" dirty="0">
                <a:hlinkClick r:id="rId3"/>
              </a:rPr>
              <a:t>https://ibm-learning.udemy.com/course/aws-machine-learning-practice-exam/</a:t>
            </a:r>
            <a:endParaRPr lang="en-US" dirty="0"/>
          </a:p>
          <a:p>
            <a:r>
              <a:rPr lang="en-US" dirty="0">
                <a:hlinkClick r:id="rId4"/>
              </a:rPr>
              <a:t>https://ibm-learning.udemy.com/course/aws-certified-machine-learning-specialty-full-practice-exams/</a:t>
            </a:r>
            <a:endParaRPr lang="en-US" dirty="0"/>
          </a:p>
          <a:p>
            <a:r>
              <a:rPr lang="en-US" dirty="0">
                <a:hlinkClick r:id="rId5"/>
              </a:rPr>
              <a:t>https://ibm-learning.udemy.com/course/amazon-web-services-machine-learning/</a:t>
            </a:r>
            <a:endParaRPr lang="en-US" dirty="0"/>
          </a:p>
          <a:p>
            <a:r>
              <a:rPr lang="en-US" dirty="0">
                <a:hlinkClick r:id="rId6"/>
              </a:rPr>
              <a:t>https://ibm-learning.udemy.com/course/aws-machine-learning-a-complete-guide-with-python/</a:t>
            </a:r>
            <a:endParaRPr lang="en-US" dirty="0"/>
          </a:p>
          <a:p>
            <a:endParaRPr lang="en-US" dirty="0"/>
          </a:p>
        </p:txBody>
      </p:sp>
    </p:spTree>
    <p:extLst>
      <p:ext uri="{BB962C8B-B14F-4D97-AF65-F5344CB8AC3E}">
        <p14:creationId xmlns:p14="http://schemas.microsoft.com/office/powerpoint/2010/main" val="29743555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866A-107A-4644-95E2-FC9927FB5D10}"/>
              </a:ext>
            </a:extLst>
          </p:cNvPr>
          <p:cNvSpPr>
            <a:spLocks noGrp="1"/>
          </p:cNvSpPr>
          <p:nvPr>
            <p:ph type="title"/>
          </p:nvPr>
        </p:nvSpPr>
        <p:spPr/>
        <p:txBody>
          <a:bodyPr/>
          <a:lstStyle/>
          <a:p>
            <a:r>
              <a:rPr lang="en-US" dirty="0"/>
              <a:t>Useful links</a:t>
            </a:r>
          </a:p>
        </p:txBody>
      </p:sp>
      <p:sp>
        <p:nvSpPr>
          <p:cNvPr id="3" name="Content Placeholder 2">
            <a:extLst>
              <a:ext uri="{FF2B5EF4-FFF2-40B4-BE49-F238E27FC236}">
                <a16:creationId xmlns:a16="http://schemas.microsoft.com/office/drawing/2014/main" id="{E39CDC40-1CA9-A84B-A622-CCC41D4F0F1C}"/>
              </a:ext>
            </a:extLst>
          </p:cNvPr>
          <p:cNvSpPr>
            <a:spLocks noGrp="1"/>
          </p:cNvSpPr>
          <p:nvPr>
            <p:ph sz="quarter" idx="13"/>
          </p:nvPr>
        </p:nvSpPr>
        <p:spPr/>
        <p:txBody>
          <a:bodyPr/>
          <a:lstStyle/>
          <a:p>
            <a:r>
              <a:rPr lang="en-US" dirty="0">
                <a:hlinkClick r:id="rId2"/>
              </a:rPr>
              <a:t>https://d1.awsstatic.com/training-and-certification/docs-ml/AWS-Certified-Machine-Learning-Specialty_Sample-Questions.pdf</a:t>
            </a:r>
            <a:endParaRPr lang="en-US" dirty="0"/>
          </a:p>
          <a:p>
            <a:r>
              <a:rPr lang="en-US" dirty="0">
                <a:hlinkClick r:id="rId3"/>
              </a:rPr>
              <a:t>https://towardsdatascience.com/how-i-prepared-for-the-aws-machine-learning-speciality-certification-10834924d192</a:t>
            </a:r>
            <a:endParaRPr lang="en-US" dirty="0"/>
          </a:p>
          <a:p>
            <a:r>
              <a:rPr lang="en-US" dirty="0">
                <a:hlinkClick r:id="rId4"/>
              </a:rPr>
              <a:t>https://medium.com/@adam.dejans/my-path-to-passing-the-aws-machine-learning-certification-e8fc45ad7762</a:t>
            </a:r>
            <a:endParaRPr lang="en-US" dirty="0"/>
          </a:p>
        </p:txBody>
      </p:sp>
    </p:spTree>
    <p:extLst>
      <p:ext uri="{BB962C8B-B14F-4D97-AF65-F5344CB8AC3E}">
        <p14:creationId xmlns:p14="http://schemas.microsoft.com/office/powerpoint/2010/main" val="254550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86AFD-AA84-4544-ABFF-D26956189355}"/>
              </a:ext>
            </a:extLst>
          </p:cNvPr>
          <p:cNvSpPr>
            <a:spLocks noGrp="1"/>
          </p:cNvSpPr>
          <p:nvPr>
            <p:ph type="title"/>
          </p:nvPr>
        </p:nvSpPr>
        <p:spPr/>
        <p:txBody>
          <a:bodyPr/>
          <a:lstStyle/>
          <a:p>
            <a:r>
              <a:rPr lang="en-US" dirty="0" err="1"/>
              <a:t>sagemaker</a:t>
            </a:r>
            <a:endParaRPr lang="en-US" dirty="0"/>
          </a:p>
        </p:txBody>
      </p:sp>
      <p:sp>
        <p:nvSpPr>
          <p:cNvPr id="3" name="Content Placeholder 2">
            <a:extLst>
              <a:ext uri="{FF2B5EF4-FFF2-40B4-BE49-F238E27FC236}">
                <a16:creationId xmlns:a16="http://schemas.microsoft.com/office/drawing/2014/main" id="{A5A4C66C-CDB7-AC4B-A2D3-C8CA2758AC5A}"/>
              </a:ext>
            </a:extLst>
          </p:cNvPr>
          <p:cNvSpPr>
            <a:spLocks noGrp="1"/>
          </p:cNvSpPr>
          <p:nvPr>
            <p:ph sz="quarter" idx="13"/>
          </p:nvPr>
        </p:nvSpPr>
        <p:spPr/>
        <p:txBody>
          <a:bodyPr>
            <a:normAutofit lnSpcReduction="10000"/>
          </a:bodyPr>
          <a:lstStyle/>
          <a:p>
            <a:r>
              <a:rPr lang="en-US" dirty="0"/>
              <a:t>Following algos in </a:t>
            </a:r>
            <a:r>
              <a:rPr lang="en-US" dirty="0" err="1"/>
              <a:t>sagemaker</a:t>
            </a:r>
            <a:endParaRPr lang="en-US" dirty="0"/>
          </a:p>
          <a:p>
            <a:pPr lvl="1"/>
            <a:r>
              <a:rPr lang="en-US" dirty="0"/>
              <a:t>Linear learner</a:t>
            </a:r>
          </a:p>
          <a:p>
            <a:pPr lvl="1"/>
            <a:r>
              <a:rPr lang="en-US" dirty="0" err="1"/>
              <a:t>Xgboost</a:t>
            </a:r>
            <a:endParaRPr lang="en-US" dirty="0"/>
          </a:p>
          <a:p>
            <a:pPr lvl="1"/>
            <a:r>
              <a:rPr lang="en-US" dirty="0"/>
              <a:t>Seq2seq</a:t>
            </a:r>
          </a:p>
          <a:p>
            <a:pPr lvl="1"/>
            <a:r>
              <a:rPr lang="en-US" dirty="0" err="1"/>
              <a:t>Deepar</a:t>
            </a:r>
            <a:endParaRPr lang="en-US" dirty="0"/>
          </a:p>
          <a:p>
            <a:pPr lvl="1"/>
            <a:r>
              <a:rPr lang="en-US" dirty="0"/>
              <a:t>Blazing text</a:t>
            </a:r>
          </a:p>
          <a:p>
            <a:pPr lvl="1"/>
            <a:r>
              <a:rPr lang="en-US" dirty="0"/>
              <a:t>Object2vec</a:t>
            </a:r>
          </a:p>
          <a:p>
            <a:pPr lvl="1"/>
            <a:r>
              <a:rPr lang="en-US" dirty="0"/>
              <a:t>Automatic model tuning</a:t>
            </a:r>
          </a:p>
          <a:p>
            <a:pPr lvl="1"/>
            <a:r>
              <a:rPr lang="en-US" dirty="0"/>
              <a:t>Apache spark in </a:t>
            </a:r>
            <a:r>
              <a:rPr lang="en-US" dirty="0" err="1"/>
              <a:t>sagemaker</a:t>
            </a:r>
            <a:endParaRPr lang="en-US" dirty="0"/>
          </a:p>
          <a:p>
            <a:pPr marL="457200" lvl="1" indent="0">
              <a:buNone/>
            </a:pPr>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170426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9678-1561-1745-9A78-509D1A42B121}"/>
              </a:ext>
            </a:extLst>
          </p:cNvPr>
          <p:cNvSpPr>
            <a:spLocks noGrp="1"/>
          </p:cNvSpPr>
          <p:nvPr>
            <p:ph type="title"/>
          </p:nvPr>
        </p:nvSpPr>
        <p:spPr/>
        <p:txBody>
          <a:bodyPr/>
          <a:lstStyle/>
          <a:p>
            <a:r>
              <a:rPr lang="en-US" dirty="0"/>
              <a:t>AWS services</a:t>
            </a:r>
          </a:p>
        </p:txBody>
      </p:sp>
      <p:sp>
        <p:nvSpPr>
          <p:cNvPr id="3" name="Content Placeholder 2">
            <a:extLst>
              <a:ext uri="{FF2B5EF4-FFF2-40B4-BE49-F238E27FC236}">
                <a16:creationId xmlns:a16="http://schemas.microsoft.com/office/drawing/2014/main" id="{EA365A07-B8EB-8E42-9F29-43DBCF3B8DF8}"/>
              </a:ext>
            </a:extLst>
          </p:cNvPr>
          <p:cNvSpPr>
            <a:spLocks noGrp="1"/>
          </p:cNvSpPr>
          <p:nvPr>
            <p:ph sz="quarter" idx="13"/>
          </p:nvPr>
        </p:nvSpPr>
        <p:spPr/>
        <p:txBody>
          <a:bodyPr>
            <a:normAutofit fontScale="92500" lnSpcReduction="20000"/>
          </a:bodyPr>
          <a:lstStyle/>
          <a:p>
            <a:r>
              <a:rPr lang="en-US" dirty="0"/>
              <a:t>Comprehend</a:t>
            </a:r>
          </a:p>
          <a:p>
            <a:r>
              <a:rPr lang="en-US" dirty="0"/>
              <a:t>Translate</a:t>
            </a:r>
          </a:p>
          <a:p>
            <a:r>
              <a:rPr lang="en-US" dirty="0"/>
              <a:t>Transcribe</a:t>
            </a:r>
          </a:p>
          <a:p>
            <a:r>
              <a:rPr lang="en-US" dirty="0"/>
              <a:t>Polly </a:t>
            </a:r>
          </a:p>
          <a:p>
            <a:r>
              <a:rPr lang="en-US" dirty="0" err="1"/>
              <a:t>Rekognition</a:t>
            </a:r>
            <a:endParaRPr lang="en-US" dirty="0"/>
          </a:p>
          <a:p>
            <a:r>
              <a:rPr lang="en-US" dirty="0"/>
              <a:t>Forecast</a:t>
            </a:r>
          </a:p>
          <a:p>
            <a:r>
              <a:rPr lang="en-US" dirty="0"/>
              <a:t>Lex</a:t>
            </a:r>
          </a:p>
          <a:p>
            <a:r>
              <a:rPr lang="en-US" dirty="0"/>
              <a:t>Others</a:t>
            </a:r>
          </a:p>
          <a:p>
            <a:endParaRPr lang="en-US" dirty="0"/>
          </a:p>
          <a:p>
            <a:endParaRPr lang="en-US" dirty="0"/>
          </a:p>
        </p:txBody>
      </p:sp>
    </p:spTree>
    <p:extLst>
      <p:ext uri="{BB962C8B-B14F-4D97-AF65-F5344CB8AC3E}">
        <p14:creationId xmlns:p14="http://schemas.microsoft.com/office/powerpoint/2010/main" val="62622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F5EA-63B6-254F-8736-174192F39DAB}"/>
              </a:ext>
            </a:extLst>
          </p:cNvPr>
          <p:cNvSpPr>
            <a:spLocks noGrp="1"/>
          </p:cNvSpPr>
          <p:nvPr>
            <p:ph type="title"/>
          </p:nvPr>
        </p:nvSpPr>
        <p:spPr/>
        <p:txBody>
          <a:bodyPr/>
          <a:lstStyle/>
          <a:p>
            <a:r>
              <a:rPr lang="en-US" dirty="0"/>
              <a:t>comprehend</a:t>
            </a:r>
          </a:p>
        </p:txBody>
      </p:sp>
      <p:sp>
        <p:nvSpPr>
          <p:cNvPr id="3" name="Content Placeholder 2">
            <a:extLst>
              <a:ext uri="{FF2B5EF4-FFF2-40B4-BE49-F238E27FC236}">
                <a16:creationId xmlns:a16="http://schemas.microsoft.com/office/drawing/2014/main" id="{86781925-4BC6-7440-9600-C93FF3CA97BC}"/>
              </a:ext>
            </a:extLst>
          </p:cNvPr>
          <p:cNvSpPr>
            <a:spLocks noGrp="1"/>
          </p:cNvSpPr>
          <p:nvPr>
            <p:ph sz="quarter" idx="13"/>
          </p:nvPr>
        </p:nvSpPr>
        <p:spPr/>
        <p:txBody>
          <a:bodyPr>
            <a:normAutofit/>
          </a:bodyPr>
          <a:lstStyle/>
          <a:p>
            <a:r>
              <a:rPr lang="en-IN" dirty="0"/>
              <a:t>natural-language processing (NLP) service that uses machine learning to uncover information in unstructured data</a:t>
            </a:r>
          </a:p>
          <a:p>
            <a:r>
              <a:rPr lang="en-IN" dirty="0"/>
              <a:t>Uncover valuable insights from your text</a:t>
            </a:r>
          </a:p>
          <a:p>
            <a:r>
              <a:rPr lang="en-IN" dirty="0"/>
              <a:t>Train models on your own data</a:t>
            </a:r>
          </a:p>
          <a:p>
            <a:r>
              <a:rPr lang="en-IN" dirty="0"/>
              <a:t>Organize documents by topics</a:t>
            </a:r>
          </a:p>
          <a:p>
            <a:r>
              <a:rPr lang="en-IN" dirty="0"/>
              <a:t>Support for general and industry specific text</a:t>
            </a:r>
            <a:br>
              <a:rPr lang="en-IN" dirty="0"/>
            </a:br>
            <a:endParaRPr lang="en-IN" dirty="0"/>
          </a:p>
          <a:p>
            <a:endParaRPr lang="en-US" dirty="0"/>
          </a:p>
        </p:txBody>
      </p:sp>
    </p:spTree>
    <p:extLst>
      <p:ext uri="{BB962C8B-B14F-4D97-AF65-F5344CB8AC3E}">
        <p14:creationId xmlns:p14="http://schemas.microsoft.com/office/powerpoint/2010/main" val="3791586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7EBF5-C834-F54A-8BDA-C768953F4AC5}"/>
              </a:ext>
            </a:extLst>
          </p:cNvPr>
          <p:cNvSpPr>
            <a:spLocks noGrp="1"/>
          </p:cNvSpPr>
          <p:nvPr>
            <p:ph type="title"/>
          </p:nvPr>
        </p:nvSpPr>
        <p:spPr/>
        <p:txBody>
          <a:bodyPr/>
          <a:lstStyle/>
          <a:p>
            <a:r>
              <a:rPr lang="en-US" dirty="0"/>
              <a:t>translate</a:t>
            </a:r>
          </a:p>
        </p:txBody>
      </p:sp>
      <p:sp>
        <p:nvSpPr>
          <p:cNvPr id="3" name="Content Placeholder 2">
            <a:extLst>
              <a:ext uri="{FF2B5EF4-FFF2-40B4-BE49-F238E27FC236}">
                <a16:creationId xmlns:a16="http://schemas.microsoft.com/office/drawing/2014/main" id="{36FE0D43-9D66-624C-8B63-DCABD887E116}"/>
              </a:ext>
            </a:extLst>
          </p:cNvPr>
          <p:cNvSpPr>
            <a:spLocks noGrp="1"/>
          </p:cNvSpPr>
          <p:nvPr>
            <p:ph sz="quarter" idx="13"/>
          </p:nvPr>
        </p:nvSpPr>
        <p:spPr/>
        <p:txBody>
          <a:bodyPr>
            <a:normAutofit/>
          </a:bodyPr>
          <a:lstStyle/>
          <a:p>
            <a:r>
              <a:rPr lang="en-IN" dirty="0"/>
              <a:t>neural machine translation service that delivers fast, high-quality, affordable, and customizable language translation</a:t>
            </a:r>
          </a:p>
          <a:p>
            <a:r>
              <a:rPr lang="en-IN" dirty="0"/>
              <a:t>localize content such as websites and applications for your diverse users</a:t>
            </a:r>
          </a:p>
          <a:p>
            <a:r>
              <a:rPr lang="en-IN" dirty="0"/>
              <a:t>Highly Accurate &amp; Continuously Improving</a:t>
            </a:r>
          </a:p>
          <a:p>
            <a:r>
              <a:rPr lang="en-IN" dirty="0"/>
              <a:t>Easy to Integrate into Your Applications</a:t>
            </a:r>
          </a:p>
          <a:p>
            <a:r>
              <a:rPr lang="en-IN" dirty="0"/>
              <a:t>Customizable and Cost effective</a:t>
            </a:r>
          </a:p>
          <a:p>
            <a:r>
              <a:rPr lang="en-IN" dirty="0"/>
              <a:t>Scalable and versatile</a:t>
            </a:r>
          </a:p>
          <a:p>
            <a:endParaRPr lang="en-US" dirty="0"/>
          </a:p>
        </p:txBody>
      </p:sp>
    </p:spTree>
    <p:extLst>
      <p:ext uri="{BB962C8B-B14F-4D97-AF65-F5344CB8AC3E}">
        <p14:creationId xmlns:p14="http://schemas.microsoft.com/office/powerpoint/2010/main" val="1018162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34D28-1386-E240-9946-57A664EAD0DF}"/>
              </a:ext>
            </a:extLst>
          </p:cNvPr>
          <p:cNvSpPr>
            <a:spLocks noGrp="1"/>
          </p:cNvSpPr>
          <p:nvPr>
            <p:ph type="title"/>
          </p:nvPr>
        </p:nvSpPr>
        <p:spPr/>
        <p:txBody>
          <a:bodyPr/>
          <a:lstStyle/>
          <a:p>
            <a:r>
              <a:rPr lang="en-US" dirty="0"/>
              <a:t>transcribe</a:t>
            </a:r>
          </a:p>
        </p:txBody>
      </p:sp>
      <p:sp>
        <p:nvSpPr>
          <p:cNvPr id="3" name="Content Placeholder 2">
            <a:extLst>
              <a:ext uri="{FF2B5EF4-FFF2-40B4-BE49-F238E27FC236}">
                <a16:creationId xmlns:a16="http://schemas.microsoft.com/office/drawing/2014/main" id="{4BC6C1FA-2FD1-384F-8CBE-731EF8F2C13A}"/>
              </a:ext>
            </a:extLst>
          </p:cNvPr>
          <p:cNvSpPr>
            <a:spLocks noGrp="1"/>
          </p:cNvSpPr>
          <p:nvPr>
            <p:ph sz="quarter" idx="13"/>
          </p:nvPr>
        </p:nvSpPr>
        <p:spPr/>
        <p:txBody>
          <a:bodyPr/>
          <a:lstStyle/>
          <a:p>
            <a:r>
              <a:rPr lang="en-IN" dirty="0"/>
              <a:t> add speech to text capabilities to their applications</a:t>
            </a:r>
          </a:p>
          <a:p>
            <a:r>
              <a:rPr lang="en-IN" dirty="0"/>
              <a:t>recorded speech needs to be converted to text before it can be used in applications</a:t>
            </a:r>
          </a:p>
          <a:p>
            <a:r>
              <a:rPr lang="en-IN" dirty="0"/>
              <a:t>Create easy-to-read transcriptions</a:t>
            </a:r>
          </a:p>
          <a:p>
            <a:r>
              <a:rPr lang="en-IN" dirty="0"/>
              <a:t>Ensure customer privacy</a:t>
            </a:r>
          </a:p>
          <a:p>
            <a:r>
              <a:rPr lang="en-IN" dirty="0"/>
              <a:t>Increase accuracy with customized transcriptions</a:t>
            </a:r>
          </a:p>
          <a:p>
            <a:r>
              <a:rPr lang="en-IN" dirty="0"/>
              <a:t>Filter specific words</a:t>
            </a:r>
          </a:p>
          <a:p>
            <a:endParaRPr lang="en-US" dirty="0"/>
          </a:p>
        </p:txBody>
      </p:sp>
    </p:spTree>
    <p:extLst>
      <p:ext uri="{BB962C8B-B14F-4D97-AF65-F5344CB8AC3E}">
        <p14:creationId xmlns:p14="http://schemas.microsoft.com/office/powerpoint/2010/main" val="604486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598E0-1C1E-694B-984B-08D9D21D2ABA}"/>
              </a:ext>
            </a:extLst>
          </p:cNvPr>
          <p:cNvSpPr>
            <a:spLocks noGrp="1"/>
          </p:cNvSpPr>
          <p:nvPr>
            <p:ph type="title"/>
          </p:nvPr>
        </p:nvSpPr>
        <p:spPr/>
        <p:txBody>
          <a:bodyPr/>
          <a:lstStyle/>
          <a:p>
            <a:r>
              <a:rPr lang="en-US" dirty="0" err="1"/>
              <a:t>polly</a:t>
            </a:r>
            <a:endParaRPr lang="en-US" dirty="0"/>
          </a:p>
        </p:txBody>
      </p:sp>
      <p:sp>
        <p:nvSpPr>
          <p:cNvPr id="3" name="Content Placeholder 2">
            <a:extLst>
              <a:ext uri="{FF2B5EF4-FFF2-40B4-BE49-F238E27FC236}">
                <a16:creationId xmlns:a16="http://schemas.microsoft.com/office/drawing/2014/main" id="{070E5580-6B57-8E41-805E-A5D1213018EB}"/>
              </a:ext>
            </a:extLst>
          </p:cNvPr>
          <p:cNvSpPr>
            <a:spLocks noGrp="1"/>
          </p:cNvSpPr>
          <p:nvPr>
            <p:ph sz="quarter" idx="13"/>
          </p:nvPr>
        </p:nvSpPr>
        <p:spPr/>
        <p:txBody>
          <a:bodyPr>
            <a:normAutofit fontScale="85000" lnSpcReduction="10000"/>
          </a:bodyPr>
          <a:lstStyle/>
          <a:p>
            <a:r>
              <a:rPr lang="en-IN" dirty="0"/>
              <a:t>service that turns text into lifelike speech, allowing you to create applications that talk, and build entirely new categories of speech-enabled products</a:t>
            </a:r>
          </a:p>
          <a:p>
            <a:r>
              <a:rPr lang="en-IN" dirty="0"/>
              <a:t>Polly’s text-to-speech (TTS) service uses advanced deep learning technologies to synthesize natural sounding human speech</a:t>
            </a:r>
          </a:p>
          <a:p>
            <a:r>
              <a:rPr lang="en-IN" dirty="0"/>
              <a:t>Natural sounding voices</a:t>
            </a:r>
          </a:p>
          <a:p>
            <a:r>
              <a:rPr lang="en-IN" dirty="0"/>
              <a:t>Store &amp; redistribute speech</a:t>
            </a:r>
          </a:p>
          <a:p>
            <a:r>
              <a:rPr lang="en-IN" dirty="0"/>
              <a:t>Real-time streaming</a:t>
            </a:r>
          </a:p>
          <a:p>
            <a:r>
              <a:rPr lang="en-IN" dirty="0"/>
              <a:t>Customize &amp; control speech output</a:t>
            </a:r>
          </a:p>
          <a:p>
            <a:r>
              <a:rPr lang="en-IN" dirty="0"/>
              <a:t>Low cost</a:t>
            </a:r>
          </a:p>
          <a:p>
            <a:endParaRPr lang="en-US" dirty="0"/>
          </a:p>
        </p:txBody>
      </p:sp>
    </p:spTree>
    <p:extLst>
      <p:ext uri="{BB962C8B-B14F-4D97-AF65-F5344CB8AC3E}">
        <p14:creationId xmlns:p14="http://schemas.microsoft.com/office/powerpoint/2010/main" val="55039814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225</TotalTime>
  <Words>1591</Words>
  <Application>Microsoft Macintosh PowerPoint</Application>
  <PresentationFormat>Widescreen</PresentationFormat>
  <Paragraphs>161</Paragraphs>
  <Slides>39</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Tw Cen MT</vt:lpstr>
      <vt:lpstr>Droplet</vt:lpstr>
      <vt:lpstr>AWS Machine learning certification</vt:lpstr>
      <vt:lpstr>Modeling - agenda</vt:lpstr>
      <vt:lpstr>TOPICS TO BE COVERED FOR EXAM</vt:lpstr>
      <vt:lpstr>sagemaker</vt:lpstr>
      <vt:lpstr>AWS services</vt:lpstr>
      <vt:lpstr>comprehend</vt:lpstr>
      <vt:lpstr>translate</vt:lpstr>
      <vt:lpstr>transcribe</vt:lpstr>
      <vt:lpstr>polly</vt:lpstr>
      <vt:lpstr>rekognition</vt:lpstr>
      <vt:lpstr>forecast</vt:lpstr>
      <vt:lpstr>lex</vt:lpstr>
      <vt:lpstr>SAmPLE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Useful links</vt:lpstr>
      <vt:lpstr>Useful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Machine learning certification</dc:title>
  <dc:creator>Brunda Panthula</dc:creator>
  <cp:lastModifiedBy>Brunda Panthula</cp:lastModifiedBy>
  <cp:revision>23</cp:revision>
  <dcterms:created xsi:type="dcterms:W3CDTF">2021-05-11T02:45:20Z</dcterms:created>
  <dcterms:modified xsi:type="dcterms:W3CDTF">2021-05-11T06:30:40Z</dcterms:modified>
</cp:coreProperties>
</file>