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1089600" cy="43891200"/>
  <p:notesSz cx="6858000" cy="9144000"/>
  <p:defaultTextStyle>
    <a:defPPr>
      <a:defRPr lang="en-US"/>
    </a:defPPr>
    <a:lvl1pPr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141538" indent="-16843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283075" indent="-3368675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426200" indent="-5054600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8567738" indent="-67389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C0C0C0"/>
    <a:srgbClr val="800000"/>
    <a:srgbClr val="ADA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>
      <p:cViewPr>
        <p:scale>
          <a:sx n="25" d="100"/>
          <a:sy n="25" d="100"/>
        </p:scale>
        <p:origin x="680" y="-956"/>
      </p:cViewPr>
      <p:guideLst>
        <p:guide orient="horz" pos="13824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42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AC6055-BED3-441F-92AC-38E57413D38A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212813-4D2C-4304-B632-E381897A0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46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751E58-F098-4B7F-81BC-F51406B70D95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B0FF67-A9B4-4059-8354-4C13D880E8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394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0FF67-A9B4-4059-8354-4C13D880E8D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60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13634723"/>
            <a:ext cx="26426160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24871680"/>
            <a:ext cx="2176272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5BB259-A352-4EB3-8ABF-134E29B1E5F0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CB18A-6215-42ED-A7FE-5DA8FD9891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7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00C68-3E00-4B4A-BA1B-53F232C24194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79339-7917-4FB0-8D37-95B264CFEF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77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960" y="1757686"/>
            <a:ext cx="6995160" cy="37449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757686"/>
            <a:ext cx="20467320" cy="37449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D94DF-45C0-4A2C-AB74-4DB596A15330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D5CE7-82CC-41A6-AE7B-D0798A301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1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C3835-CEE0-4505-9665-5573C790ED16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E98A-5D60-40D6-BF00-4DF54A5FF6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1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28204163"/>
            <a:ext cx="26426160" cy="8717280"/>
          </a:xfrm>
        </p:spPr>
        <p:txBody>
          <a:bodyPr anchor="t"/>
          <a:lstStyle>
            <a:lvl1pPr algn="l">
              <a:defRPr sz="18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18602979"/>
            <a:ext cx="26426160" cy="9601197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1993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8399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2598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56798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EC548E-AB30-45E3-9EFD-4ABD517D5FFB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7857C-95ED-4269-88F6-BCF7AA1AD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30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38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9EA653-160A-48A7-96FE-D81DDD2A6265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E7984-147F-49C9-BD08-BE497C101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68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824723"/>
            <a:ext cx="13736639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13919200"/>
            <a:ext cx="13736639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94" y="9824723"/>
            <a:ext cx="13742035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94" y="13919200"/>
            <a:ext cx="13742035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FB84D-DD03-420E-8CB9-41B71FB842D0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33126-1F96-423D-BF98-E9824842C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9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1E4B5-FC98-4F60-98B5-0E1785FC4AC2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8E915-8297-443A-953B-35155E6AB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34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0B8E-EA66-4125-B228-E7659303DF53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4597E-C535-4E8F-80AD-4D354F086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06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5" y="1747520"/>
            <a:ext cx="10228264" cy="743712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1747536"/>
            <a:ext cx="17379950" cy="37459923"/>
          </a:xfrm>
        </p:spPr>
        <p:txBody>
          <a:bodyPr/>
          <a:lstStyle>
            <a:lvl1pPr>
              <a:defRPr sz="15000"/>
            </a:lvl1pPr>
            <a:lvl2pPr>
              <a:defRPr sz="13100"/>
            </a:lvl2pPr>
            <a:lvl3pPr>
              <a:defRPr sz="112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5" y="9184656"/>
            <a:ext cx="10228264" cy="30022803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E4866A-E706-4541-8880-33314C2B233F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89845-A231-4EFA-9396-68124E941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08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30723840"/>
            <a:ext cx="18653760" cy="3627123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3921760"/>
            <a:ext cx="1865376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5000"/>
            </a:lvl1pPr>
            <a:lvl2pPr marL="2141993" indent="0">
              <a:buNone/>
              <a:defRPr sz="13100"/>
            </a:lvl2pPr>
            <a:lvl3pPr marL="4283990" indent="0">
              <a:buNone/>
              <a:defRPr sz="11200"/>
            </a:lvl3pPr>
            <a:lvl4pPr marL="6425988" indent="0">
              <a:buNone/>
              <a:defRPr sz="9400"/>
            </a:lvl4pPr>
            <a:lvl5pPr marL="8567981" indent="0">
              <a:buNone/>
              <a:defRPr sz="9400"/>
            </a:lvl5pPr>
            <a:lvl6pPr marL="10709973" indent="0">
              <a:buNone/>
              <a:defRPr sz="9400"/>
            </a:lvl6pPr>
            <a:lvl7pPr marL="12851971" indent="0">
              <a:buNone/>
              <a:defRPr sz="9400"/>
            </a:lvl7pPr>
            <a:lvl8pPr marL="14993968" indent="0">
              <a:buNone/>
              <a:defRPr sz="9400"/>
            </a:lvl8pPr>
            <a:lvl9pPr marL="17135961" indent="0">
              <a:buNone/>
              <a:defRPr sz="9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34350963"/>
            <a:ext cx="18653760" cy="5151117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3EE76A-02DB-42FA-91C2-3E760E39DD17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061C2-CB17-4CD5-8C6C-23DA029CA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56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54163" y="1757363"/>
            <a:ext cx="279812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54163" y="10240963"/>
            <a:ext cx="27981275" cy="289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>
              <a:defRPr sz="5600">
                <a:solidFill>
                  <a:srgbClr val="898989"/>
                </a:solidFill>
              </a:defRPr>
            </a:lvl1pPr>
          </a:lstStyle>
          <a:p>
            <a:fld id="{FEA6808C-36B9-4536-83CF-D3C352952614}" type="datetime1">
              <a:rPr lang="en-US" altLang="en-US"/>
              <a:pPr/>
              <a:t>4/21/2019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1963" y="40681275"/>
            <a:ext cx="9845675" cy="2336800"/>
          </a:xfrm>
          <a:prstGeom prst="rect">
            <a:avLst/>
          </a:prstGeom>
        </p:spPr>
        <p:txBody>
          <a:bodyPr vert="horz" lIns="428399" tIns="214202" rIns="428399" bIns="214202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5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 algn="r">
              <a:defRPr sz="5600">
                <a:solidFill>
                  <a:srgbClr val="898989"/>
                </a:solidFill>
              </a:defRPr>
            </a:lvl1pPr>
          </a:lstStyle>
          <a:p>
            <a:fld id="{A68FA986-9025-422E-95D2-95CF4553E5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283075" rtl="0" eaLnBrk="0" fontAlgn="base" hangingPunct="0">
        <a:spcBef>
          <a:spcPct val="0"/>
        </a:spcBef>
        <a:spcAft>
          <a:spcPct val="0"/>
        </a:spcAft>
        <a:defRPr sz="20600" kern="1200">
          <a:solidFill>
            <a:schemeClr val="tx1"/>
          </a:solidFill>
          <a:latin typeface="+mj-lt"/>
          <a:ea typeface="ＭＳ Ｐゴシック" charset="0"/>
          <a:cs typeface="ＭＳ Ｐゴシック" pitchFamily="-104" charset="-128"/>
        </a:defRPr>
      </a:lvl1pPr>
      <a:lvl2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2pPr>
      <a:lvl3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3pPr>
      <a:lvl4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4pPr>
      <a:lvl5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5pPr>
      <a:lvl6pPr marL="4572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6pPr>
      <a:lvl7pPr marL="9144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7pPr>
      <a:lvl8pPr marL="13716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8pPr>
      <a:lvl9pPr marL="18288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9pPr>
    </p:titleStyle>
    <p:bodyStyle>
      <a:lvl1pPr marL="1604963" indent="-16049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0" kern="1200">
          <a:solidFill>
            <a:schemeClr val="tx1"/>
          </a:solidFill>
          <a:latin typeface="+mn-lt"/>
          <a:ea typeface="ＭＳ Ｐゴシック" charset="0"/>
          <a:cs typeface="ＭＳ Ｐゴシック" pitchFamily="-104" charset="-128"/>
        </a:defRPr>
      </a:lvl1pPr>
      <a:lvl2pPr marL="3479800" indent="-13382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54638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496175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637713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780974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2967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64965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06962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199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8399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598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6798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0997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5197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396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3596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6"/>
          <p:cNvGrpSpPr>
            <a:grpSpLocks/>
          </p:cNvGrpSpPr>
          <p:nvPr/>
        </p:nvGrpSpPr>
        <p:grpSpPr bwMode="auto">
          <a:xfrm>
            <a:off x="-19050" y="171450"/>
            <a:ext cx="31089600" cy="43891200"/>
            <a:chOff x="0" y="0"/>
            <a:chExt cx="31089600" cy="438912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31089600" cy="43891200"/>
            </a:xfrm>
            <a:prstGeom prst="rect">
              <a:avLst/>
            </a:prstGeom>
            <a:solidFill>
              <a:srgbClr val="A32638"/>
            </a:solidFill>
            <a:ln w="381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875" y="5486400"/>
              <a:ext cx="29624338" cy="370332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7875" y="777875"/>
              <a:ext cx="29625925" cy="41148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363" name="Title 10"/>
          <p:cNvSpPr>
            <a:spLocks noGrp="1"/>
          </p:cNvSpPr>
          <p:nvPr>
            <p:ph type="title"/>
          </p:nvPr>
        </p:nvSpPr>
        <p:spPr>
          <a:xfrm>
            <a:off x="1295400" y="914400"/>
            <a:ext cx="21869400" cy="3768725"/>
          </a:xfrm>
        </p:spPr>
        <p:txBody>
          <a:bodyPr/>
          <a:lstStyle/>
          <a:p>
            <a:pPr eaLnBrk="1" hangingPunct="1"/>
            <a:r>
              <a:rPr lang="en-US" altLang="en-US" sz="9600" dirty="0">
                <a:ea typeface="ＭＳ Ｐゴシック" panose="020B0600070205080204" pitchFamily="34" charset="-128"/>
              </a:rPr>
              <a:t>Heart Disease Classification Study</a:t>
            </a:r>
            <a:br>
              <a:rPr lang="en-US" altLang="en-US" sz="143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宋体" panose="02010600030101010101" pitchFamily="2" charset="-122"/>
              </a:rPr>
              <a:t>Gaurav Sawant</a:t>
            </a:r>
            <a:br>
              <a:rPr lang="en-US" altLang="zh-CN" sz="7200" dirty="0">
                <a:ea typeface="宋体" panose="02010600030101010101" pitchFamily="2" charset="-122"/>
              </a:rPr>
            </a:br>
            <a:r>
              <a:rPr lang="en-US" altLang="zh-CN" sz="7200" dirty="0">
                <a:ea typeface="宋体" panose="02010600030101010101" pitchFamily="2" charset="-122"/>
              </a:rPr>
              <a:t>Advisor: Amir H. </a:t>
            </a:r>
            <a:r>
              <a:rPr lang="en-US" altLang="zh-CN" sz="7200" dirty="0" err="1">
                <a:ea typeface="宋体" panose="02010600030101010101" pitchFamily="2" charset="-122"/>
              </a:rPr>
              <a:t>Gandomi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5364" name="Content Placeholder 12"/>
          <p:cNvSpPr>
            <a:spLocks noGrp="1"/>
          </p:cNvSpPr>
          <p:nvPr>
            <p:ph sz="half" idx="2"/>
          </p:nvPr>
        </p:nvSpPr>
        <p:spPr>
          <a:xfrm>
            <a:off x="15986125" y="5842000"/>
            <a:ext cx="14036675" cy="28644914"/>
          </a:xfrm>
          <a:ln>
            <a:solidFill>
              <a:srgbClr val="ADAFAA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400" b="1" dirty="0">
                <a:ea typeface="ＭＳ Ｐゴシック" panose="020B0600070205080204" pitchFamily="34" charset="-128"/>
              </a:rPr>
              <a:t>Results &amp; Evaluation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en-US" sz="4000" b="1" dirty="0">
                <a:ea typeface="ＭＳ Ｐゴシック" panose="020B0600070205080204" pitchFamily="34" charset="-128"/>
              </a:rPr>
              <a:t>Logistic Regression (Accuracy = 83.60%)</a:t>
            </a: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en-US" sz="4000" b="1" dirty="0">
                <a:ea typeface="ＭＳ Ｐゴシック" panose="020B0600070205080204" pitchFamily="34" charset="-128"/>
              </a:rPr>
              <a:t>K-Nearest Neighbors (k = 10, Accuracy = 88.52%)</a:t>
            </a: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en-US" sz="4000" b="1" dirty="0">
                <a:ea typeface="ＭＳ Ｐゴシック" panose="020B0600070205080204" pitchFamily="34" charset="-128"/>
              </a:rPr>
              <a:t>Naïve Bayes (Accuracy = 85.24%)</a:t>
            </a: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en-US" sz="4000" b="1" dirty="0">
                <a:ea typeface="ＭＳ Ｐゴシック" panose="020B0600070205080204" pitchFamily="34" charset="-128"/>
              </a:rPr>
              <a:t>Random Forest (Accuracy = 86.88%)</a:t>
            </a: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8775700" lvl="4" indent="-742950" eaLnBrk="1" hangingPunct="1">
              <a:buFont typeface="+mj-lt"/>
              <a:buAutoNum type="arabicPeriod"/>
            </a:pPr>
            <a:endParaRPr lang="en-US" altLang="en-US" sz="100" b="1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4000" b="1" dirty="0">
                <a:ea typeface="ＭＳ Ｐゴシック" panose="020B0600070205080204" pitchFamily="34" charset="-128"/>
              </a:rPr>
              <a:t>Comparison of Accuracy of Classification algorithms</a:t>
            </a: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4000" b="1" dirty="0">
                <a:ea typeface="ＭＳ Ｐゴシック" panose="020B0600070205080204" pitchFamily="34" charset="-128"/>
              </a:rPr>
              <a:t>                                                                  </a:t>
            </a:r>
          </a:p>
          <a:p>
            <a:pPr marL="0" indent="0" eaLnBrk="1" hangingPunct="1">
              <a:buNone/>
            </a:pPr>
            <a:r>
              <a:rPr lang="en-US" altLang="en-US" sz="4000" b="1" dirty="0">
                <a:ea typeface="ＭＳ Ｐゴシック" panose="020B0600070205080204" pitchFamily="34" charset="-128"/>
              </a:rPr>
              <a:t>                                      </a:t>
            </a:r>
          </a:p>
          <a:p>
            <a:pPr marL="0" indent="0" algn="ctr" eaLnBrk="1" hangingPunct="1">
              <a:buNone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sz="3200" b="1" dirty="0">
                <a:ea typeface="ＭＳ Ｐゴシック" panose="020B0600070205080204" pitchFamily="34" charset="-128"/>
              </a:rPr>
              <a:t>Comparison of Classification Algorithms </a:t>
            </a:r>
          </a:p>
          <a:p>
            <a:pPr marL="0" indent="0" eaLnBrk="1" hangingPunct="1">
              <a:buNone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4000" b="1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4000" b="1" dirty="0">
              <a:ea typeface="ＭＳ Ｐゴシック" panose="020B0600070205080204" pitchFamily="34" charset="-128"/>
            </a:endParaRPr>
          </a:p>
        </p:txBody>
      </p:sp>
      <p:sp>
        <p:nvSpPr>
          <p:cNvPr id="15365" name="Content Placeholder 12"/>
          <p:cNvSpPr txBox="1">
            <a:spLocks/>
          </p:cNvSpPr>
          <p:nvPr/>
        </p:nvSpPr>
        <p:spPr bwMode="auto">
          <a:xfrm>
            <a:off x="990600" y="5842001"/>
            <a:ext cx="14401800" cy="4140200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5400" b="1" dirty="0">
                <a:latin typeface="Calibri" panose="020F0502020204030204" pitchFamily="34" charset="0"/>
              </a:rPr>
              <a:t>Introduction: Problem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Aim is to use classification methods to predict the presence of heart disease using the health &amp; other attributes of patients 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Accuracy is critical in health-related problems &amp; hence multiple classification techniques are tested for performance 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en-US" sz="9600" dirty="0">
              <a:solidFill>
                <a:srgbClr val="800000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Content Placeholder 12"/>
          <p:cNvSpPr txBox="1">
            <a:spLocks/>
          </p:cNvSpPr>
          <p:nvPr/>
        </p:nvSpPr>
        <p:spPr bwMode="auto">
          <a:xfrm>
            <a:off x="990599" y="23926800"/>
            <a:ext cx="14341475" cy="18592800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5400" b="1" dirty="0">
                <a:latin typeface="Calibri" panose="020F0502020204030204" pitchFamily="34" charset="0"/>
              </a:rPr>
              <a:t>EDA</a:t>
            </a:r>
          </a:p>
          <a:p>
            <a:pPr eaLnBrk="1" hangingPunct="1">
              <a:spcBef>
                <a:spcPct val="20000"/>
              </a:spcBef>
            </a:pPr>
            <a:endParaRPr lang="en-US" altLang="en-US" sz="5400" b="1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5400" b="1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5400" b="1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5400" b="1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5400" b="1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5400" b="1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31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3100" dirty="0">
              <a:latin typeface="Calibri" panose="020F0502020204030204" pitchFamily="34" charset="0"/>
            </a:endParaRPr>
          </a:p>
        </p:txBody>
      </p:sp>
      <p:sp>
        <p:nvSpPr>
          <p:cNvPr id="15367" name="Content Placeholder 12"/>
          <p:cNvSpPr txBox="1">
            <a:spLocks/>
          </p:cNvSpPr>
          <p:nvPr/>
        </p:nvSpPr>
        <p:spPr bwMode="auto">
          <a:xfrm>
            <a:off x="15986125" y="35267964"/>
            <a:ext cx="14036675" cy="7251635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5400" b="1" dirty="0">
                <a:latin typeface="Calibri" panose="020F0502020204030204" pitchFamily="34" charset="0"/>
              </a:rPr>
              <a:t>Conclusion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All the classification models tested return very good results with high accuracy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As seen above, K-Nearest Neighbors with k=10 returns the highest accuracy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K is usually chosen as an odd value and k=5 is the most common value of k. k=10 doesn’t follow both these norms 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In case value we choose a value of k other </a:t>
            </a:r>
            <a:r>
              <a:rPr lang="en-US" altLang="en-US" sz="4000">
                <a:latin typeface="Calibri" panose="020F0502020204030204" pitchFamily="34" charset="0"/>
              </a:rPr>
              <a:t>than 10, </a:t>
            </a:r>
            <a:r>
              <a:rPr lang="en-US" altLang="en-US" sz="4000" dirty="0">
                <a:latin typeface="Calibri" panose="020F0502020204030204" pitchFamily="34" charset="0"/>
              </a:rPr>
              <a:t>Random Forest becomes the algorithm having highest accuracy</a:t>
            </a:r>
          </a:p>
        </p:txBody>
      </p:sp>
      <p:sp>
        <p:nvSpPr>
          <p:cNvPr id="15368" name="Text Box 13"/>
          <p:cNvSpPr txBox="1">
            <a:spLocks noChangeArrowheads="1"/>
          </p:cNvSpPr>
          <p:nvPr/>
        </p:nvSpPr>
        <p:spPr bwMode="auto">
          <a:xfrm>
            <a:off x="23850600" y="3581400"/>
            <a:ext cx="6172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r>
              <a:rPr lang="en-US" altLang="en-US" sz="3200" dirty="0">
                <a:solidFill>
                  <a:srgbClr val="ADAFAA"/>
                </a:solidFill>
              </a:rPr>
              <a:t>Statistical Learning &amp; Analytics</a:t>
            </a:r>
          </a:p>
          <a:p>
            <a:pPr algn="ctr" defTabSz="914400" eaLnBrk="1" hangingPunct="1"/>
            <a:r>
              <a:rPr lang="en-US" altLang="en-US" sz="3200" dirty="0">
                <a:solidFill>
                  <a:srgbClr val="ADAFAA"/>
                </a:solidFill>
              </a:rPr>
              <a:t>Spring, 2016</a:t>
            </a:r>
          </a:p>
        </p:txBody>
      </p:sp>
      <p:sp>
        <p:nvSpPr>
          <p:cNvPr id="15369" name="Line 15"/>
          <p:cNvSpPr>
            <a:spLocks noChangeShapeType="1"/>
          </p:cNvSpPr>
          <p:nvPr/>
        </p:nvSpPr>
        <p:spPr bwMode="auto">
          <a:xfrm>
            <a:off x="23545800" y="762000"/>
            <a:ext cx="0" cy="4114800"/>
          </a:xfrm>
          <a:prstGeom prst="line">
            <a:avLst/>
          </a:prstGeom>
          <a:noFill/>
          <a:ln w="63500">
            <a:solidFill>
              <a:srgbClr val="ADAF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906" tIns="47453" rIns="94906" bIns="47453" anchor="ctr"/>
          <a:lstStyle/>
          <a:p>
            <a:endParaRPr lang="en-US"/>
          </a:p>
        </p:txBody>
      </p:sp>
      <p:pic>
        <p:nvPicPr>
          <p:cNvPr id="15371" name="Picture 2" descr="Stevens-Official-PMSColor-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800" y="1060450"/>
            <a:ext cx="59182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12"/>
          <p:cNvSpPr txBox="1">
            <a:spLocks/>
          </p:cNvSpPr>
          <p:nvPr/>
        </p:nvSpPr>
        <p:spPr bwMode="auto">
          <a:xfrm>
            <a:off x="990600" y="10210800"/>
            <a:ext cx="14341475" cy="13346421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5400" b="1" dirty="0">
                <a:latin typeface="Calibri" panose="020F0502020204030204" pitchFamily="34" charset="0"/>
              </a:rPr>
              <a:t>Data &amp; Data Processing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Dataset named ‘Heart Disease UCI’ obtained from </a:t>
            </a:r>
            <a:r>
              <a:rPr lang="en-US" altLang="en-US" sz="4000" dirty="0" err="1">
                <a:latin typeface="Calibri" panose="020F0502020204030204" pitchFamily="34" charset="0"/>
              </a:rPr>
              <a:t>kaggle</a:t>
            </a:r>
            <a:endParaRPr lang="en-US" altLang="en-US" sz="4000" dirty="0">
              <a:latin typeface="Calibri" panose="020F0502020204030204" pitchFamily="34" charset="0"/>
            </a:endParaRP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Data has health &amp; other attributes about patients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Target variable explains absence or presence of heart disease  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Calibri" panose="020F0502020204030204" pitchFamily="34" charset="0"/>
              </a:rPr>
              <a:t>330 rows, 14 columns, no missing values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4000" dirty="0">
              <a:latin typeface="Calibri" panose="020F0502020204030204" pitchFamily="34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en-US" sz="3200" b="1" dirty="0">
                <a:latin typeface="Calibri" panose="020F0502020204030204" pitchFamily="34" charset="0"/>
              </a:rPr>
              <a:t>Variable Description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en-US" sz="4000" b="1" dirty="0">
                <a:latin typeface="Calibri" panose="020F0502020204030204" pitchFamily="34" charset="0"/>
              </a:rPr>
              <a:t>Data Processing: </a:t>
            </a:r>
            <a:r>
              <a:rPr lang="en-US" altLang="en-US" sz="4000" dirty="0">
                <a:latin typeface="Calibri" panose="020F0502020204030204" pitchFamily="34" charset="0"/>
              </a:rPr>
              <a:t> All variables are numeric. Only scaling performed</a:t>
            </a:r>
            <a:endParaRPr lang="en-US" altLang="en-US" sz="4000" b="1" dirty="0"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8DAAE-27CE-4A25-9127-5DA175BD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249400"/>
            <a:ext cx="13182600" cy="716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E82AD43-8EF0-4431-A112-AC551AA9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18" y="24572848"/>
            <a:ext cx="14231864" cy="597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A1AA11C-3EEA-496F-8AC2-A6426FB8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6" y="31153165"/>
            <a:ext cx="533781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4518048-47F3-48F7-BB3A-7C274F97D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07" y="30921016"/>
            <a:ext cx="10578074" cy="457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E13CBC9-D942-44F8-ADDD-F211EC2B6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34" y="35796978"/>
            <a:ext cx="7455521" cy="690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EB7782-92E1-470C-96E6-2440FDC376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40149" y="7641719"/>
            <a:ext cx="9280525" cy="238078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4E7C9F6-931C-4DCD-89DB-CB6C28AE8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4416"/>
              </p:ext>
            </p:extLst>
          </p:nvPr>
        </p:nvGraphicFramePr>
        <p:xfrm>
          <a:off x="25750537" y="7585075"/>
          <a:ext cx="3995561" cy="2374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214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/>
                        <a:t>Pred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793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793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36" name="Picture 12">
            <a:extLst>
              <a:ext uri="{FF2B5EF4-FFF2-40B4-BE49-F238E27FC236}">
                <a16:creationId xmlns:a16="http://schemas.microsoft.com/office/drawing/2014/main" id="{0F2F2A1D-71AC-4BBD-9FF9-3A5F787B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2862" y="11241707"/>
            <a:ext cx="7747738" cy="52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C26692-2414-4CEA-8F9C-0DCB66A36E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70274" y="16406784"/>
            <a:ext cx="9400273" cy="238078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95E3A0B-8D9B-4B55-8337-E793DD09A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43887"/>
              </p:ext>
            </p:extLst>
          </p:nvPr>
        </p:nvGraphicFramePr>
        <p:xfrm>
          <a:off x="25760945" y="16248258"/>
          <a:ext cx="3995561" cy="2374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214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/>
                        <a:t>Pred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793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00FF50C-DA9F-4AF5-85D9-60C6350B41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95674" y="20382503"/>
            <a:ext cx="9323473" cy="238078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DAECC25-8FDE-48D0-B838-56C54A260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76536"/>
              </p:ext>
            </p:extLst>
          </p:nvPr>
        </p:nvGraphicFramePr>
        <p:xfrm>
          <a:off x="25750537" y="20293619"/>
          <a:ext cx="3995561" cy="2374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214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/>
                        <a:t>Pred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793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6CB1B3-F715-4003-BFFC-2D3A68EC28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19474" y="23852351"/>
            <a:ext cx="9451073" cy="2420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204324A-A984-4700-9182-721964D48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00954"/>
              </p:ext>
            </p:extLst>
          </p:nvPr>
        </p:nvGraphicFramePr>
        <p:xfrm>
          <a:off x="25849439" y="23783229"/>
          <a:ext cx="3995561" cy="2374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214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/>
                        <a:t>Pred</a:t>
                      </a:r>
                      <a:endParaRPr 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793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40" name="Picture 16">
            <a:extLst>
              <a:ext uri="{FF2B5EF4-FFF2-40B4-BE49-F238E27FC236}">
                <a16:creationId xmlns:a16="http://schemas.microsoft.com/office/drawing/2014/main" id="{83928032-F815-446B-8C75-915BE201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689" y="27721708"/>
            <a:ext cx="13959546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</TotalTime>
  <Words>264</Words>
  <Application>Microsoft Office PowerPoint</Application>
  <PresentationFormat>Custom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Heart Disease Classification Study Gaurav Sawant Advisor: Amir H. Gandomi</vt:lpstr>
    </vt:vector>
  </TitlesOfParts>
  <Manager/>
  <Company>Stevens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Postertitle Author 1, Author 2,  Room location</dc:title>
  <dc:subject/>
  <dc:creator>BI&amp;A Poster</dc:creator>
  <cp:keywords/>
  <dc:description/>
  <cp:lastModifiedBy>Gaurav</cp:lastModifiedBy>
  <cp:revision>86</cp:revision>
  <cp:lastPrinted>2015-02-10T22:06:34Z</cp:lastPrinted>
  <dcterms:created xsi:type="dcterms:W3CDTF">2008-04-07T13:20:48Z</dcterms:created>
  <dcterms:modified xsi:type="dcterms:W3CDTF">2019-04-22T03:57:54Z</dcterms:modified>
  <cp:category/>
</cp:coreProperties>
</file>