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6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769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3427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16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2387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9136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01773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663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96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F53789A-C914-4DB1-8815-80B5EC7335C5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70291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6536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98239" y="1276143"/>
            <a:ext cx="8747522" cy="670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/>
              <a:t>MovieLens Movie Recommendation System</a:t>
            </a:r>
            <a:endParaRPr sz="38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09140" y="2426377"/>
            <a:ext cx="7646200" cy="966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BIA 678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Gaurav Sawant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Dhaval Sawlani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6901037E-FD99-4C6B-9170-E52973E5AEB1}"/>
              </a:ext>
            </a:extLst>
          </p:cNvPr>
          <p:cNvSpPr txBox="1">
            <a:spLocks/>
          </p:cNvSpPr>
          <p:nvPr/>
        </p:nvSpPr>
        <p:spPr>
          <a:xfrm>
            <a:off x="809140" y="3196712"/>
            <a:ext cx="7646200" cy="9669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Guided by: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Prof. David </a:t>
            </a:r>
            <a:r>
              <a:rPr lang="en-US" b="1" dirty="0" err="1"/>
              <a:t>belanger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27650" y="53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Pearson </a:t>
            </a:r>
            <a:r>
              <a:rPr lang="en-US" b="1" dirty="0"/>
              <a:t>Correlation</a:t>
            </a:r>
            <a:r>
              <a:rPr lang="en" b="1" dirty="0"/>
              <a:t> Results</a:t>
            </a:r>
            <a:endParaRPr b="1" dirty="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85" y="1602697"/>
            <a:ext cx="3382566" cy="283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07" y="1602697"/>
            <a:ext cx="3502478" cy="280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46700" y="56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Collaborative Filtering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AEE2-484D-4C7B-80DB-97BC0222FAA5}"/>
              </a:ext>
            </a:extLst>
          </p:cNvPr>
          <p:cNvSpPr txBox="1"/>
          <p:nvPr/>
        </p:nvSpPr>
        <p:spPr>
          <a:xfrm>
            <a:off x="850105" y="2693193"/>
            <a:ext cx="755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Collaborative Filtering</a:t>
            </a:r>
            <a:r>
              <a:rPr lang="en-US" dirty="0"/>
              <a:t> is based on the idea that people get best recommendations from people with similar tastes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Memory Based CF: </a:t>
            </a:r>
            <a:r>
              <a:rPr lang="en-US" dirty="0"/>
              <a:t>Uses user rating data to compute similarity between users/items to make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Based CF: </a:t>
            </a:r>
            <a:r>
              <a:rPr lang="en-US" dirty="0"/>
              <a:t>Models are developed using different machine learning algorithms to predict users’ rating of unrated items</a:t>
            </a:r>
          </a:p>
        </p:txBody>
      </p:sp>
      <p:pic>
        <p:nvPicPr>
          <p:cNvPr id="1026" name="Picture 2" descr="https://lh3.googleusercontent.com/GKEwPNvA5p47xAqanNGa-2_DH8L53ckXfZaF6m25snBasozTCSrmOzHoUimDM9xKYt2pkZQ-Ag1tmMYTYGs4h6P3615f4i9pwLi4PJSb87DKmjAjMdPobqM9x9C6Iz2aquJ7IJHDB5o">
            <a:extLst>
              <a:ext uri="{FF2B5EF4-FFF2-40B4-BE49-F238E27FC236}">
                <a16:creationId xmlns:a16="http://schemas.microsoft.com/office/drawing/2014/main" id="{B8C32127-2BD7-4D57-B828-B1103600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84" y="1310877"/>
            <a:ext cx="2563416" cy="13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9450" y="521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Alternating Least Squares(ALS):</a:t>
            </a:r>
            <a:endParaRPr b="1" dirty="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441" y="4048094"/>
            <a:ext cx="3424175" cy="526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BE391-A98E-4C37-AFE3-F37B2FD9F8F9}"/>
              </a:ext>
            </a:extLst>
          </p:cNvPr>
          <p:cNvSpPr txBox="1"/>
          <p:nvPr/>
        </p:nvSpPr>
        <p:spPr>
          <a:xfrm>
            <a:off x="760809" y="1503759"/>
            <a:ext cx="80974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/>
              <a:t>Matrix Factorization:</a:t>
            </a:r>
          </a:p>
          <a:p>
            <a:pPr lvl="0"/>
            <a:r>
              <a:rPr lang="en-US" sz="1400" dirty="0"/>
              <a:t>ALS is a popular matrix factorization recommendation system. Matrix Factorization can be shortly explained as follows-</a:t>
            </a:r>
          </a:p>
          <a:p>
            <a:pPr marL="412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Each user is described by </a:t>
            </a:r>
            <a:r>
              <a:rPr lang="en-US" sz="1400" i="1" dirty="0"/>
              <a:t>k </a:t>
            </a:r>
            <a:r>
              <a:rPr lang="en-US" sz="1400" dirty="0"/>
              <a:t>features</a:t>
            </a:r>
            <a:r>
              <a:rPr lang="en-US" sz="1400" i="1" dirty="0"/>
              <a:t> </a:t>
            </a:r>
            <a:r>
              <a:rPr lang="en-US" sz="1400" dirty="0"/>
              <a:t>or attributes. A feature might be a number how much each user like movies of a particular genre</a:t>
            </a:r>
            <a:r>
              <a:rPr lang="en-US" sz="1400" i="1" dirty="0"/>
              <a:t>  </a:t>
            </a:r>
            <a:endParaRPr lang="en-US" sz="1400" dirty="0"/>
          </a:p>
          <a:p>
            <a:pPr marL="412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Each movie can be described as a set of </a:t>
            </a:r>
            <a:r>
              <a:rPr lang="en-US" sz="1400" i="1" dirty="0"/>
              <a:t>k </a:t>
            </a:r>
            <a:r>
              <a:rPr lang="en-US" sz="1400" dirty="0"/>
              <a:t>features. Feature 1 for a movie might be a number how close a movie is to that genre</a:t>
            </a:r>
          </a:p>
          <a:p>
            <a:pPr marL="412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Finally, multiply the feature of user with the feature of item and add to get and an</a:t>
            </a:r>
            <a:r>
              <a:rPr lang="en-US" sz="1400" b="1" dirty="0"/>
              <a:t> approximate rating</a:t>
            </a:r>
          </a:p>
          <a:p>
            <a:pPr marL="412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User </a:t>
            </a:r>
            <a:r>
              <a:rPr lang="en-US" sz="1400" i="1" dirty="0"/>
              <a:t>u </a:t>
            </a:r>
            <a:r>
              <a:rPr lang="en-US" sz="1400" dirty="0"/>
              <a:t>takes form of </a:t>
            </a:r>
            <a:r>
              <a:rPr lang="en-US" sz="1400" i="1" dirty="0"/>
              <a:t>k-</a:t>
            </a:r>
            <a:r>
              <a:rPr lang="en-US" sz="1400" dirty="0"/>
              <a:t>dimensional vector </a:t>
            </a:r>
            <a:r>
              <a:rPr lang="en-US" sz="1400" i="1" dirty="0" err="1"/>
              <a:t>x_u</a:t>
            </a:r>
            <a:r>
              <a:rPr lang="en-US" sz="1400" dirty="0"/>
              <a:t> and the item/movie </a:t>
            </a:r>
            <a:r>
              <a:rPr lang="en-US" sz="1400" i="1" dirty="0" err="1"/>
              <a:t>i</a:t>
            </a:r>
            <a:r>
              <a:rPr lang="en-US" sz="1400" dirty="0"/>
              <a:t> takes form of </a:t>
            </a:r>
            <a:r>
              <a:rPr lang="en-US" sz="1400" i="1" dirty="0"/>
              <a:t>k</a:t>
            </a:r>
            <a:r>
              <a:rPr lang="en-US" sz="1400" dirty="0"/>
              <a:t>-dimensional vector </a:t>
            </a:r>
            <a:r>
              <a:rPr lang="en-US" sz="1400" i="1" dirty="0" err="1"/>
              <a:t>y_i</a:t>
            </a:r>
            <a:r>
              <a:rPr lang="en-US" sz="1400" i="1" dirty="0"/>
              <a:t>. </a:t>
            </a:r>
            <a:r>
              <a:rPr lang="en-US" sz="1400" dirty="0"/>
              <a:t>The </a:t>
            </a:r>
            <a:r>
              <a:rPr lang="en-US" sz="1400" i="1" dirty="0"/>
              <a:t>k</a:t>
            </a:r>
            <a:r>
              <a:rPr lang="en-US" sz="1400" dirty="0"/>
              <a:t> attributes are called latent factors.</a:t>
            </a:r>
            <a:r>
              <a:rPr lang="en-US" sz="1400" i="1" dirty="0"/>
              <a:t> </a:t>
            </a:r>
          </a:p>
          <a:p>
            <a:pPr marL="412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We produce a loss function by minimizing the square of the difference between predictions and ratings</a:t>
            </a:r>
          </a:p>
          <a:p>
            <a:pPr lvl="0"/>
            <a:endParaRPr lang="en-US" sz="1400" i="1" dirty="0"/>
          </a:p>
          <a:p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46500" y="53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Alternating Least Squares(ALS)</a:t>
            </a:r>
            <a:endParaRPr b="1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29450" y="1267450"/>
            <a:ext cx="7688700" cy="30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 ALS we hold one set of latent factors constant say item vectors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We then solve for the non-constant vectors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We alternate back and forth until before converging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Steps Followed:</a:t>
            </a:r>
            <a:endParaRPr sz="1600" dirty="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Construct RDDs as per the requirement 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 spark’s mllib library with pyspark to run the ALS algorithm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Compare the RMSE and time results to check scalability	 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727650" y="571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Alternating Least Squares Results		</a:t>
            </a:r>
            <a:endParaRPr b="1"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625"/>
            <a:ext cx="4714849" cy="3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175" y="1106625"/>
            <a:ext cx="4373825" cy="3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07400" y="4530525"/>
            <a:ext cx="4230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Data Size vs RMSE (Cluster)</a:t>
            </a:r>
            <a:endParaRPr sz="1600" b="1"/>
          </a:p>
        </p:txBody>
      </p:sp>
      <p:sp>
        <p:nvSpPr>
          <p:cNvPr id="176" name="Shape 176"/>
          <p:cNvSpPr txBox="1"/>
          <p:nvPr/>
        </p:nvSpPr>
        <p:spPr>
          <a:xfrm>
            <a:off x="4770175" y="4555875"/>
            <a:ext cx="4230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Data Size vs Time (Cluster)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727650" y="544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 Least Squares Results (Scalability)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23" y="1538713"/>
            <a:ext cx="5258553" cy="306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27650" y="57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 &amp; Future Scope</a:t>
            </a:r>
            <a:endParaRPr b="1" dirty="0"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27650" y="1290775"/>
            <a:ext cx="7688700" cy="3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Cosine Similarities and Pearson Coefficient Correlation overall produce similar results. Pearson Coefficient is only slightly better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 In ALS, as expected the time taken increases with the size of the data and the RMSE decreases with increase in the size of the data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 all the methods studied, time taken on cluster is considerably less than the time taken on the local machine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Future Scope:</a:t>
            </a:r>
            <a:endParaRPr sz="1600" b="1" dirty="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Studying more collaborative filtering techniques and their scalability.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Decrease the RMSE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Impment Hybrid CF techniques and run on larg</a:t>
            </a:r>
            <a:r>
              <a:rPr lang="en-US" sz="1600" dirty="0" err="1"/>
              <a:t>er</a:t>
            </a:r>
            <a:r>
              <a:rPr lang="en-US" sz="1600" dirty="0"/>
              <a:t> data sets.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53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Overview</a:t>
            </a:r>
            <a:endParaRPr b="1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12200" y="1329850"/>
            <a:ext cx="7688700" cy="3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Goal:</a:t>
            </a:r>
            <a:endParaRPr sz="1800" b="1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study different Similarity techniques and collaborative filtering algorithms and see how they scale.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Data Set: </a:t>
            </a:r>
            <a:endParaRPr sz="1800" b="1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 are using the Movie Lens data sets found on the Group Lens website (grouplens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https://grouplens.org/</a:t>
            </a:r>
            <a:r>
              <a:rPr lang="en" sz="1800" dirty="0"/>
              <a:t>)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Ratings Data: UserId, MovieId, Ratings(1-5), TimeStamp 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Movie Data: Movie_ID, Title, Genres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60500" y="56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Movie ratings distribution</a:t>
            </a:r>
            <a:endParaRPr b="1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400" y="1507903"/>
            <a:ext cx="4430900" cy="285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532" y="1428751"/>
            <a:ext cx="4204935" cy="306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60500" y="56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Movie reviews distribution</a:t>
            </a:r>
            <a:endParaRPr b="1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15253" y="53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Cosine Similarities</a:t>
            </a:r>
            <a:endParaRPr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1385100"/>
            <a:ext cx="7688700" cy="29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Cosine similarity is the measure of the angle between the vectors of an non-zero space in mathematical terms.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movie recommendations, it is the measure of the similarity between the movies taking the ratings of the users into account.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Used RDDs and key, value pairs to obtain the cosine similarity of the movies.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Cosine similarity between any two vectors is calculated as follows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Range of 0-1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Closer to 1 means stronger similarity index and vice-versa</a:t>
            </a:r>
            <a:endParaRPr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00" y="3758327"/>
            <a:ext cx="5680127" cy="8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18825" y="53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Computing Cosine Similarities</a:t>
            </a:r>
            <a:endParaRPr b="1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7650" y="1370125"/>
            <a:ext cx="76887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Steps followed:</a:t>
            </a:r>
            <a:endParaRPr b="1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Created a cartesian join of the data set. (Took maximum time on the cluster and on local)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Filtered duplicates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Group by movieID to obtain all the reviews of that movie in a single (key,value) pair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Computed Cosine similarity.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Filtered Movies with more than 50 reviews and greater than 0.97 score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The results on the cluster where as shown below: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1" y="3346848"/>
            <a:ext cx="8876108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0325" y="48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Similarities Results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8" y="1687162"/>
            <a:ext cx="4025503" cy="27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891" y="1687161"/>
            <a:ext cx="4025501" cy="273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18825" y="53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Pearson correlation coefficient (r)</a:t>
            </a:r>
            <a:endParaRPr b="1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29450" y="1385100"/>
            <a:ext cx="7688700" cy="29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Pearson correlation coefficient also called as bivariate correlation is referred to as Pearson’s r.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It is the measure of linear correlation between two vectors A &amp; B and has a range of -1 to 1, where 1 means total +ve correlation, 0 means no correlation and -1 means total -ve correlation.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Pearson correlation coefficient usually normalizes your similarity index and thus punishes the instances where cosine similarity would fail.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Limitations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Does not explain the relation between dependent and independent variables. This does not matter in our case, because if movie A has an r of 0.8 with movie B and vice-versa exists, we can anyways say movie A and B are similar.</a:t>
            </a:r>
            <a:endParaRPr dirty="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663" y="3746897"/>
            <a:ext cx="4451609" cy="94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18825" y="53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Computing Pearson correlation</a:t>
            </a:r>
            <a:endParaRPr b="1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27650" y="1370125"/>
            <a:ext cx="76887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Steps followed:</a:t>
            </a:r>
            <a:endParaRPr b="1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Created a cartesian join of the data set. (Took maximum time on the cluster and on local)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Filtered duplicates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Group by movieID to obtain all the reviews of that movie in a single (key,value) pair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Computed </a:t>
            </a:r>
            <a:r>
              <a:rPr lang="en-US" dirty="0"/>
              <a:t>Pearson correlation.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Filtered Movies with more than 50 reviews and greater than 0.5 score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The results on the cluster where as shown below: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6144"/>
            <a:ext cx="87778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847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Calibri</vt:lpstr>
      <vt:lpstr>Retrospect</vt:lpstr>
      <vt:lpstr>MovieLens Movie Recommendation System</vt:lpstr>
      <vt:lpstr>Overview</vt:lpstr>
      <vt:lpstr>Movie ratings distribution</vt:lpstr>
      <vt:lpstr>Movie reviews distribution</vt:lpstr>
      <vt:lpstr>Cosine Similarities</vt:lpstr>
      <vt:lpstr>Computing Cosine Similarities</vt:lpstr>
      <vt:lpstr>Cosine Similarities Results</vt:lpstr>
      <vt:lpstr>Pearson correlation coefficient (r)</vt:lpstr>
      <vt:lpstr>Computing Pearson correlation</vt:lpstr>
      <vt:lpstr>Pearson Correlation Results</vt:lpstr>
      <vt:lpstr>Collaborative Filtering</vt:lpstr>
      <vt:lpstr>Alternating Least Squares(ALS):</vt:lpstr>
      <vt:lpstr>Alternating Least Squares(ALS)</vt:lpstr>
      <vt:lpstr>Alternating Least Squares Results  </vt:lpstr>
      <vt:lpstr>Alternating Least Squares Results (Scalability)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 Movie Recommendation System</dc:title>
  <cp:lastModifiedBy>Dhaval P Sawlani</cp:lastModifiedBy>
  <cp:revision>6</cp:revision>
  <dcterms:modified xsi:type="dcterms:W3CDTF">2018-05-01T21:04:44Z</dcterms:modified>
</cp:coreProperties>
</file>