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1089600" cy="43891200"/>
  <p:notesSz cx="6858000" cy="9144000"/>
  <p:defaultTextStyle>
    <a:defPPr>
      <a:defRPr lang="en-US"/>
    </a:defPPr>
    <a:lvl1pPr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2141538" indent="-1684338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4283075" indent="-3368675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6426200" indent="-5054600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8567738" indent="-6738938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97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638"/>
    <a:srgbClr val="C0C0C0"/>
    <a:srgbClr val="800000"/>
    <a:srgbClr val="ADA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732" y="64"/>
      </p:cViewPr>
      <p:guideLst>
        <p:guide orient="horz" pos="13824"/>
        <p:guide pos="9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42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AC6055-BED3-441F-92AC-38E57413D38A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212813-4D2C-4304-B632-E381897A00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546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751E58-F098-4B7F-81BC-F51406B70D95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685800"/>
            <a:ext cx="2428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B0FF67-A9B4-4059-8354-4C13D880E8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3948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13634723"/>
            <a:ext cx="26426160" cy="940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0" y="24871680"/>
            <a:ext cx="2176272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1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25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6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09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51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993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35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5BB259-A352-4EB3-8ABF-134E29B1E5F0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CB18A-6215-42ED-A7FE-5DA8FD9891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77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00C68-3E00-4B4A-BA1B-53F232C24194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79339-7917-4FB0-8D37-95B264CFEF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77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9960" y="1757686"/>
            <a:ext cx="6995160" cy="37449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80" y="1757686"/>
            <a:ext cx="20467320" cy="37449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D94DF-45C0-4A2C-AB74-4DB596A15330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D5CE7-82CC-41A6-AE7B-D0798A301F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19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8C3835-CEE0-4505-9665-5573C790ED16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1E98A-5D60-40D6-BF00-4DF54A5FF6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15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64" y="28204163"/>
            <a:ext cx="26426160" cy="8717280"/>
          </a:xfrm>
        </p:spPr>
        <p:txBody>
          <a:bodyPr anchor="t"/>
          <a:lstStyle>
            <a:lvl1pPr algn="l">
              <a:defRPr sz="18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864" y="18602979"/>
            <a:ext cx="26426160" cy="9601197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41993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428399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42598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56798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0997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8519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49939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13596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EC548E-AB30-45E3-9EFD-4ABD517D5FFB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7857C-95ED-4269-88F6-BCF7AA1AD7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30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80" y="10241296"/>
            <a:ext cx="13731240" cy="28966163"/>
          </a:xfrm>
        </p:spPr>
        <p:txBody>
          <a:bodyPr/>
          <a:lstStyle>
            <a:lvl1pPr>
              <a:defRPr sz="13100"/>
            </a:lvl1pPr>
            <a:lvl2pPr>
              <a:defRPr sz="112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3880" y="10241296"/>
            <a:ext cx="13731240" cy="28966163"/>
          </a:xfrm>
        </p:spPr>
        <p:txBody>
          <a:bodyPr/>
          <a:lstStyle>
            <a:lvl1pPr>
              <a:defRPr sz="13100"/>
            </a:lvl1pPr>
            <a:lvl2pPr>
              <a:defRPr sz="112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9EA653-160A-48A7-96FE-D81DDD2A6265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E7984-147F-49C9-BD08-BE497C1013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68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9824723"/>
            <a:ext cx="13736639" cy="4094477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1993" indent="0">
              <a:buNone/>
              <a:defRPr sz="9400" b="1"/>
            </a:lvl2pPr>
            <a:lvl3pPr marL="4283990" indent="0">
              <a:buNone/>
              <a:defRPr sz="8400" b="1"/>
            </a:lvl3pPr>
            <a:lvl4pPr marL="6425988" indent="0">
              <a:buNone/>
              <a:defRPr sz="7500" b="1"/>
            </a:lvl4pPr>
            <a:lvl5pPr marL="8567981" indent="0">
              <a:buNone/>
              <a:defRPr sz="7500" b="1"/>
            </a:lvl5pPr>
            <a:lvl6pPr marL="10709973" indent="0">
              <a:buNone/>
              <a:defRPr sz="7500" b="1"/>
            </a:lvl6pPr>
            <a:lvl7pPr marL="12851971" indent="0">
              <a:buNone/>
              <a:defRPr sz="7500" b="1"/>
            </a:lvl7pPr>
            <a:lvl8pPr marL="14993968" indent="0">
              <a:buNone/>
              <a:defRPr sz="7500" b="1"/>
            </a:lvl8pPr>
            <a:lvl9pPr marL="17135961" indent="0">
              <a:buNone/>
              <a:defRPr sz="7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13919200"/>
            <a:ext cx="13736639" cy="25288243"/>
          </a:xfrm>
        </p:spPr>
        <p:txBody>
          <a:bodyPr/>
          <a:lstStyle>
            <a:lvl1pPr>
              <a:defRPr sz="11200"/>
            </a:lvl1pPr>
            <a:lvl2pPr>
              <a:defRPr sz="94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3094" y="9824723"/>
            <a:ext cx="13742035" cy="4094477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1993" indent="0">
              <a:buNone/>
              <a:defRPr sz="9400" b="1"/>
            </a:lvl2pPr>
            <a:lvl3pPr marL="4283990" indent="0">
              <a:buNone/>
              <a:defRPr sz="8400" b="1"/>
            </a:lvl3pPr>
            <a:lvl4pPr marL="6425988" indent="0">
              <a:buNone/>
              <a:defRPr sz="7500" b="1"/>
            </a:lvl4pPr>
            <a:lvl5pPr marL="8567981" indent="0">
              <a:buNone/>
              <a:defRPr sz="7500" b="1"/>
            </a:lvl5pPr>
            <a:lvl6pPr marL="10709973" indent="0">
              <a:buNone/>
              <a:defRPr sz="7500" b="1"/>
            </a:lvl6pPr>
            <a:lvl7pPr marL="12851971" indent="0">
              <a:buNone/>
              <a:defRPr sz="7500" b="1"/>
            </a:lvl7pPr>
            <a:lvl8pPr marL="14993968" indent="0">
              <a:buNone/>
              <a:defRPr sz="7500" b="1"/>
            </a:lvl8pPr>
            <a:lvl9pPr marL="17135961" indent="0">
              <a:buNone/>
              <a:defRPr sz="7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3094" y="13919200"/>
            <a:ext cx="13742035" cy="25288243"/>
          </a:xfrm>
        </p:spPr>
        <p:txBody>
          <a:bodyPr/>
          <a:lstStyle>
            <a:lvl1pPr>
              <a:defRPr sz="11200"/>
            </a:lvl1pPr>
            <a:lvl2pPr>
              <a:defRPr sz="94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9FB84D-DD03-420E-8CB9-41B71FB842D0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33126-1F96-423D-BF98-E9824842C2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9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B1E4B5-FC98-4F60-98B5-0E1785FC4AC2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8E915-8297-443A-953B-35155E6AB3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34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B70B8E-EA66-4125-B228-E7659303DF53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4597E-C535-4E8F-80AD-4D354F086D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06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5" y="1747520"/>
            <a:ext cx="10228264" cy="7437120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70" y="1747536"/>
            <a:ext cx="17379950" cy="37459923"/>
          </a:xfrm>
        </p:spPr>
        <p:txBody>
          <a:bodyPr/>
          <a:lstStyle>
            <a:lvl1pPr>
              <a:defRPr sz="15000"/>
            </a:lvl1pPr>
            <a:lvl2pPr>
              <a:defRPr sz="13100"/>
            </a:lvl2pPr>
            <a:lvl3pPr>
              <a:defRPr sz="112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5" y="9184656"/>
            <a:ext cx="10228264" cy="30022803"/>
          </a:xfrm>
        </p:spPr>
        <p:txBody>
          <a:bodyPr/>
          <a:lstStyle>
            <a:lvl1pPr marL="0" indent="0">
              <a:buNone/>
              <a:defRPr sz="6600"/>
            </a:lvl1pPr>
            <a:lvl2pPr marL="2141993" indent="0">
              <a:buNone/>
              <a:defRPr sz="5600"/>
            </a:lvl2pPr>
            <a:lvl3pPr marL="4283990" indent="0">
              <a:buNone/>
              <a:defRPr sz="4700"/>
            </a:lvl3pPr>
            <a:lvl4pPr marL="6425988" indent="0">
              <a:buNone/>
              <a:defRPr sz="4200"/>
            </a:lvl4pPr>
            <a:lvl5pPr marL="8567981" indent="0">
              <a:buNone/>
              <a:defRPr sz="4200"/>
            </a:lvl5pPr>
            <a:lvl6pPr marL="10709973" indent="0">
              <a:buNone/>
              <a:defRPr sz="4200"/>
            </a:lvl6pPr>
            <a:lvl7pPr marL="12851971" indent="0">
              <a:buNone/>
              <a:defRPr sz="4200"/>
            </a:lvl7pPr>
            <a:lvl8pPr marL="14993968" indent="0">
              <a:buNone/>
              <a:defRPr sz="4200"/>
            </a:lvl8pPr>
            <a:lvl9pPr marL="17135961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E4866A-E706-4541-8880-33314C2B233F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89845-A231-4EFA-9396-68124E9419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08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779" y="30723840"/>
            <a:ext cx="18653760" cy="3627123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3779" y="3921760"/>
            <a:ext cx="18653760" cy="26334720"/>
          </a:xfrm>
        </p:spPr>
        <p:txBody>
          <a:bodyPr rtlCol="0">
            <a:normAutofit/>
          </a:bodyPr>
          <a:lstStyle>
            <a:lvl1pPr marL="0" indent="0">
              <a:buNone/>
              <a:defRPr sz="15000"/>
            </a:lvl1pPr>
            <a:lvl2pPr marL="2141993" indent="0">
              <a:buNone/>
              <a:defRPr sz="13100"/>
            </a:lvl2pPr>
            <a:lvl3pPr marL="4283990" indent="0">
              <a:buNone/>
              <a:defRPr sz="11200"/>
            </a:lvl3pPr>
            <a:lvl4pPr marL="6425988" indent="0">
              <a:buNone/>
              <a:defRPr sz="9400"/>
            </a:lvl4pPr>
            <a:lvl5pPr marL="8567981" indent="0">
              <a:buNone/>
              <a:defRPr sz="9400"/>
            </a:lvl5pPr>
            <a:lvl6pPr marL="10709973" indent="0">
              <a:buNone/>
              <a:defRPr sz="9400"/>
            </a:lvl6pPr>
            <a:lvl7pPr marL="12851971" indent="0">
              <a:buNone/>
              <a:defRPr sz="9400"/>
            </a:lvl7pPr>
            <a:lvl8pPr marL="14993968" indent="0">
              <a:buNone/>
              <a:defRPr sz="9400"/>
            </a:lvl8pPr>
            <a:lvl9pPr marL="17135961" indent="0">
              <a:buNone/>
              <a:defRPr sz="94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3779" y="34350963"/>
            <a:ext cx="18653760" cy="5151117"/>
          </a:xfrm>
        </p:spPr>
        <p:txBody>
          <a:bodyPr/>
          <a:lstStyle>
            <a:lvl1pPr marL="0" indent="0">
              <a:buNone/>
              <a:defRPr sz="6600"/>
            </a:lvl1pPr>
            <a:lvl2pPr marL="2141993" indent="0">
              <a:buNone/>
              <a:defRPr sz="5600"/>
            </a:lvl2pPr>
            <a:lvl3pPr marL="4283990" indent="0">
              <a:buNone/>
              <a:defRPr sz="4700"/>
            </a:lvl3pPr>
            <a:lvl4pPr marL="6425988" indent="0">
              <a:buNone/>
              <a:defRPr sz="4200"/>
            </a:lvl4pPr>
            <a:lvl5pPr marL="8567981" indent="0">
              <a:buNone/>
              <a:defRPr sz="4200"/>
            </a:lvl5pPr>
            <a:lvl6pPr marL="10709973" indent="0">
              <a:buNone/>
              <a:defRPr sz="4200"/>
            </a:lvl6pPr>
            <a:lvl7pPr marL="12851971" indent="0">
              <a:buNone/>
              <a:defRPr sz="4200"/>
            </a:lvl7pPr>
            <a:lvl8pPr marL="14993968" indent="0">
              <a:buNone/>
              <a:defRPr sz="4200"/>
            </a:lvl8pPr>
            <a:lvl9pPr marL="17135961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3EE76A-02DB-42FA-91C2-3E760E39DD17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061C2-CB17-4CD5-8C6C-23DA029CA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56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54163" y="1757363"/>
            <a:ext cx="27981275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54163" y="10240963"/>
            <a:ext cx="27981275" cy="289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8399" tIns="214202" rIns="428399" bIns="2142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163" y="40681275"/>
            <a:ext cx="7254875" cy="2336800"/>
          </a:xfrm>
          <a:prstGeom prst="rect">
            <a:avLst/>
          </a:prstGeom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>
            <a:lvl1pPr>
              <a:defRPr sz="5600">
                <a:solidFill>
                  <a:srgbClr val="898989"/>
                </a:solidFill>
              </a:defRPr>
            </a:lvl1pPr>
          </a:lstStyle>
          <a:p>
            <a:fld id="{FEA6808C-36B9-4536-83CF-D3C352952614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1963" y="40681275"/>
            <a:ext cx="9845675" cy="2336800"/>
          </a:xfrm>
          <a:prstGeom prst="rect">
            <a:avLst/>
          </a:prstGeom>
        </p:spPr>
        <p:txBody>
          <a:bodyPr vert="horz" lIns="428399" tIns="214202" rIns="428399" bIns="214202" rtlCol="0" anchor="ctr"/>
          <a:lstStyle>
            <a:lvl1pPr algn="ctr">
              <a:defRPr sz="56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80563" y="40681275"/>
            <a:ext cx="7254875" cy="2336800"/>
          </a:xfrm>
          <a:prstGeom prst="rect">
            <a:avLst/>
          </a:prstGeom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>
            <a:lvl1pPr algn="r">
              <a:defRPr sz="5600">
                <a:solidFill>
                  <a:srgbClr val="898989"/>
                </a:solidFill>
              </a:defRPr>
            </a:lvl1pPr>
          </a:lstStyle>
          <a:p>
            <a:fld id="{A68FA986-9025-422E-95D2-95CF4553E5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283075" rtl="0" eaLnBrk="0" fontAlgn="base" hangingPunct="0">
        <a:spcBef>
          <a:spcPct val="0"/>
        </a:spcBef>
        <a:spcAft>
          <a:spcPct val="0"/>
        </a:spcAft>
        <a:defRPr sz="20600" kern="1200">
          <a:solidFill>
            <a:schemeClr val="tx1"/>
          </a:solidFill>
          <a:latin typeface="+mj-lt"/>
          <a:ea typeface="ＭＳ Ｐゴシック" charset="0"/>
          <a:cs typeface="ＭＳ Ｐゴシック" pitchFamily="-104" charset="-128"/>
        </a:defRPr>
      </a:lvl1pPr>
      <a:lvl2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2pPr>
      <a:lvl3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3pPr>
      <a:lvl4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4pPr>
      <a:lvl5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5pPr>
      <a:lvl6pPr marL="4572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6pPr>
      <a:lvl7pPr marL="9144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7pPr>
      <a:lvl8pPr marL="13716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8pPr>
      <a:lvl9pPr marL="18288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9pPr>
    </p:titleStyle>
    <p:bodyStyle>
      <a:lvl1pPr marL="1604963" indent="-1604963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0" kern="1200">
          <a:solidFill>
            <a:schemeClr val="tx1"/>
          </a:solidFill>
          <a:latin typeface="+mn-lt"/>
          <a:ea typeface="ＭＳ Ｐゴシック" charset="0"/>
          <a:cs typeface="ＭＳ Ｐゴシック" pitchFamily="-104" charset="-128"/>
        </a:defRPr>
      </a:lvl1pPr>
      <a:lvl2pPr marL="3479800" indent="-1338263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1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54638" indent="-1069975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496175" indent="-1069975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637713" indent="-1069975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1780974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2967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64965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206962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41993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83990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25988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67981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09973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851971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93968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135961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6"/>
          <p:cNvGrpSpPr>
            <a:grpSpLocks/>
          </p:cNvGrpSpPr>
          <p:nvPr/>
        </p:nvGrpSpPr>
        <p:grpSpPr bwMode="auto">
          <a:xfrm>
            <a:off x="0" y="-304800"/>
            <a:ext cx="31089600" cy="43891200"/>
            <a:chOff x="0" y="0"/>
            <a:chExt cx="31089600" cy="438912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31089600" cy="43891200"/>
            </a:xfrm>
            <a:prstGeom prst="rect">
              <a:avLst/>
            </a:prstGeom>
            <a:solidFill>
              <a:srgbClr val="A32638"/>
            </a:solidFill>
            <a:ln w="381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77875" y="5486400"/>
              <a:ext cx="29624338" cy="37033200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7875" y="777875"/>
              <a:ext cx="29625925" cy="4114800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363" name="Title 10"/>
          <p:cNvSpPr>
            <a:spLocks noGrp="1"/>
          </p:cNvSpPr>
          <p:nvPr>
            <p:ph type="title"/>
          </p:nvPr>
        </p:nvSpPr>
        <p:spPr>
          <a:xfrm>
            <a:off x="1295400" y="914400"/>
            <a:ext cx="21869400" cy="3768725"/>
          </a:xfrm>
        </p:spPr>
        <p:txBody>
          <a:bodyPr/>
          <a:lstStyle/>
          <a:p>
            <a:pPr eaLnBrk="1" hangingPunct="1"/>
            <a:r>
              <a:rPr lang="en-US" altLang="en-US" sz="9600" dirty="0">
                <a:ea typeface="ＭＳ Ｐゴシック" panose="020B0600070205080204" pitchFamily="34" charset="-128"/>
              </a:rPr>
              <a:t>Product Analysis using YouTube comments</a:t>
            </a:r>
            <a:br>
              <a:rPr lang="en-US" altLang="en-US" sz="14300" dirty="0">
                <a:ea typeface="ＭＳ Ｐゴシック" panose="020B0600070205080204" pitchFamily="34" charset="-128"/>
              </a:rPr>
            </a:br>
            <a:r>
              <a:rPr lang="en-US" altLang="en-US" sz="7200" dirty="0">
                <a:ea typeface="宋体" panose="02010600030101010101" pitchFamily="2" charset="-122"/>
              </a:rPr>
              <a:t>Gaurav Sawant</a:t>
            </a:r>
            <a:br>
              <a:rPr lang="en-US" altLang="zh-CN" sz="7200" dirty="0">
                <a:ea typeface="宋体" panose="02010600030101010101" pitchFamily="2" charset="-122"/>
              </a:rPr>
            </a:br>
            <a:r>
              <a:rPr lang="en-US" altLang="zh-CN" sz="7200" dirty="0">
                <a:ea typeface="宋体" panose="02010600030101010101" pitchFamily="2" charset="-122"/>
              </a:rPr>
              <a:t>Advisor: Amir H. </a:t>
            </a:r>
            <a:r>
              <a:rPr lang="en-US" altLang="zh-CN" sz="7200" dirty="0" err="1">
                <a:ea typeface="宋体" panose="02010600030101010101" pitchFamily="2" charset="-122"/>
              </a:rPr>
              <a:t>Gandomi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5364" name="Content Placeholder 12"/>
          <p:cNvSpPr>
            <a:spLocks noGrp="1"/>
          </p:cNvSpPr>
          <p:nvPr>
            <p:ph sz="half" idx="2"/>
          </p:nvPr>
        </p:nvSpPr>
        <p:spPr>
          <a:xfrm>
            <a:off x="15757528" y="5470525"/>
            <a:ext cx="14265271" cy="28956483"/>
          </a:xfrm>
          <a:ln>
            <a:solidFill>
              <a:srgbClr val="ADAFAA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5400" b="1" dirty="0">
                <a:ea typeface="ＭＳ Ｐゴシック" panose="020B0600070205080204" pitchFamily="34" charset="-128"/>
              </a:rPr>
              <a:t>Methodology &amp; Results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altLang="en-US" sz="4000" dirty="0">
                <a:ea typeface="ＭＳ Ｐゴシック" panose="020B0600070205080204" pitchFamily="34" charset="-128"/>
              </a:rPr>
              <a:t>Latent Dirichlet Allocation (LDA) performed on all the comments to assign topics after removing stopwords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altLang="en-US" sz="4000" dirty="0">
                <a:ea typeface="ＭＳ Ｐゴシック" panose="020B0600070205080204" pitchFamily="34" charset="-128"/>
              </a:rPr>
              <a:t>Test sets labeled using the decided topics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altLang="en-US" sz="4000" dirty="0">
                <a:ea typeface="ＭＳ Ｐゴシック" panose="020B0600070205080204" pitchFamily="34" charset="-128"/>
              </a:rPr>
              <a:t>LDA performed again with test set to check performance</a:t>
            </a: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dirty="0"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endParaRPr lang="en-US" altLang="en-US" sz="4000" dirty="0"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r>
              <a:rPr lang="en-US" altLang="en-US" sz="3200" b="1" dirty="0">
                <a:ea typeface="ＭＳ Ｐゴシック" panose="020B0600070205080204" pitchFamily="34" charset="-128"/>
              </a:rPr>
              <a:t>Honda Accord Topic 0: Competitors/Engine, Topic 1: Looks/Manual</a:t>
            </a:r>
          </a:p>
          <a:p>
            <a:pPr marL="0" indent="0" algn="ctr" eaLnBrk="1" hangingPunct="1">
              <a:buNone/>
            </a:pPr>
            <a:endParaRPr lang="en-US" altLang="en-US" sz="3200" b="1" dirty="0"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endParaRPr lang="en-US" altLang="en-US" sz="3200" b="1" dirty="0"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endParaRPr lang="en-US" altLang="en-US" sz="3200" b="1" dirty="0"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endParaRPr lang="en-US" altLang="en-US" sz="3200" b="1" dirty="0"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endParaRPr lang="en-US" altLang="en-US" sz="3200" b="1" dirty="0"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endParaRPr lang="en-US" altLang="en-US" sz="3200" b="1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3200" b="1" dirty="0">
                <a:ea typeface="ＭＳ Ｐゴシック" panose="020B0600070205080204" pitchFamily="34" charset="-128"/>
              </a:rPr>
              <a:t>               Toyota Camry Topics                                     Nissan Altima Topics</a:t>
            </a:r>
            <a:endParaRPr lang="en-US" altLang="en-US" sz="40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4000" dirty="0">
                <a:ea typeface="ＭＳ Ｐゴシック" panose="020B0600070205080204" pitchFamily="34" charset="-128"/>
              </a:rPr>
              <a:t>Perplexity is the measure used to decide k for topic modelling</a:t>
            </a:r>
          </a:p>
          <a:p>
            <a:pPr marL="0" indent="0" eaLnBrk="1" hangingPunct="1">
              <a:buNone/>
            </a:pPr>
            <a:r>
              <a:rPr lang="en-US" altLang="en-US" sz="4000" b="1" dirty="0">
                <a:ea typeface="ＭＳ Ｐゴシック" panose="020B0600070205080204" pitchFamily="34" charset="-128"/>
              </a:rPr>
              <a:t>LDA training test Results:</a:t>
            </a:r>
          </a:p>
          <a:p>
            <a:pPr marL="0" indent="0" eaLnBrk="1" hangingPunct="1">
              <a:buNone/>
            </a:pPr>
            <a:endParaRPr lang="en-US" altLang="en-US" sz="40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40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40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      </a:t>
            </a:r>
            <a:r>
              <a:rPr lang="en-US" altLang="en-US" sz="3200" b="1" dirty="0">
                <a:ea typeface="ＭＳ Ｐゴシック" panose="020B0600070205080204" pitchFamily="34" charset="-128"/>
              </a:rPr>
              <a:t>Honda Accord </a:t>
            </a:r>
            <a:r>
              <a:rPr lang="en-US" altLang="en-US" sz="3200" dirty="0">
                <a:ea typeface="ＭＳ Ｐゴシック" panose="020B0600070205080204" pitchFamily="34" charset="-128"/>
              </a:rPr>
              <a:t>                                 </a:t>
            </a:r>
            <a:r>
              <a:rPr lang="en-US" altLang="en-US" sz="3200" b="1" dirty="0">
                <a:ea typeface="ＭＳ Ｐゴシック" panose="020B0600070205080204" pitchFamily="34" charset="-128"/>
              </a:rPr>
              <a:t>Toyota Camry</a:t>
            </a:r>
            <a:r>
              <a:rPr lang="en-US" altLang="en-US" sz="3200" dirty="0">
                <a:ea typeface="ＭＳ Ｐゴシック" panose="020B0600070205080204" pitchFamily="34" charset="-128"/>
              </a:rPr>
              <a:t>                       </a:t>
            </a:r>
            <a:r>
              <a:rPr lang="en-US" altLang="en-US" sz="3200" b="1" dirty="0">
                <a:ea typeface="ＭＳ Ｐゴシック" panose="020B0600070205080204" pitchFamily="34" charset="-128"/>
              </a:rPr>
              <a:t>Nissan Altima</a:t>
            </a:r>
          </a:p>
          <a:p>
            <a:pPr marL="0" indent="0" algn="just" eaLnBrk="1" hangingPunct="1">
              <a:buNone/>
            </a:pPr>
            <a:r>
              <a:rPr lang="en-US" altLang="en-US" sz="3200" b="1" dirty="0">
                <a:ea typeface="ＭＳ Ｐゴシック" panose="020B0600070205080204" pitchFamily="34" charset="-128"/>
              </a:rPr>
              <a:t> </a:t>
            </a:r>
          </a:p>
          <a:p>
            <a:pPr marL="0" indent="0" algn="just" eaLnBrk="1" hangingPunct="1">
              <a:buNone/>
            </a:pPr>
            <a:r>
              <a:rPr lang="en-US" altLang="en-US" sz="4400" b="1" dirty="0">
                <a:ea typeface="ＭＳ Ｐゴシック" panose="020B0600070205080204" pitchFamily="34" charset="-128"/>
              </a:rPr>
              <a:t>Sentiment Analysis using VADER</a:t>
            </a:r>
          </a:p>
          <a:p>
            <a:pPr marL="0" indent="0" algn="just" eaLnBrk="1" hangingPunct="1">
              <a:buNone/>
            </a:pPr>
            <a:endParaRPr lang="en-US" altLang="en-US" sz="4400" b="1" dirty="0">
              <a:ea typeface="ＭＳ Ｐゴシック" panose="020B0600070205080204" pitchFamily="34" charset="-128"/>
            </a:endParaRPr>
          </a:p>
          <a:p>
            <a:pPr marL="0" indent="0" algn="just" eaLnBrk="1" hangingPunct="1">
              <a:buNone/>
            </a:pPr>
            <a:endParaRPr lang="en-US" altLang="en-US" sz="4400" b="1" dirty="0">
              <a:ea typeface="ＭＳ Ｐゴシック" panose="020B0600070205080204" pitchFamily="34" charset="-128"/>
            </a:endParaRPr>
          </a:p>
          <a:p>
            <a:pPr marL="0" indent="0" algn="just" eaLnBrk="1" hangingPunct="1">
              <a:buNone/>
            </a:pPr>
            <a:endParaRPr lang="en-US" altLang="en-US" sz="4400" b="1" dirty="0">
              <a:ea typeface="ＭＳ Ｐゴシック" panose="020B0600070205080204" pitchFamily="34" charset="-128"/>
            </a:endParaRPr>
          </a:p>
          <a:p>
            <a:pPr marL="0" indent="0" algn="just" eaLnBrk="1" hangingPunct="1">
              <a:buNone/>
            </a:pPr>
            <a:endParaRPr lang="en-US" altLang="en-US" sz="4400" b="1" dirty="0">
              <a:ea typeface="ＭＳ Ｐゴシック" panose="020B0600070205080204" pitchFamily="34" charset="-128"/>
            </a:endParaRPr>
          </a:p>
          <a:p>
            <a:pPr marL="0" indent="0" algn="just" eaLnBrk="1" hangingPunct="1">
              <a:buNone/>
            </a:pPr>
            <a:r>
              <a:rPr lang="en-US" altLang="en-US" sz="3200" b="1" dirty="0">
                <a:ea typeface="ＭＳ Ｐゴシック" panose="020B0600070205080204" pitchFamily="34" charset="-128"/>
              </a:rPr>
              <a:t>       Accord Overall                          Camry Overall                       Altima Overall</a:t>
            </a:r>
          </a:p>
          <a:p>
            <a:pPr marL="0" indent="0" algn="just" eaLnBrk="1" hangingPunct="1">
              <a:buNone/>
            </a:pPr>
            <a:endParaRPr lang="en-US" altLang="en-US" sz="3200" b="1" dirty="0">
              <a:ea typeface="ＭＳ Ｐゴシック" panose="020B0600070205080204" pitchFamily="34" charset="-128"/>
            </a:endParaRPr>
          </a:p>
          <a:p>
            <a:pPr marL="0" indent="0" algn="just" eaLnBrk="1" hangingPunct="1">
              <a:buNone/>
            </a:pPr>
            <a:endParaRPr lang="en-US" altLang="en-US" sz="3200" b="1" dirty="0">
              <a:ea typeface="ＭＳ Ｐゴシック" panose="020B0600070205080204" pitchFamily="34" charset="-128"/>
            </a:endParaRPr>
          </a:p>
          <a:p>
            <a:pPr marL="0" indent="0" algn="just" eaLnBrk="1" hangingPunct="1">
              <a:buNone/>
            </a:pPr>
            <a:endParaRPr lang="en-US" altLang="en-US" sz="3200" b="1" dirty="0">
              <a:ea typeface="ＭＳ Ｐゴシック" panose="020B0600070205080204" pitchFamily="34" charset="-128"/>
            </a:endParaRPr>
          </a:p>
          <a:p>
            <a:pPr marL="0" indent="0" algn="just" eaLnBrk="1" hangingPunct="1">
              <a:buNone/>
            </a:pPr>
            <a:endParaRPr lang="en-US" altLang="en-US" sz="3200" b="1" dirty="0">
              <a:ea typeface="ＭＳ Ｐゴシック" panose="020B0600070205080204" pitchFamily="34" charset="-128"/>
            </a:endParaRPr>
          </a:p>
          <a:p>
            <a:pPr marL="0" indent="0" algn="just" eaLnBrk="1" hangingPunct="1">
              <a:buNone/>
            </a:pPr>
            <a:endParaRPr lang="en-US" altLang="en-US" sz="3200" b="1" dirty="0">
              <a:ea typeface="ＭＳ Ｐゴシック" panose="020B0600070205080204" pitchFamily="34" charset="-128"/>
            </a:endParaRPr>
          </a:p>
          <a:p>
            <a:pPr marL="0" indent="0" algn="just" eaLnBrk="1" hangingPunct="1">
              <a:buNone/>
            </a:pPr>
            <a:endParaRPr lang="en-US" altLang="en-US" sz="3200" b="1" dirty="0">
              <a:ea typeface="ＭＳ Ｐゴシック" panose="020B0600070205080204" pitchFamily="34" charset="-128"/>
            </a:endParaRPr>
          </a:p>
          <a:p>
            <a:pPr marL="0" indent="0" algn="just" eaLnBrk="1" hangingPunct="1">
              <a:buNone/>
            </a:pPr>
            <a:endParaRPr lang="en-US" altLang="en-US" sz="3200" b="1" dirty="0">
              <a:ea typeface="ＭＳ Ｐゴシック" panose="020B0600070205080204" pitchFamily="34" charset="-128"/>
            </a:endParaRPr>
          </a:p>
          <a:p>
            <a:pPr marL="0" indent="0" algn="just" eaLnBrk="1" hangingPunct="1">
              <a:buNone/>
            </a:pPr>
            <a:endParaRPr lang="en-US" altLang="en-US" sz="3200" b="1" dirty="0">
              <a:ea typeface="ＭＳ Ｐゴシック" panose="020B0600070205080204" pitchFamily="34" charset="-128"/>
            </a:endParaRPr>
          </a:p>
          <a:p>
            <a:pPr marL="0" indent="0" algn="just" eaLnBrk="1" hangingPunct="1">
              <a:buNone/>
            </a:pPr>
            <a:endParaRPr lang="en-US" altLang="en-US" sz="3200" b="1" dirty="0">
              <a:ea typeface="ＭＳ Ｐゴシック" panose="020B0600070205080204" pitchFamily="34" charset="-128"/>
            </a:endParaRPr>
          </a:p>
          <a:p>
            <a:pPr marL="0" indent="0" algn="just" eaLnBrk="1" hangingPunct="1">
              <a:buNone/>
            </a:pPr>
            <a:endParaRPr lang="en-US" altLang="en-US" sz="3200" b="1" dirty="0">
              <a:ea typeface="ＭＳ Ｐゴシック" panose="020B0600070205080204" pitchFamily="34" charset="-128"/>
            </a:endParaRPr>
          </a:p>
          <a:p>
            <a:pPr marL="0" indent="0" algn="just" eaLnBrk="1" hangingPunct="1">
              <a:buNone/>
            </a:pPr>
            <a:endParaRPr lang="en-US" altLang="en-US" sz="3200" b="1" dirty="0">
              <a:ea typeface="ＭＳ Ｐゴシック" panose="020B0600070205080204" pitchFamily="34" charset="-128"/>
            </a:endParaRPr>
          </a:p>
          <a:p>
            <a:pPr marL="0" indent="0" algn="just" eaLnBrk="1" hangingPunct="1">
              <a:buNone/>
            </a:pPr>
            <a:r>
              <a:rPr lang="en-US" altLang="en-US" sz="3200" b="1" dirty="0">
                <a:ea typeface="ＭＳ Ｐゴシック" panose="020B0600070205080204" pitchFamily="34" charset="-128"/>
              </a:rPr>
              <a:t>     Accord by topic	            Camry by topic	               Altima by topic</a:t>
            </a:r>
          </a:p>
          <a:p>
            <a:pPr marL="0" indent="0" algn="just" eaLnBrk="1" hangingPunct="1">
              <a:buNone/>
            </a:pPr>
            <a:endParaRPr lang="en-US" altLang="en-US" sz="4400" b="1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  <p:sp>
        <p:nvSpPr>
          <p:cNvPr id="15365" name="Content Placeholder 12"/>
          <p:cNvSpPr txBox="1">
            <a:spLocks/>
          </p:cNvSpPr>
          <p:nvPr/>
        </p:nvSpPr>
        <p:spPr bwMode="auto">
          <a:xfrm>
            <a:off x="1262064" y="5379266"/>
            <a:ext cx="14036674" cy="7091362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5400" b="1" dirty="0">
                <a:latin typeface="Calibri" panose="020F0502020204030204" pitchFamily="34" charset="0"/>
              </a:rPr>
              <a:t>Introduction: Problem</a:t>
            </a:r>
          </a:p>
          <a:p>
            <a:pPr marL="685800" indent="-6858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Calibri" panose="020F0502020204030204" pitchFamily="34" charset="0"/>
              </a:rPr>
              <a:t>Reviews are one of the most watched YouTube videos</a:t>
            </a:r>
          </a:p>
          <a:p>
            <a:pPr marL="685800" indent="-6858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Calibri" panose="020F0502020204030204" pitchFamily="34" charset="0"/>
              </a:rPr>
              <a:t>Is it possible for companies to get insights about customer sentiment towards products by using YouTube comments?</a:t>
            </a:r>
          </a:p>
          <a:p>
            <a:pPr marL="685800" indent="-6858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Calibri" panose="020F0502020204030204" pitchFamily="34" charset="0"/>
              </a:rPr>
              <a:t>Can mining textual reviews provide any useful insights?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altLang="en-US" sz="5400" b="1" dirty="0">
                <a:latin typeface="Calibri" panose="020F0502020204030204" pitchFamily="34" charset="0"/>
              </a:rPr>
              <a:t>Business Value:</a:t>
            </a:r>
          </a:p>
          <a:p>
            <a:pPr marL="685800" indent="-685800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en-US" sz="4000" dirty="0">
                <a:latin typeface="Calibri" panose="020F0502020204030204" pitchFamily="34" charset="0"/>
              </a:rPr>
              <a:t>Get direct access to customer views on an open platform</a:t>
            </a:r>
          </a:p>
          <a:p>
            <a:pPr marL="685800" indent="-685800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en-US" sz="4000" dirty="0">
                <a:latin typeface="Calibri" panose="020F0502020204030204" pitchFamily="34" charset="0"/>
              </a:rPr>
              <a:t>YouTube comments longer than tweets, may pack more useful information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0" indent="0" eaLnBrk="1" hangingPunct="1">
              <a:spcBef>
                <a:spcPct val="20000"/>
              </a:spcBef>
            </a:pPr>
            <a:r>
              <a:rPr lang="en-US" altLang="en-US" sz="36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5367" name="Content Placeholder 12"/>
          <p:cNvSpPr txBox="1">
            <a:spLocks/>
          </p:cNvSpPr>
          <p:nvPr/>
        </p:nvSpPr>
        <p:spPr bwMode="auto">
          <a:xfrm>
            <a:off x="15757529" y="34711359"/>
            <a:ext cx="14265270" cy="7198641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5400" b="1" dirty="0">
                <a:latin typeface="Calibri" panose="020F0502020204030204" pitchFamily="34" charset="0"/>
              </a:rPr>
              <a:t>Conclusion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Calibri" panose="020F0502020204030204" pitchFamily="34" charset="0"/>
              </a:rPr>
              <a:t>Mining textual reviews can provide customer insights 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Calibri" panose="020F0502020204030204" pitchFamily="34" charset="0"/>
              </a:rPr>
              <a:t>Feedback about specific features can be obtained. Example: CVT transmission in Altima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Calibri" panose="020F0502020204030204" pitchFamily="34" charset="0"/>
              </a:rPr>
              <a:t>Stopwords, min_df, max_df help produce better separation of topics while using LDA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Calibri" panose="020F0502020204030204" pitchFamily="34" charset="0"/>
              </a:rPr>
              <a:t>Better separation &amp; a greater number of topics are desired &amp; could help produce better results   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Calibri" panose="020F0502020204030204" pitchFamily="34" charset="0"/>
              </a:rPr>
              <a:t>Labelling  the test data is a time-consuming job and requires some domain knowledge 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5400" b="1" dirty="0">
              <a:latin typeface="Calibri" panose="020F0502020204030204" pitchFamily="34" charset="0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altLang="en-US" sz="131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13100" dirty="0">
              <a:latin typeface="Calibri" panose="020F0502020204030204" pitchFamily="34" charset="0"/>
            </a:endParaRPr>
          </a:p>
        </p:txBody>
      </p:sp>
      <p:sp>
        <p:nvSpPr>
          <p:cNvPr id="15368" name="Text Box 13"/>
          <p:cNvSpPr txBox="1">
            <a:spLocks noChangeArrowheads="1"/>
          </p:cNvSpPr>
          <p:nvPr/>
        </p:nvSpPr>
        <p:spPr bwMode="auto">
          <a:xfrm>
            <a:off x="23850600" y="3581400"/>
            <a:ext cx="6172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hangingPunct="1"/>
            <a:r>
              <a:rPr lang="en-US" altLang="en-US" sz="3200" dirty="0">
                <a:solidFill>
                  <a:srgbClr val="ADAFAA"/>
                </a:solidFill>
              </a:rPr>
              <a:t>Statistical Learning &amp; Analytics</a:t>
            </a:r>
          </a:p>
          <a:p>
            <a:pPr algn="ctr" defTabSz="914400" eaLnBrk="1" hangingPunct="1"/>
            <a:r>
              <a:rPr lang="en-US" altLang="en-US" sz="3200" dirty="0">
                <a:solidFill>
                  <a:srgbClr val="ADAFAA"/>
                </a:solidFill>
              </a:rPr>
              <a:t>Spring, 2019</a:t>
            </a:r>
          </a:p>
        </p:txBody>
      </p:sp>
      <p:sp>
        <p:nvSpPr>
          <p:cNvPr id="15369" name="Line 15"/>
          <p:cNvSpPr>
            <a:spLocks noChangeShapeType="1"/>
          </p:cNvSpPr>
          <p:nvPr/>
        </p:nvSpPr>
        <p:spPr bwMode="auto">
          <a:xfrm>
            <a:off x="23545800" y="762000"/>
            <a:ext cx="0" cy="4114800"/>
          </a:xfrm>
          <a:prstGeom prst="line">
            <a:avLst/>
          </a:prstGeom>
          <a:noFill/>
          <a:ln w="63500">
            <a:solidFill>
              <a:srgbClr val="ADAF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906" tIns="47453" rIns="94906" bIns="47453" anchor="ctr"/>
          <a:lstStyle/>
          <a:p>
            <a:endParaRPr lang="en-US"/>
          </a:p>
        </p:txBody>
      </p:sp>
      <p:pic>
        <p:nvPicPr>
          <p:cNvPr id="15371" name="Picture 2" descr="Stevens-Official-PMSColor-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6800" y="1060450"/>
            <a:ext cx="59182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12"/>
          <p:cNvSpPr txBox="1">
            <a:spLocks/>
          </p:cNvSpPr>
          <p:nvPr/>
        </p:nvSpPr>
        <p:spPr bwMode="auto">
          <a:xfrm>
            <a:off x="1262064" y="12866285"/>
            <a:ext cx="14036674" cy="12469634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5400" b="1" dirty="0">
                <a:latin typeface="Calibri" panose="020F0502020204030204" pitchFamily="34" charset="0"/>
              </a:rPr>
              <a:t>Data &amp; Data Processing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altLang="en-US" sz="4000" dirty="0">
                <a:latin typeface="Calibri" panose="020F0502020204030204" pitchFamily="34" charset="0"/>
              </a:rPr>
              <a:t>Comments of 3 competitor cars from popular YouTube channel Redline Reviews extracted using YouTube’s Data API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en-US" sz="4000" dirty="0">
              <a:latin typeface="Calibri" panose="020F0502020204030204" pitchFamily="34" charset="0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altLang="en-US" sz="4000" dirty="0">
              <a:latin typeface="Calibri" panose="020F0502020204030204" pitchFamily="34" charset="0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altLang="en-US" sz="4000" dirty="0">
              <a:latin typeface="Calibri" panose="020F0502020204030204" pitchFamily="34" charset="0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altLang="en-US" sz="4000" dirty="0">
              <a:latin typeface="Calibri" panose="020F0502020204030204" pitchFamily="34" charset="0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altLang="en-US" sz="4000" dirty="0">
              <a:latin typeface="Calibri" panose="020F0502020204030204" pitchFamily="34" charset="0"/>
            </a:endParaRP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Calibri" panose="020F0502020204030204" pitchFamily="34" charset="0"/>
              </a:rPr>
              <a:t>Rows with only original comments kept. Replies deleted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Calibri" panose="020F0502020204030204" pitchFamily="34" charset="0"/>
              </a:rPr>
              <a:t>Columns with only text i.e. comments kept, others removed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Calibri" panose="020F0502020204030204" pitchFamily="34" charset="0"/>
              </a:rPr>
              <a:t>Honda Accord- Published on 10/1/2017, 2155 comments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Calibri" panose="020F0502020204030204" pitchFamily="34" charset="0"/>
              </a:rPr>
              <a:t>Toyota Camry – Published on 6/21/2017, 1603 comments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Calibri" panose="020F0502020204030204" pitchFamily="34" charset="0"/>
              </a:rPr>
              <a:t>Nissan Altima – Published on 10/12/2018, 1444 comments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altLang="en-US" sz="4000" b="1" dirty="0">
                <a:latin typeface="Calibri" panose="020F0502020204030204" pitchFamily="34" charset="0"/>
              </a:rPr>
              <a:t>Other details:</a:t>
            </a:r>
            <a:r>
              <a:rPr lang="en-US" altLang="en-US" sz="4000" dirty="0">
                <a:latin typeface="Calibri" panose="020F0502020204030204" pitchFamily="34" charset="0"/>
              </a:rPr>
              <a:t> All 3 cars are in the same class, are all new models &amp; are reviewed by the same reviewer </a:t>
            </a:r>
          </a:p>
          <a:p>
            <a:pPr marL="571500" indent="-571500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en-US" sz="4000" dirty="0">
                <a:latin typeface="Calibri" panose="020F0502020204030204" pitchFamily="34" charset="0"/>
              </a:rPr>
              <a:t>Removed punctuation marks, converted all text to lower case and removed stopwords when necessary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en-US" sz="4000" dirty="0"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8830E-2F7B-4D7A-8F4A-F4D4AD01E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54" y="15240000"/>
            <a:ext cx="11941170" cy="3744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1B85E6-9F9B-4AB0-8609-F55996F5E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2169" y="15339981"/>
            <a:ext cx="2019304" cy="3661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2066BD-2B43-46FB-AE93-212844AC6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726" y="26670000"/>
            <a:ext cx="6287607" cy="38100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046E32D-51E4-4039-8875-8FF7CF5E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997" y="25665983"/>
            <a:ext cx="7850077" cy="514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38D6FD-DE70-44C0-9872-2DEFBD6A11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599" y="31729362"/>
            <a:ext cx="6287608" cy="3551238"/>
          </a:xfrm>
          <a:prstGeom prst="rect">
            <a:avLst/>
          </a:prstGeom>
        </p:spPr>
      </p:pic>
      <p:sp>
        <p:nvSpPr>
          <p:cNvPr id="29" name="Content Placeholder 12">
            <a:extLst>
              <a:ext uri="{FF2B5EF4-FFF2-40B4-BE49-F238E27FC236}">
                <a16:creationId xmlns:a16="http://schemas.microsoft.com/office/drawing/2014/main" id="{922D959D-AF58-4543-A67D-EB0305341D7D}"/>
              </a:ext>
            </a:extLst>
          </p:cNvPr>
          <p:cNvSpPr txBox="1">
            <a:spLocks/>
          </p:cNvSpPr>
          <p:nvPr/>
        </p:nvSpPr>
        <p:spPr bwMode="auto">
          <a:xfrm>
            <a:off x="1295400" y="25663525"/>
            <a:ext cx="14036674" cy="16246475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5400" b="1" dirty="0">
                <a:latin typeface="Calibri" panose="020F0502020204030204" pitchFamily="34" charset="0"/>
              </a:rPr>
              <a:t>Some EDA</a:t>
            </a:r>
          </a:p>
          <a:p>
            <a:pPr eaLnBrk="1" hangingPunct="1">
              <a:spcBef>
                <a:spcPct val="20000"/>
              </a:spcBef>
            </a:pPr>
            <a:endParaRPr lang="en-US" altLang="en-US" sz="54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13100" dirty="0">
              <a:latin typeface="Calibri" panose="020F0502020204030204" pitchFamily="34" charset="0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altLang="en-US" sz="4000" dirty="0">
              <a:latin typeface="Calibri" panose="020F0502020204030204" pitchFamily="34" charset="0"/>
            </a:endParaRPr>
          </a:p>
          <a:p>
            <a:pPr marL="0" indent="0" algn="ctr" eaLnBrk="1" hangingPunct="1">
              <a:spcBef>
                <a:spcPct val="20000"/>
              </a:spcBef>
            </a:pPr>
            <a:r>
              <a:rPr lang="en-US" altLang="en-US" sz="3200" b="1" dirty="0">
                <a:latin typeface="Calibri" panose="020F0502020204030204" pitchFamily="34" charset="0"/>
              </a:rPr>
              <a:t>Honda Accord (No stopwords)</a:t>
            </a:r>
          </a:p>
          <a:p>
            <a:pPr marL="0" indent="0" algn="ctr" eaLnBrk="1" hangingPunct="1">
              <a:spcBef>
                <a:spcPct val="20000"/>
              </a:spcBef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0" indent="0" algn="ctr" eaLnBrk="1" hangingPunct="1">
              <a:spcBef>
                <a:spcPct val="20000"/>
              </a:spcBef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0" indent="0" algn="ctr" eaLnBrk="1" hangingPunct="1">
              <a:spcBef>
                <a:spcPct val="20000"/>
              </a:spcBef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0" indent="0" algn="ctr" eaLnBrk="1" hangingPunct="1">
              <a:spcBef>
                <a:spcPct val="20000"/>
              </a:spcBef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0" indent="0" algn="ctr" eaLnBrk="1" hangingPunct="1">
              <a:spcBef>
                <a:spcPct val="20000"/>
              </a:spcBef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0" indent="0" algn="ctr" eaLnBrk="1" hangingPunct="1">
              <a:spcBef>
                <a:spcPct val="20000"/>
              </a:spcBef>
            </a:pPr>
            <a:endParaRPr lang="en-US" altLang="en-US" sz="3200" b="1" dirty="0">
              <a:latin typeface="Calibri" panose="020F0502020204030204" pitchFamily="34" charset="0"/>
            </a:endParaRPr>
          </a:p>
          <a:p>
            <a:pPr marL="0" indent="0" algn="ctr" eaLnBrk="1" hangingPunct="1">
              <a:spcBef>
                <a:spcPct val="20000"/>
              </a:spcBef>
            </a:pPr>
            <a:r>
              <a:rPr lang="en-US" altLang="en-US" sz="3200" b="1" dirty="0">
                <a:latin typeface="Calibri" panose="020F0502020204030204" pitchFamily="34" charset="0"/>
              </a:rPr>
              <a:t>Toyota Camry (No stopwords)</a:t>
            </a:r>
          </a:p>
          <a:p>
            <a:pPr marL="0" indent="0" algn="ctr" eaLnBrk="1" hangingPunct="1">
              <a:spcBef>
                <a:spcPct val="20000"/>
              </a:spcBef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0" indent="0" algn="ctr" eaLnBrk="1" hangingPunct="1">
              <a:spcBef>
                <a:spcPct val="20000"/>
              </a:spcBef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0" indent="0" algn="ctr" eaLnBrk="1" hangingPunct="1">
              <a:spcBef>
                <a:spcPct val="20000"/>
              </a:spcBef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0" indent="0" algn="ctr" eaLnBrk="1" hangingPunct="1">
              <a:spcBef>
                <a:spcPct val="20000"/>
              </a:spcBef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0" indent="0" algn="ctr" eaLnBrk="1" hangingPunct="1">
              <a:spcBef>
                <a:spcPct val="20000"/>
              </a:spcBef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0" indent="0" algn="ctr" eaLnBrk="1" hangingPunct="1">
              <a:spcBef>
                <a:spcPct val="20000"/>
              </a:spcBef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0" indent="0" algn="ctr" eaLnBrk="1" hangingPunct="1">
              <a:spcBef>
                <a:spcPct val="20000"/>
              </a:spcBef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0" indent="0" algn="ctr" eaLnBrk="1" hangingPunct="1">
              <a:spcBef>
                <a:spcPct val="20000"/>
              </a:spcBef>
            </a:pPr>
            <a:r>
              <a:rPr lang="en-US" altLang="en-US" sz="3200" b="1" dirty="0">
                <a:latin typeface="Calibri" panose="020F0502020204030204" pitchFamily="34" charset="0"/>
              </a:rPr>
              <a:t>Nissan Altima (No Stopwords)</a:t>
            </a:r>
          </a:p>
          <a:p>
            <a:pPr marL="0" indent="0" algn="ctr" eaLnBrk="1" hangingPunct="1">
              <a:spcBef>
                <a:spcPct val="20000"/>
              </a:spcBef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0" indent="0" algn="ctr" eaLnBrk="1" hangingPunct="1">
              <a:spcBef>
                <a:spcPct val="20000"/>
              </a:spcBef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0" indent="0" algn="ctr" eaLnBrk="1" hangingPunct="1">
              <a:spcBef>
                <a:spcPct val="20000"/>
              </a:spcBef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0" indent="0" algn="ctr" eaLnBrk="1" hangingPunct="1">
              <a:spcBef>
                <a:spcPct val="20000"/>
              </a:spcBef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0" indent="0" algn="ctr" eaLnBrk="1" hangingPunct="1">
              <a:spcBef>
                <a:spcPct val="20000"/>
              </a:spcBef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0" indent="0" algn="ctr" eaLnBrk="1" hangingPunct="1">
              <a:spcBef>
                <a:spcPct val="20000"/>
              </a:spcBef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0" indent="0" algn="ctr" eaLnBrk="1" hangingPunct="1">
              <a:spcBef>
                <a:spcPct val="20000"/>
              </a:spcBef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0" indent="0" algn="just" eaLnBrk="1" hangingPunct="1">
              <a:spcBef>
                <a:spcPct val="20000"/>
              </a:spcBef>
            </a:pPr>
            <a:endParaRPr lang="en-US" altLang="en-US" sz="4000" b="1" dirty="0">
              <a:latin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2093E7-5061-45E4-AAA2-88849D4101F5}"/>
              </a:ext>
            </a:extLst>
          </p:cNvPr>
          <p:cNvGrpSpPr/>
          <p:nvPr/>
        </p:nvGrpSpPr>
        <p:grpSpPr>
          <a:xfrm>
            <a:off x="1371599" y="31729362"/>
            <a:ext cx="13960475" cy="9190039"/>
            <a:chOff x="1371599" y="31729362"/>
            <a:chExt cx="13960475" cy="9190039"/>
          </a:xfrm>
        </p:grpSpPr>
        <p:pic>
          <p:nvPicPr>
            <p:cNvPr id="30" name="Picture 12">
              <a:extLst>
                <a:ext uri="{FF2B5EF4-FFF2-40B4-BE49-F238E27FC236}">
                  <a16:creationId xmlns:a16="http://schemas.microsoft.com/office/drawing/2014/main" id="{B85E4366-9CBE-4F0F-ACE7-CA0E159C3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5406" y="31729362"/>
              <a:ext cx="7563332" cy="3551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EF19E09A-86E1-46FE-B22D-F10FC8001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6164" y="36134305"/>
              <a:ext cx="8185910" cy="4785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63E6A5-F8DF-442A-8F47-8A6B678E9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71599" y="36529962"/>
              <a:ext cx="5774565" cy="397272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79642CB-0B69-41CB-82AB-217DC24813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170275" y="9396114"/>
            <a:ext cx="7553607" cy="32066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89C9E2-6507-4D74-B5B2-FC2C87FEF8D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079200" y="9748468"/>
            <a:ext cx="4648200" cy="28398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24900F-0928-42F2-8448-412016E6E4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010839" y="13801757"/>
            <a:ext cx="6349354" cy="32066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24C4AB4-8D12-484A-8A24-E3F8C3E0248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935415" y="19101102"/>
            <a:ext cx="4848696" cy="20001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6D93616-753C-49E5-92BD-11B280060D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71479" y="19026635"/>
            <a:ext cx="4652542" cy="20001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80E7F19-37F7-4938-979B-EA989CB80D6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669755" y="13603563"/>
            <a:ext cx="7267575" cy="33718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576FAF0-9629-4C69-9B70-BEC4DF34D9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861946" y="19026636"/>
            <a:ext cx="3856054" cy="200012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D5D54F8-3257-4D7A-BD76-A8A60999EE9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659370" y="23244768"/>
            <a:ext cx="3276600" cy="31146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5044EA4-879F-4B32-9237-2330AD161D5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162170" y="23292393"/>
            <a:ext cx="3343275" cy="30670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EF395D7-F8C4-42E1-8EED-337A000CE9F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374600" y="23191156"/>
            <a:ext cx="3352800" cy="298132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B5772E8-D53A-49BB-91E1-DB6AD1A4E87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383000" y="27055762"/>
            <a:ext cx="3257550" cy="30384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B0ABB83-0E1B-4D61-8EA7-B86006FA15C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6408020" y="30399037"/>
            <a:ext cx="3286125" cy="31432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58ABDEA-200B-4D7F-AC6A-7B1345B45BB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242338" y="27081162"/>
            <a:ext cx="3295650" cy="32289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95F3377-3408-4826-8115-C45644BDB65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1215385" y="30399037"/>
            <a:ext cx="3543300" cy="320992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AB9BD7C-AD53-4EC4-B0B8-DE6256988D6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5745282" y="27081162"/>
            <a:ext cx="3333750" cy="313372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92BBF5D-9629-46B9-BFAD-99EB4E7890F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5524021" y="30573703"/>
            <a:ext cx="3543300" cy="3038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2852</TotalTime>
  <Words>368</Words>
  <Application>Microsoft Office PowerPoint</Application>
  <PresentationFormat>Custom</PresentationFormat>
  <Paragraphs>102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Product Analysis using YouTube comments Gaurav Sawant Advisor: Amir H. Gandomi</vt:lpstr>
    </vt:vector>
  </TitlesOfParts>
  <Manager/>
  <Company>Stevens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Postertitle Author 1, Author 2,  Room location</dc:title>
  <dc:subject/>
  <dc:creator>BI&amp;A Poster</dc:creator>
  <cp:keywords/>
  <dc:description/>
  <cp:lastModifiedBy>Gaurav</cp:lastModifiedBy>
  <cp:revision>94</cp:revision>
  <cp:lastPrinted>2015-02-10T22:06:34Z</cp:lastPrinted>
  <dcterms:created xsi:type="dcterms:W3CDTF">2008-04-07T13:20:48Z</dcterms:created>
  <dcterms:modified xsi:type="dcterms:W3CDTF">2019-04-22T03:57:47Z</dcterms:modified>
  <cp:category/>
</cp:coreProperties>
</file>