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5"/>
    <p:sldMasterId id="2147483664" r:id="rId6"/>
    <p:sldMasterId id="214748366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Lst>
  <p:sldSz cy="6858000" cx="9144000"/>
  <p:notesSz cx="6858000" cy="9144000"/>
  <p:embeddedFontLst>
    <p:embeddedFont>
      <p:font typeface="Century Gothic"/>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05B3F09-BA8B-4116-B30D-BBBEED9A2CF2}">
  <a:tblStyle styleId="{E05B3F09-BA8B-4116-B30D-BBBEED9A2CF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CenturyGothic-boldItalic.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font" Target="fonts/CenturyGothic-regular.fntdata"/><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font" Target="fonts/CenturyGothic-italic.fntdata"/><Relationship Id="rId16" Type="http://schemas.openxmlformats.org/officeDocument/2006/relationships/slide" Target="slides/slide8.xml"/><Relationship Id="rId38" Type="http://schemas.openxmlformats.org/officeDocument/2006/relationships/font" Target="fonts/CenturyGothic-bold.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9a1a62e3c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9a1a62e3c_0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g49a1a62e3c_0_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9a1a62e3c_2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9a1a62e3c_2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49a1a62e3c_2_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9a1a62e3c_2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9a1a62e3c_2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g49a1a62e3c_2_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9a1a62e3c_2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9a1a62e3c_2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49a1a62e3c_2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49a1a62e3c_2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49a1a62e3c_2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49a1a62e3c_2_2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49a1a62e3c_2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49a1a62e3c_2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Address accuracy and self-labeled data set</a:t>
            </a:r>
            <a:endParaRPr/>
          </a:p>
        </p:txBody>
      </p:sp>
      <p:sp>
        <p:nvSpPr>
          <p:cNvPr id="303" name="Google Shape;303;g49a1a62e3c_2_3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49a1a62e3c_12_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49a1a62e3c_12_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g49a1a62e3c_12_6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49a1a62e3c_12_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49a1a62e3c_12_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Initially before people get the phones, most of the tweets are about Buying and News. Through the bulk of the post release phase, People predominantly talk about the features of the phone and then the concentration goes back to buying, news and accessories.</a:t>
            </a:r>
            <a:endParaRPr/>
          </a:p>
        </p:txBody>
      </p:sp>
      <p:sp>
        <p:nvSpPr>
          <p:cNvPr id="325" name="Google Shape;325;g49a1a62e3c_12_8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49a1a62e3c_3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49a1a62e3c_3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49a1a62e3c_3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49a1a62e3c_1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49a1a62e3c_1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g49a1a62e3c_1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99c58262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99c58262d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499c58262d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49a1a62e3c_1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49a1a62e3c_1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49a1a62e3c_1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499c58262d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499c58262d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499c58262d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499c58262d_0_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499c58262d_0_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g499c58262d_0_5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499c58262d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499c58262d_0_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g499c58262d_0_6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499c58262d_0_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499c58262d_0_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g499c58262d_0_7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499c58262d_0_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499c58262d_0_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g499c58262d_0_9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499c58262d_0_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499c58262d_0_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g499c58262d_0_8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499c58262d_0_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499c58262d_0_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g499c58262d_0_10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99c58262d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99c58262d_0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499c58262d_0_4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99c58262d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99c58262d_0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499c58262d_0_3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99c58262d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99c58262d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499c58262d_0_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99c58262d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99c58262d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499c58262d_0_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9a1a62e3c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9a1a62e3c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Stop Words: ["1", "2", "3", "x", "http", "https", "iphone", "apple", "iphonex", "X", "x", "vs", "iphonexsmax", "wallpapers", "free", "download", "one", "'iphon…",</a:t>
            </a:r>
            <a:endParaRPr/>
          </a:p>
          <a:p>
            <a:pPr indent="0" lvl="0" marL="0" rtl="0" algn="l">
              <a:spcBef>
                <a:spcPts val="0"/>
              </a:spcBef>
              <a:spcAft>
                <a:spcPts val="0"/>
              </a:spcAft>
              <a:buClr>
                <a:schemeClr val="dk1"/>
              </a:buClr>
              <a:buSzPts val="1100"/>
              <a:buFont typeface="Arial"/>
              <a:buNone/>
            </a:pPr>
            <a:r>
              <a:rPr lang="en-US"/>
              <a:t>                    "enter", "chance", "win", "64", "gb", "via", "youtube", "comparison", "new", "play", "max", "wallpaper", "ar72014", "’"]</a:t>
            </a:r>
            <a:endParaRPr/>
          </a:p>
          <a:p>
            <a:pPr indent="0" lvl="0" marL="0" rtl="0" algn="l">
              <a:spcBef>
                <a:spcPts val="0"/>
              </a:spcBef>
              <a:spcAft>
                <a:spcPts val="0"/>
              </a:spcAft>
              <a:buNone/>
            </a:pPr>
            <a:r>
              <a:t/>
            </a:r>
            <a:endParaRPr/>
          </a:p>
        </p:txBody>
      </p:sp>
      <p:sp>
        <p:nvSpPr>
          <p:cNvPr id="221" name="Google Shape;221;g49a1a62e3c_0_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9a1a62e3c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9a1a62e3c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Notice bigrams like x_x which don’t make sense</a:t>
            </a:r>
            <a:endParaRPr/>
          </a:p>
        </p:txBody>
      </p:sp>
      <p:sp>
        <p:nvSpPr>
          <p:cNvPr id="231" name="Google Shape;231;g49a1a62e3c_0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9a1a62e3c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9a1a62e3c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bigrams were actually xs_xs</a:t>
            </a:r>
            <a:endParaRPr/>
          </a:p>
        </p:txBody>
      </p:sp>
      <p:sp>
        <p:nvSpPr>
          <p:cNvPr id="241" name="Google Shape;241;g49a1a62e3c_0_2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3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3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hield">
  <p:cSld name="Shield">
    <p:spTree>
      <p:nvGrpSpPr>
        <p:cNvPr id="10" name="Shape 10"/>
        <p:cNvGrpSpPr/>
        <p:nvPr/>
      </p:nvGrpSpPr>
      <p:grpSpPr>
        <a:xfrm>
          <a:off x="0" y="0"/>
          <a:ext cx="0" cy="0"/>
          <a:chOff x="0" y="0"/>
          <a:chExt cx="0" cy="0"/>
        </a:xfrm>
      </p:grpSpPr>
      <p:pic>
        <p:nvPicPr>
          <p:cNvPr descr="shield.png" id="11" name="Google Shape;11;p2"/>
          <p:cNvPicPr preferRelativeResize="0"/>
          <p:nvPr/>
        </p:nvPicPr>
        <p:blipFill rotWithShape="1">
          <a:blip r:embed="rId2">
            <a:alphaModFix/>
          </a:blip>
          <a:srcRect b="0" l="0" r="0" t="0"/>
          <a:stretch/>
        </p:blipFill>
        <p:spPr>
          <a:xfrm>
            <a:off x="3927063" y="1170132"/>
            <a:ext cx="5216937" cy="5687868"/>
          </a:xfrm>
          <a:prstGeom prst="rect">
            <a:avLst/>
          </a:prstGeom>
          <a:noFill/>
          <a:ln>
            <a:noFill/>
          </a:ln>
        </p:spPr>
      </p:pic>
      <p:sp>
        <p:nvSpPr>
          <p:cNvPr id="12" name="Google Shape;12;p2"/>
          <p:cNvSpPr txBox="1"/>
          <p:nvPr>
            <p:ph idx="1" type="body"/>
          </p:nvPr>
        </p:nvSpPr>
        <p:spPr>
          <a:xfrm>
            <a:off x="123826" y="3534870"/>
            <a:ext cx="3828116" cy="1204686"/>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 name="Google Shape;13;p2"/>
          <p:cNvSpPr txBox="1"/>
          <p:nvPr>
            <p:ph idx="2" type="body"/>
          </p:nvPr>
        </p:nvSpPr>
        <p:spPr>
          <a:xfrm>
            <a:off x="123825" y="1725705"/>
            <a:ext cx="5000999" cy="1648865"/>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Google Shape;14;p2"/>
          <p:cNvSpPr txBox="1"/>
          <p:nvPr>
            <p:ph idx="3" type="body"/>
          </p:nvPr>
        </p:nvSpPr>
        <p:spPr>
          <a:xfrm>
            <a:off x="115889" y="4898571"/>
            <a:ext cx="3845138" cy="1256167"/>
          </a:xfrm>
          <a:prstGeom prst="rect">
            <a:avLst/>
          </a:prstGeom>
          <a:noFill/>
          <a:ln>
            <a:noFill/>
          </a:ln>
        </p:spPr>
        <p:txBody>
          <a:bodyPr anchorCtr="0" anchor="t" bIns="45700" lIns="91425" spcFirstLastPara="1" rIns="91425" wrap="square" tIns="45700"/>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15" name="Google Shape;15;p2"/>
          <p:cNvGrpSpPr/>
          <p:nvPr/>
        </p:nvGrpSpPr>
        <p:grpSpPr>
          <a:xfrm>
            <a:off x="0" y="6419355"/>
            <a:ext cx="9144000" cy="438645"/>
            <a:chOff x="0" y="4172975"/>
            <a:chExt cx="9144000" cy="438645"/>
          </a:xfrm>
        </p:grpSpPr>
        <p:cxnSp>
          <p:nvCxnSpPr>
            <p:cNvPr id="16" name="Google Shape;16;p2"/>
            <p:cNvCxnSpPr/>
            <p:nvPr/>
          </p:nvCxnSpPr>
          <p:spPr>
            <a:xfrm rot="10800000">
              <a:off x="0" y="4172975"/>
              <a:ext cx="3044952" cy="0"/>
            </a:xfrm>
            <a:prstGeom prst="straightConnector1">
              <a:avLst/>
            </a:prstGeom>
            <a:noFill/>
            <a:ln cap="flat" cmpd="sng" w="50800">
              <a:solidFill>
                <a:srgbClr val="DF7023"/>
              </a:solidFill>
              <a:prstDash val="solid"/>
              <a:round/>
              <a:headEnd len="sm" w="sm" type="none"/>
              <a:tailEnd len="sm" w="sm" type="none"/>
            </a:ln>
          </p:spPr>
        </p:cxnSp>
        <p:cxnSp>
          <p:nvCxnSpPr>
            <p:cNvPr id="17" name="Google Shape;17;p2"/>
            <p:cNvCxnSpPr/>
            <p:nvPr/>
          </p:nvCxnSpPr>
          <p:spPr>
            <a:xfrm rot="10800000">
              <a:off x="3044952" y="4173532"/>
              <a:ext cx="6099048" cy="0"/>
            </a:xfrm>
            <a:prstGeom prst="straightConnector1">
              <a:avLst/>
            </a:prstGeom>
            <a:noFill/>
            <a:ln cap="flat" cmpd="sng" w="50800">
              <a:solidFill>
                <a:srgbClr val="0F787D"/>
              </a:solidFill>
              <a:prstDash val="solid"/>
              <a:round/>
              <a:headEnd len="sm" w="sm" type="none"/>
              <a:tailEnd len="sm" w="sm" type="none"/>
            </a:ln>
          </p:spPr>
        </p:cxnSp>
        <p:sp>
          <p:nvSpPr>
            <p:cNvPr id="18" name="Google Shape;18;p2"/>
            <p:cNvSpPr/>
            <p:nvPr/>
          </p:nvSpPr>
          <p:spPr>
            <a:xfrm>
              <a:off x="0" y="4200140"/>
              <a:ext cx="9144000" cy="41148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9" name="Google Shape;19;p2"/>
          <p:cNvGrpSpPr/>
          <p:nvPr/>
        </p:nvGrpSpPr>
        <p:grpSpPr>
          <a:xfrm>
            <a:off x="0" y="12207"/>
            <a:ext cx="9144000" cy="557"/>
            <a:chOff x="0" y="12207"/>
            <a:chExt cx="9144000" cy="557"/>
          </a:xfrm>
        </p:grpSpPr>
        <p:cxnSp>
          <p:nvCxnSpPr>
            <p:cNvPr id="20" name="Google Shape;20;p2"/>
            <p:cNvCxnSpPr/>
            <p:nvPr/>
          </p:nvCxnSpPr>
          <p:spPr>
            <a:xfrm rot="10800000">
              <a:off x="0" y="12207"/>
              <a:ext cx="3044952" cy="0"/>
            </a:xfrm>
            <a:prstGeom prst="straightConnector1">
              <a:avLst/>
            </a:prstGeom>
            <a:noFill/>
            <a:ln cap="flat" cmpd="sng" w="50800">
              <a:solidFill>
                <a:srgbClr val="A5A5A5"/>
              </a:solidFill>
              <a:prstDash val="solid"/>
              <a:round/>
              <a:headEnd len="sm" w="sm" type="none"/>
              <a:tailEnd len="sm" w="sm" type="none"/>
            </a:ln>
          </p:spPr>
        </p:cxnSp>
        <p:cxnSp>
          <p:nvCxnSpPr>
            <p:cNvPr id="21" name="Google Shape;21;p2"/>
            <p:cNvCxnSpPr/>
            <p:nvPr/>
          </p:nvCxnSpPr>
          <p:spPr>
            <a:xfrm rot="10800000">
              <a:off x="3044952" y="12764"/>
              <a:ext cx="6099048" cy="0"/>
            </a:xfrm>
            <a:prstGeom prst="straightConnector1">
              <a:avLst/>
            </a:prstGeom>
            <a:noFill/>
            <a:ln cap="flat" cmpd="sng" w="50800">
              <a:solidFill>
                <a:srgbClr val="90152A"/>
              </a:solidFill>
              <a:prstDash val="solid"/>
              <a:round/>
              <a:headEnd len="sm" w="sm" type="none"/>
              <a:tailEnd len="sm" w="sm" type="none"/>
            </a:ln>
          </p:spPr>
        </p:cxnSp>
      </p:grpSp>
      <p:pic>
        <p:nvPicPr>
          <p:cNvPr descr="top-logo.png" id="22" name="Google Shape;22;p2"/>
          <p:cNvPicPr preferRelativeResize="0"/>
          <p:nvPr/>
        </p:nvPicPr>
        <p:blipFill rotWithShape="1">
          <a:blip r:embed="rId3">
            <a:alphaModFix/>
          </a:blip>
          <a:srcRect b="0" l="0" r="0" t="0"/>
          <a:stretch/>
        </p:blipFill>
        <p:spPr>
          <a:xfrm>
            <a:off x="244475" y="-6350"/>
            <a:ext cx="2298700" cy="130636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head w/ Bullets 2 col">
  <p:cSld name="Subhead w/ Bullets 2 col">
    <p:spTree>
      <p:nvGrpSpPr>
        <p:cNvPr id="129" name="Shape 129"/>
        <p:cNvGrpSpPr/>
        <p:nvPr/>
      </p:nvGrpSpPr>
      <p:grpSpPr>
        <a:xfrm>
          <a:off x="0" y="0"/>
          <a:ext cx="0" cy="0"/>
          <a:chOff x="0" y="0"/>
          <a:chExt cx="0" cy="0"/>
        </a:xfrm>
      </p:grpSpPr>
      <p:sp>
        <p:nvSpPr>
          <p:cNvPr id="130" name="Google Shape;130;p12"/>
          <p:cNvSpPr txBox="1"/>
          <p:nvPr>
            <p:ph idx="12" type="sldNum"/>
          </p:nvPr>
        </p:nvSpPr>
        <p:spPr>
          <a:xfrm>
            <a:off x="8546351" y="6460940"/>
            <a:ext cx="476623"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1" name="Google Shape;131;p12"/>
          <p:cNvSpPr txBox="1"/>
          <p:nvPr>
            <p:ph idx="1" type="body"/>
          </p:nvPr>
        </p:nvSpPr>
        <p:spPr>
          <a:xfrm>
            <a:off x="227013" y="1709351"/>
            <a:ext cx="4242014" cy="4384542"/>
          </a:xfrm>
          <a:prstGeom prst="rect">
            <a:avLst/>
          </a:prstGeom>
          <a:noFill/>
          <a:ln>
            <a:noFill/>
          </a:ln>
        </p:spPr>
        <p:txBody>
          <a:bodyPr anchorCtr="0" anchor="t" bIns="45700" lIns="91425" spcFirstLastPara="1" rIns="91425" wrap="square" tIns="45700"/>
          <a:lstStyle>
            <a:lvl1pPr indent="-330200" lvl="0" marL="457200" marR="0" rtl="0" algn="l">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spcBef>
                <a:spcPts val="1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2100" lvl="3" marL="18288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292100" lvl="4" marL="22860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2" name="Google Shape;132;p12"/>
          <p:cNvSpPr txBox="1"/>
          <p:nvPr>
            <p:ph type="title"/>
          </p:nvPr>
        </p:nvSpPr>
        <p:spPr>
          <a:xfrm>
            <a:off x="227013" y="418353"/>
            <a:ext cx="7303340" cy="535863"/>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3" name="Google Shape;133;p12"/>
          <p:cNvSpPr txBox="1"/>
          <p:nvPr>
            <p:ph idx="2" type="body"/>
          </p:nvPr>
        </p:nvSpPr>
        <p:spPr>
          <a:xfrm>
            <a:off x="227013" y="1006103"/>
            <a:ext cx="8691562" cy="40806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228600" lvl="2" marL="13716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3pPr>
            <a:lvl4pPr indent="-228600" lvl="3" marL="18288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4pPr>
            <a:lvl5pPr indent="-228600" lvl="4" marL="22860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4" name="Google Shape;134;p12"/>
          <p:cNvSpPr txBox="1"/>
          <p:nvPr>
            <p:ph idx="3" type="body"/>
          </p:nvPr>
        </p:nvSpPr>
        <p:spPr>
          <a:xfrm>
            <a:off x="4627391" y="1709351"/>
            <a:ext cx="4242014" cy="4384542"/>
          </a:xfrm>
          <a:prstGeom prst="rect">
            <a:avLst/>
          </a:prstGeom>
          <a:noFill/>
          <a:ln>
            <a:noFill/>
          </a:ln>
        </p:spPr>
        <p:txBody>
          <a:bodyPr anchorCtr="0" anchor="t" bIns="45700" lIns="91425" spcFirstLastPara="1" rIns="91425" wrap="square" tIns="45700"/>
          <a:lstStyle>
            <a:lvl1pPr indent="-330200" lvl="0" marL="457200" marR="0" rtl="0" algn="l">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spcBef>
                <a:spcPts val="1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2100" lvl="3" marL="18288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292100" lvl="4" marL="22860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head w/ No Bullets">
  <p:cSld name="Subhead w/ No Bullets">
    <p:spTree>
      <p:nvGrpSpPr>
        <p:cNvPr id="135" name="Shape 135"/>
        <p:cNvGrpSpPr/>
        <p:nvPr/>
      </p:nvGrpSpPr>
      <p:grpSpPr>
        <a:xfrm>
          <a:off x="0" y="0"/>
          <a:ext cx="0" cy="0"/>
          <a:chOff x="0" y="0"/>
          <a:chExt cx="0" cy="0"/>
        </a:xfrm>
      </p:grpSpPr>
      <p:sp>
        <p:nvSpPr>
          <p:cNvPr id="136" name="Google Shape;136;p13"/>
          <p:cNvSpPr txBox="1"/>
          <p:nvPr>
            <p:ph idx="1" type="body"/>
          </p:nvPr>
        </p:nvSpPr>
        <p:spPr>
          <a:xfrm>
            <a:off x="227013" y="1709351"/>
            <a:ext cx="8691562" cy="4384543"/>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7" name="Google Shape;137;p13"/>
          <p:cNvSpPr txBox="1"/>
          <p:nvPr>
            <p:ph type="title"/>
          </p:nvPr>
        </p:nvSpPr>
        <p:spPr>
          <a:xfrm>
            <a:off x="227013" y="418353"/>
            <a:ext cx="7303340" cy="535863"/>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8" name="Google Shape;138;p13"/>
          <p:cNvSpPr txBox="1"/>
          <p:nvPr>
            <p:ph idx="12" type="sldNum"/>
          </p:nvPr>
        </p:nvSpPr>
        <p:spPr>
          <a:xfrm>
            <a:off x="8546351" y="6460940"/>
            <a:ext cx="476623"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9" name="Google Shape;139;p13"/>
          <p:cNvSpPr txBox="1"/>
          <p:nvPr>
            <p:ph idx="2" type="body"/>
          </p:nvPr>
        </p:nvSpPr>
        <p:spPr>
          <a:xfrm>
            <a:off x="227013" y="1006103"/>
            <a:ext cx="8691562" cy="40806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228600" lvl="2" marL="13716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3pPr>
            <a:lvl4pPr indent="-228600" lvl="3" marL="18288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4pPr>
            <a:lvl5pPr indent="-228600" lvl="4" marL="22860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head w/ No Bullets 2 col">
  <p:cSld name="Subhead w/ No Bullets 2 col">
    <p:spTree>
      <p:nvGrpSpPr>
        <p:cNvPr id="140" name="Shape 140"/>
        <p:cNvGrpSpPr/>
        <p:nvPr/>
      </p:nvGrpSpPr>
      <p:grpSpPr>
        <a:xfrm>
          <a:off x="0" y="0"/>
          <a:ext cx="0" cy="0"/>
          <a:chOff x="0" y="0"/>
          <a:chExt cx="0" cy="0"/>
        </a:xfrm>
      </p:grpSpPr>
      <p:sp>
        <p:nvSpPr>
          <p:cNvPr id="141" name="Google Shape;141;p14"/>
          <p:cNvSpPr txBox="1"/>
          <p:nvPr>
            <p:ph idx="12" type="sldNum"/>
          </p:nvPr>
        </p:nvSpPr>
        <p:spPr>
          <a:xfrm>
            <a:off x="8546351" y="6460940"/>
            <a:ext cx="476623"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42" name="Google Shape;142;p14"/>
          <p:cNvSpPr txBox="1"/>
          <p:nvPr>
            <p:ph idx="1" type="body"/>
          </p:nvPr>
        </p:nvSpPr>
        <p:spPr>
          <a:xfrm>
            <a:off x="227013" y="1709351"/>
            <a:ext cx="4214555" cy="4384543"/>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3" name="Google Shape;143;p14"/>
          <p:cNvSpPr txBox="1"/>
          <p:nvPr>
            <p:ph type="title"/>
          </p:nvPr>
        </p:nvSpPr>
        <p:spPr>
          <a:xfrm>
            <a:off x="227013" y="418353"/>
            <a:ext cx="7303340" cy="535863"/>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4" name="Google Shape;144;p14"/>
          <p:cNvSpPr txBox="1"/>
          <p:nvPr>
            <p:ph idx="2" type="body"/>
          </p:nvPr>
        </p:nvSpPr>
        <p:spPr>
          <a:xfrm>
            <a:off x="227013" y="1006103"/>
            <a:ext cx="8691562" cy="40806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228600" lvl="2" marL="13716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3pPr>
            <a:lvl4pPr indent="-228600" lvl="3" marL="18288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4pPr>
            <a:lvl5pPr indent="-228600" lvl="4" marL="22860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5" name="Google Shape;145;p14"/>
          <p:cNvSpPr txBox="1"/>
          <p:nvPr>
            <p:ph idx="3" type="body"/>
          </p:nvPr>
        </p:nvSpPr>
        <p:spPr>
          <a:xfrm>
            <a:off x="4620526" y="1709351"/>
            <a:ext cx="4269473" cy="4384543"/>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no Subhead">
  <p:cSld name="Title with no Subhead">
    <p:spTree>
      <p:nvGrpSpPr>
        <p:cNvPr id="146" name="Shape 146"/>
        <p:cNvGrpSpPr/>
        <p:nvPr/>
      </p:nvGrpSpPr>
      <p:grpSpPr>
        <a:xfrm>
          <a:off x="0" y="0"/>
          <a:ext cx="0" cy="0"/>
          <a:chOff x="0" y="0"/>
          <a:chExt cx="0" cy="0"/>
        </a:xfrm>
      </p:grpSpPr>
      <p:sp>
        <p:nvSpPr>
          <p:cNvPr id="147" name="Google Shape;147;p15"/>
          <p:cNvSpPr txBox="1"/>
          <p:nvPr>
            <p:ph idx="12" type="sldNum"/>
          </p:nvPr>
        </p:nvSpPr>
        <p:spPr>
          <a:xfrm>
            <a:off x="8546351" y="6460940"/>
            <a:ext cx="476623"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48" name="Google Shape;148;p15"/>
          <p:cNvSpPr txBox="1"/>
          <p:nvPr>
            <p:ph idx="1" type="body"/>
          </p:nvPr>
        </p:nvSpPr>
        <p:spPr>
          <a:xfrm>
            <a:off x="227013" y="1112109"/>
            <a:ext cx="8691562" cy="4981786"/>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9" name="Google Shape;149;p15"/>
          <p:cNvSpPr txBox="1"/>
          <p:nvPr>
            <p:ph type="title"/>
          </p:nvPr>
        </p:nvSpPr>
        <p:spPr>
          <a:xfrm>
            <a:off x="227013" y="418353"/>
            <a:ext cx="7303340" cy="535863"/>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no Subhead 2 col">
  <p:cSld name="Title with no Subhead 2 col">
    <p:spTree>
      <p:nvGrpSpPr>
        <p:cNvPr id="150" name="Shape 150"/>
        <p:cNvGrpSpPr/>
        <p:nvPr/>
      </p:nvGrpSpPr>
      <p:grpSpPr>
        <a:xfrm>
          <a:off x="0" y="0"/>
          <a:ext cx="0" cy="0"/>
          <a:chOff x="0" y="0"/>
          <a:chExt cx="0" cy="0"/>
        </a:xfrm>
      </p:grpSpPr>
      <p:sp>
        <p:nvSpPr>
          <p:cNvPr id="151" name="Google Shape;151;p16"/>
          <p:cNvSpPr txBox="1"/>
          <p:nvPr>
            <p:ph idx="12" type="sldNum"/>
          </p:nvPr>
        </p:nvSpPr>
        <p:spPr>
          <a:xfrm>
            <a:off x="8546351" y="6460940"/>
            <a:ext cx="476623"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52" name="Google Shape;152;p16"/>
          <p:cNvSpPr txBox="1"/>
          <p:nvPr>
            <p:ph idx="1" type="body"/>
          </p:nvPr>
        </p:nvSpPr>
        <p:spPr>
          <a:xfrm>
            <a:off x="227013" y="1112109"/>
            <a:ext cx="4248879" cy="4981786"/>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3" name="Google Shape;153;p16"/>
          <p:cNvSpPr txBox="1"/>
          <p:nvPr>
            <p:ph type="title"/>
          </p:nvPr>
        </p:nvSpPr>
        <p:spPr>
          <a:xfrm>
            <a:off x="227013" y="418353"/>
            <a:ext cx="7303340" cy="535863"/>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4" name="Google Shape;154;p16"/>
          <p:cNvSpPr txBox="1"/>
          <p:nvPr>
            <p:ph idx="2" type="body"/>
          </p:nvPr>
        </p:nvSpPr>
        <p:spPr>
          <a:xfrm>
            <a:off x="4661715" y="1112109"/>
            <a:ext cx="4248879" cy="4981786"/>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Slide">
  <p:cSld name="Closing Slide">
    <p:spTree>
      <p:nvGrpSpPr>
        <p:cNvPr id="156" name="Shape 156"/>
        <p:cNvGrpSpPr/>
        <p:nvPr/>
      </p:nvGrpSpPr>
      <p:grpSpPr>
        <a:xfrm>
          <a:off x="0" y="0"/>
          <a:ext cx="0" cy="0"/>
          <a:chOff x="0" y="0"/>
          <a:chExt cx="0" cy="0"/>
        </a:xfrm>
      </p:grpSpPr>
      <p:grpSp>
        <p:nvGrpSpPr>
          <p:cNvPr id="157" name="Google Shape;157;p18"/>
          <p:cNvGrpSpPr/>
          <p:nvPr/>
        </p:nvGrpSpPr>
        <p:grpSpPr>
          <a:xfrm>
            <a:off x="0" y="5245111"/>
            <a:ext cx="9144000" cy="1612889"/>
            <a:chOff x="-1276426" y="5245111"/>
            <a:chExt cx="9144000" cy="1612889"/>
          </a:xfrm>
        </p:grpSpPr>
        <p:cxnSp>
          <p:nvCxnSpPr>
            <p:cNvPr id="158" name="Google Shape;158;p18"/>
            <p:cNvCxnSpPr/>
            <p:nvPr/>
          </p:nvCxnSpPr>
          <p:spPr>
            <a:xfrm>
              <a:off x="4822622" y="5245111"/>
              <a:ext cx="3044952" cy="0"/>
            </a:xfrm>
            <a:prstGeom prst="straightConnector1">
              <a:avLst/>
            </a:prstGeom>
            <a:noFill/>
            <a:ln cap="flat" cmpd="sng" w="50800">
              <a:solidFill>
                <a:srgbClr val="DF7023"/>
              </a:solidFill>
              <a:prstDash val="solid"/>
              <a:round/>
              <a:headEnd len="sm" w="sm" type="none"/>
              <a:tailEnd len="sm" w="sm" type="none"/>
            </a:ln>
          </p:spPr>
        </p:cxnSp>
        <p:cxnSp>
          <p:nvCxnSpPr>
            <p:cNvPr id="159" name="Google Shape;159;p18"/>
            <p:cNvCxnSpPr/>
            <p:nvPr/>
          </p:nvCxnSpPr>
          <p:spPr>
            <a:xfrm>
              <a:off x="-1276426" y="5245668"/>
              <a:ext cx="6099048" cy="0"/>
            </a:xfrm>
            <a:prstGeom prst="straightConnector1">
              <a:avLst/>
            </a:prstGeom>
            <a:noFill/>
            <a:ln cap="flat" cmpd="sng" w="50800">
              <a:solidFill>
                <a:srgbClr val="0F787D"/>
              </a:solidFill>
              <a:prstDash val="solid"/>
              <a:round/>
              <a:headEnd len="sm" w="sm" type="none"/>
              <a:tailEnd len="sm" w="sm" type="none"/>
            </a:ln>
          </p:spPr>
        </p:cxnSp>
        <p:sp>
          <p:nvSpPr>
            <p:cNvPr id="160" name="Google Shape;160;p18"/>
            <p:cNvSpPr/>
            <p:nvPr/>
          </p:nvSpPr>
          <p:spPr>
            <a:xfrm>
              <a:off x="-1276426" y="5272276"/>
              <a:ext cx="9144000" cy="1585724"/>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61" name="Google Shape;161;p18"/>
          <p:cNvSpPr txBox="1"/>
          <p:nvPr>
            <p:ph idx="1" type="subTitle"/>
          </p:nvPr>
        </p:nvSpPr>
        <p:spPr>
          <a:xfrm>
            <a:off x="1371600" y="5240939"/>
            <a:ext cx="6400800" cy="1298388"/>
          </a:xfrm>
          <a:prstGeom prst="rect">
            <a:avLst/>
          </a:prstGeom>
          <a:noFill/>
          <a:ln>
            <a:noFill/>
          </a:ln>
        </p:spPr>
        <p:txBody>
          <a:bodyPr anchorCtr="0" anchor="ctr" bIns="45700" lIns="91425" spcFirstLastPara="1" rIns="91425" wrap="square" tIns="45700"/>
          <a:lstStyle>
            <a:lvl1pPr lvl="0" marR="0" rtl="0" algn="ctr">
              <a:lnSpc>
                <a:spcPct val="120000"/>
              </a:lnSpc>
              <a:spcBef>
                <a:spcPts val="0"/>
              </a:spcBef>
              <a:spcAft>
                <a:spcPts val="0"/>
              </a:spcAft>
              <a:buClr>
                <a:srgbClr val="3F3F3F"/>
              </a:buClr>
              <a:buSzPts val="1800"/>
              <a:buFont typeface="Arial"/>
              <a:buNone/>
              <a:defRPr b="0" i="0" sz="1800" u="none" cap="none" strike="noStrike">
                <a:solidFill>
                  <a:srgbClr val="3F3F3F"/>
                </a:solidFill>
                <a:latin typeface="Arial"/>
                <a:ea typeface="Arial"/>
                <a:cs typeface="Arial"/>
                <a:sym typeface="Arial"/>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pic>
        <p:nvPicPr>
          <p:cNvPr descr="Stevens-Secondary-PMSColor-R.png" id="162" name="Google Shape;162;p18"/>
          <p:cNvPicPr preferRelativeResize="0"/>
          <p:nvPr/>
        </p:nvPicPr>
        <p:blipFill rotWithShape="1">
          <a:blip r:embed="rId2">
            <a:alphaModFix/>
          </a:blip>
          <a:srcRect b="0" l="0" r="0" t="0"/>
          <a:stretch/>
        </p:blipFill>
        <p:spPr>
          <a:xfrm>
            <a:off x="2805428" y="678404"/>
            <a:ext cx="3544298" cy="3028003"/>
          </a:xfrm>
          <a:prstGeom prst="rect">
            <a:avLst/>
          </a:prstGeom>
          <a:noFill/>
          <a:ln>
            <a:noFill/>
          </a:ln>
        </p:spPr>
      </p:pic>
      <p:pic>
        <p:nvPicPr>
          <p:cNvPr id="163" name="Google Shape;163;p18"/>
          <p:cNvPicPr preferRelativeResize="0"/>
          <p:nvPr/>
        </p:nvPicPr>
        <p:blipFill rotWithShape="1">
          <a:blip r:embed="rId3">
            <a:alphaModFix/>
          </a:blip>
          <a:srcRect b="0" l="0" r="0" t="0"/>
          <a:stretch/>
        </p:blipFill>
        <p:spPr>
          <a:xfrm>
            <a:off x="3352800" y="4263995"/>
            <a:ext cx="2438400" cy="3683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evens Seal">
  <p:cSld name="Stevens Seal">
    <p:spTree>
      <p:nvGrpSpPr>
        <p:cNvPr id="23" name="Shape 23"/>
        <p:cNvGrpSpPr/>
        <p:nvPr/>
      </p:nvGrpSpPr>
      <p:grpSpPr>
        <a:xfrm>
          <a:off x="0" y="0"/>
          <a:ext cx="0" cy="0"/>
          <a:chOff x="0" y="0"/>
          <a:chExt cx="0" cy="0"/>
        </a:xfrm>
      </p:grpSpPr>
      <p:pic>
        <p:nvPicPr>
          <p:cNvPr id="24" name="Google Shape;24;p3"/>
          <p:cNvPicPr preferRelativeResize="0"/>
          <p:nvPr/>
        </p:nvPicPr>
        <p:blipFill rotWithShape="1">
          <a:blip r:embed="rId2">
            <a:alphaModFix/>
          </a:blip>
          <a:srcRect b="0" l="0" r="0" t="0"/>
          <a:stretch/>
        </p:blipFill>
        <p:spPr>
          <a:xfrm>
            <a:off x="3786187" y="0"/>
            <a:ext cx="5357812" cy="6858000"/>
          </a:xfrm>
          <a:prstGeom prst="rect">
            <a:avLst/>
          </a:prstGeom>
          <a:noFill/>
          <a:ln>
            <a:noFill/>
          </a:ln>
        </p:spPr>
      </p:pic>
      <p:sp>
        <p:nvSpPr>
          <p:cNvPr id="25" name="Google Shape;25;p3"/>
          <p:cNvSpPr txBox="1"/>
          <p:nvPr>
            <p:ph idx="1" type="body"/>
          </p:nvPr>
        </p:nvSpPr>
        <p:spPr>
          <a:xfrm>
            <a:off x="115889" y="4898571"/>
            <a:ext cx="5008936" cy="1256167"/>
          </a:xfrm>
          <a:prstGeom prst="rect">
            <a:avLst/>
          </a:prstGeom>
          <a:noFill/>
          <a:ln>
            <a:noFill/>
          </a:ln>
        </p:spPr>
        <p:txBody>
          <a:bodyPr anchorCtr="0" anchor="t" bIns="45700" lIns="91425" spcFirstLastPara="1" rIns="91425" wrap="square" tIns="45700"/>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Google Shape;26;p3"/>
          <p:cNvSpPr txBox="1"/>
          <p:nvPr>
            <p:ph idx="2" type="body"/>
          </p:nvPr>
        </p:nvSpPr>
        <p:spPr>
          <a:xfrm>
            <a:off x="123825" y="3534870"/>
            <a:ext cx="4993528" cy="1204686"/>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7" name="Google Shape;27;p3"/>
          <p:cNvSpPr txBox="1"/>
          <p:nvPr>
            <p:ph idx="3" type="body"/>
          </p:nvPr>
        </p:nvSpPr>
        <p:spPr>
          <a:xfrm>
            <a:off x="123825" y="1725705"/>
            <a:ext cx="5000999" cy="1648865"/>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28" name="Google Shape;28;p3"/>
          <p:cNvGrpSpPr/>
          <p:nvPr/>
        </p:nvGrpSpPr>
        <p:grpSpPr>
          <a:xfrm>
            <a:off x="0" y="12207"/>
            <a:ext cx="9144000" cy="557"/>
            <a:chOff x="0" y="12207"/>
            <a:chExt cx="9144000" cy="557"/>
          </a:xfrm>
        </p:grpSpPr>
        <p:cxnSp>
          <p:nvCxnSpPr>
            <p:cNvPr id="29" name="Google Shape;29;p3"/>
            <p:cNvCxnSpPr/>
            <p:nvPr/>
          </p:nvCxnSpPr>
          <p:spPr>
            <a:xfrm rot="10800000">
              <a:off x="0" y="12207"/>
              <a:ext cx="3044952" cy="0"/>
            </a:xfrm>
            <a:prstGeom prst="straightConnector1">
              <a:avLst/>
            </a:prstGeom>
            <a:noFill/>
            <a:ln cap="flat" cmpd="sng" w="50800">
              <a:solidFill>
                <a:srgbClr val="A5A5A5"/>
              </a:solidFill>
              <a:prstDash val="solid"/>
              <a:round/>
              <a:headEnd len="sm" w="sm" type="none"/>
              <a:tailEnd len="sm" w="sm" type="none"/>
            </a:ln>
          </p:spPr>
        </p:cxnSp>
        <p:cxnSp>
          <p:nvCxnSpPr>
            <p:cNvPr id="30" name="Google Shape;30;p3"/>
            <p:cNvCxnSpPr/>
            <p:nvPr/>
          </p:nvCxnSpPr>
          <p:spPr>
            <a:xfrm rot="10800000">
              <a:off x="3044952" y="12764"/>
              <a:ext cx="6099048" cy="0"/>
            </a:xfrm>
            <a:prstGeom prst="straightConnector1">
              <a:avLst/>
            </a:prstGeom>
            <a:noFill/>
            <a:ln cap="flat" cmpd="sng" w="50800">
              <a:solidFill>
                <a:srgbClr val="90152A"/>
              </a:solidFill>
              <a:prstDash val="solid"/>
              <a:round/>
              <a:headEnd len="sm" w="sm" type="none"/>
              <a:tailEnd len="sm" w="sm" type="none"/>
            </a:ln>
          </p:spPr>
        </p:cxnSp>
      </p:grpSp>
      <p:pic>
        <p:nvPicPr>
          <p:cNvPr id="31" name="Google Shape;31;p3"/>
          <p:cNvPicPr preferRelativeResize="0"/>
          <p:nvPr/>
        </p:nvPicPr>
        <p:blipFill rotWithShape="1">
          <a:blip r:embed="rId3">
            <a:alphaModFix/>
          </a:blip>
          <a:srcRect b="0" l="0" r="0" t="0"/>
          <a:stretch/>
        </p:blipFill>
        <p:spPr>
          <a:xfrm>
            <a:off x="236066" y="-14942"/>
            <a:ext cx="2324100" cy="1320800"/>
          </a:xfrm>
          <a:prstGeom prst="rect">
            <a:avLst/>
          </a:prstGeom>
          <a:noFill/>
          <a:ln>
            <a:noFill/>
          </a:ln>
        </p:spPr>
      </p:pic>
      <p:grpSp>
        <p:nvGrpSpPr>
          <p:cNvPr id="32" name="Google Shape;32;p3"/>
          <p:cNvGrpSpPr/>
          <p:nvPr/>
        </p:nvGrpSpPr>
        <p:grpSpPr>
          <a:xfrm>
            <a:off x="0" y="6419355"/>
            <a:ext cx="9144000" cy="438645"/>
            <a:chOff x="0" y="4172975"/>
            <a:chExt cx="9144000" cy="438645"/>
          </a:xfrm>
        </p:grpSpPr>
        <p:cxnSp>
          <p:nvCxnSpPr>
            <p:cNvPr id="33" name="Google Shape;33;p3"/>
            <p:cNvCxnSpPr/>
            <p:nvPr/>
          </p:nvCxnSpPr>
          <p:spPr>
            <a:xfrm rot="10800000">
              <a:off x="0" y="4172975"/>
              <a:ext cx="3044952" cy="0"/>
            </a:xfrm>
            <a:prstGeom prst="straightConnector1">
              <a:avLst/>
            </a:prstGeom>
            <a:noFill/>
            <a:ln cap="flat" cmpd="sng" w="50800">
              <a:solidFill>
                <a:srgbClr val="DF7023"/>
              </a:solidFill>
              <a:prstDash val="solid"/>
              <a:round/>
              <a:headEnd len="sm" w="sm" type="none"/>
              <a:tailEnd len="sm" w="sm" type="none"/>
            </a:ln>
          </p:spPr>
        </p:cxnSp>
        <p:cxnSp>
          <p:nvCxnSpPr>
            <p:cNvPr id="34" name="Google Shape;34;p3"/>
            <p:cNvCxnSpPr/>
            <p:nvPr/>
          </p:nvCxnSpPr>
          <p:spPr>
            <a:xfrm rot="10800000">
              <a:off x="3044952" y="4173532"/>
              <a:ext cx="6099048" cy="0"/>
            </a:xfrm>
            <a:prstGeom prst="straightConnector1">
              <a:avLst/>
            </a:prstGeom>
            <a:noFill/>
            <a:ln cap="flat" cmpd="sng" w="50800">
              <a:solidFill>
                <a:srgbClr val="0F787D"/>
              </a:solidFill>
              <a:prstDash val="solid"/>
              <a:round/>
              <a:headEnd len="sm" w="sm" type="none"/>
              <a:tailEnd len="sm" w="sm" type="none"/>
            </a:ln>
          </p:spPr>
        </p:cxnSp>
        <p:sp>
          <p:nvSpPr>
            <p:cNvPr id="35" name="Google Shape;35;p3"/>
            <p:cNvSpPr/>
            <p:nvPr/>
          </p:nvSpPr>
          <p:spPr>
            <a:xfrm>
              <a:off x="0" y="4200140"/>
              <a:ext cx="9144000" cy="41148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evens Clock">
  <p:cSld name="Stevens Clock">
    <p:spTree>
      <p:nvGrpSpPr>
        <p:cNvPr id="36" name="Shape 36"/>
        <p:cNvGrpSpPr/>
        <p:nvPr/>
      </p:nvGrpSpPr>
      <p:grpSpPr>
        <a:xfrm>
          <a:off x="0" y="0"/>
          <a:ext cx="0" cy="0"/>
          <a:chOff x="0" y="0"/>
          <a:chExt cx="0" cy="0"/>
        </a:xfrm>
      </p:grpSpPr>
      <p:pic>
        <p:nvPicPr>
          <p:cNvPr id="37" name="Google Shape;37;p4"/>
          <p:cNvPicPr preferRelativeResize="0"/>
          <p:nvPr/>
        </p:nvPicPr>
        <p:blipFill rotWithShape="1">
          <a:blip r:embed="rId2">
            <a:alphaModFix/>
          </a:blip>
          <a:srcRect b="0" l="0" r="0" t="0"/>
          <a:stretch/>
        </p:blipFill>
        <p:spPr>
          <a:xfrm>
            <a:off x="3786187" y="0"/>
            <a:ext cx="5357812" cy="6858000"/>
          </a:xfrm>
          <a:prstGeom prst="rect">
            <a:avLst/>
          </a:prstGeom>
          <a:noFill/>
          <a:ln>
            <a:noFill/>
          </a:ln>
        </p:spPr>
      </p:pic>
      <p:sp>
        <p:nvSpPr>
          <p:cNvPr id="38" name="Google Shape;38;p4"/>
          <p:cNvSpPr txBox="1"/>
          <p:nvPr>
            <p:ph idx="1" type="body"/>
          </p:nvPr>
        </p:nvSpPr>
        <p:spPr>
          <a:xfrm>
            <a:off x="123825" y="3534870"/>
            <a:ext cx="4993528" cy="1204686"/>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9" name="Google Shape;39;p4"/>
          <p:cNvSpPr txBox="1"/>
          <p:nvPr>
            <p:ph idx="2" type="body"/>
          </p:nvPr>
        </p:nvSpPr>
        <p:spPr>
          <a:xfrm>
            <a:off x="123825" y="1725705"/>
            <a:ext cx="5000999" cy="1648865"/>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0" name="Google Shape;40;p4"/>
          <p:cNvSpPr txBox="1"/>
          <p:nvPr>
            <p:ph idx="3" type="body"/>
          </p:nvPr>
        </p:nvSpPr>
        <p:spPr>
          <a:xfrm>
            <a:off x="115889" y="4898571"/>
            <a:ext cx="5008936" cy="1256167"/>
          </a:xfrm>
          <a:prstGeom prst="rect">
            <a:avLst/>
          </a:prstGeom>
          <a:noFill/>
          <a:ln>
            <a:noFill/>
          </a:ln>
        </p:spPr>
        <p:txBody>
          <a:bodyPr anchorCtr="0" anchor="t" bIns="45700" lIns="91425" spcFirstLastPara="1" rIns="91425" wrap="square" tIns="45700"/>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41" name="Google Shape;41;p4"/>
          <p:cNvGrpSpPr/>
          <p:nvPr/>
        </p:nvGrpSpPr>
        <p:grpSpPr>
          <a:xfrm>
            <a:off x="0" y="6419355"/>
            <a:ext cx="9144000" cy="438645"/>
            <a:chOff x="0" y="4172975"/>
            <a:chExt cx="9144000" cy="438645"/>
          </a:xfrm>
        </p:grpSpPr>
        <p:cxnSp>
          <p:nvCxnSpPr>
            <p:cNvPr id="42" name="Google Shape;42;p4"/>
            <p:cNvCxnSpPr/>
            <p:nvPr/>
          </p:nvCxnSpPr>
          <p:spPr>
            <a:xfrm rot="10800000">
              <a:off x="0" y="4172975"/>
              <a:ext cx="3044952" cy="0"/>
            </a:xfrm>
            <a:prstGeom prst="straightConnector1">
              <a:avLst/>
            </a:prstGeom>
            <a:noFill/>
            <a:ln cap="flat" cmpd="sng" w="50800">
              <a:solidFill>
                <a:srgbClr val="DF7023"/>
              </a:solidFill>
              <a:prstDash val="solid"/>
              <a:round/>
              <a:headEnd len="sm" w="sm" type="none"/>
              <a:tailEnd len="sm" w="sm" type="none"/>
            </a:ln>
          </p:spPr>
        </p:cxnSp>
        <p:cxnSp>
          <p:nvCxnSpPr>
            <p:cNvPr id="43" name="Google Shape;43;p4"/>
            <p:cNvCxnSpPr/>
            <p:nvPr/>
          </p:nvCxnSpPr>
          <p:spPr>
            <a:xfrm rot="10800000">
              <a:off x="3044952" y="4173532"/>
              <a:ext cx="6099048" cy="0"/>
            </a:xfrm>
            <a:prstGeom prst="straightConnector1">
              <a:avLst/>
            </a:prstGeom>
            <a:noFill/>
            <a:ln cap="flat" cmpd="sng" w="50800">
              <a:solidFill>
                <a:srgbClr val="0F787D"/>
              </a:solidFill>
              <a:prstDash val="solid"/>
              <a:round/>
              <a:headEnd len="sm" w="sm" type="none"/>
              <a:tailEnd len="sm" w="sm" type="none"/>
            </a:ln>
          </p:spPr>
        </p:cxnSp>
        <p:sp>
          <p:nvSpPr>
            <p:cNvPr id="44" name="Google Shape;44;p4"/>
            <p:cNvSpPr/>
            <p:nvPr/>
          </p:nvSpPr>
          <p:spPr>
            <a:xfrm>
              <a:off x="0" y="4200140"/>
              <a:ext cx="9144000" cy="41148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45" name="Google Shape;45;p4"/>
          <p:cNvGrpSpPr/>
          <p:nvPr/>
        </p:nvGrpSpPr>
        <p:grpSpPr>
          <a:xfrm>
            <a:off x="0" y="12207"/>
            <a:ext cx="9144000" cy="557"/>
            <a:chOff x="0" y="12207"/>
            <a:chExt cx="9144000" cy="557"/>
          </a:xfrm>
        </p:grpSpPr>
        <p:cxnSp>
          <p:nvCxnSpPr>
            <p:cNvPr id="46" name="Google Shape;46;p4"/>
            <p:cNvCxnSpPr/>
            <p:nvPr/>
          </p:nvCxnSpPr>
          <p:spPr>
            <a:xfrm rot="10800000">
              <a:off x="0" y="12207"/>
              <a:ext cx="3044952" cy="0"/>
            </a:xfrm>
            <a:prstGeom prst="straightConnector1">
              <a:avLst/>
            </a:prstGeom>
            <a:noFill/>
            <a:ln cap="flat" cmpd="sng" w="50800">
              <a:solidFill>
                <a:srgbClr val="A5A5A5"/>
              </a:solidFill>
              <a:prstDash val="solid"/>
              <a:round/>
              <a:headEnd len="sm" w="sm" type="none"/>
              <a:tailEnd len="sm" w="sm" type="none"/>
            </a:ln>
          </p:spPr>
        </p:cxnSp>
        <p:cxnSp>
          <p:nvCxnSpPr>
            <p:cNvPr id="47" name="Google Shape;47;p4"/>
            <p:cNvCxnSpPr/>
            <p:nvPr/>
          </p:nvCxnSpPr>
          <p:spPr>
            <a:xfrm rot="10800000">
              <a:off x="3044952" y="12764"/>
              <a:ext cx="6099048" cy="0"/>
            </a:xfrm>
            <a:prstGeom prst="straightConnector1">
              <a:avLst/>
            </a:prstGeom>
            <a:noFill/>
            <a:ln cap="flat" cmpd="sng" w="50800">
              <a:solidFill>
                <a:srgbClr val="90152A"/>
              </a:solidFill>
              <a:prstDash val="solid"/>
              <a:round/>
              <a:headEnd len="sm" w="sm" type="none"/>
              <a:tailEnd len="sm" w="sm" type="none"/>
            </a:ln>
          </p:spPr>
        </p:cxnSp>
      </p:grpSp>
      <p:pic>
        <p:nvPicPr>
          <p:cNvPr descr="top-logo.png" id="48" name="Google Shape;48;p4"/>
          <p:cNvPicPr preferRelativeResize="0"/>
          <p:nvPr/>
        </p:nvPicPr>
        <p:blipFill rotWithShape="1">
          <a:blip r:embed="rId3">
            <a:alphaModFix/>
          </a:blip>
          <a:srcRect b="0" l="0" r="0" t="0"/>
          <a:stretch/>
        </p:blipFill>
        <p:spPr>
          <a:xfrm>
            <a:off x="244475" y="-6350"/>
            <a:ext cx="2298700" cy="130636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evens Fountain">
  <p:cSld name="Stevens Fountain">
    <p:spTree>
      <p:nvGrpSpPr>
        <p:cNvPr id="49" name="Shape 49"/>
        <p:cNvGrpSpPr/>
        <p:nvPr/>
      </p:nvGrpSpPr>
      <p:grpSpPr>
        <a:xfrm>
          <a:off x="0" y="0"/>
          <a:ext cx="0" cy="0"/>
          <a:chOff x="0" y="0"/>
          <a:chExt cx="0" cy="0"/>
        </a:xfrm>
      </p:grpSpPr>
      <p:pic>
        <p:nvPicPr>
          <p:cNvPr id="50" name="Google Shape;50;p5"/>
          <p:cNvPicPr preferRelativeResize="0"/>
          <p:nvPr/>
        </p:nvPicPr>
        <p:blipFill/>
        <p:spPr>
          <a:xfrm>
            <a:off x="3786187" y="0"/>
            <a:ext cx="5357812" cy="6858000"/>
          </a:xfrm>
          <a:prstGeom prst="rect">
            <a:avLst/>
          </a:prstGeom>
          <a:noFill/>
          <a:ln>
            <a:noFill/>
          </a:ln>
        </p:spPr>
      </p:pic>
      <p:sp>
        <p:nvSpPr>
          <p:cNvPr id="51" name="Google Shape;51;p5"/>
          <p:cNvSpPr txBox="1"/>
          <p:nvPr>
            <p:ph idx="1" type="body"/>
          </p:nvPr>
        </p:nvSpPr>
        <p:spPr>
          <a:xfrm>
            <a:off x="123825" y="3534870"/>
            <a:ext cx="4993528" cy="1204686"/>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2" name="Google Shape;52;p5"/>
          <p:cNvSpPr txBox="1"/>
          <p:nvPr>
            <p:ph idx="2" type="body"/>
          </p:nvPr>
        </p:nvSpPr>
        <p:spPr>
          <a:xfrm>
            <a:off x="123825" y="1725705"/>
            <a:ext cx="5000999" cy="1648865"/>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5"/>
          <p:cNvSpPr txBox="1"/>
          <p:nvPr>
            <p:ph idx="3" type="body"/>
          </p:nvPr>
        </p:nvSpPr>
        <p:spPr>
          <a:xfrm>
            <a:off x="115889" y="4898571"/>
            <a:ext cx="5008936" cy="1256167"/>
          </a:xfrm>
          <a:prstGeom prst="rect">
            <a:avLst/>
          </a:prstGeom>
          <a:noFill/>
          <a:ln>
            <a:noFill/>
          </a:ln>
        </p:spPr>
        <p:txBody>
          <a:bodyPr anchorCtr="0" anchor="t" bIns="45700" lIns="91425" spcFirstLastPara="1" rIns="91425" wrap="square" tIns="45700"/>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54" name="Google Shape;54;p5"/>
          <p:cNvGrpSpPr/>
          <p:nvPr/>
        </p:nvGrpSpPr>
        <p:grpSpPr>
          <a:xfrm>
            <a:off x="0" y="6419355"/>
            <a:ext cx="9144000" cy="438645"/>
            <a:chOff x="0" y="4172975"/>
            <a:chExt cx="9144000" cy="438645"/>
          </a:xfrm>
        </p:grpSpPr>
        <p:cxnSp>
          <p:nvCxnSpPr>
            <p:cNvPr id="55" name="Google Shape;55;p5"/>
            <p:cNvCxnSpPr/>
            <p:nvPr/>
          </p:nvCxnSpPr>
          <p:spPr>
            <a:xfrm rot="10800000">
              <a:off x="0" y="4172975"/>
              <a:ext cx="3044952" cy="0"/>
            </a:xfrm>
            <a:prstGeom prst="straightConnector1">
              <a:avLst/>
            </a:prstGeom>
            <a:noFill/>
            <a:ln cap="flat" cmpd="sng" w="50800">
              <a:solidFill>
                <a:srgbClr val="DF7023"/>
              </a:solidFill>
              <a:prstDash val="solid"/>
              <a:round/>
              <a:headEnd len="sm" w="sm" type="none"/>
              <a:tailEnd len="sm" w="sm" type="none"/>
            </a:ln>
          </p:spPr>
        </p:cxnSp>
        <p:cxnSp>
          <p:nvCxnSpPr>
            <p:cNvPr id="56" name="Google Shape;56;p5"/>
            <p:cNvCxnSpPr/>
            <p:nvPr/>
          </p:nvCxnSpPr>
          <p:spPr>
            <a:xfrm rot="10800000">
              <a:off x="3044952" y="4173532"/>
              <a:ext cx="6099048" cy="0"/>
            </a:xfrm>
            <a:prstGeom prst="straightConnector1">
              <a:avLst/>
            </a:prstGeom>
            <a:noFill/>
            <a:ln cap="flat" cmpd="sng" w="50800">
              <a:solidFill>
                <a:srgbClr val="0F787D"/>
              </a:solidFill>
              <a:prstDash val="solid"/>
              <a:round/>
              <a:headEnd len="sm" w="sm" type="none"/>
              <a:tailEnd len="sm" w="sm" type="none"/>
            </a:ln>
          </p:spPr>
        </p:cxnSp>
        <p:sp>
          <p:nvSpPr>
            <p:cNvPr id="57" name="Google Shape;57;p5"/>
            <p:cNvSpPr/>
            <p:nvPr/>
          </p:nvSpPr>
          <p:spPr>
            <a:xfrm>
              <a:off x="0" y="4200140"/>
              <a:ext cx="9144000" cy="41148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58" name="Google Shape;58;p5"/>
          <p:cNvGrpSpPr/>
          <p:nvPr/>
        </p:nvGrpSpPr>
        <p:grpSpPr>
          <a:xfrm>
            <a:off x="0" y="12207"/>
            <a:ext cx="9144000" cy="557"/>
            <a:chOff x="0" y="12207"/>
            <a:chExt cx="9144000" cy="557"/>
          </a:xfrm>
        </p:grpSpPr>
        <p:cxnSp>
          <p:nvCxnSpPr>
            <p:cNvPr id="59" name="Google Shape;59;p5"/>
            <p:cNvCxnSpPr/>
            <p:nvPr/>
          </p:nvCxnSpPr>
          <p:spPr>
            <a:xfrm rot="10800000">
              <a:off x="0" y="12207"/>
              <a:ext cx="3044952" cy="0"/>
            </a:xfrm>
            <a:prstGeom prst="straightConnector1">
              <a:avLst/>
            </a:prstGeom>
            <a:noFill/>
            <a:ln cap="flat" cmpd="sng" w="50800">
              <a:solidFill>
                <a:srgbClr val="A5A5A5"/>
              </a:solidFill>
              <a:prstDash val="solid"/>
              <a:round/>
              <a:headEnd len="sm" w="sm" type="none"/>
              <a:tailEnd len="sm" w="sm" type="none"/>
            </a:ln>
          </p:spPr>
        </p:cxnSp>
        <p:cxnSp>
          <p:nvCxnSpPr>
            <p:cNvPr id="60" name="Google Shape;60;p5"/>
            <p:cNvCxnSpPr/>
            <p:nvPr/>
          </p:nvCxnSpPr>
          <p:spPr>
            <a:xfrm rot="10800000">
              <a:off x="3044952" y="12764"/>
              <a:ext cx="6099048" cy="0"/>
            </a:xfrm>
            <a:prstGeom prst="straightConnector1">
              <a:avLst/>
            </a:prstGeom>
            <a:noFill/>
            <a:ln cap="flat" cmpd="sng" w="50800">
              <a:solidFill>
                <a:srgbClr val="90152A"/>
              </a:solidFill>
              <a:prstDash val="solid"/>
              <a:round/>
              <a:headEnd len="sm" w="sm" type="none"/>
              <a:tailEnd len="sm" w="sm" type="none"/>
            </a:ln>
          </p:spPr>
        </p:cxnSp>
      </p:grpSp>
      <p:pic>
        <p:nvPicPr>
          <p:cNvPr descr="top-logo.png" id="61" name="Google Shape;61;p5"/>
          <p:cNvPicPr preferRelativeResize="0"/>
          <p:nvPr/>
        </p:nvPicPr>
        <p:blipFill rotWithShape="1">
          <a:blip r:embed="rId2">
            <a:alphaModFix/>
          </a:blip>
          <a:srcRect b="0" l="0" r="0" t="0"/>
          <a:stretch/>
        </p:blipFill>
        <p:spPr>
          <a:xfrm>
            <a:off x="244475" y="-6350"/>
            <a:ext cx="2298700" cy="130636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orchbearer">
  <p:cSld name="Torchbearer">
    <p:spTree>
      <p:nvGrpSpPr>
        <p:cNvPr id="62" name="Shape 62"/>
        <p:cNvGrpSpPr/>
        <p:nvPr/>
      </p:nvGrpSpPr>
      <p:grpSpPr>
        <a:xfrm>
          <a:off x="0" y="0"/>
          <a:ext cx="0" cy="0"/>
          <a:chOff x="0" y="0"/>
          <a:chExt cx="0" cy="0"/>
        </a:xfrm>
      </p:grpSpPr>
      <p:pic>
        <p:nvPicPr>
          <p:cNvPr id="63" name="Google Shape;63;p6"/>
          <p:cNvPicPr preferRelativeResize="0"/>
          <p:nvPr/>
        </p:nvPicPr>
        <p:blipFill rotWithShape="1">
          <a:blip r:embed="rId2">
            <a:alphaModFix/>
          </a:blip>
          <a:srcRect b="0" l="0" r="0" t="0"/>
          <a:stretch/>
        </p:blipFill>
        <p:spPr>
          <a:xfrm>
            <a:off x="3786187" y="0"/>
            <a:ext cx="5357812" cy="6858000"/>
          </a:xfrm>
          <a:prstGeom prst="rect">
            <a:avLst/>
          </a:prstGeom>
          <a:noFill/>
          <a:ln>
            <a:noFill/>
          </a:ln>
        </p:spPr>
      </p:pic>
      <p:sp>
        <p:nvSpPr>
          <p:cNvPr id="64" name="Google Shape;64;p6"/>
          <p:cNvSpPr txBox="1"/>
          <p:nvPr>
            <p:ph idx="1" type="body"/>
          </p:nvPr>
        </p:nvSpPr>
        <p:spPr>
          <a:xfrm>
            <a:off x="123825" y="3534870"/>
            <a:ext cx="4993528" cy="1204686"/>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Google Shape;65;p6"/>
          <p:cNvSpPr txBox="1"/>
          <p:nvPr>
            <p:ph idx="2" type="body"/>
          </p:nvPr>
        </p:nvSpPr>
        <p:spPr>
          <a:xfrm>
            <a:off x="123825" y="1725705"/>
            <a:ext cx="5000999" cy="1648865"/>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6" name="Google Shape;66;p6"/>
          <p:cNvSpPr txBox="1"/>
          <p:nvPr>
            <p:ph idx="3" type="body"/>
          </p:nvPr>
        </p:nvSpPr>
        <p:spPr>
          <a:xfrm>
            <a:off x="115889" y="4898571"/>
            <a:ext cx="5008936" cy="1256167"/>
          </a:xfrm>
          <a:prstGeom prst="rect">
            <a:avLst/>
          </a:prstGeom>
          <a:noFill/>
          <a:ln>
            <a:noFill/>
          </a:ln>
        </p:spPr>
        <p:txBody>
          <a:bodyPr anchorCtr="0" anchor="t" bIns="45700" lIns="91425" spcFirstLastPara="1" rIns="91425" wrap="square" tIns="45700"/>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67" name="Google Shape;67;p6"/>
          <p:cNvGrpSpPr/>
          <p:nvPr/>
        </p:nvGrpSpPr>
        <p:grpSpPr>
          <a:xfrm>
            <a:off x="0" y="6419355"/>
            <a:ext cx="9144000" cy="438645"/>
            <a:chOff x="0" y="4172975"/>
            <a:chExt cx="9144000" cy="438645"/>
          </a:xfrm>
        </p:grpSpPr>
        <p:cxnSp>
          <p:nvCxnSpPr>
            <p:cNvPr id="68" name="Google Shape;68;p6"/>
            <p:cNvCxnSpPr/>
            <p:nvPr/>
          </p:nvCxnSpPr>
          <p:spPr>
            <a:xfrm rot="10800000">
              <a:off x="0" y="4172975"/>
              <a:ext cx="3044952" cy="0"/>
            </a:xfrm>
            <a:prstGeom prst="straightConnector1">
              <a:avLst/>
            </a:prstGeom>
            <a:noFill/>
            <a:ln cap="flat" cmpd="sng" w="50800">
              <a:solidFill>
                <a:srgbClr val="DF7023"/>
              </a:solidFill>
              <a:prstDash val="solid"/>
              <a:round/>
              <a:headEnd len="sm" w="sm" type="none"/>
              <a:tailEnd len="sm" w="sm" type="none"/>
            </a:ln>
          </p:spPr>
        </p:cxnSp>
        <p:cxnSp>
          <p:nvCxnSpPr>
            <p:cNvPr id="69" name="Google Shape;69;p6"/>
            <p:cNvCxnSpPr/>
            <p:nvPr/>
          </p:nvCxnSpPr>
          <p:spPr>
            <a:xfrm rot="10800000">
              <a:off x="3044952" y="4173532"/>
              <a:ext cx="6099048" cy="0"/>
            </a:xfrm>
            <a:prstGeom prst="straightConnector1">
              <a:avLst/>
            </a:prstGeom>
            <a:noFill/>
            <a:ln cap="flat" cmpd="sng" w="50800">
              <a:solidFill>
                <a:srgbClr val="0F787D"/>
              </a:solidFill>
              <a:prstDash val="solid"/>
              <a:round/>
              <a:headEnd len="sm" w="sm" type="none"/>
              <a:tailEnd len="sm" w="sm" type="none"/>
            </a:ln>
          </p:spPr>
        </p:cxnSp>
        <p:sp>
          <p:nvSpPr>
            <p:cNvPr id="70" name="Google Shape;70;p6"/>
            <p:cNvSpPr/>
            <p:nvPr/>
          </p:nvSpPr>
          <p:spPr>
            <a:xfrm>
              <a:off x="0" y="4200140"/>
              <a:ext cx="9144000" cy="41148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71" name="Google Shape;71;p6"/>
          <p:cNvGrpSpPr/>
          <p:nvPr/>
        </p:nvGrpSpPr>
        <p:grpSpPr>
          <a:xfrm>
            <a:off x="0" y="12207"/>
            <a:ext cx="9144000" cy="557"/>
            <a:chOff x="0" y="12207"/>
            <a:chExt cx="9144000" cy="557"/>
          </a:xfrm>
        </p:grpSpPr>
        <p:cxnSp>
          <p:nvCxnSpPr>
            <p:cNvPr id="72" name="Google Shape;72;p6"/>
            <p:cNvCxnSpPr/>
            <p:nvPr/>
          </p:nvCxnSpPr>
          <p:spPr>
            <a:xfrm rot="10800000">
              <a:off x="0" y="12207"/>
              <a:ext cx="3044952" cy="0"/>
            </a:xfrm>
            <a:prstGeom prst="straightConnector1">
              <a:avLst/>
            </a:prstGeom>
            <a:noFill/>
            <a:ln cap="flat" cmpd="sng" w="50800">
              <a:solidFill>
                <a:srgbClr val="A5A5A5"/>
              </a:solidFill>
              <a:prstDash val="solid"/>
              <a:round/>
              <a:headEnd len="sm" w="sm" type="none"/>
              <a:tailEnd len="sm" w="sm" type="none"/>
            </a:ln>
          </p:spPr>
        </p:cxnSp>
        <p:cxnSp>
          <p:nvCxnSpPr>
            <p:cNvPr id="73" name="Google Shape;73;p6"/>
            <p:cNvCxnSpPr/>
            <p:nvPr/>
          </p:nvCxnSpPr>
          <p:spPr>
            <a:xfrm rot="10800000">
              <a:off x="3044952" y="12764"/>
              <a:ext cx="6099048" cy="0"/>
            </a:xfrm>
            <a:prstGeom prst="straightConnector1">
              <a:avLst/>
            </a:prstGeom>
            <a:noFill/>
            <a:ln cap="flat" cmpd="sng" w="50800">
              <a:solidFill>
                <a:srgbClr val="90152A"/>
              </a:solidFill>
              <a:prstDash val="solid"/>
              <a:round/>
              <a:headEnd len="sm" w="sm" type="none"/>
              <a:tailEnd len="sm" w="sm" type="none"/>
            </a:ln>
          </p:spPr>
        </p:cxnSp>
      </p:grpSp>
      <p:pic>
        <p:nvPicPr>
          <p:cNvPr descr="top-logo.png" id="74" name="Google Shape;74;p6"/>
          <p:cNvPicPr preferRelativeResize="0"/>
          <p:nvPr/>
        </p:nvPicPr>
        <p:blipFill rotWithShape="1">
          <a:blip r:embed="rId3">
            <a:alphaModFix/>
          </a:blip>
          <a:srcRect b="0" l="0" r="0" t="0"/>
          <a:stretch/>
        </p:blipFill>
        <p:spPr>
          <a:xfrm>
            <a:off x="244475" y="-6350"/>
            <a:ext cx="2298700" cy="130636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udents with NYC skyline">
  <p:cSld name="Students with NYC skyline">
    <p:spTree>
      <p:nvGrpSpPr>
        <p:cNvPr id="75" name="Shape 75"/>
        <p:cNvGrpSpPr/>
        <p:nvPr/>
      </p:nvGrpSpPr>
      <p:grpSpPr>
        <a:xfrm>
          <a:off x="0" y="0"/>
          <a:ext cx="0" cy="0"/>
          <a:chOff x="0" y="0"/>
          <a:chExt cx="0" cy="0"/>
        </a:xfrm>
      </p:grpSpPr>
      <p:pic>
        <p:nvPicPr>
          <p:cNvPr id="76" name="Google Shape;76;p7"/>
          <p:cNvPicPr preferRelativeResize="0"/>
          <p:nvPr/>
        </p:nvPicPr>
        <p:blipFill rotWithShape="1">
          <a:blip r:embed="rId2">
            <a:alphaModFix/>
          </a:blip>
          <a:srcRect b="0" l="0" r="0" t="0"/>
          <a:stretch/>
        </p:blipFill>
        <p:spPr>
          <a:xfrm>
            <a:off x="3786187" y="0"/>
            <a:ext cx="5357812" cy="6858000"/>
          </a:xfrm>
          <a:prstGeom prst="rect">
            <a:avLst/>
          </a:prstGeom>
          <a:noFill/>
          <a:ln>
            <a:noFill/>
          </a:ln>
        </p:spPr>
      </p:pic>
      <p:sp>
        <p:nvSpPr>
          <p:cNvPr id="77" name="Google Shape;77;p7"/>
          <p:cNvSpPr txBox="1"/>
          <p:nvPr>
            <p:ph idx="1" type="body"/>
          </p:nvPr>
        </p:nvSpPr>
        <p:spPr>
          <a:xfrm>
            <a:off x="115889" y="4898571"/>
            <a:ext cx="5008936" cy="1256167"/>
          </a:xfrm>
          <a:prstGeom prst="rect">
            <a:avLst/>
          </a:prstGeom>
          <a:noFill/>
          <a:ln>
            <a:noFill/>
          </a:ln>
        </p:spPr>
        <p:txBody>
          <a:bodyPr anchorCtr="0" anchor="t" bIns="45700" lIns="91425" spcFirstLastPara="1" rIns="91425" wrap="square" tIns="45700"/>
          <a:lstStyle>
            <a:lvl1pPr indent="-228600" lvl="0" marL="457200" marR="0" rtl="0" algn="l">
              <a:lnSpc>
                <a:spcPct val="13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8" name="Google Shape;78;p7"/>
          <p:cNvSpPr txBox="1"/>
          <p:nvPr>
            <p:ph idx="2" type="body"/>
          </p:nvPr>
        </p:nvSpPr>
        <p:spPr>
          <a:xfrm>
            <a:off x="123825" y="3534870"/>
            <a:ext cx="4993528" cy="1204686"/>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9" name="Google Shape;79;p7"/>
          <p:cNvSpPr txBox="1"/>
          <p:nvPr>
            <p:ph idx="3" type="body"/>
          </p:nvPr>
        </p:nvSpPr>
        <p:spPr>
          <a:xfrm>
            <a:off x="123825" y="1725705"/>
            <a:ext cx="5000999" cy="1648865"/>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80" name="Google Shape;80;p7"/>
          <p:cNvGrpSpPr/>
          <p:nvPr/>
        </p:nvGrpSpPr>
        <p:grpSpPr>
          <a:xfrm>
            <a:off x="0" y="6419355"/>
            <a:ext cx="9144000" cy="438645"/>
            <a:chOff x="0" y="4172975"/>
            <a:chExt cx="9144000" cy="438645"/>
          </a:xfrm>
        </p:grpSpPr>
        <p:cxnSp>
          <p:nvCxnSpPr>
            <p:cNvPr id="81" name="Google Shape;81;p7"/>
            <p:cNvCxnSpPr/>
            <p:nvPr/>
          </p:nvCxnSpPr>
          <p:spPr>
            <a:xfrm rot="10800000">
              <a:off x="0" y="4172975"/>
              <a:ext cx="3044952" cy="0"/>
            </a:xfrm>
            <a:prstGeom prst="straightConnector1">
              <a:avLst/>
            </a:prstGeom>
            <a:noFill/>
            <a:ln cap="flat" cmpd="sng" w="50800">
              <a:solidFill>
                <a:srgbClr val="DF7023"/>
              </a:solidFill>
              <a:prstDash val="solid"/>
              <a:round/>
              <a:headEnd len="sm" w="sm" type="none"/>
              <a:tailEnd len="sm" w="sm" type="none"/>
            </a:ln>
          </p:spPr>
        </p:cxnSp>
        <p:cxnSp>
          <p:nvCxnSpPr>
            <p:cNvPr id="82" name="Google Shape;82;p7"/>
            <p:cNvCxnSpPr/>
            <p:nvPr/>
          </p:nvCxnSpPr>
          <p:spPr>
            <a:xfrm rot="10800000">
              <a:off x="3044952" y="4173532"/>
              <a:ext cx="6099048" cy="0"/>
            </a:xfrm>
            <a:prstGeom prst="straightConnector1">
              <a:avLst/>
            </a:prstGeom>
            <a:noFill/>
            <a:ln cap="flat" cmpd="sng" w="50800">
              <a:solidFill>
                <a:srgbClr val="0F787D"/>
              </a:solidFill>
              <a:prstDash val="solid"/>
              <a:round/>
              <a:headEnd len="sm" w="sm" type="none"/>
              <a:tailEnd len="sm" w="sm" type="none"/>
            </a:ln>
          </p:spPr>
        </p:cxnSp>
        <p:sp>
          <p:nvSpPr>
            <p:cNvPr id="83" name="Google Shape;83;p7"/>
            <p:cNvSpPr/>
            <p:nvPr/>
          </p:nvSpPr>
          <p:spPr>
            <a:xfrm>
              <a:off x="0" y="4200140"/>
              <a:ext cx="9144000" cy="41148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84" name="Google Shape;84;p7"/>
          <p:cNvGrpSpPr/>
          <p:nvPr/>
        </p:nvGrpSpPr>
        <p:grpSpPr>
          <a:xfrm>
            <a:off x="0" y="12207"/>
            <a:ext cx="9144000" cy="557"/>
            <a:chOff x="0" y="12207"/>
            <a:chExt cx="9144000" cy="557"/>
          </a:xfrm>
        </p:grpSpPr>
        <p:cxnSp>
          <p:nvCxnSpPr>
            <p:cNvPr id="85" name="Google Shape;85;p7"/>
            <p:cNvCxnSpPr/>
            <p:nvPr/>
          </p:nvCxnSpPr>
          <p:spPr>
            <a:xfrm rot="10800000">
              <a:off x="0" y="12207"/>
              <a:ext cx="3044952" cy="0"/>
            </a:xfrm>
            <a:prstGeom prst="straightConnector1">
              <a:avLst/>
            </a:prstGeom>
            <a:noFill/>
            <a:ln cap="flat" cmpd="sng" w="50800">
              <a:solidFill>
                <a:srgbClr val="A5A5A5"/>
              </a:solidFill>
              <a:prstDash val="solid"/>
              <a:round/>
              <a:headEnd len="sm" w="sm" type="none"/>
              <a:tailEnd len="sm" w="sm" type="none"/>
            </a:ln>
          </p:spPr>
        </p:cxnSp>
        <p:cxnSp>
          <p:nvCxnSpPr>
            <p:cNvPr id="86" name="Google Shape;86;p7"/>
            <p:cNvCxnSpPr/>
            <p:nvPr/>
          </p:nvCxnSpPr>
          <p:spPr>
            <a:xfrm rot="10800000">
              <a:off x="3044952" y="12764"/>
              <a:ext cx="6099048" cy="0"/>
            </a:xfrm>
            <a:prstGeom prst="straightConnector1">
              <a:avLst/>
            </a:prstGeom>
            <a:noFill/>
            <a:ln cap="flat" cmpd="sng" w="50800">
              <a:solidFill>
                <a:srgbClr val="90152A"/>
              </a:solidFill>
              <a:prstDash val="solid"/>
              <a:round/>
              <a:headEnd len="sm" w="sm" type="none"/>
              <a:tailEnd len="sm" w="sm" type="none"/>
            </a:ln>
          </p:spPr>
        </p:cxnSp>
      </p:grpSp>
      <p:pic>
        <p:nvPicPr>
          <p:cNvPr descr="top-logo.png" id="87" name="Google Shape;87;p7"/>
          <p:cNvPicPr preferRelativeResize="0"/>
          <p:nvPr/>
        </p:nvPicPr>
        <p:blipFill rotWithShape="1">
          <a:blip r:embed="rId3">
            <a:alphaModFix/>
          </a:blip>
          <a:srcRect b="0" l="0" r="0" t="0"/>
          <a:stretch/>
        </p:blipFill>
        <p:spPr>
          <a:xfrm>
            <a:off x="244475" y="-6350"/>
            <a:ext cx="2298700" cy="130636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dwin A Stevens Hall">
  <p:cSld name="Edwin A Stevens Hall">
    <p:spTree>
      <p:nvGrpSpPr>
        <p:cNvPr id="88" name="Shape 88"/>
        <p:cNvGrpSpPr/>
        <p:nvPr/>
      </p:nvGrpSpPr>
      <p:grpSpPr>
        <a:xfrm>
          <a:off x="0" y="0"/>
          <a:ext cx="0" cy="0"/>
          <a:chOff x="0" y="0"/>
          <a:chExt cx="0" cy="0"/>
        </a:xfrm>
      </p:grpSpPr>
      <p:pic>
        <p:nvPicPr>
          <p:cNvPr id="89" name="Google Shape;89;p8"/>
          <p:cNvPicPr preferRelativeResize="0"/>
          <p:nvPr/>
        </p:nvPicPr>
        <p:blipFill rotWithShape="1">
          <a:blip r:embed="rId2">
            <a:alphaModFix/>
          </a:blip>
          <a:srcRect b="0" l="0" r="0" t="0"/>
          <a:stretch/>
        </p:blipFill>
        <p:spPr>
          <a:xfrm>
            <a:off x="3786187" y="0"/>
            <a:ext cx="5357812" cy="6858000"/>
          </a:xfrm>
          <a:prstGeom prst="rect">
            <a:avLst/>
          </a:prstGeom>
          <a:noFill/>
          <a:ln>
            <a:noFill/>
          </a:ln>
        </p:spPr>
      </p:pic>
      <p:sp>
        <p:nvSpPr>
          <p:cNvPr id="90" name="Google Shape;90;p8"/>
          <p:cNvSpPr txBox="1"/>
          <p:nvPr>
            <p:ph idx="1" type="body"/>
          </p:nvPr>
        </p:nvSpPr>
        <p:spPr>
          <a:xfrm>
            <a:off x="123825" y="3534870"/>
            <a:ext cx="4993528" cy="1204686"/>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1" name="Google Shape;91;p8"/>
          <p:cNvSpPr txBox="1"/>
          <p:nvPr>
            <p:ph idx="2" type="body"/>
          </p:nvPr>
        </p:nvSpPr>
        <p:spPr>
          <a:xfrm>
            <a:off x="123825" y="1725705"/>
            <a:ext cx="5000999" cy="1648865"/>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2" name="Google Shape;92;p8"/>
          <p:cNvSpPr txBox="1"/>
          <p:nvPr>
            <p:ph idx="3" type="body"/>
          </p:nvPr>
        </p:nvSpPr>
        <p:spPr>
          <a:xfrm>
            <a:off x="115889" y="4898571"/>
            <a:ext cx="5008936" cy="1256167"/>
          </a:xfrm>
          <a:prstGeom prst="rect">
            <a:avLst/>
          </a:prstGeom>
          <a:noFill/>
          <a:ln>
            <a:noFill/>
          </a:ln>
        </p:spPr>
        <p:txBody>
          <a:bodyPr anchorCtr="0" anchor="t" bIns="45700" lIns="91425" spcFirstLastPara="1" rIns="91425" wrap="square" tIns="45700"/>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93" name="Google Shape;93;p8"/>
          <p:cNvGrpSpPr/>
          <p:nvPr/>
        </p:nvGrpSpPr>
        <p:grpSpPr>
          <a:xfrm>
            <a:off x="0" y="6419355"/>
            <a:ext cx="9144000" cy="438645"/>
            <a:chOff x="0" y="4172975"/>
            <a:chExt cx="9144000" cy="438645"/>
          </a:xfrm>
        </p:grpSpPr>
        <p:cxnSp>
          <p:nvCxnSpPr>
            <p:cNvPr id="94" name="Google Shape;94;p8"/>
            <p:cNvCxnSpPr/>
            <p:nvPr/>
          </p:nvCxnSpPr>
          <p:spPr>
            <a:xfrm rot="10800000">
              <a:off x="0" y="4172975"/>
              <a:ext cx="3044952" cy="0"/>
            </a:xfrm>
            <a:prstGeom prst="straightConnector1">
              <a:avLst/>
            </a:prstGeom>
            <a:noFill/>
            <a:ln cap="flat" cmpd="sng" w="50800">
              <a:solidFill>
                <a:srgbClr val="DF7023"/>
              </a:solidFill>
              <a:prstDash val="solid"/>
              <a:round/>
              <a:headEnd len="sm" w="sm" type="none"/>
              <a:tailEnd len="sm" w="sm" type="none"/>
            </a:ln>
          </p:spPr>
        </p:cxnSp>
        <p:cxnSp>
          <p:nvCxnSpPr>
            <p:cNvPr id="95" name="Google Shape;95;p8"/>
            <p:cNvCxnSpPr/>
            <p:nvPr/>
          </p:nvCxnSpPr>
          <p:spPr>
            <a:xfrm rot="10800000">
              <a:off x="3044952" y="4173532"/>
              <a:ext cx="6099048" cy="0"/>
            </a:xfrm>
            <a:prstGeom prst="straightConnector1">
              <a:avLst/>
            </a:prstGeom>
            <a:noFill/>
            <a:ln cap="flat" cmpd="sng" w="50800">
              <a:solidFill>
                <a:srgbClr val="0F787D"/>
              </a:solidFill>
              <a:prstDash val="solid"/>
              <a:round/>
              <a:headEnd len="sm" w="sm" type="none"/>
              <a:tailEnd len="sm" w="sm" type="none"/>
            </a:ln>
          </p:spPr>
        </p:cxnSp>
        <p:sp>
          <p:nvSpPr>
            <p:cNvPr id="96" name="Google Shape;96;p8"/>
            <p:cNvSpPr/>
            <p:nvPr/>
          </p:nvSpPr>
          <p:spPr>
            <a:xfrm>
              <a:off x="0" y="4200140"/>
              <a:ext cx="9144000" cy="41148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97" name="Google Shape;97;p8"/>
          <p:cNvGrpSpPr/>
          <p:nvPr/>
        </p:nvGrpSpPr>
        <p:grpSpPr>
          <a:xfrm>
            <a:off x="0" y="12207"/>
            <a:ext cx="9144000" cy="557"/>
            <a:chOff x="0" y="12207"/>
            <a:chExt cx="9144000" cy="557"/>
          </a:xfrm>
        </p:grpSpPr>
        <p:cxnSp>
          <p:nvCxnSpPr>
            <p:cNvPr id="98" name="Google Shape;98;p8"/>
            <p:cNvCxnSpPr/>
            <p:nvPr/>
          </p:nvCxnSpPr>
          <p:spPr>
            <a:xfrm rot="10800000">
              <a:off x="0" y="12207"/>
              <a:ext cx="3044952" cy="0"/>
            </a:xfrm>
            <a:prstGeom prst="straightConnector1">
              <a:avLst/>
            </a:prstGeom>
            <a:noFill/>
            <a:ln cap="flat" cmpd="sng" w="50800">
              <a:solidFill>
                <a:srgbClr val="A5A5A5"/>
              </a:solidFill>
              <a:prstDash val="solid"/>
              <a:round/>
              <a:headEnd len="sm" w="sm" type="none"/>
              <a:tailEnd len="sm" w="sm" type="none"/>
            </a:ln>
          </p:spPr>
        </p:cxnSp>
        <p:cxnSp>
          <p:nvCxnSpPr>
            <p:cNvPr id="99" name="Google Shape;99;p8"/>
            <p:cNvCxnSpPr/>
            <p:nvPr/>
          </p:nvCxnSpPr>
          <p:spPr>
            <a:xfrm rot="10800000">
              <a:off x="3044952" y="12764"/>
              <a:ext cx="6099048" cy="0"/>
            </a:xfrm>
            <a:prstGeom prst="straightConnector1">
              <a:avLst/>
            </a:prstGeom>
            <a:noFill/>
            <a:ln cap="flat" cmpd="sng" w="50800">
              <a:solidFill>
                <a:srgbClr val="90152A"/>
              </a:solidFill>
              <a:prstDash val="solid"/>
              <a:round/>
              <a:headEnd len="sm" w="sm" type="none"/>
              <a:tailEnd len="sm" w="sm" type="none"/>
            </a:ln>
          </p:spPr>
        </p:cxnSp>
      </p:grpSp>
      <p:pic>
        <p:nvPicPr>
          <p:cNvPr descr="top-logo.png" id="100" name="Google Shape;100;p8"/>
          <p:cNvPicPr preferRelativeResize="0"/>
          <p:nvPr/>
        </p:nvPicPr>
        <p:blipFill rotWithShape="1">
          <a:blip r:embed="rId3">
            <a:alphaModFix/>
          </a:blip>
          <a:srcRect b="0" l="0" r="0" t="0"/>
          <a:stretch/>
        </p:blipFill>
        <p:spPr>
          <a:xfrm>
            <a:off x="244475" y="-6350"/>
            <a:ext cx="2298700" cy="130636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mpus Aerial">
  <p:cSld name="Campus Aerial">
    <p:spTree>
      <p:nvGrpSpPr>
        <p:cNvPr id="101" name="Shape 101"/>
        <p:cNvGrpSpPr/>
        <p:nvPr/>
      </p:nvGrpSpPr>
      <p:grpSpPr>
        <a:xfrm>
          <a:off x="0" y="0"/>
          <a:ext cx="0" cy="0"/>
          <a:chOff x="0" y="0"/>
          <a:chExt cx="0" cy="0"/>
        </a:xfrm>
      </p:grpSpPr>
      <p:pic>
        <p:nvPicPr>
          <p:cNvPr id="102" name="Google Shape;102;p9"/>
          <p:cNvPicPr preferRelativeResize="0"/>
          <p:nvPr/>
        </p:nvPicPr>
        <p:blipFill rotWithShape="1">
          <a:blip r:embed="rId2">
            <a:alphaModFix/>
          </a:blip>
          <a:srcRect b="0" l="0" r="0" t="0"/>
          <a:stretch/>
        </p:blipFill>
        <p:spPr>
          <a:xfrm>
            <a:off x="3786187" y="0"/>
            <a:ext cx="5357812" cy="6858000"/>
          </a:xfrm>
          <a:prstGeom prst="rect">
            <a:avLst/>
          </a:prstGeom>
          <a:noFill/>
          <a:ln>
            <a:noFill/>
          </a:ln>
        </p:spPr>
      </p:pic>
      <p:sp>
        <p:nvSpPr>
          <p:cNvPr id="103" name="Google Shape;103;p9"/>
          <p:cNvSpPr txBox="1"/>
          <p:nvPr>
            <p:ph idx="1" type="body"/>
          </p:nvPr>
        </p:nvSpPr>
        <p:spPr>
          <a:xfrm>
            <a:off x="115889" y="4898571"/>
            <a:ext cx="5008936" cy="1256167"/>
          </a:xfrm>
          <a:prstGeom prst="rect">
            <a:avLst/>
          </a:prstGeom>
          <a:noFill/>
          <a:ln>
            <a:noFill/>
          </a:ln>
        </p:spPr>
        <p:txBody>
          <a:bodyPr anchorCtr="0" anchor="t" bIns="45700" lIns="91425" spcFirstLastPara="1" rIns="91425" wrap="square" tIns="45700"/>
          <a:lstStyle>
            <a:lvl1pPr indent="-228600" lvl="0" marL="457200" marR="0" rtl="0" algn="l">
              <a:lnSpc>
                <a:spcPct val="13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4" name="Google Shape;104;p9"/>
          <p:cNvSpPr txBox="1"/>
          <p:nvPr>
            <p:ph idx="2" type="body"/>
          </p:nvPr>
        </p:nvSpPr>
        <p:spPr>
          <a:xfrm>
            <a:off x="123825" y="3534870"/>
            <a:ext cx="4993528" cy="1204686"/>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5" name="Google Shape;105;p9"/>
          <p:cNvSpPr txBox="1"/>
          <p:nvPr>
            <p:ph idx="3" type="body"/>
          </p:nvPr>
        </p:nvSpPr>
        <p:spPr>
          <a:xfrm>
            <a:off x="123825" y="1725705"/>
            <a:ext cx="5000999" cy="1648865"/>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106" name="Google Shape;106;p9"/>
          <p:cNvGrpSpPr/>
          <p:nvPr/>
        </p:nvGrpSpPr>
        <p:grpSpPr>
          <a:xfrm>
            <a:off x="0" y="6419355"/>
            <a:ext cx="9144000" cy="438645"/>
            <a:chOff x="0" y="4172975"/>
            <a:chExt cx="9144000" cy="438645"/>
          </a:xfrm>
        </p:grpSpPr>
        <p:cxnSp>
          <p:nvCxnSpPr>
            <p:cNvPr id="107" name="Google Shape;107;p9"/>
            <p:cNvCxnSpPr/>
            <p:nvPr/>
          </p:nvCxnSpPr>
          <p:spPr>
            <a:xfrm rot="10800000">
              <a:off x="0" y="4172975"/>
              <a:ext cx="3044952" cy="0"/>
            </a:xfrm>
            <a:prstGeom prst="straightConnector1">
              <a:avLst/>
            </a:prstGeom>
            <a:noFill/>
            <a:ln cap="flat" cmpd="sng" w="50800">
              <a:solidFill>
                <a:srgbClr val="DF7023"/>
              </a:solidFill>
              <a:prstDash val="solid"/>
              <a:round/>
              <a:headEnd len="sm" w="sm" type="none"/>
              <a:tailEnd len="sm" w="sm" type="none"/>
            </a:ln>
          </p:spPr>
        </p:cxnSp>
        <p:cxnSp>
          <p:nvCxnSpPr>
            <p:cNvPr id="108" name="Google Shape;108;p9"/>
            <p:cNvCxnSpPr/>
            <p:nvPr/>
          </p:nvCxnSpPr>
          <p:spPr>
            <a:xfrm rot="10800000">
              <a:off x="3044952" y="4173532"/>
              <a:ext cx="6099048" cy="0"/>
            </a:xfrm>
            <a:prstGeom prst="straightConnector1">
              <a:avLst/>
            </a:prstGeom>
            <a:noFill/>
            <a:ln cap="flat" cmpd="sng" w="50800">
              <a:solidFill>
                <a:srgbClr val="0F787D"/>
              </a:solidFill>
              <a:prstDash val="solid"/>
              <a:round/>
              <a:headEnd len="sm" w="sm" type="none"/>
              <a:tailEnd len="sm" w="sm" type="none"/>
            </a:ln>
          </p:spPr>
        </p:cxnSp>
        <p:sp>
          <p:nvSpPr>
            <p:cNvPr id="109" name="Google Shape;109;p9"/>
            <p:cNvSpPr/>
            <p:nvPr/>
          </p:nvSpPr>
          <p:spPr>
            <a:xfrm>
              <a:off x="0" y="4200140"/>
              <a:ext cx="9144000" cy="41148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10" name="Google Shape;110;p9"/>
          <p:cNvGrpSpPr/>
          <p:nvPr/>
        </p:nvGrpSpPr>
        <p:grpSpPr>
          <a:xfrm>
            <a:off x="0" y="12207"/>
            <a:ext cx="9144000" cy="557"/>
            <a:chOff x="0" y="12207"/>
            <a:chExt cx="9144000" cy="557"/>
          </a:xfrm>
        </p:grpSpPr>
        <p:cxnSp>
          <p:nvCxnSpPr>
            <p:cNvPr id="111" name="Google Shape;111;p9"/>
            <p:cNvCxnSpPr/>
            <p:nvPr/>
          </p:nvCxnSpPr>
          <p:spPr>
            <a:xfrm rot="10800000">
              <a:off x="0" y="12207"/>
              <a:ext cx="3044952" cy="0"/>
            </a:xfrm>
            <a:prstGeom prst="straightConnector1">
              <a:avLst/>
            </a:prstGeom>
            <a:noFill/>
            <a:ln cap="flat" cmpd="sng" w="50800">
              <a:solidFill>
                <a:srgbClr val="A5A5A5"/>
              </a:solidFill>
              <a:prstDash val="solid"/>
              <a:round/>
              <a:headEnd len="sm" w="sm" type="none"/>
              <a:tailEnd len="sm" w="sm" type="none"/>
            </a:ln>
          </p:spPr>
        </p:cxnSp>
        <p:cxnSp>
          <p:nvCxnSpPr>
            <p:cNvPr id="112" name="Google Shape;112;p9"/>
            <p:cNvCxnSpPr/>
            <p:nvPr/>
          </p:nvCxnSpPr>
          <p:spPr>
            <a:xfrm rot="10800000">
              <a:off x="3044952" y="12764"/>
              <a:ext cx="6099048" cy="0"/>
            </a:xfrm>
            <a:prstGeom prst="straightConnector1">
              <a:avLst/>
            </a:prstGeom>
            <a:noFill/>
            <a:ln cap="flat" cmpd="sng" w="50800">
              <a:solidFill>
                <a:srgbClr val="90152A"/>
              </a:solidFill>
              <a:prstDash val="solid"/>
              <a:round/>
              <a:headEnd len="sm" w="sm" type="none"/>
              <a:tailEnd len="sm" w="sm" type="none"/>
            </a:ln>
          </p:spPr>
        </p:cxnSp>
      </p:grpSp>
      <p:pic>
        <p:nvPicPr>
          <p:cNvPr descr="top-logo.png" id="113" name="Google Shape;113;p9"/>
          <p:cNvPicPr preferRelativeResize="0"/>
          <p:nvPr/>
        </p:nvPicPr>
        <p:blipFill rotWithShape="1">
          <a:blip r:embed="rId3">
            <a:alphaModFix/>
          </a:blip>
          <a:srcRect b="0" l="0" r="0" t="0"/>
          <a:stretch/>
        </p:blipFill>
        <p:spPr>
          <a:xfrm>
            <a:off x="244475" y="-6350"/>
            <a:ext cx="2298700" cy="130636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head w/ Bullets">
  <p:cSld name="Subhead w/ Bullets">
    <p:spTree>
      <p:nvGrpSpPr>
        <p:cNvPr id="124" name="Shape 124"/>
        <p:cNvGrpSpPr/>
        <p:nvPr/>
      </p:nvGrpSpPr>
      <p:grpSpPr>
        <a:xfrm>
          <a:off x="0" y="0"/>
          <a:ext cx="0" cy="0"/>
          <a:chOff x="0" y="0"/>
          <a:chExt cx="0" cy="0"/>
        </a:xfrm>
      </p:grpSpPr>
      <p:sp>
        <p:nvSpPr>
          <p:cNvPr id="125" name="Google Shape;125;p11"/>
          <p:cNvSpPr txBox="1"/>
          <p:nvPr>
            <p:ph idx="1" type="body"/>
          </p:nvPr>
        </p:nvSpPr>
        <p:spPr>
          <a:xfrm>
            <a:off x="227013" y="1709351"/>
            <a:ext cx="8691562" cy="4384542"/>
          </a:xfrm>
          <a:prstGeom prst="rect">
            <a:avLst/>
          </a:prstGeom>
          <a:noFill/>
          <a:ln>
            <a:noFill/>
          </a:ln>
        </p:spPr>
        <p:txBody>
          <a:bodyPr anchorCtr="0" anchor="t" bIns="45700" lIns="91425" spcFirstLastPara="1" rIns="91425" wrap="square" tIns="45700"/>
          <a:lstStyle>
            <a:lvl1pPr indent="-330200" lvl="0" marL="457200" marR="0" rtl="0" algn="l">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spcBef>
                <a:spcPts val="1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2100" lvl="3" marL="18288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292100" lvl="4" marL="22860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6" name="Google Shape;126;p11"/>
          <p:cNvSpPr txBox="1"/>
          <p:nvPr>
            <p:ph idx="12" type="sldNum"/>
          </p:nvPr>
        </p:nvSpPr>
        <p:spPr>
          <a:xfrm>
            <a:off x="8546351" y="6460940"/>
            <a:ext cx="476623"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27" name="Google Shape;127;p11"/>
          <p:cNvSpPr txBox="1"/>
          <p:nvPr>
            <p:ph type="title"/>
          </p:nvPr>
        </p:nvSpPr>
        <p:spPr>
          <a:xfrm>
            <a:off x="227013" y="418353"/>
            <a:ext cx="7303340" cy="535863"/>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8" name="Google Shape;128;p11"/>
          <p:cNvSpPr txBox="1"/>
          <p:nvPr>
            <p:ph idx="2" type="body"/>
          </p:nvPr>
        </p:nvSpPr>
        <p:spPr>
          <a:xfrm>
            <a:off x="227013" y="1006103"/>
            <a:ext cx="8691562" cy="40806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228600" lvl="2" marL="13716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3pPr>
            <a:lvl4pPr indent="-228600" lvl="3" marL="18288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4pPr>
            <a:lvl5pPr indent="-228600" lvl="4" marL="22860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37.png"/><Relationship Id="rId3" Type="http://schemas.openxmlformats.org/officeDocument/2006/relationships/slideLayout" Target="../slideLayouts/slideLayout9.xml"/><Relationship Id="rId4" Type="http://schemas.openxmlformats.org/officeDocument/2006/relationships/slideLayout" Target="../slideLayouts/slideLayout10.xml"/><Relationship Id="rId9" Type="http://schemas.openxmlformats.org/officeDocument/2006/relationships/theme" Target="../theme/theme3.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4" name="Shape 114"/>
        <p:cNvGrpSpPr/>
        <p:nvPr/>
      </p:nvGrpSpPr>
      <p:grpSpPr>
        <a:xfrm>
          <a:off x="0" y="0"/>
          <a:ext cx="0" cy="0"/>
          <a:chOff x="0" y="0"/>
          <a:chExt cx="0" cy="0"/>
        </a:xfrm>
      </p:grpSpPr>
      <p:cxnSp>
        <p:nvCxnSpPr>
          <p:cNvPr id="115" name="Google Shape;115;p10"/>
          <p:cNvCxnSpPr/>
          <p:nvPr/>
        </p:nvCxnSpPr>
        <p:spPr>
          <a:xfrm>
            <a:off x="6099048" y="6419355"/>
            <a:ext cx="3044952" cy="0"/>
          </a:xfrm>
          <a:prstGeom prst="straightConnector1">
            <a:avLst/>
          </a:prstGeom>
          <a:noFill/>
          <a:ln cap="flat" cmpd="sng" w="50800">
            <a:solidFill>
              <a:srgbClr val="DF7023"/>
            </a:solidFill>
            <a:prstDash val="solid"/>
            <a:round/>
            <a:headEnd len="sm" w="sm" type="none"/>
            <a:tailEnd len="sm" w="sm" type="none"/>
          </a:ln>
        </p:spPr>
      </p:cxnSp>
      <p:cxnSp>
        <p:nvCxnSpPr>
          <p:cNvPr id="116" name="Google Shape;116;p10"/>
          <p:cNvCxnSpPr/>
          <p:nvPr/>
        </p:nvCxnSpPr>
        <p:spPr>
          <a:xfrm>
            <a:off x="0" y="6419912"/>
            <a:ext cx="6099048" cy="0"/>
          </a:xfrm>
          <a:prstGeom prst="straightConnector1">
            <a:avLst/>
          </a:prstGeom>
          <a:noFill/>
          <a:ln cap="flat" cmpd="sng" w="50800">
            <a:solidFill>
              <a:srgbClr val="0F787D"/>
            </a:solidFill>
            <a:prstDash val="solid"/>
            <a:round/>
            <a:headEnd len="sm" w="sm" type="none"/>
            <a:tailEnd len="sm" w="sm" type="none"/>
          </a:ln>
        </p:spPr>
      </p:cxnSp>
      <p:sp>
        <p:nvSpPr>
          <p:cNvPr id="117" name="Google Shape;117;p10"/>
          <p:cNvSpPr/>
          <p:nvPr/>
        </p:nvSpPr>
        <p:spPr>
          <a:xfrm>
            <a:off x="0" y="6446520"/>
            <a:ext cx="9144000" cy="41148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8" name="Google Shape;118;p10"/>
          <p:cNvPicPr preferRelativeResize="0"/>
          <p:nvPr/>
        </p:nvPicPr>
        <p:blipFill rotWithShape="1">
          <a:blip r:embed="rId1">
            <a:alphaModFix/>
          </a:blip>
          <a:srcRect b="0" l="0" r="0" t="0"/>
          <a:stretch/>
        </p:blipFill>
        <p:spPr>
          <a:xfrm>
            <a:off x="5391150" y="6584950"/>
            <a:ext cx="2933700" cy="127000"/>
          </a:xfrm>
          <a:prstGeom prst="rect">
            <a:avLst/>
          </a:prstGeom>
          <a:noFill/>
          <a:ln>
            <a:noFill/>
          </a:ln>
        </p:spPr>
      </p:pic>
      <p:sp>
        <p:nvSpPr>
          <p:cNvPr id="119" name="Google Shape;119;p10"/>
          <p:cNvSpPr txBox="1"/>
          <p:nvPr>
            <p:ph idx="12" type="sldNum"/>
          </p:nvPr>
        </p:nvSpPr>
        <p:spPr>
          <a:xfrm>
            <a:off x="8546351" y="6460940"/>
            <a:ext cx="476623"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100" u="none" cap="none" strike="noStrike">
                <a:solidFill>
                  <a:srgbClr val="888888"/>
                </a:solidFill>
                <a:latin typeface="Arial"/>
                <a:ea typeface="Arial"/>
                <a:cs typeface="Arial"/>
                <a:sym typeface="Arial"/>
              </a:defRPr>
            </a:lvl1pPr>
            <a:lvl2pPr indent="0" lvl="1" marL="0" marR="0" rtl="0" algn="ctr">
              <a:spcBef>
                <a:spcPts val="0"/>
              </a:spcBef>
              <a:buNone/>
              <a:defRPr b="0" i="0" sz="1100" u="none" cap="none" strike="noStrike">
                <a:solidFill>
                  <a:srgbClr val="888888"/>
                </a:solidFill>
                <a:latin typeface="Arial"/>
                <a:ea typeface="Arial"/>
                <a:cs typeface="Arial"/>
                <a:sym typeface="Arial"/>
              </a:defRPr>
            </a:lvl2pPr>
            <a:lvl3pPr indent="0" lvl="2" marL="0" marR="0" rtl="0" algn="ctr">
              <a:spcBef>
                <a:spcPts val="0"/>
              </a:spcBef>
              <a:buNone/>
              <a:defRPr b="0" i="0" sz="1100" u="none" cap="none" strike="noStrike">
                <a:solidFill>
                  <a:srgbClr val="888888"/>
                </a:solidFill>
                <a:latin typeface="Arial"/>
                <a:ea typeface="Arial"/>
                <a:cs typeface="Arial"/>
                <a:sym typeface="Arial"/>
              </a:defRPr>
            </a:lvl3pPr>
            <a:lvl4pPr indent="0" lvl="3" marL="0" marR="0" rtl="0" algn="ctr">
              <a:spcBef>
                <a:spcPts val="0"/>
              </a:spcBef>
              <a:buNone/>
              <a:defRPr b="0" i="0" sz="1100" u="none" cap="none" strike="noStrike">
                <a:solidFill>
                  <a:srgbClr val="888888"/>
                </a:solidFill>
                <a:latin typeface="Arial"/>
                <a:ea typeface="Arial"/>
                <a:cs typeface="Arial"/>
                <a:sym typeface="Arial"/>
              </a:defRPr>
            </a:lvl4pPr>
            <a:lvl5pPr indent="0" lvl="4" marL="0" marR="0" rtl="0" algn="ctr">
              <a:spcBef>
                <a:spcPts val="0"/>
              </a:spcBef>
              <a:buNone/>
              <a:defRPr b="0" i="0" sz="1100" u="none" cap="none" strike="noStrike">
                <a:solidFill>
                  <a:srgbClr val="888888"/>
                </a:solidFill>
                <a:latin typeface="Arial"/>
                <a:ea typeface="Arial"/>
                <a:cs typeface="Arial"/>
                <a:sym typeface="Arial"/>
              </a:defRPr>
            </a:lvl5pPr>
            <a:lvl6pPr indent="0" lvl="5" marL="0" marR="0" rtl="0" algn="ctr">
              <a:spcBef>
                <a:spcPts val="0"/>
              </a:spcBef>
              <a:buNone/>
              <a:defRPr b="0" i="0" sz="1100" u="none" cap="none" strike="noStrike">
                <a:solidFill>
                  <a:srgbClr val="888888"/>
                </a:solidFill>
                <a:latin typeface="Arial"/>
                <a:ea typeface="Arial"/>
                <a:cs typeface="Arial"/>
                <a:sym typeface="Arial"/>
              </a:defRPr>
            </a:lvl6pPr>
            <a:lvl7pPr indent="0" lvl="6" marL="0" marR="0" rtl="0" algn="ctr">
              <a:spcBef>
                <a:spcPts val="0"/>
              </a:spcBef>
              <a:buNone/>
              <a:defRPr b="0" i="0" sz="1100" u="none" cap="none" strike="noStrike">
                <a:solidFill>
                  <a:srgbClr val="888888"/>
                </a:solidFill>
                <a:latin typeface="Arial"/>
                <a:ea typeface="Arial"/>
                <a:cs typeface="Arial"/>
                <a:sym typeface="Arial"/>
              </a:defRPr>
            </a:lvl7pPr>
            <a:lvl8pPr indent="0" lvl="7" marL="0" marR="0" rtl="0" algn="ctr">
              <a:spcBef>
                <a:spcPts val="0"/>
              </a:spcBef>
              <a:buNone/>
              <a:defRPr b="0" i="0" sz="1100" u="none" cap="none" strike="noStrike">
                <a:solidFill>
                  <a:srgbClr val="888888"/>
                </a:solidFill>
                <a:latin typeface="Arial"/>
                <a:ea typeface="Arial"/>
                <a:cs typeface="Arial"/>
                <a:sym typeface="Arial"/>
              </a:defRPr>
            </a:lvl8pPr>
            <a:lvl9pPr indent="0" lvl="8" marL="0" marR="0" rtl="0" algn="ctr">
              <a:spcBef>
                <a:spcPts val="0"/>
              </a:spcBef>
              <a:buNone/>
              <a:defRPr b="0" i="0" sz="11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grpSp>
        <p:nvGrpSpPr>
          <p:cNvPr id="120" name="Google Shape;120;p10"/>
          <p:cNvGrpSpPr/>
          <p:nvPr/>
        </p:nvGrpSpPr>
        <p:grpSpPr>
          <a:xfrm>
            <a:off x="0" y="0"/>
            <a:ext cx="9144000" cy="928827"/>
            <a:chOff x="0" y="0"/>
            <a:chExt cx="9144000" cy="928827"/>
          </a:xfrm>
        </p:grpSpPr>
        <p:cxnSp>
          <p:nvCxnSpPr>
            <p:cNvPr id="121" name="Google Shape;121;p10"/>
            <p:cNvCxnSpPr/>
            <p:nvPr/>
          </p:nvCxnSpPr>
          <p:spPr>
            <a:xfrm>
              <a:off x="6099048" y="26122"/>
              <a:ext cx="3044952" cy="0"/>
            </a:xfrm>
            <a:prstGeom prst="straightConnector1">
              <a:avLst/>
            </a:prstGeom>
            <a:noFill/>
            <a:ln cap="flat" cmpd="sng" w="50800">
              <a:solidFill>
                <a:srgbClr val="A5A5A5"/>
              </a:solidFill>
              <a:prstDash val="solid"/>
              <a:round/>
              <a:headEnd len="sm" w="sm" type="none"/>
              <a:tailEnd len="sm" w="sm" type="none"/>
            </a:ln>
          </p:spPr>
        </p:cxnSp>
        <p:cxnSp>
          <p:nvCxnSpPr>
            <p:cNvPr id="122" name="Google Shape;122;p10"/>
            <p:cNvCxnSpPr/>
            <p:nvPr/>
          </p:nvCxnSpPr>
          <p:spPr>
            <a:xfrm>
              <a:off x="0" y="26679"/>
              <a:ext cx="6099048" cy="0"/>
            </a:xfrm>
            <a:prstGeom prst="straightConnector1">
              <a:avLst/>
            </a:prstGeom>
            <a:noFill/>
            <a:ln cap="flat" cmpd="sng" w="50800">
              <a:solidFill>
                <a:srgbClr val="90152A"/>
              </a:solidFill>
              <a:prstDash val="solid"/>
              <a:round/>
              <a:headEnd len="sm" w="sm" type="none"/>
              <a:tailEnd len="sm" w="sm" type="none"/>
            </a:ln>
          </p:spPr>
        </p:cxnSp>
        <p:pic>
          <p:nvPicPr>
            <p:cNvPr id="123" name="Google Shape;123;p10"/>
            <p:cNvPicPr preferRelativeResize="0"/>
            <p:nvPr/>
          </p:nvPicPr>
          <p:blipFill rotWithShape="1">
            <a:blip r:embed="rId2">
              <a:alphaModFix/>
            </a:blip>
            <a:srcRect b="0" l="0" r="68665" t="13018"/>
            <a:stretch/>
          </p:blipFill>
          <p:spPr>
            <a:xfrm>
              <a:off x="8323018" y="0"/>
              <a:ext cx="588774" cy="928827"/>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656" r:id="rId3"/>
    <p:sldLayoutId id="2147483657" r:id="rId4"/>
    <p:sldLayoutId id="2147483658" r:id="rId5"/>
    <p:sldLayoutId id="2147483659" r:id="rId6"/>
    <p:sldLayoutId id="2147483660" r:id="rId7"/>
    <p:sldLayoutId id="2147483661"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5" name="Shape 15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32.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25.png"/><Relationship Id="rId6"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28.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33.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31.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9"/>
          <p:cNvSpPr txBox="1"/>
          <p:nvPr>
            <p:ph idx="1" type="body"/>
          </p:nvPr>
        </p:nvSpPr>
        <p:spPr>
          <a:xfrm>
            <a:off x="224150" y="2708429"/>
            <a:ext cx="3828000" cy="81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i="0" lang="en-US"/>
              <a:t>Instructor</a:t>
            </a:r>
            <a:r>
              <a:rPr i="0" lang="en-US"/>
              <a:t>:</a:t>
            </a:r>
            <a:r>
              <a:rPr lang="en-US"/>
              <a:t> </a:t>
            </a:r>
            <a:r>
              <a:rPr i="0" lang="en-US"/>
              <a:t>Prof. Rong Liu</a:t>
            </a:r>
            <a:endParaRPr i="0"/>
          </a:p>
          <a:p>
            <a:pPr indent="0" lvl="0" marL="0" rtl="0" algn="l">
              <a:lnSpc>
                <a:spcPct val="100000"/>
              </a:lnSpc>
              <a:spcBef>
                <a:spcPts val="0"/>
              </a:spcBef>
              <a:spcAft>
                <a:spcPts val="0"/>
              </a:spcAft>
              <a:buClr>
                <a:schemeClr val="dk1"/>
              </a:buClr>
              <a:buSzPts val="2400"/>
              <a:buNone/>
            </a:pPr>
            <a:r>
              <a:rPr i="0" lang="en-US"/>
              <a:t>Course: BIA 660 D</a:t>
            </a:r>
            <a:endParaRPr i="0"/>
          </a:p>
        </p:txBody>
      </p:sp>
      <p:sp>
        <p:nvSpPr>
          <p:cNvPr id="169" name="Google Shape;169;p19"/>
          <p:cNvSpPr txBox="1"/>
          <p:nvPr>
            <p:ph idx="2" type="body"/>
          </p:nvPr>
        </p:nvSpPr>
        <p:spPr>
          <a:xfrm>
            <a:off x="215650" y="1475500"/>
            <a:ext cx="8864400" cy="6195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3000"/>
              <a:buNone/>
            </a:pPr>
            <a:r>
              <a:rPr lang="en-US"/>
              <a:t>Product Perspective Discovery and Evaluation by Analysing tweets</a:t>
            </a:r>
            <a:endParaRPr/>
          </a:p>
        </p:txBody>
      </p:sp>
      <p:sp>
        <p:nvSpPr>
          <p:cNvPr id="170" name="Google Shape;170;p19"/>
          <p:cNvSpPr txBox="1"/>
          <p:nvPr>
            <p:ph idx="3" type="body"/>
          </p:nvPr>
        </p:nvSpPr>
        <p:spPr>
          <a:xfrm>
            <a:off x="215650" y="3721249"/>
            <a:ext cx="3845100" cy="22266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dk1"/>
              </a:buClr>
              <a:buSzPts val="2400"/>
              <a:buFont typeface="Arial"/>
              <a:buNone/>
            </a:pPr>
            <a:r>
              <a:rPr lang="en-US" sz="2400"/>
              <a:t>Presented By:</a:t>
            </a:r>
            <a:endParaRPr/>
          </a:p>
          <a:p>
            <a:pPr indent="0" lvl="0" marL="0" marR="0" rtl="0" algn="l">
              <a:lnSpc>
                <a:spcPct val="120000"/>
              </a:lnSpc>
              <a:spcBef>
                <a:spcPts val="0"/>
              </a:spcBef>
              <a:spcAft>
                <a:spcPts val="0"/>
              </a:spcAft>
              <a:buClr>
                <a:schemeClr val="dk1"/>
              </a:buClr>
              <a:buSzPts val="2400"/>
              <a:buFont typeface="Arial"/>
              <a:buNone/>
            </a:pPr>
            <a:r>
              <a:rPr lang="en-US" sz="2000"/>
              <a:t>Gaurav Sawant </a:t>
            </a:r>
            <a:endParaRPr sz="2000"/>
          </a:p>
          <a:p>
            <a:pPr indent="0" lvl="0" marL="0" marR="0" rtl="0" algn="l">
              <a:lnSpc>
                <a:spcPct val="120000"/>
              </a:lnSpc>
              <a:spcBef>
                <a:spcPts val="0"/>
              </a:spcBef>
              <a:spcAft>
                <a:spcPts val="0"/>
              </a:spcAft>
              <a:buClr>
                <a:schemeClr val="dk1"/>
              </a:buClr>
              <a:buSzPts val="2400"/>
              <a:buFont typeface="Arial"/>
              <a:buNone/>
            </a:pPr>
            <a:r>
              <a:rPr lang="en-US" sz="2000"/>
              <a:t>Geetkaur Sukhmani</a:t>
            </a:r>
            <a:endParaRPr sz="2000"/>
          </a:p>
          <a:p>
            <a:pPr indent="0" lvl="0" marL="0" marR="0" rtl="0" algn="l">
              <a:lnSpc>
                <a:spcPct val="120000"/>
              </a:lnSpc>
              <a:spcBef>
                <a:spcPts val="0"/>
              </a:spcBef>
              <a:spcAft>
                <a:spcPts val="0"/>
              </a:spcAft>
              <a:buClr>
                <a:schemeClr val="dk1"/>
              </a:buClr>
              <a:buSzPts val="2400"/>
              <a:buFont typeface="Arial"/>
              <a:buNone/>
            </a:pPr>
            <a:r>
              <a:rPr lang="en-US" sz="2000"/>
              <a:t>Omkar Desai</a:t>
            </a:r>
            <a:endParaRPr sz="2000"/>
          </a:p>
          <a:p>
            <a:pPr indent="0" lvl="0" marL="0" marR="0" rtl="0" algn="l">
              <a:lnSpc>
                <a:spcPct val="120000"/>
              </a:lnSpc>
              <a:spcBef>
                <a:spcPts val="0"/>
              </a:spcBef>
              <a:spcAft>
                <a:spcPts val="0"/>
              </a:spcAft>
              <a:buClr>
                <a:schemeClr val="dk1"/>
              </a:buClr>
              <a:buSzPts val="2400"/>
              <a:buFont typeface="Arial"/>
              <a:buNone/>
            </a:pPr>
            <a:r>
              <a:rPr lang="en-US" sz="2000"/>
              <a:t>Sayan Mukherjee</a:t>
            </a:r>
            <a:r>
              <a:rPr lang="en-US" sz="2400"/>
              <a:t>	</a:t>
            </a:r>
            <a:endParaRPr/>
          </a:p>
          <a:p>
            <a:pPr indent="0" lvl="0" marL="0" marR="0" rtl="0" algn="l">
              <a:lnSpc>
                <a:spcPct val="120000"/>
              </a:lnSpc>
              <a:spcBef>
                <a:spcPts val="0"/>
              </a:spcBef>
              <a:spcAft>
                <a:spcPts val="0"/>
              </a:spcAft>
              <a:buClr>
                <a:schemeClr val="dk1"/>
              </a:buClr>
              <a:buSzPts val="2400"/>
              <a:buFont typeface="Arial"/>
              <a:buNone/>
            </a:pPr>
            <a:r>
              <a:t/>
            </a:r>
            <a:endParaRPr sz="2400"/>
          </a:p>
          <a:p>
            <a:pPr indent="0" lvl="0" marL="0" marR="0" rtl="0" algn="l">
              <a:lnSpc>
                <a:spcPct val="120000"/>
              </a:lnSpc>
              <a:spcBef>
                <a:spcPts val="0"/>
              </a:spcBef>
              <a:spcAft>
                <a:spcPts val="0"/>
              </a:spcAft>
              <a:buClr>
                <a:schemeClr val="dk1"/>
              </a:buClr>
              <a:buSzPts val="2400"/>
              <a:buFont typeface="Arial"/>
              <a:buNone/>
            </a:pPr>
            <a:r>
              <a:t/>
            </a:r>
            <a:endParaRPr/>
          </a:p>
          <a:p>
            <a:pPr indent="0" lvl="0" marL="0" marR="0" rtl="0" algn="l">
              <a:lnSpc>
                <a:spcPct val="120000"/>
              </a:lnSpc>
              <a:spcBef>
                <a:spcPts val="0"/>
              </a:spcBef>
              <a:spcAft>
                <a:spcPts val="0"/>
              </a:spcAft>
              <a:buClr>
                <a:schemeClr val="dk1"/>
              </a:buClr>
              <a:buSzPts val="2000"/>
              <a:buFont typeface="Arial"/>
              <a:buNone/>
            </a:pPr>
            <a:r>
              <a:t/>
            </a:r>
            <a:endParaRPr sz="2000"/>
          </a:p>
          <a:p>
            <a:pPr indent="0" lvl="0" marL="0" marR="0" rtl="0" algn="l">
              <a:lnSpc>
                <a:spcPct val="120000"/>
              </a:lnSpc>
              <a:spcBef>
                <a:spcPts val="0"/>
              </a:spcBef>
              <a:spcAft>
                <a:spcPts val="0"/>
              </a:spcAft>
              <a:buClr>
                <a:schemeClr val="dk1"/>
              </a:buClr>
              <a:buSzPts val="2000"/>
              <a:buFont typeface="Arial"/>
              <a:buNone/>
            </a:pPr>
            <a:r>
              <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8"/>
          <p:cNvSpPr txBox="1"/>
          <p:nvPr>
            <p:ph idx="1" type="body"/>
          </p:nvPr>
        </p:nvSpPr>
        <p:spPr>
          <a:xfrm>
            <a:off x="227013" y="1709351"/>
            <a:ext cx="8691600" cy="43845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b="1" lang="en-US" sz="3600"/>
              <a:t>Topic Modelling</a:t>
            </a:r>
            <a:endParaRPr b="1" sz="3600"/>
          </a:p>
          <a:p>
            <a:pPr indent="0" lvl="0" marL="0" rtl="0" algn="ctr">
              <a:spcBef>
                <a:spcPts val="1200"/>
              </a:spcBef>
              <a:spcAft>
                <a:spcPts val="0"/>
              </a:spcAft>
              <a:buNone/>
            </a:pPr>
            <a:r>
              <a:rPr b="1" lang="en-US" sz="3600"/>
              <a:t>and</a:t>
            </a:r>
            <a:endParaRPr b="1" sz="3600"/>
          </a:p>
          <a:p>
            <a:pPr indent="0" lvl="0" marL="0" rtl="0" algn="ctr">
              <a:spcBef>
                <a:spcPts val="1200"/>
              </a:spcBef>
              <a:spcAft>
                <a:spcPts val="1200"/>
              </a:spcAft>
              <a:buNone/>
            </a:pPr>
            <a:r>
              <a:rPr b="1" lang="en-US" sz="3600"/>
              <a:t>Labelling the tweets</a:t>
            </a:r>
            <a:endParaRPr b="1" sz="3600"/>
          </a:p>
        </p:txBody>
      </p:sp>
      <p:sp>
        <p:nvSpPr>
          <p:cNvPr id="254" name="Google Shape;254;p28"/>
          <p:cNvSpPr txBox="1"/>
          <p:nvPr>
            <p:ph idx="12" type="sldNum"/>
          </p:nvPr>
        </p:nvSpPr>
        <p:spPr>
          <a:xfrm>
            <a:off x="8546351" y="6460940"/>
            <a:ext cx="476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55" name="Google Shape;255;p28"/>
          <p:cNvSpPr txBox="1"/>
          <p:nvPr>
            <p:ph type="title"/>
          </p:nvPr>
        </p:nvSpPr>
        <p:spPr>
          <a:xfrm>
            <a:off x="227013" y="418353"/>
            <a:ext cx="73032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8"/>
          <p:cNvSpPr txBox="1"/>
          <p:nvPr>
            <p:ph idx="2" type="body"/>
          </p:nvPr>
        </p:nvSpPr>
        <p:spPr>
          <a:xfrm>
            <a:off x="227013" y="1006103"/>
            <a:ext cx="8691600" cy="40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9"/>
          <p:cNvSpPr txBox="1"/>
          <p:nvPr>
            <p:ph idx="1" type="body"/>
          </p:nvPr>
        </p:nvSpPr>
        <p:spPr>
          <a:xfrm>
            <a:off x="227013" y="1709351"/>
            <a:ext cx="8691600" cy="438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63" name="Google Shape;263;p29"/>
          <p:cNvSpPr txBox="1"/>
          <p:nvPr>
            <p:ph idx="12" type="sldNum"/>
          </p:nvPr>
        </p:nvSpPr>
        <p:spPr>
          <a:xfrm>
            <a:off x="8546351" y="6460940"/>
            <a:ext cx="476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64" name="Google Shape;264;p29"/>
          <p:cNvSpPr txBox="1"/>
          <p:nvPr>
            <p:ph type="title"/>
          </p:nvPr>
        </p:nvSpPr>
        <p:spPr>
          <a:xfrm>
            <a:off x="227013" y="418353"/>
            <a:ext cx="73032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Topic Modelling</a:t>
            </a:r>
            <a:endParaRPr/>
          </a:p>
        </p:txBody>
      </p:sp>
      <p:sp>
        <p:nvSpPr>
          <p:cNvPr id="265" name="Google Shape;265;p29"/>
          <p:cNvSpPr txBox="1"/>
          <p:nvPr>
            <p:ph idx="2" type="body"/>
          </p:nvPr>
        </p:nvSpPr>
        <p:spPr>
          <a:xfrm>
            <a:off x="227013" y="1006103"/>
            <a:ext cx="8691600" cy="40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Use sklearn LDA for Topic Modelling - iPhone XS</a:t>
            </a:r>
            <a:endParaRPr/>
          </a:p>
        </p:txBody>
      </p:sp>
      <p:pic>
        <p:nvPicPr>
          <p:cNvPr id="266" name="Google Shape;266;p29"/>
          <p:cNvPicPr preferRelativeResize="0"/>
          <p:nvPr/>
        </p:nvPicPr>
        <p:blipFill>
          <a:blip r:embed="rId3">
            <a:alphaModFix/>
          </a:blip>
          <a:stretch>
            <a:fillRect/>
          </a:stretch>
        </p:blipFill>
        <p:spPr>
          <a:xfrm>
            <a:off x="0" y="1709350"/>
            <a:ext cx="2976550" cy="3143260"/>
          </a:xfrm>
          <a:prstGeom prst="rect">
            <a:avLst/>
          </a:prstGeom>
          <a:noFill/>
          <a:ln>
            <a:noFill/>
          </a:ln>
        </p:spPr>
      </p:pic>
      <p:pic>
        <p:nvPicPr>
          <p:cNvPr id="267" name="Google Shape;267;p29"/>
          <p:cNvPicPr preferRelativeResize="0"/>
          <p:nvPr/>
        </p:nvPicPr>
        <p:blipFill>
          <a:blip r:embed="rId4">
            <a:alphaModFix/>
          </a:blip>
          <a:stretch>
            <a:fillRect/>
          </a:stretch>
        </p:blipFill>
        <p:spPr>
          <a:xfrm>
            <a:off x="3083725" y="1736625"/>
            <a:ext cx="2976562" cy="3143697"/>
          </a:xfrm>
          <a:prstGeom prst="rect">
            <a:avLst/>
          </a:prstGeom>
          <a:noFill/>
          <a:ln>
            <a:noFill/>
          </a:ln>
        </p:spPr>
      </p:pic>
      <p:pic>
        <p:nvPicPr>
          <p:cNvPr id="268" name="Google Shape;268;p29"/>
          <p:cNvPicPr preferRelativeResize="0"/>
          <p:nvPr/>
        </p:nvPicPr>
        <p:blipFill rotWithShape="1">
          <a:blip r:embed="rId5">
            <a:alphaModFix/>
          </a:blip>
          <a:srcRect b="-583" l="0" r="-583" t="0"/>
          <a:stretch/>
        </p:blipFill>
        <p:spPr>
          <a:xfrm>
            <a:off x="6227050" y="1748862"/>
            <a:ext cx="2916950" cy="3098280"/>
          </a:xfrm>
          <a:prstGeom prst="rect">
            <a:avLst/>
          </a:prstGeom>
          <a:noFill/>
          <a:ln>
            <a:noFill/>
          </a:ln>
        </p:spPr>
      </p:pic>
      <p:sp>
        <p:nvSpPr>
          <p:cNvPr id="269" name="Google Shape;269;p29"/>
          <p:cNvSpPr txBox="1"/>
          <p:nvPr/>
        </p:nvSpPr>
        <p:spPr>
          <a:xfrm>
            <a:off x="425200" y="5181900"/>
            <a:ext cx="8493300" cy="8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Topic 0: Demand of Comparable/Competing Products (iPhone X, iPhone XR)</a:t>
            </a:r>
            <a:endParaRPr sz="1800"/>
          </a:p>
          <a:p>
            <a:pPr indent="0" lvl="0" marL="0" rtl="0" algn="l">
              <a:spcBef>
                <a:spcPts val="0"/>
              </a:spcBef>
              <a:spcAft>
                <a:spcPts val="0"/>
              </a:spcAft>
              <a:buNone/>
            </a:pPr>
            <a:r>
              <a:rPr lang="en-US" sz="1800"/>
              <a:t>Topic 1: Features (beautiful, cable, airpods)</a:t>
            </a:r>
            <a:endParaRPr sz="1800"/>
          </a:p>
          <a:p>
            <a:pPr indent="0" lvl="0" marL="0" rtl="0" algn="l">
              <a:spcBef>
                <a:spcPts val="0"/>
              </a:spcBef>
              <a:spcAft>
                <a:spcPts val="0"/>
              </a:spcAft>
              <a:buNone/>
            </a:pPr>
            <a:r>
              <a:rPr lang="en-US" sz="1800"/>
              <a:t>Topic 2: Accessories (case, amp, watch)</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0"/>
          <p:cNvSpPr txBox="1"/>
          <p:nvPr>
            <p:ph idx="1" type="body"/>
          </p:nvPr>
        </p:nvSpPr>
        <p:spPr>
          <a:xfrm>
            <a:off x="227013" y="1709351"/>
            <a:ext cx="8691600" cy="4384500"/>
          </a:xfrm>
          <a:prstGeom prst="rect">
            <a:avLst/>
          </a:prstGeom>
        </p:spPr>
        <p:txBody>
          <a:bodyPr anchorCtr="0" anchor="t" bIns="45700" lIns="91425" spcFirstLastPara="1" rIns="91425" wrap="square" tIns="45700">
            <a:noAutofit/>
          </a:bodyPr>
          <a:lstStyle/>
          <a:p>
            <a:pPr indent="0" lvl="0" marL="0" rtl="0" algn="l">
              <a:spcBef>
                <a:spcPts val="0"/>
              </a:spcBef>
              <a:spcAft>
                <a:spcPts val="1200"/>
              </a:spcAft>
              <a:buNone/>
            </a:pPr>
            <a:r>
              <a:t/>
            </a:r>
            <a:endParaRPr/>
          </a:p>
        </p:txBody>
      </p:sp>
      <p:sp>
        <p:nvSpPr>
          <p:cNvPr id="276" name="Google Shape;276;p30"/>
          <p:cNvSpPr txBox="1"/>
          <p:nvPr>
            <p:ph idx="12" type="sldNum"/>
          </p:nvPr>
        </p:nvSpPr>
        <p:spPr>
          <a:xfrm>
            <a:off x="8546351" y="6460940"/>
            <a:ext cx="476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77" name="Google Shape;277;p30"/>
          <p:cNvSpPr txBox="1"/>
          <p:nvPr>
            <p:ph type="title"/>
          </p:nvPr>
        </p:nvSpPr>
        <p:spPr>
          <a:xfrm>
            <a:off x="227013" y="418353"/>
            <a:ext cx="73032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Bigram Collocations on Topic Model</a:t>
            </a:r>
            <a:endParaRPr/>
          </a:p>
        </p:txBody>
      </p:sp>
      <p:sp>
        <p:nvSpPr>
          <p:cNvPr id="278" name="Google Shape;278;p30"/>
          <p:cNvSpPr txBox="1"/>
          <p:nvPr>
            <p:ph idx="2" type="body"/>
          </p:nvPr>
        </p:nvSpPr>
        <p:spPr>
          <a:xfrm>
            <a:off x="227013" y="1006103"/>
            <a:ext cx="8691600" cy="40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Lemmatization is turned On. Bigrams are connected using underscore.</a:t>
            </a:r>
            <a:endParaRPr/>
          </a:p>
        </p:txBody>
      </p:sp>
      <p:pic>
        <p:nvPicPr>
          <p:cNvPr id="279" name="Google Shape;279;p30"/>
          <p:cNvPicPr preferRelativeResize="0"/>
          <p:nvPr/>
        </p:nvPicPr>
        <p:blipFill>
          <a:blip r:embed="rId3">
            <a:alphaModFix/>
          </a:blip>
          <a:stretch>
            <a:fillRect/>
          </a:stretch>
        </p:blipFill>
        <p:spPr>
          <a:xfrm>
            <a:off x="0" y="1730106"/>
            <a:ext cx="9144000" cy="44148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1"/>
          <p:cNvSpPr txBox="1"/>
          <p:nvPr>
            <p:ph idx="1" type="body"/>
          </p:nvPr>
        </p:nvSpPr>
        <p:spPr>
          <a:xfrm>
            <a:off x="227013" y="1709351"/>
            <a:ext cx="8691600" cy="4384500"/>
          </a:xfrm>
          <a:prstGeom prst="rect">
            <a:avLst/>
          </a:prstGeom>
        </p:spPr>
        <p:txBody>
          <a:bodyPr anchorCtr="0" anchor="t" bIns="45700" lIns="91425" spcFirstLastPara="1" rIns="91425" wrap="square" tIns="45700">
            <a:noAutofit/>
          </a:bodyPr>
          <a:lstStyle/>
          <a:p>
            <a:pPr indent="0" lvl="0" marL="0" rtl="0" algn="l">
              <a:spcBef>
                <a:spcPts val="0"/>
              </a:spcBef>
              <a:spcAft>
                <a:spcPts val="1200"/>
              </a:spcAft>
              <a:buNone/>
            </a:pPr>
            <a:r>
              <a:t/>
            </a:r>
            <a:endParaRPr/>
          </a:p>
        </p:txBody>
      </p:sp>
      <p:sp>
        <p:nvSpPr>
          <p:cNvPr id="286" name="Google Shape;286;p31"/>
          <p:cNvSpPr txBox="1"/>
          <p:nvPr>
            <p:ph idx="12" type="sldNum"/>
          </p:nvPr>
        </p:nvSpPr>
        <p:spPr>
          <a:xfrm>
            <a:off x="8546351" y="6460940"/>
            <a:ext cx="476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87" name="Google Shape;287;p31"/>
          <p:cNvSpPr txBox="1"/>
          <p:nvPr>
            <p:ph type="title"/>
          </p:nvPr>
        </p:nvSpPr>
        <p:spPr>
          <a:xfrm>
            <a:off x="227013" y="418353"/>
            <a:ext cx="73032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a:t>
            </a:r>
            <a:endParaRPr/>
          </a:p>
        </p:txBody>
      </p:sp>
      <p:sp>
        <p:nvSpPr>
          <p:cNvPr id="288" name="Google Shape;288;p31"/>
          <p:cNvSpPr txBox="1"/>
          <p:nvPr>
            <p:ph idx="2" type="body"/>
          </p:nvPr>
        </p:nvSpPr>
        <p:spPr>
          <a:xfrm>
            <a:off x="227013" y="1006103"/>
            <a:ext cx="8691600" cy="40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Lemmatization is Off. </a:t>
            </a:r>
            <a:endParaRPr/>
          </a:p>
          <a:p>
            <a:pPr indent="0" lvl="0" marL="0" rtl="0" algn="l">
              <a:spcBef>
                <a:spcPts val="0"/>
              </a:spcBef>
              <a:spcAft>
                <a:spcPts val="0"/>
              </a:spcAft>
              <a:buNone/>
            </a:pPr>
            <a:r>
              <a:rPr lang="en-US"/>
              <a:t>Notice same pairs like iphonex_iphonexr, beatiful_shot, airpods_cable</a:t>
            </a:r>
            <a:endParaRPr/>
          </a:p>
        </p:txBody>
      </p:sp>
      <p:pic>
        <p:nvPicPr>
          <p:cNvPr id="289" name="Google Shape;289;p31"/>
          <p:cNvPicPr preferRelativeResize="0"/>
          <p:nvPr/>
        </p:nvPicPr>
        <p:blipFill>
          <a:blip r:embed="rId3">
            <a:alphaModFix/>
          </a:blip>
          <a:stretch>
            <a:fillRect/>
          </a:stretch>
        </p:blipFill>
        <p:spPr>
          <a:xfrm>
            <a:off x="-120950" y="1694181"/>
            <a:ext cx="9144000" cy="44148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2"/>
          <p:cNvSpPr txBox="1"/>
          <p:nvPr>
            <p:ph idx="1" type="body"/>
          </p:nvPr>
        </p:nvSpPr>
        <p:spPr>
          <a:xfrm>
            <a:off x="227013" y="1709351"/>
            <a:ext cx="8691600" cy="4384500"/>
          </a:xfrm>
          <a:prstGeom prst="rect">
            <a:avLst/>
          </a:prstGeom>
        </p:spPr>
        <p:txBody>
          <a:bodyPr anchorCtr="0" anchor="t" bIns="45700" lIns="91425" spcFirstLastPara="1" rIns="91425" wrap="square" tIns="45700">
            <a:noAutofit/>
          </a:bodyPr>
          <a:lstStyle/>
          <a:p>
            <a:pPr indent="0" lvl="0" marL="0" rtl="0" algn="l">
              <a:spcBef>
                <a:spcPts val="0"/>
              </a:spcBef>
              <a:spcAft>
                <a:spcPts val="1200"/>
              </a:spcAft>
              <a:buNone/>
            </a:pPr>
            <a:r>
              <a:rPr lang="en-US"/>
              <a:t> </a:t>
            </a:r>
            <a:endParaRPr/>
          </a:p>
        </p:txBody>
      </p:sp>
      <p:sp>
        <p:nvSpPr>
          <p:cNvPr id="296" name="Google Shape;296;p32"/>
          <p:cNvSpPr txBox="1"/>
          <p:nvPr>
            <p:ph idx="12" type="sldNum"/>
          </p:nvPr>
        </p:nvSpPr>
        <p:spPr>
          <a:xfrm>
            <a:off x="8546351" y="6460940"/>
            <a:ext cx="476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97" name="Google Shape;297;p32"/>
          <p:cNvSpPr txBox="1"/>
          <p:nvPr>
            <p:ph type="title"/>
          </p:nvPr>
        </p:nvSpPr>
        <p:spPr>
          <a:xfrm>
            <a:off x="227013" y="418353"/>
            <a:ext cx="73032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Re-evaluation Topic Modelling	</a:t>
            </a:r>
            <a:endParaRPr/>
          </a:p>
        </p:txBody>
      </p:sp>
      <p:sp>
        <p:nvSpPr>
          <p:cNvPr id="298" name="Google Shape;298;p32"/>
          <p:cNvSpPr txBox="1"/>
          <p:nvPr>
            <p:ph idx="2" type="body"/>
          </p:nvPr>
        </p:nvSpPr>
        <p:spPr>
          <a:xfrm>
            <a:off x="227013" y="1006103"/>
            <a:ext cx="8691600" cy="40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Use the gensim LDA to draw comparison</a:t>
            </a:r>
            <a:endParaRPr/>
          </a:p>
        </p:txBody>
      </p:sp>
      <p:pic>
        <p:nvPicPr>
          <p:cNvPr id="299" name="Google Shape;299;p32"/>
          <p:cNvPicPr preferRelativeResize="0"/>
          <p:nvPr/>
        </p:nvPicPr>
        <p:blipFill>
          <a:blip r:embed="rId3">
            <a:alphaModFix/>
          </a:blip>
          <a:stretch>
            <a:fillRect/>
          </a:stretch>
        </p:blipFill>
        <p:spPr>
          <a:xfrm>
            <a:off x="506025" y="1466048"/>
            <a:ext cx="8133600" cy="48814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33"/>
          <p:cNvSpPr txBox="1"/>
          <p:nvPr>
            <p:ph idx="1" type="body"/>
          </p:nvPr>
        </p:nvSpPr>
        <p:spPr>
          <a:xfrm>
            <a:off x="227013" y="1709351"/>
            <a:ext cx="8691600" cy="4384500"/>
          </a:xfrm>
          <a:prstGeom prst="rect">
            <a:avLst/>
          </a:prstGeom>
        </p:spPr>
        <p:txBody>
          <a:bodyPr anchorCtr="0" anchor="t" bIns="45700" lIns="91425" spcFirstLastPara="1" rIns="91425" wrap="square" tIns="45700">
            <a:noAutofit/>
          </a:bodyPr>
          <a:lstStyle/>
          <a:p>
            <a:pPr indent="0" lvl="0" marL="0" rtl="0" algn="l">
              <a:spcBef>
                <a:spcPts val="0"/>
              </a:spcBef>
              <a:spcAft>
                <a:spcPts val="1200"/>
              </a:spcAft>
              <a:buNone/>
            </a:pPr>
            <a:r>
              <a:t/>
            </a:r>
            <a:endParaRPr/>
          </a:p>
        </p:txBody>
      </p:sp>
      <p:sp>
        <p:nvSpPr>
          <p:cNvPr id="306" name="Google Shape;306;p33"/>
          <p:cNvSpPr txBox="1"/>
          <p:nvPr>
            <p:ph idx="12" type="sldNum"/>
          </p:nvPr>
        </p:nvSpPr>
        <p:spPr>
          <a:xfrm>
            <a:off x="8546351" y="6460940"/>
            <a:ext cx="476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07" name="Google Shape;307;p33"/>
          <p:cNvSpPr txBox="1"/>
          <p:nvPr>
            <p:ph type="title"/>
          </p:nvPr>
        </p:nvSpPr>
        <p:spPr>
          <a:xfrm>
            <a:off x="227013" y="418353"/>
            <a:ext cx="73032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Model Performance and tuning</a:t>
            </a:r>
            <a:endParaRPr/>
          </a:p>
        </p:txBody>
      </p:sp>
      <p:sp>
        <p:nvSpPr>
          <p:cNvPr id="308" name="Google Shape;308;p33"/>
          <p:cNvSpPr txBox="1"/>
          <p:nvPr>
            <p:ph idx="2" type="body"/>
          </p:nvPr>
        </p:nvSpPr>
        <p:spPr>
          <a:xfrm>
            <a:off x="227013" y="1006103"/>
            <a:ext cx="8691600" cy="40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Manually label data set for Classification Report.</a:t>
            </a:r>
            <a:endParaRPr/>
          </a:p>
        </p:txBody>
      </p:sp>
      <p:pic>
        <p:nvPicPr>
          <p:cNvPr id="309" name="Google Shape;309;p33"/>
          <p:cNvPicPr preferRelativeResize="0"/>
          <p:nvPr/>
        </p:nvPicPr>
        <p:blipFill>
          <a:blip r:embed="rId3">
            <a:alphaModFix/>
          </a:blip>
          <a:stretch>
            <a:fillRect/>
          </a:stretch>
        </p:blipFill>
        <p:spPr>
          <a:xfrm>
            <a:off x="227025" y="1709350"/>
            <a:ext cx="4106211" cy="1346575"/>
          </a:xfrm>
          <a:prstGeom prst="rect">
            <a:avLst/>
          </a:prstGeom>
          <a:noFill/>
          <a:ln>
            <a:noFill/>
          </a:ln>
        </p:spPr>
      </p:pic>
      <p:pic>
        <p:nvPicPr>
          <p:cNvPr id="310" name="Google Shape;310;p33"/>
          <p:cNvPicPr preferRelativeResize="0"/>
          <p:nvPr/>
        </p:nvPicPr>
        <p:blipFill>
          <a:blip r:embed="rId4">
            <a:alphaModFix/>
          </a:blip>
          <a:stretch>
            <a:fillRect/>
          </a:stretch>
        </p:blipFill>
        <p:spPr>
          <a:xfrm>
            <a:off x="4463179" y="1709350"/>
            <a:ext cx="4455446" cy="1346575"/>
          </a:xfrm>
          <a:prstGeom prst="rect">
            <a:avLst/>
          </a:prstGeom>
          <a:noFill/>
          <a:ln>
            <a:noFill/>
          </a:ln>
        </p:spPr>
      </p:pic>
      <p:sp>
        <p:nvSpPr>
          <p:cNvPr id="311" name="Google Shape;311;p33"/>
          <p:cNvSpPr txBox="1"/>
          <p:nvPr/>
        </p:nvSpPr>
        <p:spPr>
          <a:xfrm>
            <a:off x="356625" y="3055925"/>
            <a:ext cx="8562000" cy="8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Classification Report for iPhone XS data set		   	Classification Report for iPhone XR data set</a:t>
            </a:r>
            <a:endParaRPr/>
          </a:p>
        </p:txBody>
      </p:sp>
      <p:sp>
        <p:nvSpPr>
          <p:cNvPr id="312" name="Google Shape;312;p33"/>
          <p:cNvSpPr txBox="1"/>
          <p:nvPr/>
        </p:nvSpPr>
        <p:spPr>
          <a:xfrm>
            <a:off x="227075" y="3728000"/>
            <a:ext cx="8691600" cy="2365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sz="1800"/>
              <a:t>For performance tuning</a:t>
            </a:r>
            <a:endParaRPr sz="1800"/>
          </a:p>
          <a:p>
            <a:pPr indent="-342900" lvl="1" marL="914400" rtl="0" algn="l">
              <a:lnSpc>
                <a:spcPct val="115000"/>
              </a:lnSpc>
              <a:spcBef>
                <a:spcPts val="0"/>
              </a:spcBef>
              <a:spcAft>
                <a:spcPts val="0"/>
              </a:spcAft>
              <a:buSzPts val="1800"/>
              <a:buChar char="○"/>
            </a:pPr>
            <a:r>
              <a:rPr lang="en-US" sz="1800"/>
              <a:t>Count Vectorizer max_df in the range [0.80, 0.90]</a:t>
            </a:r>
            <a:endParaRPr sz="1800"/>
          </a:p>
          <a:p>
            <a:pPr indent="-342900" lvl="1" marL="914400" rtl="0" algn="l">
              <a:lnSpc>
                <a:spcPct val="115000"/>
              </a:lnSpc>
              <a:spcBef>
                <a:spcPts val="0"/>
              </a:spcBef>
              <a:spcAft>
                <a:spcPts val="0"/>
              </a:spcAft>
              <a:buSzPts val="1800"/>
              <a:buChar char="○"/>
            </a:pPr>
            <a:r>
              <a:rPr lang="en-US" sz="1800"/>
              <a:t>Count Vectorizer min_df in the range [10, 50]</a:t>
            </a:r>
            <a:endParaRPr sz="1800"/>
          </a:p>
          <a:p>
            <a:pPr indent="-342900" lvl="1" marL="914400" rtl="0" algn="l">
              <a:lnSpc>
                <a:spcPct val="115000"/>
              </a:lnSpc>
              <a:spcBef>
                <a:spcPts val="0"/>
              </a:spcBef>
              <a:spcAft>
                <a:spcPts val="0"/>
              </a:spcAft>
              <a:buSzPts val="1800"/>
              <a:buChar char="○"/>
            </a:pPr>
            <a:r>
              <a:rPr lang="en-US" sz="1800"/>
              <a:t>Gensim LDA: lambda 0.2, 0.4, 0.6, 0.8, 1.0</a:t>
            </a:r>
            <a:endParaRPr sz="1800"/>
          </a:p>
          <a:p>
            <a:pPr indent="-342900" lvl="1" marL="914400" rtl="0" algn="l">
              <a:lnSpc>
                <a:spcPct val="115000"/>
              </a:lnSpc>
              <a:spcBef>
                <a:spcPts val="0"/>
              </a:spcBef>
              <a:spcAft>
                <a:spcPts val="0"/>
              </a:spcAft>
              <a:buSzPts val="1800"/>
              <a:buChar char="○"/>
            </a:pPr>
            <a:r>
              <a:rPr lang="en-US" sz="1800">
                <a:solidFill>
                  <a:schemeClr val="dk1"/>
                </a:solidFill>
              </a:rPr>
              <a:t>Gensim symmetric vs asymmetric vs auto</a:t>
            </a:r>
            <a:endParaRPr sz="1800"/>
          </a:p>
          <a:p>
            <a:pPr indent="-342900" lvl="1" marL="914400" rtl="0" algn="l">
              <a:lnSpc>
                <a:spcPct val="115000"/>
              </a:lnSpc>
              <a:spcBef>
                <a:spcPts val="0"/>
              </a:spcBef>
              <a:spcAft>
                <a:spcPts val="0"/>
              </a:spcAft>
              <a:buSzPts val="1800"/>
              <a:buChar char="○"/>
            </a:pPr>
            <a:r>
              <a:rPr lang="en-US" sz="1800"/>
              <a:t>Smaller alpha results in more sparse distribution of words in topics</a:t>
            </a:r>
            <a:endParaRPr sz="1800"/>
          </a:p>
          <a:p>
            <a:pPr indent="0" lvl="0" marL="914400" rtl="0" algn="l">
              <a:lnSpc>
                <a:spcPct val="115000"/>
              </a:lnSpc>
              <a:spcBef>
                <a:spcPts val="0"/>
              </a:spcBef>
              <a:spcAft>
                <a:spcPts val="0"/>
              </a:spcAft>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34"/>
          <p:cNvSpPr txBox="1"/>
          <p:nvPr>
            <p:ph idx="1" type="body"/>
          </p:nvPr>
        </p:nvSpPr>
        <p:spPr>
          <a:xfrm>
            <a:off x="227013" y="1709351"/>
            <a:ext cx="8691600" cy="438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Used Clustering as we were aware that our data is unlabelled.</a:t>
            </a:r>
            <a:endParaRPr/>
          </a:p>
          <a:p>
            <a:pPr indent="0" lvl="0" marL="0" rtl="0" algn="l">
              <a:spcBef>
                <a:spcPts val="1200"/>
              </a:spcBef>
              <a:spcAft>
                <a:spcPts val="0"/>
              </a:spcAft>
              <a:buNone/>
            </a:pPr>
            <a:r>
              <a:rPr lang="en-US"/>
              <a:t>Tried multiple n for num_clusters.</a:t>
            </a:r>
            <a:endParaRPr/>
          </a:p>
          <a:p>
            <a:pPr indent="0" lvl="0" marL="0" rtl="0" algn="l">
              <a:spcBef>
                <a:spcPts val="1200"/>
              </a:spcBef>
              <a:spcAft>
                <a:spcPts val="0"/>
              </a:spcAft>
              <a:buNone/>
            </a:pPr>
            <a:r>
              <a:rPr lang="en-US"/>
              <a:t>Also labelled a small set of data manually to find out the time distribution of the nature of comments.</a:t>
            </a:r>
            <a:endParaRPr/>
          </a:p>
          <a:p>
            <a:pPr indent="0" lvl="0" marL="0" rtl="0" algn="l">
              <a:spcBef>
                <a:spcPts val="1200"/>
              </a:spcBef>
              <a:spcAft>
                <a:spcPts val="0"/>
              </a:spcAft>
              <a:buNone/>
            </a:pPr>
            <a:r>
              <a:rPr lang="en-US"/>
              <a:t>Found out the Precision and recall for the dataset</a:t>
            </a:r>
            <a:endParaRPr/>
          </a:p>
          <a:p>
            <a:pPr indent="0" lvl="0" marL="0" rtl="0" algn="l">
              <a:spcBef>
                <a:spcPts val="1200"/>
              </a:spcBef>
              <a:spcAft>
                <a:spcPts val="0"/>
              </a:spcAft>
              <a:buNone/>
            </a:pPr>
            <a:r>
              <a:rPr lang="en-US"/>
              <a:t>Found out some interesting results from there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19" name="Google Shape;319;p34"/>
          <p:cNvSpPr txBox="1"/>
          <p:nvPr>
            <p:ph idx="12" type="sldNum"/>
          </p:nvPr>
        </p:nvSpPr>
        <p:spPr>
          <a:xfrm>
            <a:off x="8546351" y="6460940"/>
            <a:ext cx="476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20" name="Google Shape;320;p34"/>
          <p:cNvSpPr txBox="1"/>
          <p:nvPr>
            <p:ph type="title"/>
          </p:nvPr>
        </p:nvSpPr>
        <p:spPr>
          <a:xfrm>
            <a:off x="227013" y="418353"/>
            <a:ext cx="73032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CLUSTERING</a:t>
            </a:r>
            <a:endParaRPr/>
          </a:p>
        </p:txBody>
      </p:sp>
      <p:sp>
        <p:nvSpPr>
          <p:cNvPr id="321" name="Google Shape;321;p34"/>
          <p:cNvSpPr txBox="1"/>
          <p:nvPr>
            <p:ph idx="2" type="body"/>
          </p:nvPr>
        </p:nvSpPr>
        <p:spPr>
          <a:xfrm>
            <a:off x="227013" y="1006103"/>
            <a:ext cx="8691600" cy="40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Using K-Means (Scikit Learn)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35"/>
          <p:cNvSpPr txBox="1"/>
          <p:nvPr>
            <p:ph idx="1" type="body"/>
          </p:nvPr>
        </p:nvSpPr>
        <p:spPr>
          <a:xfrm>
            <a:off x="227013" y="1709351"/>
            <a:ext cx="8691600" cy="438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Legend:</a:t>
            </a:r>
            <a:endParaRPr/>
          </a:p>
          <a:p>
            <a:pPr indent="0" lvl="0" marL="0" rtl="0" algn="l">
              <a:spcBef>
                <a:spcPts val="1200"/>
              </a:spcBef>
              <a:spcAft>
                <a:spcPts val="0"/>
              </a:spcAft>
              <a:buNone/>
            </a:pPr>
            <a:r>
              <a:rPr lang="en-US" sz="1200">
                <a:solidFill>
                  <a:srgbClr val="222222"/>
                </a:solidFill>
              </a:rPr>
              <a:t>Label 1: Competitors/Buying/Accessories</a:t>
            </a:r>
            <a:endParaRPr sz="1200">
              <a:solidFill>
                <a:srgbClr val="222222"/>
              </a:solidFill>
            </a:endParaRPr>
          </a:p>
          <a:p>
            <a:pPr indent="0" lvl="0" marL="0" rtl="0" algn="l">
              <a:spcBef>
                <a:spcPts val="1200"/>
              </a:spcBef>
              <a:spcAft>
                <a:spcPts val="0"/>
              </a:spcAft>
              <a:buNone/>
            </a:pPr>
            <a:r>
              <a:rPr lang="en-US" sz="1200">
                <a:solidFill>
                  <a:srgbClr val="222222"/>
                </a:solidFill>
              </a:rPr>
              <a:t>Label 2: Features</a:t>
            </a:r>
            <a:endParaRPr sz="1200">
              <a:solidFill>
                <a:srgbClr val="222222"/>
              </a:solidFill>
            </a:endParaRPr>
          </a:p>
          <a:p>
            <a:pPr indent="0" lvl="0" marL="0" rtl="0" algn="l">
              <a:spcBef>
                <a:spcPts val="1200"/>
              </a:spcBef>
              <a:spcAft>
                <a:spcPts val="0"/>
              </a:spcAft>
              <a:buNone/>
            </a:pPr>
            <a:r>
              <a:rPr lang="en-US" sz="1200">
                <a:solidFill>
                  <a:srgbClr val="222222"/>
                </a:solidFill>
              </a:rPr>
              <a:t>Labels 3: News</a:t>
            </a:r>
            <a:endParaRPr sz="1200">
              <a:solidFill>
                <a:srgbClr val="222222"/>
              </a:solidFill>
            </a:endParaRPr>
          </a:p>
          <a:p>
            <a:pPr indent="0" lvl="0" marL="0" rtl="0" algn="l">
              <a:spcBef>
                <a:spcPts val="1200"/>
              </a:spcBef>
              <a:spcAft>
                <a:spcPts val="0"/>
              </a:spcAft>
              <a:buNone/>
            </a:pPr>
            <a:r>
              <a:t/>
            </a:r>
            <a:endParaRPr sz="1100">
              <a:solidFill>
                <a:srgbClr val="222222"/>
              </a:solidFill>
            </a:endParaRPr>
          </a:p>
          <a:p>
            <a:pPr indent="0" lvl="0" marL="0" rtl="0" algn="l">
              <a:spcBef>
                <a:spcPts val="1200"/>
              </a:spcBef>
              <a:spcAft>
                <a:spcPts val="1200"/>
              </a:spcAft>
              <a:buNone/>
            </a:pPr>
            <a:r>
              <a:t/>
            </a:r>
            <a:endParaRPr/>
          </a:p>
        </p:txBody>
      </p:sp>
      <p:sp>
        <p:nvSpPr>
          <p:cNvPr id="328" name="Google Shape;328;p35"/>
          <p:cNvSpPr txBox="1"/>
          <p:nvPr>
            <p:ph idx="12" type="sldNum"/>
          </p:nvPr>
        </p:nvSpPr>
        <p:spPr>
          <a:xfrm>
            <a:off x="8546351" y="6460940"/>
            <a:ext cx="476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29" name="Google Shape;329;p35"/>
          <p:cNvSpPr txBox="1"/>
          <p:nvPr>
            <p:ph type="title"/>
          </p:nvPr>
        </p:nvSpPr>
        <p:spPr>
          <a:xfrm>
            <a:off x="227013" y="418353"/>
            <a:ext cx="73032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Cluster concentration vs time of comment</a:t>
            </a:r>
            <a:endParaRPr/>
          </a:p>
        </p:txBody>
      </p:sp>
      <p:sp>
        <p:nvSpPr>
          <p:cNvPr id="330" name="Google Shape;330;p35"/>
          <p:cNvSpPr txBox="1"/>
          <p:nvPr>
            <p:ph idx="2" type="body"/>
          </p:nvPr>
        </p:nvSpPr>
        <p:spPr>
          <a:xfrm>
            <a:off x="226188" y="1337953"/>
            <a:ext cx="8691600" cy="40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iPhone XR</a:t>
            </a:r>
            <a:endParaRPr/>
          </a:p>
        </p:txBody>
      </p:sp>
      <p:pic>
        <p:nvPicPr>
          <p:cNvPr id="331" name="Google Shape;331;p35"/>
          <p:cNvPicPr preferRelativeResize="0"/>
          <p:nvPr/>
        </p:nvPicPr>
        <p:blipFill rotWithShape="1">
          <a:blip r:embed="rId3">
            <a:alphaModFix/>
          </a:blip>
          <a:srcRect b="0" l="11757" r="6247" t="0"/>
          <a:stretch/>
        </p:blipFill>
        <p:spPr>
          <a:xfrm>
            <a:off x="3074750" y="1709350"/>
            <a:ext cx="4998650" cy="4252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6"/>
          <p:cNvSpPr txBox="1"/>
          <p:nvPr>
            <p:ph idx="1" type="body"/>
          </p:nvPr>
        </p:nvSpPr>
        <p:spPr>
          <a:xfrm>
            <a:off x="227025" y="1709350"/>
            <a:ext cx="8691600" cy="453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1800">
                <a:solidFill>
                  <a:srgbClr val="222222"/>
                </a:solidFill>
              </a:rPr>
              <a:t>Principle - Similar data points are grouped together, similar groups are further grouped together depending on their distances from each other .</a:t>
            </a:r>
            <a:endParaRPr b="1" sz="1800">
              <a:solidFill>
                <a:srgbClr val="222222"/>
              </a:solidFill>
            </a:endParaRPr>
          </a:p>
          <a:p>
            <a:pPr indent="0" lvl="0" marL="0" rtl="0" algn="l">
              <a:spcBef>
                <a:spcPts val="1200"/>
              </a:spcBef>
              <a:spcAft>
                <a:spcPts val="0"/>
              </a:spcAft>
              <a:buNone/>
            </a:pPr>
            <a:r>
              <a:rPr lang="en-US" sz="1800">
                <a:solidFill>
                  <a:srgbClr val="222222"/>
                </a:solidFill>
              </a:rPr>
              <a:t>For XR</a:t>
            </a:r>
            <a:endParaRPr sz="1800">
              <a:solidFill>
                <a:srgbClr val="222222"/>
              </a:solidFill>
            </a:endParaRPr>
          </a:p>
          <a:p>
            <a:pPr indent="0" lvl="0" marL="0" rtl="0" algn="l">
              <a:spcBef>
                <a:spcPts val="1200"/>
              </a:spcBef>
              <a:spcAft>
                <a:spcPts val="0"/>
              </a:spcAft>
              <a:buClr>
                <a:schemeClr val="dk1"/>
              </a:buClr>
              <a:buSzPts val="1100"/>
              <a:buFont typeface="Arial"/>
              <a:buNone/>
            </a:pPr>
            <a:r>
              <a:rPr lang="en-US" sz="1800">
                <a:solidFill>
                  <a:srgbClr val="222222"/>
                </a:solidFill>
              </a:rPr>
              <a:t>Label 1: Competitors/Buying/Accessories</a:t>
            </a:r>
            <a:endParaRPr sz="1800">
              <a:solidFill>
                <a:srgbClr val="222222"/>
              </a:solidFill>
            </a:endParaRPr>
          </a:p>
          <a:p>
            <a:pPr indent="0" lvl="0" marL="0" rtl="0" algn="l">
              <a:spcBef>
                <a:spcPts val="1200"/>
              </a:spcBef>
              <a:spcAft>
                <a:spcPts val="0"/>
              </a:spcAft>
              <a:buClr>
                <a:schemeClr val="dk1"/>
              </a:buClr>
              <a:buSzPts val="1100"/>
              <a:buFont typeface="Arial"/>
              <a:buNone/>
            </a:pPr>
            <a:r>
              <a:rPr lang="en-US" sz="1800">
                <a:solidFill>
                  <a:srgbClr val="222222"/>
                </a:solidFill>
              </a:rPr>
              <a:t>Label 2: Features</a:t>
            </a:r>
            <a:endParaRPr sz="1800">
              <a:solidFill>
                <a:srgbClr val="222222"/>
              </a:solidFill>
            </a:endParaRPr>
          </a:p>
          <a:p>
            <a:pPr indent="0" lvl="0" marL="0" rtl="0" algn="l">
              <a:spcBef>
                <a:spcPts val="1200"/>
              </a:spcBef>
              <a:spcAft>
                <a:spcPts val="0"/>
              </a:spcAft>
              <a:buClr>
                <a:schemeClr val="dk1"/>
              </a:buClr>
              <a:buSzPts val="1100"/>
              <a:buFont typeface="Arial"/>
              <a:buNone/>
            </a:pPr>
            <a:r>
              <a:rPr lang="en-US" sz="1800">
                <a:solidFill>
                  <a:srgbClr val="222222"/>
                </a:solidFill>
              </a:rPr>
              <a:t>Labels 3: News</a:t>
            </a:r>
            <a:endParaRPr sz="1800">
              <a:solidFill>
                <a:srgbClr val="222222"/>
              </a:solidFill>
            </a:endParaRPr>
          </a:p>
          <a:p>
            <a:pPr indent="0" lvl="0" marL="0" rtl="0" algn="l">
              <a:spcBef>
                <a:spcPts val="1200"/>
              </a:spcBef>
              <a:spcAft>
                <a:spcPts val="0"/>
              </a:spcAft>
              <a:buClr>
                <a:schemeClr val="dk1"/>
              </a:buClr>
              <a:buSzPts val="1100"/>
              <a:buFont typeface="Arial"/>
              <a:buNone/>
            </a:pPr>
            <a:r>
              <a:rPr lang="en-US" sz="1800">
                <a:solidFill>
                  <a:srgbClr val="222222"/>
                </a:solidFill>
              </a:rPr>
              <a:t>For XS</a:t>
            </a:r>
            <a:endParaRPr sz="1800">
              <a:solidFill>
                <a:srgbClr val="222222"/>
              </a:solidFill>
            </a:endParaRPr>
          </a:p>
          <a:p>
            <a:pPr indent="0" lvl="0" marL="0" rtl="0" algn="l">
              <a:spcBef>
                <a:spcPts val="1200"/>
              </a:spcBef>
              <a:spcAft>
                <a:spcPts val="0"/>
              </a:spcAft>
              <a:buClr>
                <a:schemeClr val="dk1"/>
              </a:buClr>
              <a:buSzPts val="1100"/>
              <a:buFont typeface="Arial"/>
              <a:buNone/>
            </a:pPr>
            <a:r>
              <a:rPr lang="en-US" sz="1800">
                <a:solidFill>
                  <a:srgbClr val="222222"/>
                </a:solidFill>
              </a:rPr>
              <a:t>1: Accessories</a:t>
            </a:r>
            <a:endParaRPr sz="1800">
              <a:solidFill>
                <a:srgbClr val="222222"/>
              </a:solidFill>
            </a:endParaRPr>
          </a:p>
          <a:p>
            <a:pPr indent="0" lvl="0" marL="0" rtl="0" algn="l">
              <a:spcBef>
                <a:spcPts val="1200"/>
              </a:spcBef>
              <a:spcAft>
                <a:spcPts val="0"/>
              </a:spcAft>
              <a:buClr>
                <a:schemeClr val="dk1"/>
              </a:buClr>
              <a:buSzPts val="1100"/>
              <a:buFont typeface="Arial"/>
              <a:buNone/>
            </a:pPr>
            <a:r>
              <a:rPr lang="en-US" sz="1800">
                <a:solidFill>
                  <a:srgbClr val="222222"/>
                </a:solidFill>
              </a:rPr>
              <a:t>2: Competitor</a:t>
            </a:r>
            <a:endParaRPr sz="1800">
              <a:solidFill>
                <a:srgbClr val="222222"/>
              </a:solidFill>
            </a:endParaRPr>
          </a:p>
          <a:p>
            <a:pPr indent="0" lvl="0" marL="0" rtl="0" algn="l">
              <a:spcBef>
                <a:spcPts val="1200"/>
              </a:spcBef>
              <a:spcAft>
                <a:spcPts val="0"/>
              </a:spcAft>
              <a:buClr>
                <a:schemeClr val="dk1"/>
              </a:buClr>
              <a:buSzPts val="1100"/>
              <a:buFont typeface="Arial"/>
              <a:buNone/>
            </a:pPr>
            <a:r>
              <a:rPr lang="en-US" sz="1800">
                <a:solidFill>
                  <a:srgbClr val="222222"/>
                </a:solidFill>
              </a:rPr>
              <a:t>3: Camera</a:t>
            </a:r>
            <a:endParaRPr sz="1800">
              <a:solidFill>
                <a:srgbClr val="222222"/>
              </a:solidFill>
            </a:endParaRPr>
          </a:p>
          <a:p>
            <a:pPr indent="0" lvl="0" marL="0" rtl="0" algn="l">
              <a:spcBef>
                <a:spcPts val="1200"/>
              </a:spcBef>
              <a:spcAft>
                <a:spcPts val="0"/>
              </a:spcAft>
              <a:buClr>
                <a:schemeClr val="dk1"/>
              </a:buClr>
              <a:buSzPts val="1100"/>
              <a:buFont typeface="Arial"/>
              <a:buNone/>
            </a:pPr>
            <a:r>
              <a:t/>
            </a:r>
            <a:endParaRPr b="1" sz="1800">
              <a:solidFill>
                <a:srgbClr val="222222"/>
              </a:solidFill>
            </a:endParaRPr>
          </a:p>
          <a:p>
            <a:pPr indent="0" lvl="0" marL="0" rtl="0" algn="l">
              <a:spcBef>
                <a:spcPts val="1200"/>
              </a:spcBef>
              <a:spcAft>
                <a:spcPts val="1200"/>
              </a:spcAft>
              <a:buNone/>
            </a:pPr>
            <a:r>
              <a:rPr lang="en-US"/>
              <a:t> </a:t>
            </a:r>
            <a:endParaRPr/>
          </a:p>
        </p:txBody>
      </p:sp>
      <p:sp>
        <p:nvSpPr>
          <p:cNvPr id="338" name="Google Shape;338;p36"/>
          <p:cNvSpPr txBox="1"/>
          <p:nvPr>
            <p:ph idx="12" type="sldNum"/>
          </p:nvPr>
        </p:nvSpPr>
        <p:spPr>
          <a:xfrm>
            <a:off x="8546351" y="6460940"/>
            <a:ext cx="476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39" name="Google Shape;339;p36"/>
          <p:cNvSpPr txBox="1"/>
          <p:nvPr>
            <p:ph type="title"/>
          </p:nvPr>
        </p:nvSpPr>
        <p:spPr>
          <a:xfrm>
            <a:off x="227013" y="418353"/>
            <a:ext cx="73032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Hierarchical Clustering</a:t>
            </a:r>
            <a:endParaRPr/>
          </a:p>
        </p:txBody>
      </p:sp>
      <p:sp>
        <p:nvSpPr>
          <p:cNvPr id="340" name="Google Shape;340;p36"/>
          <p:cNvSpPr txBox="1"/>
          <p:nvPr>
            <p:ph idx="2" type="body"/>
          </p:nvPr>
        </p:nvSpPr>
        <p:spPr>
          <a:xfrm>
            <a:off x="227025" y="1006098"/>
            <a:ext cx="8691600" cy="65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Agglomerative clustering - bottom up approach is used ,starting from the data points and clustering the way up.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37"/>
          <p:cNvSpPr txBox="1"/>
          <p:nvPr>
            <p:ph idx="1" type="body"/>
          </p:nvPr>
        </p:nvSpPr>
        <p:spPr>
          <a:xfrm>
            <a:off x="227013" y="1709351"/>
            <a:ext cx="8691600" cy="4384500"/>
          </a:xfrm>
          <a:prstGeom prst="rect">
            <a:avLst/>
          </a:prstGeom>
        </p:spPr>
        <p:txBody>
          <a:bodyPr anchorCtr="0" anchor="t" bIns="45700" lIns="91425" spcFirstLastPara="1" rIns="91425" wrap="square" tIns="45700">
            <a:noAutofit/>
          </a:bodyPr>
          <a:lstStyle/>
          <a:p>
            <a:pPr indent="0" lvl="0" marL="0" rtl="0" algn="l">
              <a:spcBef>
                <a:spcPts val="0"/>
              </a:spcBef>
              <a:spcAft>
                <a:spcPts val="1200"/>
              </a:spcAft>
              <a:buNone/>
            </a:pPr>
            <a:r>
              <a:rPr lang="en-US"/>
              <a:t>Using ward as Linkage and euclidean distance.  </a:t>
            </a:r>
            <a:endParaRPr/>
          </a:p>
        </p:txBody>
      </p:sp>
      <p:sp>
        <p:nvSpPr>
          <p:cNvPr id="347" name="Google Shape;347;p37"/>
          <p:cNvSpPr txBox="1"/>
          <p:nvPr>
            <p:ph idx="12" type="sldNum"/>
          </p:nvPr>
        </p:nvSpPr>
        <p:spPr>
          <a:xfrm>
            <a:off x="8546351" y="6460940"/>
            <a:ext cx="476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48" name="Google Shape;348;p37"/>
          <p:cNvSpPr txBox="1"/>
          <p:nvPr>
            <p:ph type="title"/>
          </p:nvPr>
        </p:nvSpPr>
        <p:spPr>
          <a:xfrm>
            <a:off x="227013" y="418353"/>
            <a:ext cx="73032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Hierarchical clustering metrics report for iphone XS and iphone XR</a:t>
            </a:r>
            <a:endParaRPr/>
          </a:p>
        </p:txBody>
      </p:sp>
      <p:sp>
        <p:nvSpPr>
          <p:cNvPr id="349" name="Google Shape;349;p37"/>
          <p:cNvSpPr txBox="1"/>
          <p:nvPr>
            <p:ph idx="2" type="body"/>
          </p:nvPr>
        </p:nvSpPr>
        <p:spPr>
          <a:xfrm>
            <a:off x="227013" y="1006103"/>
            <a:ext cx="8691600" cy="40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pic>
        <p:nvPicPr>
          <p:cNvPr id="350" name="Google Shape;350;p37"/>
          <p:cNvPicPr preferRelativeResize="0"/>
          <p:nvPr/>
        </p:nvPicPr>
        <p:blipFill rotWithShape="1">
          <a:blip r:embed="rId3">
            <a:alphaModFix/>
          </a:blip>
          <a:srcRect b="0" l="0" r="20886" t="48509"/>
          <a:stretch/>
        </p:blipFill>
        <p:spPr>
          <a:xfrm>
            <a:off x="227025" y="2887000"/>
            <a:ext cx="3564701" cy="1221425"/>
          </a:xfrm>
          <a:prstGeom prst="rect">
            <a:avLst/>
          </a:prstGeom>
          <a:noFill/>
          <a:ln>
            <a:noFill/>
          </a:ln>
        </p:spPr>
      </p:pic>
      <p:sp>
        <p:nvSpPr>
          <p:cNvPr id="351" name="Google Shape;351;p37"/>
          <p:cNvSpPr txBox="1"/>
          <p:nvPr/>
        </p:nvSpPr>
        <p:spPr>
          <a:xfrm>
            <a:off x="796225" y="2136075"/>
            <a:ext cx="27234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t>iphone XR</a:t>
            </a:r>
            <a:endParaRPr sz="2400"/>
          </a:p>
        </p:txBody>
      </p:sp>
      <p:sp>
        <p:nvSpPr>
          <p:cNvPr id="352" name="Google Shape;352;p37"/>
          <p:cNvSpPr txBox="1"/>
          <p:nvPr/>
        </p:nvSpPr>
        <p:spPr>
          <a:xfrm>
            <a:off x="2913325" y="4425100"/>
            <a:ext cx="3465300" cy="15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precision</a:t>
            </a:r>
            <a:r>
              <a:rPr lang="en-US"/>
              <a:t> - Checks for accuracy of the model</a:t>
            </a:r>
            <a:endParaRPr/>
          </a:p>
          <a:p>
            <a:pPr indent="0" lvl="0" marL="0" rtl="0" algn="l">
              <a:spcBef>
                <a:spcPts val="0"/>
              </a:spcBef>
              <a:spcAft>
                <a:spcPts val="0"/>
              </a:spcAft>
              <a:buNone/>
            </a:pPr>
            <a:r>
              <a:rPr b="1" lang="en-US"/>
              <a:t>recall</a:t>
            </a:r>
            <a:r>
              <a:rPr lang="en-US"/>
              <a:t> - true positive rate</a:t>
            </a:r>
            <a:endParaRPr/>
          </a:p>
          <a:p>
            <a:pPr indent="0" lvl="0" marL="0" rtl="0" algn="l">
              <a:spcBef>
                <a:spcPts val="0"/>
              </a:spcBef>
              <a:spcAft>
                <a:spcPts val="0"/>
              </a:spcAft>
              <a:buNone/>
            </a:pPr>
            <a:r>
              <a:rPr b="1" lang="en-US"/>
              <a:t>f1 score</a:t>
            </a:r>
            <a:r>
              <a:rPr lang="en-US"/>
              <a:t> - combines precision and recall</a:t>
            </a:r>
            <a:endParaRPr/>
          </a:p>
        </p:txBody>
      </p:sp>
      <p:pic>
        <p:nvPicPr>
          <p:cNvPr id="353" name="Google Shape;353;p37"/>
          <p:cNvPicPr preferRelativeResize="0"/>
          <p:nvPr/>
        </p:nvPicPr>
        <p:blipFill rotWithShape="1">
          <a:blip r:embed="rId4">
            <a:alphaModFix/>
          </a:blip>
          <a:srcRect b="0" l="0" r="0" t="2296"/>
          <a:stretch/>
        </p:blipFill>
        <p:spPr>
          <a:xfrm>
            <a:off x="4921875" y="2887000"/>
            <a:ext cx="3266150" cy="1538100"/>
          </a:xfrm>
          <a:prstGeom prst="rect">
            <a:avLst/>
          </a:prstGeom>
          <a:noFill/>
          <a:ln>
            <a:noFill/>
          </a:ln>
        </p:spPr>
      </p:pic>
      <p:sp>
        <p:nvSpPr>
          <p:cNvPr id="354" name="Google Shape;354;p37"/>
          <p:cNvSpPr txBox="1"/>
          <p:nvPr/>
        </p:nvSpPr>
        <p:spPr>
          <a:xfrm>
            <a:off x="5193250" y="2342750"/>
            <a:ext cx="27234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t>iphone XS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idx="1" type="body"/>
          </p:nvPr>
        </p:nvSpPr>
        <p:spPr>
          <a:xfrm>
            <a:off x="227013" y="1709351"/>
            <a:ext cx="8691600" cy="43845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Char char="★"/>
            </a:pPr>
            <a:r>
              <a:rPr lang="en-US" sz="1800"/>
              <a:t>Social Media has become a destination for posting opinions, reviews and questions about products.</a:t>
            </a:r>
            <a:endParaRPr sz="1800"/>
          </a:p>
          <a:p>
            <a:pPr indent="-342900" lvl="0" marL="457200" rtl="0" algn="l">
              <a:lnSpc>
                <a:spcPct val="150000"/>
              </a:lnSpc>
              <a:spcBef>
                <a:spcPts val="0"/>
              </a:spcBef>
              <a:spcAft>
                <a:spcPts val="0"/>
              </a:spcAft>
              <a:buSzPts val="1800"/>
              <a:buChar char="★"/>
            </a:pPr>
            <a:r>
              <a:rPr lang="en-US" sz="1800"/>
              <a:t>The posts come from a variety of people - experts, reviewers, brand/marketing managers, customers (prospective and current).</a:t>
            </a:r>
            <a:endParaRPr sz="1800"/>
          </a:p>
          <a:p>
            <a:pPr indent="-342900" lvl="0" marL="457200" rtl="0" algn="l">
              <a:lnSpc>
                <a:spcPct val="150000"/>
              </a:lnSpc>
              <a:spcBef>
                <a:spcPts val="0"/>
              </a:spcBef>
              <a:spcAft>
                <a:spcPts val="0"/>
              </a:spcAft>
              <a:buSzPts val="1800"/>
              <a:buChar char="★"/>
            </a:pPr>
            <a:r>
              <a:rPr lang="en-US" sz="1800"/>
              <a:t>Following a particular channel or reviewer could lead to receiving biased or uni-dimensional information.</a:t>
            </a:r>
            <a:endParaRPr sz="1800"/>
          </a:p>
          <a:p>
            <a:pPr indent="-342900" lvl="0" marL="457200" rtl="0" algn="l">
              <a:lnSpc>
                <a:spcPct val="150000"/>
              </a:lnSpc>
              <a:spcBef>
                <a:spcPts val="0"/>
              </a:spcBef>
              <a:spcAft>
                <a:spcPts val="0"/>
              </a:spcAft>
              <a:buSzPts val="1800"/>
              <a:buChar char="★"/>
            </a:pPr>
            <a:r>
              <a:rPr lang="en-US" sz="1800"/>
              <a:t>If we look at multiple channels or reviewers together, the information can be overwhelming making it difficult to filter out the noise.</a:t>
            </a:r>
            <a:endParaRPr sz="1800"/>
          </a:p>
        </p:txBody>
      </p:sp>
      <p:sp>
        <p:nvSpPr>
          <p:cNvPr id="177" name="Google Shape;177;p20"/>
          <p:cNvSpPr txBox="1"/>
          <p:nvPr>
            <p:ph idx="12" type="sldNum"/>
          </p:nvPr>
        </p:nvSpPr>
        <p:spPr>
          <a:xfrm>
            <a:off x="8546351" y="6460940"/>
            <a:ext cx="476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78" name="Google Shape;178;p20"/>
          <p:cNvSpPr txBox="1"/>
          <p:nvPr>
            <p:ph type="title"/>
          </p:nvPr>
        </p:nvSpPr>
        <p:spPr>
          <a:xfrm>
            <a:off x="227013" y="418353"/>
            <a:ext cx="73032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Introduction</a:t>
            </a:r>
            <a:endParaRPr/>
          </a:p>
        </p:txBody>
      </p:sp>
      <p:sp>
        <p:nvSpPr>
          <p:cNvPr id="179" name="Google Shape;179;p20"/>
          <p:cNvSpPr txBox="1"/>
          <p:nvPr>
            <p:ph idx="2" type="body"/>
          </p:nvPr>
        </p:nvSpPr>
        <p:spPr>
          <a:xfrm>
            <a:off x="227013" y="1006103"/>
            <a:ext cx="8691600" cy="40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38"/>
          <p:cNvSpPr txBox="1"/>
          <p:nvPr>
            <p:ph idx="1" type="body"/>
          </p:nvPr>
        </p:nvSpPr>
        <p:spPr>
          <a:xfrm>
            <a:off x="227013" y="1709351"/>
            <a:ext cx="8691600" cy="4384500"/>
          </a:xfrm>
          <a:prstGeom prst="rect">
            <a:avLst/>
          </a:prstGeom>
        </p:spPr>
        <p:txBody>
          <a:bodyPr anchorCtr="0" anchor="t" bIns="45700" lIns="91425" spcFirstLastPara="1" rIns="91425" wrap="square" tIns="45700">
            <a:noAutofit/>
          </a:bodyPr>
          <a:lstStyle/>
          <a:p>
            <a:pPr indent="-381000" lvl="0" marL="457200" rtl="0" algn="l">
              <a:spcBef>
                <a:spcPts val="0"/>
              </a:spcBef>
              <a:spcAft>
                <a:spcPts val="0"/>
              </a:spcAft>
              <a:buSzPts val="2400"/>
              <a:buAutoNum type="arabicPeriod"/>
            </a:pPr>
            <a:r>
              <a:rPr lang="en-US" sz="2400"/>
              <a:t>Hierarchical clustering has more flexibility and fewer assumptions regarding the underlying data(For eg, predefining k).</a:t>
            </a:r>
            <a:endParaRPr sz="2400"/>
          </a:p>
          <a:p>
            <a:pPr indent="0" lvl="0" marL="457200" rtl="0" algn="l">
              <a:spcBef>
                <a:spcPts val="1200"/>
              </a:spcBef>
              <a:spcAft>
                <a:spcPts val="0"/>
              </a:spcAft>
              <a:buNone/>
            </a:pPr>
            <a:r>
              <a:t/>
            </a:r>
            <a:endParaRPr sz="2400"/>
          </a:p>
          <a:p>
            <a:pPr indent="-381000" lvl="0" marL="457200" rtl="0" algn="l">
              <a:spcBef>
                <a:spcPts val="1200"/>
              </a:spcBef>
              <a:spcAft>
                <a:spcPts val="0"/>
              </a:spcAft>
              <a:buSzPts val="2400"/>
              <a:buAutoNum type="arabicPeriod"/>
            </a:pPr>
            <a:r>
              <a:rPr lang="en-US" sz="2400"/>
              <a:t>Hierarchical clustering computationally more expensive , but provides more intuitive results.</a:t>
            </a:r>
            <a:endParaRPr sz="2400"/>
          </a:p>
          <a:p>
            <a:pPr indent="0" lvl="0" marL="457200" rtl="0" algn="l">
              <a:spcBef>
                <a:spcPts val="1200"/>
              </a:spcBef>
              <a:spcAft>
                <a:spcPts val="0"/>
              </a:spcAft>
              <a:buNone/>
            </a:pPr>
            <a:r>
              <a:t/>
            </a:r>
            <a:endParaRPr sz="2400"/>
          </a:p>
          <a:p>
            <a:pPr indent="-381000" lvl="0" marL="457200" rtl="0" algn="l">
              <a:spcBef>
                <a:spcPts val="1200"/>
              </a:spcBef>
              <a:spcAft>
                <a:spcPts val="0"/>
              </a:spcAft>
              <a:buSzPts val="2400"/>
              <a:buAutoNum type="arabicPeriod"/>
            </a:pPr>
            <a:r>
              <a:rPr lang="en-US" sz="2400"/>
              <a:t>Kmeans provides faster results than hierarchical clustering.</a:t>
            </a:r>
            <a:endParaRPr sz="2400"/>
          </a:p>
          <a:p>
            <a:pPr indent="0" lvl="0" marL="457200" rtl="0" algn="l">
              <a:spcBef>
                <a:spcPts val="1200"/>
              </a:spcBef>
              <a:spcAft>
                <a:spcPts val="1200"/>
              </a:spcAft>
              <a:buNone/>
            </a:pPr>
            <a:r>
              <a:t/>
            </a:r>
            <a:endParaRPr/>
          </a:p>
        </p:txBody>
      </p:sp>
      <p:sp>
        <p:nvSpPr>
          <p:cNvPr id="361" name="Google Shape;361;p38"/>
          <p:cNvSpPr txBox="1"/>
          <p:nvPr>
            <p:ph idx="12" type="sldNum"/>
          </p:nvPr>
        </p:nvSpPr>
        <p:spPr>
          <a:xfrm>
            <a:off x="8546351" y="6460940"/>
            <a:ext cx="476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62" name="Google Shape;362;p38"/>
          <p:cNvSpPr txBox="1"/>
          <p:nvPr>
            <p:ph type="title"/>
          </p:nvPr>
        </p:nvSpPr>
        <p:spPr>
          <a:xfrm>
            <a:off x="227013" y="418353"/>
            <a:ext cx="73032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Hierarchical Vs Kmeans Clustering</a:t>
            </a:r>
            <a:endParaRPr/>
          </a:p>
        </p:txBody>
      </p:sp>
      <p:sp>
        <p:nvSpPr>
          <p:cNvPr id="363" name="Google Shape;363;p38"/>
          <p:cNvSpPr txBox="1"/>
          <p:nvPr>
            <p:ph idx="2" type="body"/>
          </p:nvPr>
        </p:nvSpPr>
        <p:spPr>
          <a:xfrm>
            <a:off x="227013" y="1006103"/>
            <a:ext cx="8691600" cy="40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39"/>
          <p:cNvSpPr txBox="1"/>
          <p:nvPr>
            <p:ph idx="1" type="body"/>
          </p:nvPr>
        </p:nvSpPr>
        <p:spPr>
          <a:xfrm>
            <a:off x="227025" y="1015050"/>
            <a:ext cx="8659800" cy="2921700"/>
          </a:xfrm>
          <a:prstGeom prst="rect">
            <a:avLst/>
          </a:prstGeom>
        </p:spPr>
        <p:txBody>
          <a:bodyPr anchorCtr="0" anchor="t" bIns="45700" lIns="91425" spcFirstLastPara="1" rIns="91425" wrap="square" tIns="45700">
            <a:noAutofit/>
          </a:bodyPr>
          <a:lstStyle/>
          <a:p>
            <a:pPr indent="-355600" lvl="0" marL="457200" rtl="0" algn="l">
              <a:spcBef>
                <a:spcPts val="0"/>
              </a:spcBef>
              <a:spcAft>
                <a:spcPts val="0"/>
              </a:spcAft>
              <a:buSzPts val="2000"/>
              <a:buChar char="•"/>
            </a:pPr>
            <a:r>
              <a:rPr lang="en-US" sz="2000"/>
              <a:t>In addition to Topic Modeling and Clustering for understanding people’s views </a:t>
            </a:r>
            <a:r>
              <a:rPr lang="en-US" sz="2000"/>
              <a:t>about</a:t>
            </a:r>
            <a:r>
              <a:rPr lang="en-US" sz="2000"/>
              <a:t> the new product we also performed Sentiment Analysis using VADER</a:t>
            </a:r>
            <a:endParaRPr sz="2000"/>
          </a:p>
          <a:p>
            <a:pPr indent="0" lvl="0" marL="0" rtl="0" algn="l">
              <a:spcBef>
                <a:spcPts val="1200"/>
              </a:spcBef>
              <a:spcAft>
                <a:spcPts val="0"/>
              </a:spcAft>
              <a:buNone/>
            </a:pPr>
            <a:r>
              <a:rPr b="1" lang="en-US" sz="2000"/>
              <a:t>Reasons to choose VADER:</a:t>
            </a:r>
            <a:endParaRPr b="1" sz="2000"/>
          </a:p>
          <a:p>
            <a:pPr indent="-355600" lvl="0" marL="457200" rtl="0" algn="l">
              <a:spcBef>
                <a:spcPts val="1200"/>
              </a:spcBef>
              <a:spcAft>
                <a:spcPts val="0"/>
              </a:spcAft>
              <a:buSzPts val="2000"/>
              <a:buChar char="•"/>
            </a:pPr>
            <a:r>
              <a:rPr lang="en-US" sz="2000"/>
              <a:t>VADER works very well with social media text</a:t>
            </a:r>
            <a:endParaRPr sz="2000"/>
          </a:p>
          <a:p>
            <a:pPr indent="-355600" lvl="0" marL="457200" rtl="0" algn="l">
              <a:spcBef>
                <a:spcPts val="0"/>
              </a:spcBef>
              <a:spcAft>
                <a:spcPts val="0"/>
              </a:spcAft>
              <a:buSzPts val="2000"/>
              <a:buChar char="•"/>
            </a:pPr>
            <a:r>
              <a:rPr lang="en-US" sz="2000"/>
              <a:t>It handles things like exclamation marks, capitalization, emojis, slangs and acronym text</a:t>
            </a:r>
            <a:endParaRPr sz="2000"/>
          </a:p>
          <a:p>
            <a:pPr indent="0" lvl="0" marL="457200" rtl="0" algn="l">
              <a:spcBef>
                <a:spcPts val="1200"/>
              </a:spcBef>
              <a:spcAft>
                <a:spcPts val="1200"/>
              </a:spcAft>
              <a:buNone/>
            </a:pPr>
            <a:r>
              <a:rPr lang="en-US" sz="2400"/>
              <a:t>  </a:t>
            </a:r>
            <a:endParaRPr sz="2400"/>
          </a:p>
        </p:txBody>
      </p:sp>
      <p:sp>
        <p:nvSpPr>
          <p:cNvPr id="370" name="Google Shape;370;p39"/>
          <p:cNvSpPr txBox="1"/>
          <p:nvPr>
            <p:ph idx="12" type="sldNum"/>
          </p:nvPr>
        </p:nvSpPr>
        <p:spPr>
          <a:xfrm>
            <a:off x="8546351" y="6460940"/>
            <a:ext cx="476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71" name="Google Shape;371;p39"/>
          <p:cNvSpPr txBox="1"/>
          <p:nvPr>
            <p:ph type="title"/>
          </p:nvPr>
        </p:nvSpPr>
        <p:spPr>
          <a:xfrm>
            <a:off x="227013" y="418353"/>
            <a:ext cx="73032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Sentiment Analysis using VADER	</a:t>
            </a:r>
            <a:endParaRPr/>
          </a:p>
        </p:txBody>
      </p:sp>
      <p:pic>
        <p:nvPicPr>
          <p:cNvPr id="372" name="Google Shape;372;p39"/>
          <p:cNvPicPr preferRelativeResize="0"/>
          <p:nvPr/>
        </p:nvPicPr>
        <p:blipFill>
          <a:blip r:embed="rId3">
            <a:alphaModFix/>
          </a:blip>
          <a:stretch>
            <a:fillRect/>
          </a:stretch>
        </p:blipFill>
        <p:spPr>
          <a:xfrm>
            <a:off x="242100" y="3756100"/>
            <a:ext cx="8629650" cy="733425"/>
          </a:xfrm>
          <a:prstGeom prst="rect">
            <a:avLst/>
          </a:prstGeom>
          <a:noFill/>
          <a:ln>
            <a:noFill/>
          </a:ln>
        </p:spPr>
      </p:pic>
      <p:pic>
        <p:nvPicPr>
          <p:cNvPr id="373" name="Google Shape;373;p39"/>
          <p:cNvPicPr preferRelativeResize="0"/>
          <p:nvPr/>
        </p:nvPicPr>
        <p:blipFill>
          <a:blip r:embed="rId4">
            <a:alphaModFix/>
          </a:blip>
          <a:stretch>
            <a:fillRect/>
          </a:stretch>
        </p:blipFill>
        <p:spPr>
          <a:xfrm>
            <a:off x="152400" y="4822575"/>
            <a:ext cx="2286000" cy="1476375"/>
          </a:xfrm>
          <a:prstGeom prst="rect">
            <a:avLst/>
          </a:prstGeom>
          <a:noFill/>
          <a:ln>
            <a:noFill/>
          </a:ln>
        </p:spPr>
      </p:pic>
      <p:pic>
        <p:nvPicPr>
          <p:cNvPr id="374" name="Google Shape;374;p39"/>
          <p:cNvPicPr preferRelativeResize="0"/>
          <p:nvPr/>
        </p:nvPicPr>
        <p:blipFill>
          <a:blip r:embed="rId5">
            <a:alphaModFix/>
          </a:blip>
          <a:stretch>
            <a:fillRect/>
          </a:stretch>
        </p:blipFill>
        <p:spPr>
          <a:xfrm>
            <a:off x="3166100" y="4817825"/>
            <a:ext cx="2390775" cy="1485900"/>
          </a:xfrm>
          <a:prstGeom prst="rect">
            <a:avLst/>
          </a:prstGeom>
          <a:noFill/>
          <a:ln>
            <a:noFill/>
          </a:ln>
        </p:spPr>
      </p:pic>
      <p:pic>
        <p:nvPicPr>
          <p:cNvPr id="375" name="Google Shape;375;p39"/>
          <p:cNvPicPr preferRelativeResize="0"/>
          <p:nvPr/>
        </p:nvPicPr>
        <p:blipFill>
          <a:blip r:embed="rId6">
            <a:alphaModFix/>
          </a:blip>
          <a:stretch>
            <a:fillRect/>
          </a:stretch>
        </p:blipFill>
        <p:spPr>
          <a:xfrm>
            <a:off x="6284575" y="4827337"/>
            <a:ext cx="2305050" cy="1466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40"/>
          <p:cNvSpPr txBox="1"/>
          <p:nvPr>
            <p:ph idx="1" type="body"/>
          </p:nvPr>
        </p:nvSpPr>
        <p:spPr>
          <a:xfrm>
            <a:off x="227025" y="1709350"/>
            <a:ext cx="5980200" cy="2454600"/>
          </a:xfrm>
          <a:prstGeom prst="rect">
            <a:avLst/>
          </a:prstGeom>
        </p:spPr>
        <p:txBody>
          <a:bodyPr anchorCtr="0" anchor="t" bIns="45700" lIns="91425" spcFirstLastPara="1" rIns="91425" wrap="square" tIns="45700">
            <a:noAutofit/>
          </a:bodyPr>
          <a:lstStyle/>
          <a:p>
            <a:pPr indent="-355600" lvl="0" marL="457200" rtl="0" algn="l">
              <a:spcBef>
                <a:spcPts val="0"/>
              </a:spcBef>
              <a:spcAft>
                <a:spcPts val="0"/>
              </a:spcAft>
              <a:buSzPts val="2000"/>
              <a:buChar char="•"/>
            </a:pPr>
            <a:r>
              <a:rPr lang="en-US" sz="2000"/>
              <a:t>The positive, </a:t>
            </a:r>
            <a:r>
              <a:rPr lang="en-US" sz="2000"/>
              <a:t>negative</a:t>
            </a:r>
            <a:r>
              <a:rPr lang="en-US" sz="2000"/>
              <a:t> &amp; neutral scores represent proportion of text falling into these categories </a:t>
            </a:r>
            <a:endParaRPr sz="2000"/>
          </a:p>
          <a:p>
            <a:pPr indent="-330200" lvl="0" marL="457200" rtl="0" algn="l">
              <a:spcBef>
                <a:spcPts val="0"/>
              </a:spcBef>
              <a:spcAft>
                <a:spcPts val="0"/>
              </a:spcAft>
              <a:buSzPts val="1600"/>
              <a:buChar char="•"/>
            </a:pPr>
            <a:r>
              <a:rPr lang="en-US" sz="2000"/>
              <a:t>The compound score is a metric that calculates the sum of all the lexicon ratings which have been between -1 (most extreme </a:t>
            </a:r>
            <a:r>
              <a:rPr lang="en-US" sz="2000"/>
              <a:t>negative</a:t>
            </a:r>
            <a:r>
              <a:rPr lang="en-US" sz="2000"/>
              <a:t>) and +1 (most extreme positive)</a:t>
            </a:r>
            <a:r>
              <a:rPr lang="en-US"/>
              <a:t> </a:t>
            </a:r>
            <a:endParaRPr/>
          </a:p>
        </p:txBody>
      </p:sp>
      <p:sp>
        <p:nvSpPr>
          <p:cNvPr id="382" name="Google Shape;382;p40"/>
          <p:cNvSpPr txBox="1"/>
          <p:nvPr>
            <p:ph idx="12" type="sldNum"/>
          </p:nvPr>
        </p:nvSpPr>
        <p:spPr>
          <a:xfrm>
            <a:off x="8546351" y="6460940"/>
            <a:ext cx="476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83" name="Google Shape;383;p40"/>
          <p:cNvSpPr txBox="1"/>
          <p:nvPr>
            <p:ph type="title"/>
          </p:nvPr>
        </p:nvSpPr>
        <p:spPr>
          <a:xfrm>
            <a:off x="227013" y="418353"/>
            <a:ext cx="73032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Sentiment Analysis VADER</a:t>
            </a:r>
            <a:endParaRPr/>
          </a:p>
        </p:txBody>
      </p:sp>
      <p:sp>
        <p:nvSpPr>
          <p:cNvPr id="384" name="Google Shape;384;p40"/>
          <p:cNvSpPr txBox="1"/>
          <p:nvPr>
            <p:ph idx="2" type="body"/>
          </p:nvPr>
        </p:nvSpPr>
        <p:spPr>
          <a:xfrm>
            <a:off x="227013" y="1006103"/>
            <a:ext cx="8691600" cy="40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t>Understanding VADER</a:t>
            </a:r>
            <a:endParaRPr b="1"/>
          </a:p>
        </p:txBody>
      </p:sp>
      <p:pic>
        <p:nvPicPr>
          <p:cNvPr id="385" name="Google Shape;385;p40"/>
          <p:cNvPicPr preferRelativeResize="0"/>
          <p:nvPr/>
        </p:nvPicPr>
        <p:blipFill>
          <a:blip r:embed="rId3">
            <a:alphaModFix/>
          </a:blip>
          <a:stretch>
            <a:fillRect/>
          </a:stretch>
        </p:blipFill>
        <p:spPr>
          <a:xfrm>
            <a:off x="6329321" y="1566503"/>
            <a:ext cx="2662279" cy="2258721"/>
          </a:xfrm>
          <a:prstGeom prst="rect">
            <a:avLst/>
          </a:prstGeom>
          <a:noFill/>
          <a:ln>
            <a:noFill/>
          </a:ln>
        </p:spPr>
      </p:pic>
      <p:pic>
        <p:nvPicPr>
          <p:cNvPr id="386" name="Google Shape;386;p40"/>
          <p:cNvPicPr preferRelativeResize="0"/>
          <p:nvPr/>
        </p:nvPicPr>
        <p:blipFill>
          <a:blip r:embed="rId4">
            <a:alphaModFix/>
          </a:blip>
          <a:stretch>
            <a:fillRect/>
          </a:stretch>
        </p:blipFill>
        <p:spPr>
          <a:xfrm>
            <a:off x="662813" y="4580450"/>
            <a:ext cx="7820025" cy="1743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41"/>
          <p:cNvSpPr txBox="1"/>
          <p:nvPr>
            <p:ph idx="12" type="sldNum"/>
          </p:nvPr>
        </p:nvSpPr>
        <p:spPr>
          <a:xfrm>
            <a:off x="8546351" y="6460940"/>
            <a:ext cx="476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93" name="Google Shape;393;p41"/>
          <p:cNvSpPr txBox="1"/>
          <p:nvPr>
            <p:ph type="title"/>
          </p:nvPr>
        </p:nvSpPr>
        <p:spPr>
          <a:xfrm>
            <a:off x="227013" y="418353"/>
            <a:ext cx="73032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Sentiment Analysis VADER results</a:t>
            </a:r>
            <a:endParaRPr/>
          </a:p>
        </p:txBody>
      </p:sp>
      <p:sp>
        <p:nvSpPr>
          <p:cNvPr id="394" name="Google Shape;394;p41"/>
          <p:cNvSpPr txBox="1"/>
          <p:nvPr>
            <p:ph idx="2" type="body"/>
          </p:nvPr>
        </p:nvSpPr>
        <p:spPr>
          <a:xfrm>
            <a:off x="227013" y="1006103"/>
            <a:ext cx="8691600" cy="40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t>Results for iPhoneXR</a:t>
            </a:r>
            <a:endParaRPr b="1"/>
          </a:p>
        </p:txBody>
      </p:sp>
      <p:pic>
        <p:nvPicPr>
          <p:cNvPr id="395" name="Google Shape;395;p41"/>
          <p:cNvPicPr preferRelativeResize="0"/>
          <p:nvPr/>
        </p:nvPicPr>
        <p:blipFill>
          <a:blip r:embed="rId3">
            <a:alphaModFix/>
          </a:blip>
          <a:stretch>
            <a:fillRect/>
          </a:stretch>
        </p:blipFill>
        <p:spPr>
          <a:xfrm>
            <a:off x="91825" y="1869275"/>
            <a:ext cx="5380875" cy="3732925"/>
          </a:xfrm>
          <a:prstGeom prst="rect">
            <a:avLst/>
          </a:prstGeom>
          <a:noFill/>
          <a:ln>
            <a:noFill/>
          </a:ln>
        </p:spPr>
      </p:pic>
      <p:pic>
        <p:nvPicPr>
          <p:cNvPr id="396" name="Google Shape;396;p41"/>
          <p:cNvPicPr preferRelativeResize="0"/>
          <p:nvPr/>
        </p:nvPicPr>
        <p:blipFill>
          <a:blip r:embed="rId4">
            <a:alphaModFix/>
          </a:blip>
          <a:stretch>
            <a:fillRect/>
          </a:stretch>
        </p:blipFill>
        <p:spPr>
          <a:xfrm>
            <a:off x="5552125" y="1947928"/>
            <a:ext cx="3366500" cy="2962144"/>
          </a:xfrm>
          <a:prstGeom prst="rect">
            <a:avLst/>
          </a:prstGeom>
          <a:noFill/>
          <a:ln>
            <a:noFill/>
          </a:ln>
        </p:spPr>
      </p:pic>
      <p:sp>
        <p:nvSpPr>
          <p:cNvPr id="397" name="Google Shape;397;p41"/>
          <p:cNvSpPr txBox="1"/>
          <p:nvPr/>
        </p:nvSpPr>
        <p:spPr>
          <a:xfrm>
            <a:off x="1165775" y="5602200"/>
            <a:ext cx="3936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t>Frequency Distribution Bar Chart - iPhoneXR</a:t>
            </a:r>
            <a:endParaRPr b="1" sz="1200"/>
          </a:p>
        </p:txBody>
      </p:sp>
      <p:sp>
        <p:nvSpPr>
          <p:cNvPr id="398" name="Google Shape;398;p41"/>
          <p:cNvSpPr txBox="1"/>
          <p:nvPr/>
        </p:nvSpPr>
        <p:spPr>
          <a:xfrm>
            <a:off x="5843750" y="5132875"/>
            <a:ext cx="27027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t>Sentiment Pie Chart - iPhoneXR</a:t>
            </a:r>
            <a:endParaRPr b="1"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42"/>
          <p:cNvSpPr txBox="1"/>
          <p:nvPr>
            <p:ph idx="12" type="sldNum"/>
          </p:nvPr>
        </p:nvSpPr>
        <p:spPr>
          <a:xfrm>
            <a:off x="8546351" y="6460940"/>
            <a:ext cx="476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05" name="Google Shape;405;p42"/>
          <p:cNvSpPr txBox="1"/>
          <p:nvPr>
            <p:ph type="title"/>
          </p:nvPr>
        </p:nvSpPr>
        <p:spPr>
          <a:xfrm>
            <a:off x="227013" y="418353"/>
            <a:ext cx="73032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Sentiment Analysis VADER results</a:t>
            </a:r>
            <a:endParaRPr/>
          </a:p>
        </p:txBody>
      </p:sp>
      <p:sp>
        <p:nvSpPr>
          <p:cNvPr id="406" name="Google Shape;406;p42"/>
          <p:cNvSpPr txBox="1"/>
          <p:nvPr>
            <p:ph idx="2" type="body"/>
          </p:nvPr>
        </p:nvSpPr>
        <p:spPr>
          <a:xfrm>
            <a:off x="227013" y="1006103"/>
            <a:ext cx="8691600" cy="40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t>Results for iPhoneXS (Considerably more Neutral Sentiment than iPhone XR)</a:t>
            </a:r>
            <a:endParaRPr b="1"/>
          </a:p>
        </p:txBody>
      </p:sp>
      <p:sp>
        <p:nvSpPr>
          <p:cNvPr id="407" name="Google Shape;407;p42"/>
          <p:cNvSpPr txBox="1"/>
          <p:nvPr/>
        </p:nvSpPr>
        <p:spPr>
          <a:xfrm>
            <a:off x="1120350" y="5497975"/>
            <a:ext cx="3936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t>Frequency Distribution Bar Chart - iPhoneXS</a:t>
            </a:r>
            <a:endParaRPr b="1" sz="1200"/>
          </a:p>
        </p:txBody>
      </p:sp>
      <p:sp>
        <p:nvSpPr>
          <p:cNvPr id="408" name="Google Shape;408;p42"/>
          <p:cNvSpPr txBox="1"/>
          <p:nvPr/>
        </p:nvSpPr>
        <p:spPr>
          <a:xfrm>
            <a:off x="5843750" y="5132875"/>
            <a:ext cx="27027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t>Sentiment Pie Chart - iPhoneXS</a:t>
            </a:r>
            <a:endParaRPr b="1" sz="1200"/>
          </a:p>
        </p:txBody>
      </p:sp>
      <p:pic>
        <p:nvPicPr>
          <p:cNvPr id="409" name="Google Shape;409;p42"/>
          <p:cNvPicPr preferRelativeResize="0"/>
          <p:nvPr/>
        </p:nvPicPr>
        <p:blipFill>
          <a:blip r:embed="rId3">
            <a:alphaModFix/>
          </a:blip>
          <a:stretch>
            <a:fillRect/>
          </a:stretch>
        </p:blipFill>
        <p:spPr>
          <a:xfrm>
            <a:off x="90775" y="1659400"/>
            <a:ext cx="5240100" cy="3838575"/>
          </a:xfrm>
          <a:prstGeom prst="rect">
            <a:avLst/>
          </a:prstGeom>
          <a:noFill/>
          <a:ln>
            <a:noFill/>
          </a:ln>
        </p:spPr>
      </p:pic>
      <p:pic>
        <p:nvPicPr>
          <p:cNvPr id="410" name="Google Shape;410;p42"/>
          <p:cNvPicPr preferRelativeResize="0"/>
          <p:nvPr/>
        </p:nvPicPr>
        <p:blipFill>
          <a:blip r:embed="rId4">
            <a:alphaModFix/>
          </a:blip>
          <a:stretch>
            <a:fillRect/>
          </a:stretch>
        </p:blipFill>
        <p:spPr>
          <a:xfrm>
            <a:off x="5527375" y="2029816"/>
            <a:ext cx="3495675" cy="2971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43"/>
          <p:cNvSpPr txBox="1"/>
          <p:nvPr>
            <p:ph idx="12" type="sldNum"/>
          </p:nvPr>
        </p:nvSpPr>
        <p:spPr>
          <a:xfrm>
            <a:off x="8546351" y="6460940"/>
            <a:ext cx="476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417" name="Google Shape;417;p43"/>
          <p:cNvSpPr txBox="1"/>
          <p:nvPr>
            <p:ph type="title"/>
          </p:nvPr>
        </p:nvSpPr>
        <p:spPr>
          <a:xfrm>
            <a:off x="227013" y="418353"/>
            <a:ext cx="73032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Existing Work vs Our Work</a:t>
            </a:r>
            <a:endParaRPr/>
          </a:p>
        </p:txBody>
      </p:sp>
      <p:graphicFrame>
        <p:nvGraphicFramePr>
          <p:cNvPr id="418" name="Google Shape;418;p43"/>
          <p:cNvGraphicFramePr/>
          <p:nvPr/>
        </p:nvGraphicFramePr>
        <p:xfrm>
          <a:off x="354550" y="954150"/>
          <a:ext cx="3000000" cy="3000000"/>
        </p:xfrm>
        <a:graphic>
          <a:graphicData uri="http://schemas.openxmlformats.org/drawingml/2006/table">
            <a:tbl>
              <a:tblPr>
                <a:noFill/>
                <a:tableStyleId>{E05B3F09-BA8B-4116-B30D-BBBEED9A2CF2}</a:tableStyleId>
              </a:tblPr>
              <a:tblGrid>
                <a:gridCol w="4217450"/>
                <a:gridCol w="4066200"/>
              </a:tblGrid>
              <a:tr h="448375">
                <a:tc>
                  <a:txBody>
                    <a:bodyPr>
                      <a:noAutofit/>
                    </a:bodyPr>
                    <a:lstStyle/>
                    <a:p>
                      <a:pPr indent="0" lvl="0" marL="0" rtl="0" algn="ctr">
                        <a:spcBef>
                          <a:spcPts val="0"/>
                        </a:spcBef>
                        <a:spcAft>
                          <a:spcPts val="0"/>
                        </a:spcAft>
                        <a:buNone/>
                      </a:pPr>
                      <a:r>
                        <a:rPr b="1" lang="en-US" sz="2000"/>
                        <a:t>Existing Work</a:t>
                      </a:r>
                      <a:endParaRPr b="1" sz="2000"/>
                    </a:p>
                  </a:txBody>
                  <a:tcPr marT="91425" marB="91425" marR="91425" marL="91425"/>
                </a:tc>
                <a:tc>
                  <a:txBody>
                    <a:bodyPr>
                      <a:noAutofit/>
                    </a:bodyPr>
                    <a:lstStyle/>
                    <a:p>
                      <a:pPr indent="0" lvl="0" marL="0" rtl="0" algn="ctr">
                        <a:spcBef>
                          <a:spcPts val="0"/>
                        </a:spcBef>
                        <a:spcAft>
                          <a:spcPts val="0"/>
                        </a:spcAft>
                        <a:buNone/>
                      </a:pPr>
                      <a:r>
                        <a:rPr b="1" lang="en-US" sz="2000"/>
                        <a:t>Our Work</a:t>
                      </a:r>
                      <a:endParaRPr b="1" sz="2000"/>
                    </a:p>
                  </a:txBody>
                  <a:tcPr marT="91425" marB="91425" marR="91425" marL="91425"/>
                </a:tc>
              </a:tr>
              <a:tr h="2086125">
                <a:tc>
                  <a:txBody>
                    <a:bodyPr>
                      <a:noAutofit/>
                    </a:bodyPr>
                    <a:lstStyle/>
                    <a:p>
                      <a:pPr indent="0" lvl="0" marL="0" rtl="0" algn="l">
                        <a:spcBef>
                          <a:spcPts val="0"/>
                        </a:spcBef>
                        <a:spcAft>
                          <a:spcPts val="1200"/>
                        </a:spcAft>
                        <a:buNone/>
                      </a:pPr>
                      <a:r>
                        <a:rPr lang="en-US" sz="1800">
                          <a:solidFill>
                            <a:schemeClr val="dk1"/>
                          </a:solidFill>
                        </a:rPr>
                        <a:t>In 2011, B</a:t>
                      </a:r>
                      <a:r>
                        <a:rPr lang="en-US" sz="1800">
                          <a:solidFill>
                            <a:schemeClr val="dk1"/>
                          </a:solidFill>
                        </a:rPr>
                        <a:t>ooth and Matic in their paper, Mapping and Leveraging Influencers in Social Media to shape Corporate Brand Perceptions tried to identify and focus on </a:t>
                      </a:r>
                      <a:r>
                        <a:rPr b="1" lang="en-US" sz="1800">
                          <a:solidFill>
                            <a:schemeClr val="dk1"/>
                          </a:solidFill>
                        </a:rPr>
                        <a:t>social media influencers</a:t>
                      </a:r>
                      <a:r>
                        <a:rPr lang="en-US" sz="1800">
                          <a:solidFill>
                            <a:schemeClr val="dk1"/>
                          </a:solidFill>
                        </a:rPr>
                        <a:t> and understand their impact over target audiences</a:t>
                      </a:r>
                      <a:endParaRPr sz="1800"/>
                    </a:p>
                  </a:txBody>
                  <a:tcPr marT="91425" marB="91425" marR="91425" marL="91425"/>
                </a:tc>
                <a:tc>
                  <a:txBody>
                    <a:bodyPr>
                      <a:noAutofit/>
                    </a:bodyPr>
                    <a:lstStyle/>
                    <a:p>
                      <a:pPr indent="0" lvl="0" marL="0" rtl="0" algn="l">
                        <a:spcBef>
                          <a:spcPts val="0"/>
                        </a:spcBef>
                        <a:spcAft>
                          <a:spcPts val="0"/>
                        </a:spcAft>
                        <a:buNone/>
                      </a:pPr>
                      <a:r>
                        <a:rPr lang="en-US" sz="1800"/>
                        <a:t>We did not focus on a specific group rather we studied the views of all people. Results may have been different if we had </a:t>
                      </a:r>
                      <a:r>
                        <a:rPr lang="en-US" sz="1800"/>
                        <a:t>restricted</a:t>
                      </a:r>
                      <a:r>
                        <a:rPr lang="en-US" sz="1800"/>
                        <a:t> our study to a particular  </a:t>
                      </a:r>
                      <a:r>
                        <a:rPr lang="en-US"/>
                        <a:t> </a:t>
                      </a:r>
                      <a:endParaRPr/>
                    </a:p>
                  </a:txBody>
                  <a:tcPr marT="91425" marB="91425" marR="91425" marL="91425"/>
                </a:tc>
              </a:tr>
              <a:tr h="1692000">
                <a:tc>
                  <a:txBody>
                    <a:bodyPr>
                      <a:noAutofit/>
                    </a:bodyPr>
                    <a:lstStyle/>
                    <a:p>
                      <a:pPr indent="0" lvl="0" marL="0" rtl="0" algn="l">
                        <a:spcBef>
                          <a:spcPts val="0"/>
                        </a:spcBef>
                        <a:spcAft>
                          <a:spcPts val="0"/>
                        </a:spcAft>
                        <a:buNone/>
                      </a:pPr>
                      <a:r>
                        <a:rPr lang="en-US" sz="1800"/>
                        <a:t>Katja Hutter discusses in her paper, The impact of user interactions in social media on brand awareness and purchase intention discusses how brand user interaction activities can affect the perception of a brand </a:t>
                      </a:r>
                      <a:r>
                        <a:rPr lang="en-US"/>
                        <a:t> </a:t>
                      </a:r>
                      <a:endParaRPr/>
                    </a:p>
                  </a:txBody>
                  <a:tcPr marT="91425" marB="91425" marR="91425" marL="91425"/>
                </a:tc>
                <a:tc>
                  <a:txBody>
                    <a:bodyPr>
                      <a:noAutofit/>
                    </a:bodyPr>
                    <a:lstStyle/>
                    <a:p>
                      <a:pPr indent="0" lvl="0" marL="0" rtl="0" algn="l">
                        <a:spcBef>
                          <a:spcPts val="0"/>
                        </a:spcBef>
                        <a:spcAft>
                          <a:spcPts val="0"/>
                        </a:spcAft>
                        <a:buNone/>
                      </a:pPr>
                      <a:r>
                        <a:rPr lang="en-US" sz="1800"/>
                        <a:t>We have chosen a brand, i.e. apple but we do not necessarily focus on brand to user interaction</a:t>
                      </a:r>
                      <a:endParaRPr sz="1800"/>
                    </a:p>
                  </a:txBody>
                  <a:tcPr marT="91425" marB="91425" marR="91425" marL="91425"/>
                </a:tc>
              </a:tr>
            </a:tbl>
          </a:graphicData>
        </a:graphic>
      </p:graphicFrame>
      <p:sp>
        <p:nvSpPr>
          <p:cNvPr id="419" name="Google Shape;419;p43"/>
          <p:cNvSpPr txBox="1"/>
          <p:nvPr/>
        </p:nvSpPr>
        <p:spPr>
          <a:xfrm>
            <a:off x="45475" y="5679530"/>
            <a:ext cx="8992500" cy="92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50">
                <a:solidFill>
                  <a:srgbClr val="333333"/>
                </a:solidFill>
                <a:highlight>
                  <a:srgbClr val="FCFCFC"/>
                </a:highlight>
              </a:rPr>
              <a:t>Norman Booth, Julie Ann Matic, (2011) "Mapping and leveraging influencers in social media to shape corporate brand perceptions", Corporate Communications: An International Journal, Vol. 16 Issue: 3, pp.184-191, </a:t>
            </a:r>
            <a:endParaRPr sz="1050">
              <a:solidFill>
                <a:srgbClr val="333333"/>
              </a:solidFill>
              <a:highlight>
                <a:srgbClr val="FCFCFC"/>
              </a:highlight>
            </a:endParaRPr>
          </a:p>
          <a:p>
            <a:pPr indent="0" lvl="0" marL="0" rtl="0" algn="l">
              <a:lnSpc>
                <a:spcPct val="115000"/>
              </a:lnSpc>
              <a:spcBef>
                <a:spcPts val="0"/>
              </a:spcBef>
              <a:spcAft>
                <a:spcPts val="0"/>
              </a:spcAft>
              <a:buNone/>
            </a:pPr>
            <a:r>
              <a:rPr lang="en-US" sz="1050">
                <a:solidFill>
                  <a:srgbClr val="333333"/>
                </a:solidFill>
                <a:highlight>
                  <a:srgbClr val="FCFCFC"/>
                </a:highlight>
              </a:rPr>
              <a:t>Katja Hutter, Julia Hautz, Severin Dennhardt, Johann Füller, (2013) "The impact of user interactions in social media on brand awareness and purchase intention: the case of MINI on Facebook", Journal of Product &amp; Brand Management, Vol. 22 Issue: 5/6, pp.342-351, https://doi.org/10.1108/JPBM-05-2013-0299 </a:t>
            </a:r>
            <a:endParaRPr sz="1050">
              <a:solidFill>
                <a:srgbClr val="333333"/>
              </a:solidFill>
              <a:highlight>
                <a:srgbClr val="FCFCFC"/>
              </a:highlight>
            </a:endParaRPr>
          </a:p>
          <a:p>
            <a:pPr indent="0" lvl="0" marL="0" rtl="0" algn="l">
              <a:lnSpc>
                <a:spcPct val="115000"/>
              </a:lnSpc>
              <a:spcBef>
                <a:spcPts val="0"/>
              </a:spcBef>
              <a:spcAft>
                <a:spcPts val="0"/>
              </a:spcAft>
              <a:buNone/>
            </a:pPr>
            <a:r>
              <a:t/>
            </a:r>
            <a:endParaRPr sz="1050">
              <a:solidFill>
                <a:srgbClr val="333333"/>
              </a:solidFill>
              <a:highlight>
                <a:srgbClr val="FCFCFC"/>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44"/>
          <p:cNvSpPr txBox="1"/>
          <p:nvPr>
            <p:ph idx="1" type="body"/>
          </p:nvPr>
        </p:nvSpPr>
        <p:spPr>
          <a:xfrm>
            <a:off x="227025" y="1015050"/>
            <a:ext cx="8691600" cy="5078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3000"/>
              <a:t>Challenges:</a:t>
            </a:r>
            <a:endParaRPr b="1" sz="3000"/>
          </a:p>
          <a:p>
            <a:pPr indent="-355600" lvl="0" marL="457200" rtl="0" algn="l">
              <a:spcBef>
                <a:spcPts val="1200"/>
              </a:spcBef>
              <a:spcAft>
                <a:spcPts val="0"/>
              </a:spcAft>
              <a:buSzPts val="2000"/>
              <a:buChar char="•"/>
            </a:pPr>
            <a:r>
              <a:rPr lang="en-US" sz="2000"/>
              <a:t>Need of labeling by an expert to increase the validity of the project</a:t>
            </a:r>
            <a:endParaRPr sz="2000"/>
          </a:p>
          <a:p>
            <a:pPr indent="-355600" lvl="0" marL="457200" rtl="0" algn="l">
              <a:spcBef>
                <a:spcPts val="0"/>
              </a:spcBef>
              <a:spcAft>
                <a:spcPts val="0"/>
              </a:spcAft>
              <a:buSzPts val="2000"/>
              <a:buChar char="•"/>
            </a:pPr>
            <a:r>
              <a:rPr lang="en-US" sz="2000"/>
              <a:t>Labeling done by us can introduce some bias. There is unsurety about the appropriateness of the label.</a:t>
            </a:r>
            <a:endParaRPr sz="2000"/>
          </a:p>
          <a:p>
            <a:pPr indent="-355600" lvl="0" marL="457200" rtl="0" algn="l">
              <a:spcBef>
                <a:spcPts val="0"/>
              </a:spcBef>
              <a:spcAft>
                <a:spcPts val="0"/>
              </a:spcAft>
              <a:buSzPts val="2000"/>
              <a:buChar char="•"/>
            </a:pPr>
            <a:r>
              <a:rPr lang="en-US" sz="2000"/>
              <a:t>Labeling large number of rows can give better results but is time consuming </a:t>
            </a:r>
            <a:endParaRPr sz="2000"/>
          </a:p>
          <a:p>
            <a:pPr indent="0" lvl="0" marL="0" rtl="0" algn="l">
              <a:spcBef>
                <a:spcPts val="1200"/>
              </a:spcBef>
              <a:spcAft>
                <a:spcPts val="0"/>
              </a:spcAft>
              <a:buNone/>
            </a:pPr>
            <a:r>
              <a:rPr b="1" lang="en-US" sz="3000"/>
              <a:t>Future Work:</a:t>
            </a:r>
            <a:endParaRPr b="1" sz="3000"/>
          </a:p>
          <a:p>
            <a:pPr indent="-355600" lvl="0" marL="457200" rtl="0" algn="l">
              <a:spcBef>
                <a:spcPts val="1200"/>
              </a:spcBef>
              <a:spcAft>
                <a:spcPts val="0"/>
              </a:spcAft>
              <a:buSzPts val="2000"/>
              <a:buChar char="•"/>
            </a:pPr>
            <a:r>
              <a:rPr lang="en-US" sz="2000"/>
              <a:t>Conduct  sentiment analysis on clusters that we get </a:t>
            </a:r>
            <a:endParaRPr sz="2000"/>
          </a:p>
          <a:p>
            <a:pPr indent="-355600" lvl="0" marL="457200" rtl="0" algn="l">
              <a:spcBef>
                <a:spcPts val="0"/>
              </a:spcBef>
              <a:spcAft>
                <a:spcPts val="0"/>
              </a:spcAft>
              <a:buSzPts val="2000"/>
              <a:buChar char="•"/>
            </a:pPr>
            <a:r>
              <a:rPr lang="en-US" sz="2000"/>
              <a:t>Work on the tweets of social media influencers and retweets that these tweets get</a:t>
            </a:r>
            <a:endParaRPr sz="2000"/>
          </a:p>
        </p:txBody>
      </p:sp>
      <p:sp>
        <p:nvSpPr>
          <p:cNvPr id="426" name="Google Shape;426;p44"/>
          <p:cNvSpPr txBox="1"/>
          <p:nvPr>
            <p:ph idx="12" type="sldNum"/>
          </p:nvPr>
        </p:nvSpPr>
        <p:spPr>
          <a:xfrm>
            <a:off x="8546351" y="6460940"/>
            <a:ext cx="476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427" name="Google Shape;427;p44"/>
          <p:cNvSpPr txBox="1"/>
          <p:nvPr>
            <p:ph type="title"/>
          </p:nvPr>
        </p:nvSpPr>
        <p:spPr>
          <a:xfrm>
            <a:off x="227013" y="418353"/>
            <a:ext cx="73032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Challenges</a:t>
            </a:r>
            <a:r>
              <a:rPr lang="en-US"/>
              <a:t> and Future Work</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45"/>
          <p:cNvSpPr txBox="1"/>
          <p:nvPr>
            <p:ph idx="1" type="body"/>
          </p:nvPr>
        </p:nvSpPr>
        <p:spPr>
          <a:xfrm>
            <a:off x="227025" y="954150"/>
            <a:ext cx="8691600" cy="5139600"/>
          </a:xfrm>
          <a:prstGeom prst="rect">
            <a:avLst/>
          </a:prstGeom>
        </p:spPr>
        <p:txBody>
          <a:bodyPr anchorCtr="0" anchor="t" bIns="45700" lIns="91425" spcFirstLastPara="1" rIns="91425" wrap="square" tIns="45700">
            <a:noAutofit/>
          </a:bodyPr>
          <a:lstStyle/>
          <a:p>
            <a:pPr indent="-317500" lvl="0" marL="457200" rtl="0" algn="l">
              <a:lnSpc>
                <a:spcPct val="104000"/>
              </a:lnSpc>
              <a:spcBef>
                <a:spcPts val="0"/>
              </a:spcBef>
              <a:spcAft>
                <a:spcPts val="0"/>
              </a:spcAft>
              <a:buSzPts val="1400"/>
              <a:buChar char="•"/>
            </a:pPr>
            <a:r>
              <a:rPr lang="en-US" sz="1400"/>
              <a:t>Simplifying Sentiment Analysis using VADER in Python (on Social Media Text), Parul Pandey, Medium, Sept 23 2018</a:t>
            </a:r>
            <a:endParaRPr sz="1400"/>
          </a:p>
          <a:p>
            <a:pPr indent="-317500" lvl="0" marL="457200" rtl="0" algn="l">
              <a:lnSpc>
                <a:spcPct val="110000"/>
              </a:lnSpc>
              <a:spcBef>
                <a:spcPts val="0"/>
              </a:spcBef>
              <a:spcAft>
                <a:spcPts val="0"/>
              </a:spcAft>
              <a:buSzPts val="1400"/>
              <a:buChar char="•"/>
            </a:pPr>
            <a:r>
              <a:rPr lang="en-US" sz="1400">
                <a:solidFill>
                  <a:srgbClr val="333333"/>
                </a:solidFill>
              </a:rPr>
              <a:t>Using VADER to handle sentiment analysis with social media text, April 08 2017, Jodie Burchell</a:t>
            </a:r>
            <a:endParaRPr sz="1400">
              <a:solidFill>
                <a:srgbClr val="333333"/>
              </a:solidFill>
            </a:endParaRPr>
          </a:p>
          <a:p>
            <a:pPr indent="-317500" lvl="0" marL="457200" rtl="0" algn="l">
              <a:lnSpc>
                <a:spcPct val="115000"/>
              </a:lnSpc>
              <a:spcBef>
                <a:spcPts val="0"/>
              </a:spcBef>
              <a:spcAft>
                <a:spcPts val="0"/>
              </a:spcAft>
              <a:buClr>
                <a:srgbClr val="333333"/>
              </a:buClr>
              <a:buSzPts val="1400"/>
              <a:buChar char="•"/>
            </a:pPr>
            <a:r>
              <a:rPr lang="en-US" sz="1400">
                <a:solidFill>
                  <a:srgbClr val="333333"/>
                </a:solidFill>
                <a:highlight>
                  <a:srgbClr val="FCFCFC"/>
                </a:highlight>
              </a:rPr>
              <a:t>Norman Booth, Julie Ann Matic, (2011) "Mapping and leveraging influencers in social media to shape corporate brand perceptions", Corporate Communications: An International Journal, Vol. 16 Issue: 3, pp.184-191, </a:t>
            </a:r>
            <a:endParaRPr sz="1400">
              <a:solidFill>
                <a:srgbClr val="333333"/>
              </a:solidFill>
              <a:highlight>
                <a:srgbClr val="FCFCFC"/>
              </a:highlight>
            </a:endParaRPr>
          </a:p>
          <a:p>
            <a:pPr indent="-317500" lvl="0" marL="457200" rtl="0" algn="l">
              <a:lnSpc>
                <a:spcPct val="115000"/>
              </a:lnSpc>
              <a:spcBef>
                <a:spcPts val="0"/>
              </a:spcBef>
              <a:spcAft>
                <a:spcPts val="0"/>
              </a:spcAft>
              <a:buClr>
                <a:srgbClr val="333333"/>
              </a:buClr>
              <a:buSzPts val="1400"/>
              <a:buChar char="•"/>
            </a:pPr>
            <a:r>
              <a:rPr lang="en-US" sz="1400">
                <a:solidFill>
                  <a:srgbClr val="333333"/>
                </a:solidFill>
                <a:highlight>
                  <a:srgbClr val="FCFCFC"/>
                </a:highlight>
              </a:rPr>
              <a:t>Katja Hutter, Julia Hautz, Severin Dennhardt, Johann Füller, (2013) "The impact of user interactions in social media on brand awareness and purchase intention: the case of MINI on Facebook", Journal of Product &amp; Brand Management, Vol. 22 Issue: 5/6, pp.342-351</a:t>
            </a:r>
            <a:endParaRPr sz="1400">
              <a:solidFill>
                <a:srgbClr val="333333"/>
              </a:solidFill>
              <a:highlight>
                <a:srgbClr val="FCFCFC"/>
              </a:highlight>
            </a:endParaRPr>
          </a:p>
          <a:p>
            <a:pPr indent="0" lvl="0" marL="457200" rtl="0" algn="l">
              <a:lnSpc>
                <a:spcPct val="110000"/>
              </a:lnSpc>
              <a:spcBef>
                <a:spcPts val="1500"/>
              </a:spcBef>
              <a:spcAft>
                <a:spcPts val="0"/>
              </a:spcAft>
              <a:buNone/>
            </a:pPr>
            <a:r>
              <a:t/>
            </a:r>
            <a:endParaRPr sz="1400"/>
          </a:p>
          <a:p>
            <a:pPr indent="0" lvl="0" marL="0" rtl="0" algn="l">
              <a:spcBef>
                <a:spcPts val="800"/>
              </a:spcBef>
              <a:spcAft>
                <a:spcPts val="1200"/>
              </a:spcAft>
              <a:buNone/>
            </a:pPr>
            <a:r>
              <a:t/>
            </a:r>
            <a:endParaRPr/>
          </a:p>
        </p:txBody>
      </p:sp>
      <p:sp>
        <p:nvSpPr>
          <p:cNvPr id="434" name="Google Shape;434;p45"/>
          <p:cNvSpPr txBox="1"/>
          <p:nvPr>
            <p:ph idx="12" type="sldNum"/>
          </p:nvPr>
        </p:nvSpPr>
        <p:spPr>
          <a:xfrm>
            <a:off x="8546351" y="6460940"/>
            <a:ext cx="476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435" name="Google Shape;435;p45"/>
          <p:cNvSpPr txBox="1"/>
          <p:nvPr>
            <p:ph type="title"/>
          </p:nvPr>
        </p:nvSpPr>
        <p:spPr>
          <a:xfrm>
            <a:off x="227013" y="418353"/>
            <a:ext cx="73032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References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46"/>
          <p:cNvSpPr txBox="1"/>
          <p:nvPr>
            <p:ph idx="1" type="subTitle"/>
          </p:nvPr>
        </p:nvSpPr>
        <p:spPr>
          <a:xfrm>
            <a:off x="1371600" y="5240939"/>
            <a:ext cx="6400800" cy="1298388"/>
          </a:xfrm>
          <a:prstGeom prst="rect">
            <a:avLst/>
          </a:prstGeom>
          <a:noFill/>
          <a:ln>
            <a:noFill/>
          </a:ln>
        </p:spPr>
        <p:txBody>
          <a:bodyPr anchorCtr="0" anchor="ctr" bIns="45700" lIns="91425" spcFirstLastPara="1" rIns="91425" wrap="square" tIns="45700">
            <a:noAutofit/>
          </a:bodyPr>
          <a:lstStyle/>
          <a:p>
            <a:pPr indent="0" lvl="0" marL="0" rtl="0" algn="ctr">
              <a:lnSpc>
                <a:spcPct val="120000"/>
              </a:lnSpc>
              <a:spcBef>
                <a:spcPts val="0"/>
              </a:spcBef>
              <a:spcAft>
                <a:spcPts val="0"/>
              </a:spcAft>
              <a:buClr>
                <a:srgbClr val="3F3F3F"/>
              </a:buClr>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idx="1" type="body"/>
          </p:nvPr>
        </p:nvSpPr>
        <p:spPr>
          <a:xfrm>
            <a:off x="227013" y="1709351"/>
            <a:ext cx="8691600" cy="43845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Char char="★"/>
            </a:pPr>
            <a:r>
              <a:rPr lang="en-US" sz="1800"/>
              <a:t>Given this goldmine of information that is Social Media, can we utilise it to gauge the perception of a particular product amongst the masses?</a:t>
            </a:r>
            <a:endParaRPr sz="1800"/>
          </a:p>
          <a:p>
            <a:pPr indent="-342900" lvl="0" marL="457200" rtl="0" algn="l">
              <a:lnSpc>
                <a:spcPct val="150000"/>
              </a:lnSpc>
              <a:spcBef>
                <a:spcPts val="0"/>
              </a:spcBef>
              <a:spcAft>
                <a:spcPts val="0"/>
              </a:spcAft>
              <a:buSzPts val="1800"/>
              <a:buChar char="★"/>
            </a:pPr>
            <a:r>
              <a:rPr lang="en-US" sz="1800"/>
              <a:t>This discovery and evaluation of this perception, will help organizations understand consumer behavior and patterns.</a:t>
            </a:r>
            <a:endParaRPr sz="1800"/>
          </a:p>
          <a:p>
            <a:pPr indent="-342900" lvl="0" marL="457200" rtl="0" algn="l">
              <a:lnSpc>
                <a:spcPct val="150000"/>
              </a:lnSpc>
              <a:spcBef>
                <a:spcPts val="0"/>
              </a:spcBef>
              <a:spcAft>
                <a:spcPts val="0"/>
              </a:spcAft>
              <a:buSzPts val="1800"/>
              <a:buChar char="★"/>
            </a:pPr>
            <a:r>
              <a:rPr lang="en-US" sz="1800"/>
              <a:t>Primary aim is to identify some common themes that people are posting about and what ties these themes together.</a:t>
            </a:r>
            <a:endParaRPr sz="1800"/>
          </a:p>
          <a:p>
            <a:pPr indent="-342900" lvl="0" marL="457200" rtl="0" algn="l">
              <a:lnSpc>
                <a:spcPct val="150000"/>
              </a:lnSpc>
              <a:spcBef>
                <a:spcPts val="0"/>
              </a:spcBef>
              <a:spcAft>
                <a:spcPts val="0"/>
              </a:spcAft>
              <a:buSzPts val="1800"/>
              <a:buChar char="★"/>
            </a:pPr>
            <a:r>
              <a:rPr lang="en-US" sz="1800"/>
              <a:t>Is the general sentiment of the posts leaning towards positive, negative or neutral in nature.</a:t>
            </a:r>
            <a:endParaRPr sz="1800"/>
          </a:p>
          <a:p>
            <a:pPr indent="-342900" lvl="0" marL="457200" rtl="0" algn="l">
              <a:lnSpc>
                <a:spcPct val="150000"/>
              </a:lnSpc>
              <a:spcBef>
                <a:spcPts val="0"/>
              </a:spcBef>
              <a:spcAft>
                <a:spcPts val="0"/>
              </a:spcAft>
              <a:buSzPts val="1800"/>
              <a:buChar char="★"/>
            </a:pPr>
            <a:r>
              <a:rPr lang="en-US" sz="1800"/>
              <a:t>Additionally, what is the sentiment in isolation to the themes we have identified.</a:t>
            </a:r>
            <a:endParaRPr sz="1800"/>
          </a:p>
          <a:p>
            <a:pPr indent="0" lvl="0" marL="457200" rtl="0" algn="l">
              <a:lnSpc>
                <a:spcPct val="150000"/>
              </a:lnSpc>
              <a:spcBef>
                <a:spcPts val="1200"/>
              </a:spcBef>
              <a:spcAft>
                <a:spcPts val="1200"/>
              </a:spcAft>
              <a:buNone/>
            </a:pPr>
            <a:r>
              <a:t/>
            </a:r>
            <a:endParaRPr sz="1800"/>
          </a:p>
        </p:txBody>
      </p:sp>
      <p:sp>
        <p:nvSpPr>
          <p:cNvPr id="186" name="Google Shape;186;p21"/>
          <p:cNvSpPr txBox="1"/>
          <p:nvPr>
            <p:ph idx="12" type="sldNum"/>
          </p:nvPr>
        </p:nvSpPr>
        <p:spPr>
          <a:xfrm>
            <a:off x="8546351" y="6460940"/>
            <a:ext cx="476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87" name="Google Shape;187;p21"/>
          <p:cNvSpPr txBox="1"/>
          <p:nvPr>
            <p:ph type="title"/>
          </p:nvPr>
        </p:nvSpPr>
        <p:spPr>
          <a:xfrm>
            <a:off x="227013" y="418353"/>
            <a:ext cx="73032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What Problem is being Solved?</a:t>
            </a:r>
            <a:endParaRPr/>
          </a:p>
          <a:p>
            <a:pPr indent="0" lvl="0" marL="0" rtl="0" algn="l">
              <a:spcBef>
                <a:spcPts val="0"/>
              </a:spcBef>
              <a:spcAft>
                <a:spcPts val="0"/>
              </a:spcAft>
              <a:buNone/>
            </a:pPr>
            <a:r>
              <a:t/>
            </a:r>
            <a:endParaRPr/>
          </a:p>
        </p:txBody>
      </p:sp>
      <p:sp>
        <p:nvSpPr>
          <p:cNvPr id="188" name="Google Shape;188;p21"/>
          <p:cNvSpPr txBox="1"/>
          <p:nvPr>
            <p:ph idx="2" type="body"/>
          </p:nvPr>
        </p:nvSpPr>
        <p:spPr>
          <a:xfrm>
            <a:off x="227013" y="1006103"/>
            <a:ext cx="8691600" cy="40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Our motivation and target.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2"/>
          <p:cNvSpPr txBox="1"/>
          <p:nvPr>
            <p:ph idx="1" type="body"/>
          </p:nvPr>
        </p:nvSpPr>
        <p:spPr>
          <a:xfrm>
            <a:off x="227013" y="1709351"/>
            <a:ext cx="8691600" cy="43845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b="1" lang="en-US" sz="3600"/>
              <a:t>Web Scraping</a:t>
            </a:r>
            <a:endParaRPr b="1" sz="3600"/>
          </a:p>
          <a:p>
            <a:pPr indent="0" lvl="0" marL="0" rtl="0" algn="ctr">
              <a:spcBef>
                <a:spcPts val="1200"/>
              </a:spcBef>
              <a:spcAft>
                <a:spcPts val="0"/>
              </a:spcAft>
              <a:buNone/>
            </a:pPr>
            <a:r>
              <a:rPr b="1" lang="en-US" sz="3600"/>
              <a:t>And</a:t>
            </a:r>
            <a:endParaRPr b="1" sz="3600"/>
          </a:p>
          <a:p>
            <a:pPr indent="0" lvl="0" marL="0" rtl="0" algn="ctr">
              <a:spcBef>
                <a:spcPts val="1200"/>
              </a:spcBef>
              <a:spcAft>
                <a:spcPts val="1200"/>
              </a:spcAft>
              <a:buNone/>
            </a:pPr>
            <a:r>
              <a:rPr b="1" lang="en-US" sz="3600"/>
              <a:t>Exploratory Data Analysis</a:t>
            </a:r>
            <a:endParaRPr b="1" sz="3600"/>
          </a:p>
        </p:txBody>
      </p:sp>
      <p:sp>
        <p:nvSpPr>
          <p:cNvPr id="195" name="Google Shape;195;p22"/>
          <p:cNvSpPr txBox="1"/>
          <p:nvPr>
            <p:ph idx="12" type="sldNum"/>
          </p:nvPr>
        </p:nvSpPr>
        <p:spPr>
          <a:xfrm>
            <a:off x="8546351" y="6460940"/>
            <a:ext cx="476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96" name="Google Shape;196;p22"/>
          <p:cNvSpPr txBox="1"/>
          <p:nvPr>
            <p:ph type="title"/>
          </p:nvPr>
        </p:nvSpPr>
        <p:spPr>
          <a:xfrm>
            <a:off x="227013" y="418353"/>
            <a:ext cx="73032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22"/>
          <p:cNvSpPr txBox="1"/>
          <p:nvPr>
            <p:ph idx="2" type="body"/>
          </p:nvPr>
        </p:nvSpPr>
        <p:spPr>
          <a:xfrm>
            <a:off x="227013" y="1006103"/>
            <a:ext cx="8691600" cy="40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3"/>
          <p:cNvSpPr txBox="1"/>
          <p:nvPr>
            <p:ph idx="1" type="body"/>
          </p:nvPr>
        </p:nvSpPr>
        <p:spPr>
          <a:xfrm>
            <a:off x="227013" y="1709351"/>
            <a:ext cx="8691600" cy="43845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Char char="★"/>
            </a:pPr>
            <a:r>
              <a:rPr lang="en-US" sz="1800"/>
              <a:t>Use tweepy to get results for three Apple products using keywords</a:t>
            </a:r>
            <a:endParaRPr sz="1800"/>
          </a:p>
          <a:p>
            <a:pPr indent="-342900" lvl="1" marL="914400" rtl="0" algn="l">
              <a:lnSpc>
                <a:spcPct val="115000"/>
              </a:lnSpc>
              <a:spcBef>
                <a:spcPts val="0"/>
              </a:spcBef>
              <a:spcAft>
                <a:spcPts val="0"/>
              </a:spcAft>
              <a:buSzPts val="1800"/>
              <a:buChar char="○"/>
            </a:pPr>
            <a:r>
              <a:rPr lang="en-US" sz="1800"/>
              <a:t>iPhone X</a:t>
            </a:r>
            <a:endParaRPr sz="1800"/>
          </a:p>
          <a:p>
            <a:pPr indent="-342900" lvl="1" marL="914400" rtl="0" algn="l">
              <a:lnSpc>
                <a:spcPct val="115000"/>
              </a:lnSpc>
              <a:spcBef>
                <a:spcPts val="0"/>
              </a:spcBef>
              <a:spcAft>
                <a:spcPts val="0"/>
              </a:spcAft>
              <a:buSzPts val="1800"/>
              <a:buChar char="○"/>
            </a:pPr>
            <a:r>
              <a:rPr lang="en-US" sz="1800"/>
              <a:t>iPhone XR</a:t>
            </a:r>
            <a:endParaRPr sz="1800"/>
          </a:p>
          <a:p>
            <a:pPr indent="-342900" lvl="1" marL="914400" rtl="0" algn="l">
              <a:lnSpc>
                <a:spcPct val="115000"/>
              </a:lnSpc>
              <a:spcBef>
                <a:spcPts val="0"/>
              </a:spcBef>
              <a:spcAft>
                <a:spcPts val="0"/>
              </a:spcAft>
              <a:buSzPts val="1800"/>
              <a:buChar char="○"/>
            </a:pPr>
            <a:r>
              <a:rPr lang="en-US" sz="1800"/>
              <a:t>iPhone XS</a:t>
            </a:r>
            <a:endParaRPr sz="1800"/>
          </a:p>
          <a:p>
            <a:pPr indent="0" lvl="0" marL="457200" rtl="0" algn="l">
              <a:spcBef>
                <a:spcPts val="1200"/>
              </a:spcBef>
              <a:spcAft>
                <a:spcPts val="0"/>
              </a:spcAft>
              <a:buNone/>
            </a:pPr>
            <a:r>
              <a:t/>
            </a:r>
            <a:endParaRPr sz="1800"/>
          </a:p>
          <a:p>
            <a:pPr indent="-342900" lvl="0" marL="457200" rtl="0" algn="l">
              <a:lnSpc>
                <a:spcPct val="115000"/>
              </a:lnSpc>
              <a:spcBef>
                <a:spcPts val="1200"/>
              </a:spcBef>
              <a:spcAft>
                <a:spcPts val="0"/>
              </a:spcAft>
              <a:buSzPts val="1800"/>
              <a:buChar char="★"/>
            </a:pPr>
            <a:r>
              <a:rPr lang="en-US" sz="1800"/>
              <a:t>Each data set has over 10K tweets</a:t>
            </a:r>
            <a:endParaRPr sz="1800"/>
          </a:p>
          <a:p>
            <a:pPr indent="0" lvl="0" marL="457200" rtl="0" algn="l">
              <a:lnSpc>
                <a:spcPct val="115000"/>
              </a:lnSpc>
              <a:spcBef>
                <a:spcPts val="1200"/>
              </a:spcBef>
              <a:spcAft>
                <a:spcPts val="1200"/>
              </a:spcAft>
              <a:buNone/>
            </a:pPr>
            <a:r>
              <a:t/>
            </a:r>
            <a:endParaRPr sz="1800"/>
          </a:p>
        </p:txBody>
      </p:sp>
      <p:sp>
        <p:nvSpPr>
          <p:cNvPr id="204" name="Google Shape;204;p23"/>
          <p:cNvSpPr txBox="1"/>
          <p:nvPr>
            <p:ph idx="12" type="sldNum"/>
          </p:nvPr>
        </p:nvSpPr>
        <p:spPr>
          <a:xfrm>
            <a:off x="8546351" y="6460940"/>
            <a:ext cx="476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05" name="Google Shape;205;p23"/>
          <p:cNvSpPr txBox="1"/>
          <p:nvPr>
            <p:ph type="title"/>
          </p:nvPr>
        </p:nvSpPr>
        <p:spPr>
          <a:xfrm>
            <a:off x="227013" y="418353"/>
            <a:ext cx="73032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Web Scraping</a:t>
            </a:r>
            <a:endParaRPr/>
          </a:p>
        </p:txBody>
      </p:sp>
      <p:sp>
        <p:nvSpPr>
          <p:cNvPr id="206" name="Google Shape;206;p23"/>
          <p:cNvSpPr txBox="1"/>
          <p:nvPr>
            <p:ph idx="2" type="body"/>
          </p:nvPr>
        </p:nvSpPr>
        <p:spPr>
          <a:xfrm>
            <a:off x="227013" y="1006103"/>
            <a:ext cx="8691600" cy="40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Twitter API</a:t>
            </a:r>
            <a:endParaRPr/>
          </a:p>
        </p:txBody>
      </p:sp>
      <p:pic>
        <p:nvPicPr>
          <p:cNvPr id="207" name="Google Shape;207;p23"/>
          <p:cNvPicPr preferRelativeResize="0"/>
          <p:nvPr/>
        </p:nvPicPr>
        <p:blipFill>
          <a:blip r:embed="rId3">
            <a:alphaModFix/>
          </a:blip>
          <a:stretch>
            <a:fillRect/>
          </a:stretch>
        </p:blipFill>
        <p:spPr>
          <a:xfrm>
            <a:off x="825" y="4209827"/>
            <a:ext cx="9144001" cy="107179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4"/>
          <p:cNvSpPr txBox="1"/>
          <p:nvPr>
            <p:ph idx="1" type="body"/>
          </p:nvPr>
        </p:nvSpPr>
        <p:spPr>
          <a:xfrm>
            <a:off x="227013" y="1709351"/>
            <a:ext cx="8691600" cy="4384500"/>
          </a:xfrm>
          <a:prstGeom prst="rect">
            <a:avLst/>
          </a:prstGeom>
        </p:spPr>
        <p:txBody>
          <a:bodyPr anchorCtr="0" anchor="t" bIns="45700" lIns="91425" spcFirstLastPara="1" rIns="91425" wrap="square" tIns="45700">
            <a:noAutofit/>
          </a:bodyPr>
          <a:lstStyle/>
          <a:p>
            <a:pPr indent="-342900" lvl="0" marL="457200" rtl="0" algn="l">
              <a:spcBef>
                <a:spcPts val="0"/>
              </a:spcBef>
              <a:spcAft>
                <a:spcPts val="0"/>
              </a:spcAft>
              <a:buSzPts val="1800"/>
              <a:buChar char="★"/>
            </a:pPr>
            <a:r>
              <a:rPr lang="en-US" sz="1800"/>
              <a:t>Keep duplicates since that will give us a better idea of </a:t>
            </a:r>
            <a:endParaRPr sz="1800"/>
          </a:p>
          <a:p>
            <a:pPr indent="-342900" lvl="1" marL="914400" rtl="0" algn="l">
              <a:spcBef>
                <a:spcPts val="0"/>
              </a:spcBef>
              <a:spcAft>
                <a:spcPts val="0"/>
              </a:spcAft>
              <a:buSzPts val="1800"/>
              <a:buChar char="○"/>
            </a:pPr>
            <a:r>
              <a:rPr lang="en-US" sz="1800"/>
              <a:t>perception</a:t>
            </a:r>
            <a:endParaRPr sz="1800"/>
          </a:p>
          <a:p>
            <a:pPr indent="-342900" lvl="1" marL="914400" rtl="0" algn="l">
              <a:spcBef>
                <a:spcPts val="0"/>
              </a:spcBef>
              <a:spcAft>
                <a:spcPts val="0"/>
              </a:spcAft>
              <a:buSzPts val="1800"/>
              <a:buChar char="○"/>
            </a:pPr>
            <a:r>
              <a:rPr lang="en-US" sz="1800"/>
              <a:t>sentiment</a:t>
            </a:r>
            <a:endParaRPr sz="1800"/>
          </a:p>
          <a:p>
            <a:pPr indent="-342900" lvl="1" marL="914400" rtl="0" algn="l">
              <a:spcBef>
                <a:spcPts val="0"/>
              </a:spcBef>
              <a:spcAft>
                <a:spcPts val="0"/>
              </a:spcAft>
              <a:buSzPts val="1800"/>
              <a:buChar char="○"/>
            </a:pPr>
            <a:r>
              <a:rPr lang="en-US" sz="1800"/>
              <a:t>common topics being discussed - themes</a:t>
            </a:r>
            <a:endParaRPr sz="1800"/>
          </a:p>
          <a:p>
            <a:pPr indent="0" lvl="0" marL="0" rtl="0" algn="l">
              <a:spcBef>
                <a:spcPts val="1200"/>
              </a:spcBef>
              <a:spcAft>
                <a:spcPts val="0"/>
              </a:spcAft>
              <a:buNone/>
            </a:pPr>
            <a:r>
              <a:t/>
            </a:r>
            <a:endParaRPr sz="1800"/>
          </a:p>
          <a:p>
            <a:pPr indent="-342900" lvl="0" marL="457200" rtl="0" algn="l">
              <a:spcBef>
                <a:spcPts val="1200"/>
              </a:spcBef>
              <a:spcAft>
                <a:spcPts val="0"/>
              </a:spcAft>
              <a:buSzPts val="1800"/>
              <a:buChar char="★"/>
            </a:pPr>
            <a:r>
              <a:rPr lang="en-US" sz="1800"/>
              <a:t>Use NLTK for stopwords, POS tags and Wordnet Lemmatizer to generate</a:t>
            </a:r>
            <a:endParaRPr sz="1800"/>
          </a:p>
          <a:p>
            <a:pPr indent="-342900" lvl="1" marL="914400" rtl="0" algn="l">
              <a:spcBef>
                <a:spcPts val="0"/>
              </a:spcBef>
              <a:spcAft>
                <a:spcPts val="0"/>
              </a:spcAft>
              <a:buSzPts val="1800"/>
              <a:buChar char="○"/>
            </a:pPr>
            <a:r>
              <a:rPr lang="en-US" sz="1800"/>
              <a:t>Tokens (Unigram) and lemmatized tokens</a:t>
            </a:r>
            <a:endParaRPr sz="1800"/>
          </a:p>
          <a:p>
            <a:pPr indent="-342900" lvl="1" marL="914400" rtl="0" algn="l">
              <a:spcBef>
                <a:spcPts val="0"/>
              </a:spcBef>
              <a:spcAft>
                <a:spcPts val="0"/>
              </a:spcAft>
              <a:buSzPts val="1800"/>
              <a:buChar char="○"/>
            </a:pPr>
            <a:r>
              <a:rPr lang="en-US" sz="1800"/>
              <a:t>Bigrams </a:t>
            </a:r>
            <a:endParaRPr sz="1800"/>
          </a:p>
          <a:p>
            <a:pPr indent="-342900" lvl="1" marL="914400" rtl="0" algn="l">
              <a:spcBef>
                <a:spcPts val="0"/>
              </a:spcBef>
              <a:spcAft>
                <a:spcPts val="0"/>
              </a:spcAft>
              <a:buSzPts val="1800"/>
              <a:buChar char="○"/>
            </a:pPr>
            <a:r>
              <a:rPr lang="en-US" sz="1800"/>
              <a:t>Trigrams</a:t>
            </a:r>
            <a:endParaRPr sz="1800"/>
          </a:p>
          <a:p>
            <a:pPr indent="-342900" lvl="1" marL="914400" rtl="0" algn="l">
              <a:spcBef>
                <a:spcPts val="0"/>
              </a:spcBef>
              <a:spcAft>
                <a:spcPts val="0"/>
              </a:spcAft>
              <a:buSzPts val="1800"/>
              <a:buChar char="○"/>
            </a:pPr>
            <a:r>
              <a:rPr lang="en-US" sz="1800"/>
              <a:t>Positive, Negative keyword count</a:t>
            </a:r>
            <a:endParaRPr sz="1800"/>
          </a:p>
          <a:p>
            <a:pPr indent="0" lvl="0" marL="0" rtl="0" algn="l">
              <a:spcBef>
                <a:spcPts val="1200"/>
              </a:spcBef>
              <a:spcAft>
                <a:spcPts val="1200"/>
              </a:spcAft>
              <a:buNone/>
            </a:pPr>
            <a:r>
              <a:t/>
            </a:r>
            <a:endParaRPr sz="1800"/>
          </a:p>
        </p:txBody>
      </p:sp>
      <p:sp>
        <p:nvSpPr>
          <p:cNvPr id="214" name="Google Shape;214;p24"/>
          <p:cNvSpPr txBox="1"/>
          <p:nvPr>
            <p:ph idx="12" type="sldNum"/>
          </p:nvPr>
        </p:nvSpPr>
        <p:spPr>
          <a:xfrm>
            <a:off x="8546351" y="6460940"/>
            <a:ext cx="476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15" name="Google Shape;215;p24"/>
          <p:cNvSpPr txBox="1"/>
          <p:nvPr>
            <p:ph type="title"/>
          </p:nvPr>
        </p:nvSpPr>
        <p:spPr>
          <a:xfrm>
            <a:off x="227013" y="418353"/>
            <a:ext cx="73032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Data Pre-Processing</a:t>
            </a:r>
            <a:endParaRPr/>
          </a:p>
        </p:txBody>
      </p:sp>
      <p:sp>
        <p:nvSpPr>
          <p:cNvPr id="216" name="Google Shape;216;p24"/>
          <p:cNvSpPr txBox="1"/>
          <p:nvPr>
            <p:ph idx="2" type="body"/>
          </p:nvPr>
        </p:nvSpPr>
        <p:spPr>
          <a:xfrm>
            <a:off x="227013" y="1006103"/>
            <a:ext cx="8691600" cy="40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pic>
        <p:nvPicPr>
          <p:cNvPr id="217" name="Google Shape;217;p24"/>
          <p:cNvPicPr preferRelativeResize="0"/>
          <p:nvPr/>
        </p:nvPicPr>
        <p:blipFill>
          <a:blip r:embed="rId3">
            <a:alphaModFix/>
          </a:blip>
          <a:stretch>
            <a:fillRect/>
          </a:stretch>
        </p:blipFill>
        <p:spPr>
          <a:xfrm>
            <a:off x="845425" y="4941925"/>
            <a:ext cx="6877050" cy="1390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5"/>
          <p:cNvSpPr txBox="1"/>
          <p:nvPr>
            <p:ph idx="1" type="body"/>
          </p:nvPr>
        </p:nvSpPr>
        <p:spPr>
          <a:xfrm>
            <a:off x="227013" y="1709351"/>
            <a:ext cx="8691600" cy="4384500"/>
          </a:xfrm>
          <a:prstGeom prst="rect">
            <a:avLst/>
          </a:prstGeom>
        </p:spPr>
        <p:txBody>
          <a:bodyPr anchorCtr="0" anchor="t" bIns="45700" lIns="91425" spcFirstLastPara="1" rIns="91425" wrap="square" tIns="45700">
            <a:noAutofit/>
          </a:bodyPr>
          <a:lstStyle/>
          <a:p>
            <a:pPr indent="0" lvl="0" marL="0" rtl="0" algn="l">
              <a:spcBef>
                <a:spcPts val="0"/>
              </a:spcBef>
              <a:spcAft>
                <a:spcPts val="1200"/>
              </a:spcAft>
              <a:buNone/>
            </a:pPr>
            <a:r>
              <a:rPr lang="en-US"/>
              <a:t> </a:t>
            </a:r>
            <a:endParaRPr/>
          </a:p>
        </p:txBody>
      </p:sp>
      <p:sp>
        <p:nvSpPr>
          <p:cNvPr id="224" name="Google Shape;224;p25"/>
          <p:cNvSpPr txBox="1"/>
          <p:nvPr>
            <p:ph idx="12" type="sldNum"/>
          </p:nvPr>
        </p:nvSpPr>
        <p:spPr>
          <a:xfrm>
            <a:off x="8546351" y="6460940"/>
            <a:ext cx="476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25" name="Google Shape;225;p25"/>
          <p:cNvSpPr txBox="1"/>
          <p:nvPr>
            <p:ph type="title"/>
          </p:nvPr>
        </p:nvSpPr>
        <p:spPr>
          <a:xfrm>
            <a:off x="227013" y="418353"/>
            <a:ext cx="73032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Exploratory Data Analysis</a:t>
            </a:r>
            <a:endParaRPr/>
          </a:p>
        </p:txBody>
      </p:sp>
      <p:sp>
        <p:nvSpPr>
          <p:cNvPr id="226" name="Google Shape;226;p25"/>
          <p:cNvSpPr txBox="1"/>
          <p:nvPr>
            <p:ph idx="2" type="body"/>
          </p:nvPr>
        </p:nvSpPr>
        <p:spPr>
          <a:xfrm>
            <a:off x="227013" y="1006103"/>
            <a:ext cx="8691600" cy="40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Token frequency distribution for iPhone X</a:t>
            </a:r>
            <a:endParaRPr/>
          </a:p>
          <a:p>
            <a:pPr indent="0" lvl="0" marL="0" rtl="0" algn="l">
              <a:spcBef>
                <a:spcPts val="0"/>
              </a:spcBef>
              <a:spcAft>
                <a:spcPts val="0"/>
              </a:spcAft>
              <a:buNone/>
            </a:pPr>
            <a:r>
              <a:rPr lang="en-US" sz="1400"/>
              <a:t>Additional stopwords: "http","vs", "free", "download","enter", "chance", "win","via", "youtube", "comparison"</a:t>
            </a:r>
            <a:endParaRPr sz="1400"/>
          </a:p>
        </p:txBody>
      </p:sp>
      <p:pic>
        <p:nvPicPr>
          <p:cNvPr id="227" name="Google Shape;227;p25"/>
          <p:cNvPicPr preferRelativeResize="0"/>
          <p:nvPr/>
        </p:nvPicPr>
        <p:blipFill>
          <a:blip r:embed="rId3">
            <a:alphaModFix/>
          </a:blip>
          <a:stretch>
            <a:fillRect/>
          </a:stretch>
        </p:blipFill>
        <p:spPr>
          <a:xfrm>
            <a:off x="825" y="1922125"/>
            <a:ext cx="9144000" cy="44148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6"/>
          <p:cNvSpPr txBox="1"/>
          <p:nvPr>
            <p:ph idx="1" type="body"/>
          </p:nvPr>
        </p:nvSpPr>
        <p:spPr>
          <a:xfrm>
            <a:off x="227013" y="1709351"/>
            <a:ext cx="8691600" cy="4384500"/>
          </a:xfrm>
          <a:prstGeom prst="rect">
            <a:avLst/>
          </a:prstGeom>
        </p:spPr>
        <p:txBody>
          <a:bodyPr anchorCtr="0" anchor="t" bIns="45700" lIns="91425" spcFirstLastPara="1" rIns="91425" wrap="square" tIns="45700">
            <a:noAutofit/>
          </a:bodyPr>
          <a:lstStyle/>
          <a:p>
            <a:pPr indent="0" lvl="0" marL="0" rtl="0" algn="l">
              <a:spcBef>
                <a:spcPts val="0"/>
              </a:spcBef>
              <a:spcAft>
                <a:spcPts val="1200"/>
              </a:spcAft>
              <a:buNone/>
            </a:pPr>
            <a:r>
              <a:t/>
            </a:r>
            <a:endParaRPr/>
          </a:p>
        </p:txBody>
      </p:sp>
      <p:sp>
        <p:nvSpPr>
          <p:cNvPr id="234" name="Google Shape;234;p26"/>
          <p:cNvSpPr txBox="1"/>
          <p:nvPr>
            <p:ph idx="12" type="sldNum"/>
          </p:nvPr>
        </p:nvSpPr>
        <p:spPr>
          <a:xfrm>
            <a:off x="8546351" y="6460940"/>
            <a:ext cx="476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35" name="Google Shape;235;p26"/>
          <p:cNvSpPr txBox="1"/>
          <p:nvPr>
            <p:ph type="title"/>
          </p:nvPr>
        </p:nvSpPr>
        <p:spPr>
          <a:xfrm>
            <a:off x="227013" y="418353"/>
            <a:ext cx="73032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Bigram Frequency - Lemmatized</a:t>
            </a:r>
            <a:endParaRPr/>
          </a:p>
        </p:txBody>
      </p:sp>
      <p:sp>
        <p:nvSpPr>
          <p:cNvPr id="236" name="Google Shape;236;p26"/>
          <p:cNvSpPr txBox="1"/>
          <p:nvPr>
            <p:ph idx="2" type="body"/>
          </p:nvPr>
        </p:nvSpPr>
        <p:spPr>
          <a:xfrm>
            <a:off x="227013" y="1006103"/>
            <a:ext cx="8691600" cy="40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Bigrams generated from iPhone XR data set</a:t>
            </a:r>
            <a:endParaRPr/>
          </a:p>
        </p:txBody>
      </p:sp>
      <p:pic>
        <p:nvPicPr>
          <p:cNvPr id="237" name="Google Shape;237;p26"/>
          <p:cNvPicPr preferRelativeResize="0"/>
          <p:nvPr/>
        </p:nvPicPr>
        <p:blipFill>
          <a:blip r:embed="rId3">
            <a:alphaModFix/>
          </a:blip>
          <a:stretch>
            <a:fillRect/>
          </a:stretch>
        </p:blipFill>
        <p:spPr>
          <a:xfrm>
            <a:off x="113100" y="1413250"/>
            <a:ext cx="8917800" cy="497669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7"/>
          <p:cNvSpPr txBox="1"/>
          <p:nvPr>
            <p:ph idx="1" type="body"/>
          </p:nvPr>
        </p:nvSpPr>
        <p:spPr>
          <a:xfrm>
            <a:off x="227013" y="1709351"/>
            <a:ext cx="8691600" cy="4384500"/>
          </a:xfrm>
          <a:prstGeom prst="rect">
            <a:avLst/>
          </a:prstGeom>
        </p:spPr>
        <p:txBody>
          <a:bodyPr anchorCtr="0" anchor="t" bIns="45700" lIns="91425" spcFirstLastPara="1" rIns="91425" wrap="square" tIns="45700">
            <a:noAutofit/>
          </a:bodyPr>
          <a:lstStyle/>
          <a:p>
            <a:pPr indent="0" lvl="0" marL="0" rtl="0" algn="l">
              <a:spcBef>
                <a:spcPts val="0"/>
              </a:spcBef>
              <a:spcAft>
                <a:spcPts val="1200"/>
              </a:spcAft>
              <a:buNone/>
            </a:pPr>
            <a:r>
              <a:t/>
            </a:r>
            <a:endParaRPr/>
          </a:p>
        </p:txBody>
      </p:sp>
      <p:sp>
        <p:nvSpPr>
          <p:cNvPr id="244" name="Google Shape;244;p27"/>
          <p:cNvSpPr txBox="1"/>
          <p:nvPr>
            <p:ph idx="12" type="sldNum"/>
          </p:nvPr>
        </p:nvSpPr>
        <p:spPr>
          <a:xfrm>
            <a:off x="8546351" y="6460940"/>
            <a:ext cx="476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45" name="Google Shape;245;p27"/>
          <p:cNvSpPr txBox="1"/>
          <p:nvPr>
            <p:ph type="title"/>
          </p:nvPr>
        </p:nvSpPr>
        <p:spPr>
          <a:xfrm>
            <a:off x="227013" y="418353"/>
            <a:ext cx="73032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Bigram Frequency Un-Lemmatized</a:t>
            </a:r>
            <a:endParaRPr/>
          </a:p>
        </p:txBody>
      </p:sp>
      <p:sp>
        <p:nvSpPr>
          <p:cNvPr id="246" name="Google Shape;246;p27"/>
          <p:cNvSpPr txBox="1"/>
          <p:nvPr>
            <p:ph idx="2" type="body"/>
          </p:nvPr>
        </p:nvSpPr>
        <p:spPr>
          <a:xfrm>
            <a:off x="227013" y="1006103"/>
            <a:ext cx="8691600" cy="40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depicts the influence of lemmatization and stemming on the data set.</a:t>
            </a:r>
            <a:endParaRPr/>
          </a:p>
        </p:txBody>
      </p:sp>
      <p:pic>
        <p:nvPicPr>
          <p:cNvPr id="247" name="Google Shape;247;p27"/>
          <p:cNvPicPr preferRelativeResize="0"/>
          <p:nvPr/>
        </p:nvPicPr>
        <p:blipFill>
          <a:blip r:embed="rId3">
            <a:alphaModFix/>
          </a:blip>
          <a:stretch>
            <a:fillRect/>
          </a:stretch>
        </p:blipFill>
        <p:spPr>
          <a:xfrm>
            <a:off x="201813" y="1498688"/>
            <a:ext cx="8740373" cy="4877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osing Slid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nt - No Photo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ver Slides">
  <a:themeElements>
    <a:clrScheme name="Custom 4">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DF7023"/>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