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3"/>
  </p:notesMasterIdLst>
  <p:handoutMasterIdLst>
    <p:handoutMasterId r:id="rId24"/>
  </p:handoutMasterIdLst>
  <p:sldIdLst>
    <p:sldId id="256" r:id="rId10"/>
    <p:sldId id="257" r:id="rId11"/>
    <p:sldId id="262" r:id="rId12"/>
    <p:sldId id="263" r:id="rId13"/>
    <p:sldId id="266" r:id="rId14"/>
    <p:sldId id="274" r:id="rId15"/>
    <p:sldId id="278" r:id="rId16"/>
    <p:sldId id="279" r:id="rId17"/>
    <p:sldId id="280" r:id="rId18"/>
    <p:sldId id="267" r:id="rId19"/>
    <p:sldId id="268" r:id="rId20"/>
    <p:sldId id="269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3" autoAdjust="0"/>
    <p:restoredTop sz="99728" autoAdjust="0"/>
  </p:normalViewPr>
  <p:slideViewPr>
    <p:cSldViewPr snapToGrid="0">
      <p:cViewPr>
        <p:scale>
          <a:sx n="67" d="100"/>
          <a:sy n="67" d="100"/>
        </p:scale>
        <p:origin x="11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215662" y="2502679"/>
            <a:ext cx="3828116" cy="810884"/>
          </a:xfrm>
        </p:spPr>
        <p:txBody>
          <a:bodyPr/>
          <a:lstStyle/>
          <a:p>
            <a:r>
              <a:rPr lang="en-US" sz="2400" i="0" dirty="0"/>
              <a:t>Guided By:</a:t>
            </a:r>
          </a:p>
          <a:p>
            <a:r>
              <a:rPr lang="en-US" sz="2400" b="1" i="0" dirty="0"/>
              <a:t>Dr.</a:t>
            </a:r>
            <a:r>
              <a:rPr lang="en-US" sz="2400" i="0" dirty="0"/>
              <a:t> </a:t>
            </a:r>
            <a:r>
              <a:rPr lang="en-US" sz="2400" b="1" i="0" dirty="0"/>
              <a:t>Amir H. </a:t>
            </a:r>
            <a:r>
              <a:rPr lang="en-US" sz="2400" b="1" i="0" dirty="0" err="1"/>
              <a:t>Gandomi</a:t>
            </a:r>
            <a:endParaRPr lang="en-US" sz="24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3825" y="1475540"/>
            <a:ext cx="5000999" cy="603836"/>
          </a:xfrm>
        </p:spPr>
        <p:txBody>
          <a:bodyPr/>
          <a:lstStyle/>
          <a:p>
            <a:pPr algn="ctr"/>
            <a:r>
              <a:rPr lang="en-US" dirty="0"/>
              <a:t>Student </a:t>
            </a:r>
            <a:r>
              <a:rPr lang="en-US" sz="3200" dirty="0"/>
              <a:t>Grade</a:t>
            </a:r>
            <a:r>
              <a:rPr lang="en-US" dirty="0"/>
              <a:t> Prediction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15662" y="3721241"/>
            <a:ext cx="3845138" cy="2655307"/>
          </a:xfrm>
        </p:spPr>
        <p:txBody>
          <a:bodyPr/>
          <a:lstStyle/>
          <a:p>
            <a:r>
              <a:rPr lang="en-US" sz="2400" dirty="0"/>
              <a:t>Presented By:</a:t>
            </a:r>
          </a:p>
          <a:p>
            <a:r>
              <a:rPr lang="en-US" sz="2400" dirty="0"/>
              <a:t>Gaurav </a:t>
            </a:r>
            <a:r>
              <a:rPr lang="en-US" sz="2400" dirty="0" err="1"/>
              <a:t>Sawant</a:t>
            </a:r>
            <a:r>
              <a:rPr lang="en-US" sz="2400" dirty="0"/>
              <a:t> </a:t>
            </a:r>
          </a:p>
          <a:p>
            <a:r>
              <a:rPr lang="en-US" sz="2400" dirty="0"/>
              <a:t>Vipul Gajbhiye</a:t>
            </a:r>
          </a:p>
          <a:p>
            <a:r>
              <a:rPr lang="en-US" sz="2400" dirty="0" err="1"/>
              <a:t>Vikram</a:t>
            </a:r>
            <a:r>
              <a:rPr lang="en-US" sz="2400" dirty="0"/>
              <a:t> Singh</a:t>
            </a:r>
          </a:p>
          <a:p>
            <a:endParaRPr lang="en-US" sz="2400" dirty="0"/>
          </a:p>
          <a:p>
            <a:r>
              <a:rPr lang="en-US" sz="2400" dirty="0"/>
              <a:t>Date: 11/28/2017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14733"/>
            <a:ext cx="8691562" cy="871268"/>
          </a:xfrm>
        </p:spPr>
        <p:txBody>
          <a:bodyPr/>
          <a:lstStyle/>
          <a:p>
            <a:r>
              <a:rPr lang="en-US" sz="2000" dirty="0"/>
              <a:t>We had total of 57 variables after addition of dummy variables</a:t>
            </a:r>
          </a:p>
          <a:p>
            <a:r>
              <a:rPr lang="en-US" sz="2000" dirty="0"/>
              <a:t>Applied PCA and selected 15 PCs explaining 64.44% of variance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A4DCC-3339-46F8-AA2D-66A1ADB7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286001"/>
            <a:ext cx="4147220" cy="3505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54FFBC-1E16-43A0-A269-FEAC8316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70" y="2286001"/>
            <a:ext cx="4229181" cy="3505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B0A41-093A-4519-B9A5-3BE6890B82E1}"/>
              </a:ext>
            </a:extLst>
          </p:cNvPr>
          <p:cNvSpPr txBox="1"/>
          <p:nvPr/>
        </p:nvSpPr>
        <p:spPr>
          <a:xfrm>
            <a:off x="559011" y="5785449"/>
            <a:ext cx="373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Fig.7: Proportion of variance vs PCs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Scree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2382D-EA19-43FE-B2BB-FE6AD0207853}"/>
              </a:ext>
            </a:extLst>
          </p:cNvPr>
          <p:cNvSpPr txBox="1"/>
          <p:nvPr/>
        </p:nvSpPr>
        <p:spPr>
          <a:xfrm>
            <a:off x="4821238" y="5785449"/>
            <a:ext cx="409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Fig.8 : Cumulative variance vs PCs Scree plot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728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64319" y="1833833"/>
            <a:ext cx="8691562" cy="996380"/>
          </a:xfrm>
        </p:spPr>
        <p:txBody>
          <a:bodyPr/>
          <a:lstStyle/>
          <a:p>
            <a:r>
              <a:rPr lang="en-US" sz="2400" dirty="0"/>
              <a:t>Performed Logistic Regression using the selected 15 PCs</a:t>
            </a:r>
          </a:p>
          <a:p>
            <a:r>
              <a:rPr lang="en-US" sz="2400" dirty="0"/>
              <a:t>Results not very different from normal Logistic Regression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418353"/>
            <a:ext cx="7303340" cy="996380"/>
          </a:xfrm>
        </p:spPr>
        <p:txBody>
          <a:bodyPr/>
          <a:lstStyle/>
          <a:p>
            <a:r>
              <a:rPr lang="en-US" dirty="0"/>
              <a:t>Logistic Regression with Principal Components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C7FD0-8805-443A-83D3-2435ABA9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81" y="2830213"/>
            <a:ext cx="4972050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CEC19-AD3F-4ED1-A155-3C360365FC2C}"/>
              </a:ext>
            </a:extLst>
          </p:cNvPr>
          <p:cNvSpPr txBox="1"/>
          <p:nvPr/>
        </p:nvSpPr>
        <p:spPr>
          <a:xfrm>
            <a:off x="6117431" y="3648075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Accuracy = 69.62%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1AA81-D93E-4AF1-9483-E31BDB6471A9}"/>
              </a:ext>
            </a:extLst>
          </p:cNvPr>
          <p:cNvSpPr txBox="1"/>
          <p:nvPr/>
        </p:nvSpPr>
        <p:spPr>
          <a:xfrm>
            <a:off x="1289073" y="5591886"/>
            <a:ext cx="517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9: Confusion Matrix of Logistic Regression using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15 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108625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14733"/>
            <a:ext cx="8691562" cy="4881292"/>
          </a:xfrm>
        </p:spPr>
        <p:txBody>
          <a:bodyPr/>
          <a:lstStyle/>
          <a:p>
            <a:r>
              <a:rPr lang="en-US" sz="2400" dirty="0"/>
              <a:t>Variables like </a:t>
            </a:r>
            <a:r>
              <a:rPr lang="en-US" sz="2400" dirty="0" err="1"/>
              <a:t>Dalc</a:t>
            </a:r>
            <a:r>
              <a:rPr lang="en-US" sz="2400" dirty="0"/>
              <a:t> &amp; </a:t>
            </a:r>
            <a:r>
              <a:rPr lang="en-US" sz="2400" dirty="0" err="1"/>
              <a:t>Walc</a:t>
            </a:r>
            <a:r>
              <a:rPr lang="en-US" sz="2400" dirty="0"/>
              <a:t> don’t play an important role in determining the student grade </a:t>
            </a:r>
          </a:p>
          <a:p>
            <a:r>
              <a:rPr lang="en-US" sz="2400" dirty="0"/>
              <a:t> </a:t>
            </a:r>
            <a:r>
              <a:rPr lang="en-US" sz="2400" b="1" dirty="0"/>
              <a:t>Failures, sex, age, </a:t>
            </a:r>
            <a:r>
              <a:rPr lang="en-US" sz="2400" b="1" dirty="0" err="1"/>
              <a:t>schoolsup</a:t>
            </a:r>
            <a:r>
              <a:rPr lang="en-US" sz="2400" b="1" dirty="0"/>
              <a:t>, </a:t>
            </a:r>
            <a:r>
              <a:rPr lang="en-US" sz="2400" b="1" dirty="0" err="1"/>
              <a:t>freetime</a:t>
            </a:r>
            <a:r>
              <a:rPr lang="en-US" sz="2400" b="1" dirty="0"/>
              <a:t>, </a:t>
            </a:r>
            <a:r>
              <a:rPr lang="en-US" sz="2400" b="1" dirty="0" err="1"/>
              <a:t>goout</a:t>
            </a:r>
            <a:r>
              <a:rPr lang="en-US" sz="2400" b="1" dirty="0"/>
              <a:t>, health, absences</a:t>
            </a:r>
            <a:r>
              <a:rPr lang="en-US" sz="2400" dirty="0"/>
              <a:t> are statistically significant</a:t>
            </a:r>
          </a:p>
          <a:p>
            <a:r>
              <a:rPr lang="en-US" sz="2400" dirty="0"/>
              <a:t>Tested classification algorithms returned similar accuracy (Range: 65%-70%)</a:t>
            </a:r>
          </a:p>
          <a:p>
            <a:r>
              <a:rPr lang="en-US" sz="2400" dirty="0"/>
              <a:t>Similar accuracy obtained on performing classification using Principal Components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753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75116"/>
            <a:ext cx="8691562" cy="4226943"/>
          </a:xfrm>
        </p:spPr>
        <p:txBody>
          <a:bodyPr/>
          <a:lstStyle/>
          <a:p>
            <a:r>
              <a:rPr lang="en-US" sz="2400" dirty="0"/>
              <a:t>Dataset : Student Alcohol Consumption </a:t>
            </a:r>
          </a:p>
          <a:p>
            <a:pPr marL="0" indent="0">
              <a:buNone/>
            </a:pPr>
            <a:r>
              <a:rPr lang="en-US" sz="2400" dirty="0"/>
              <a:t>    Source : </a:t>
            </a:r>
            <a:r>
              <a:rPr lang="en-US" sz="2000" dirty="0">
                <a:hlinkClick r:id="rId2"/>
              </a:rPr>
              <a:t>https://www.kaggle.com/uciml/student-alcohol-consumption</a:t>
            </a:r>
          </a:p>
          <a:p>
            <a:r>
              <a:rPr lang="en-US" sz="2400" dirty="0"/>
              <a:t>Understand and clean the dataset</a:t>
            </a:r>
          </a:p>
          <a:p>
            <a:r>
              <a:rPr lang="en-US" sz="2400" dirty="0"/>
              <a:t>Identifying significant independent variables</a:t>
            </a:r>
          </a:p>
          <a:p>
            <a:r>
              <a:rPr lang="en-US" sz="2400" dirty="0"/>
              <a:t>Prediction using classification algorithms</a:t>
            </a:r>
          </a:p>
          <a:p>
            <a:r>
              <a:rPr lang="en-US" sz="2400" dirty="0"/>
              <a:t>Principal Component Analysis</a:t>
            </a:r>
          </a:p>
          <a:p>
            <a:r>
              <a:rPr lang="en-US" sz="2400" dirty="0"/>
              <a:t>Conclusion from our leanings</a:t>
            </a:r>
            <a:endParaRPr lang="en-US" sz="2400" b="1" u="sng" dirty="0">
              <a:solidFill>
                <a:srgbClr val="FF0000"/>
              </a:solidFill>
            </a:endParaRPr>
          </a:p>
          <a:p>
            <a:r>
              <a:rPr lang="en-US" sz="2400" dirty="0"/>
              <a:t>Tools: Microsoft Excel and R Studio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14733"/>
            <a:ext cx="8691562" cy="4589252"/>
          </a:xfrm>
        </p:spPr>
        <p:txBody>
          <a:bodyPr/>
          <a:lstStyle/>
          <a:p>
            <a:r>
              <a:rPr lang="en-US" sz="2400" dirty="0"/>
              <a:t>Dataset : Student Alcohol Consumption </a:t>
            </a:r>
          </a:p>
          <a:p>
            <a:pPr marL="0" indent="0">
              <a:buNone/>
            </a:pPr>
            <a:r>
              <a:rPr lang="en-US" sz="2400" dirty="0"/>
              <a:t>    Source : </a:t>
            </a:r>
            <a:r>
              <a:rPr lang="en-US" sz="2000" dirty="0">
                <a:hlinkClick r:id="rId2"/>
              </a:rPr>
              <a:t>https://www.kaggle.com/uciml/student-alcohol-consumption</a:t>
            </a:r>
          </a:p>
          <a:p>
            <a:r>
              <a:rPr lang="en-US" sz="2400" dirty="0"/>
              <a:t>Survey of students for Math course in a secondary school</a:t>
            </a:r>
          </a:p>
          <a:p>
            <a:r>
              <a:rPr lang="en-US" sz="2400" b="1" dirty="0"/>
              <a:t>396</a:t>
            </a:r>
            <a:r>
              <a:rPr lang="en-US" sz="2400" dirty="0"/>
              <a:t> Student Observations based on </a:t>
            </a:r>
            <a:r>
              <a:rPr lang="en-US" sz="2400" b="1" dirty="0"/>
              <a:t>33</a:t>
            </a:r>
            <a:r>
              <a:rPr lang="en-US" sz="2400" dirty="0"/>
              <a:t> attributes</a:t>
            </a:r>
          </a:p>
          <a:p>
            <a:r>
              <a:rPr lang="en-US" sz="2400" dirty="0"/>
              <a:t>Target variable </a:t>
            </a:r>
            <a:r>
              <a:rPr lang="en-US" sz="2400" b="1" dirty="0"/>
              <a:t>G3</a:t>
            </a:r>
            <a:r>
              <a:rPr lang="en-US" sz="2400" dirty="0"/>
              <a:t> (final grade)</a:t>
            </a:r>
          </a:p>
          <a:p>
            <a:r>
              <a:rPr lang="en-US" sz="2400" dirty="0"/>
              <a:t>Goal: To predict student’s grade based on demographic and social factors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5692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14733"/>
            <a:ext cx="8691562" cy="3105509"/>
          </a:xfrm>
        </p:spPr>
        <p:txBody>
          <a:bodyPr/>
          <a:lstStyle/>
          <a:p>
            <a:r>
              <a:rPr lang="en-US" sz="2400" dirty="0"/>
              <a:t>No missing values in the dataset</a:t>
            </a:r>
          </a:p>
          <a:p>
            <a:r>
              <a:rPr lang="en-US" sz="2400" dirty="0"/>
              <a:t>Categorical variables transformed to factor variables</a:t>
            </a:r>
          </a:p>
          <a:p>
            <a:r>
              <a:rPr lang="en-US" sz="2400" dirty="0"/>
              <a:t>Dummy variables used to handle nominal variables</a:t>
            </a:r>
          </a:p>
          <a:p>
            <a:r>
              <a:rPr lang="en-US" sz="2400" dirty="0"/>
              <a:t>G3 variable was converted from continuous variable(numeric 0 to 20) to discrete variable (Pass/Fail Grade)</a:t>
            </a:r>
          </a:p>
          <a:p>
            <a:r>
              <a:rPr lang="en-US" sz="2400" dirty="0"/>
              <a:t>Dataset split into training and test set in 80:20 ratio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1231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5637865"/>
            <a:ext cx="8691562" cy="795413"/>
          </a:xfrm>
        </p:spPr>
        <p:txBody>
          <a:bodyPr/>
          <a:lstStyle/>
          <a:p>
            <a:r>
              <a:rPr lang="en-US" sz="2400" dirty="0"/>
              <a:t>We performed multiple regression and got 8 significant variables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3" y="1049874"/>
            <a:ext cx="4433977" cy="404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1049874"/>
            <a:ext cx="4571206" cy="408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B0A41-093A-4519-B9A5-3BE6890B82E1}"/>
              </a:ext>
            </a:extLst>
          </p:cNvPr>
          <p:cNvSpPr txBox="1"/>
          <p:nvPr/>
        </p:nvSpPr>
        <p:spPr>
          <a:xfrm>
            <a:off x="4945167" y="5129362"/>
            <a:ext cx="396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Table1:Significant variables obtained after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performing multiple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B0A41-093A-4519-B9A5-3BE6890B82E1}"/>
              </a:ext>
            </a:extLst>
          </p:cNvPr>
          <p:cNvSpPr txBox="1"/>
          <p:nvPr/>
        </p:nvSpPr>
        <p:spPr>
          <a:xfrm>
            <a:off x="418703" y="5091629"/>
            <a:ext cx="373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Fig.1: Residuals v/s fitted values for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final grade</a:t>
            </a:r>
          </a:p>
        </p:txBody>
      </p:sp>
    </p:spTree>
    <p:extLst>
      <p:ext uri="{BB962C8B-B14F-4D97-AF65-F5344CB8AC3E}">
        <p14:creationId xmlns:p14="http://schemas.microsoft.com/office/powerpoint/2010/main" val="11739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14733"/>
            <a:ext cx="8691562" cy="3105509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7" y="1185068"/>
            <a:ext cx="5390034" cy="383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B0A41-093A-4519-B9A5-3BE6890B82E1}"/>
              </a:ext>
            </a:extLst>
          </p:cNvPr>
          <p:cNvSpPr txBox="1"/>
          <p:nvPr/>
        </p:nvSpPr>
        <p:spPr>
          <a:xfrm>
            <a:off x="2118325" y="5023823"/>
            <a:ext cx="490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Fig2: Significant variables obtained after performing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49145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14733"/>
            <a:ext cx="8691562" cy="3105509"/>
          </a:xfrm>
        </p:spPr>
        <p:txBody>
          <a:bodyPr/>
          <a:lstStyle/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C58D747-B69A-46F1-850F-B6900FE7B8B9}"/>
              </a:ext>
            </a:extLst>
          </p:cNvPr>
          <p:cNvSpPr txBox="1">
            <a:spLocks/>
          </p:cNvSpPr>
          <p:nvPr/>
        </p:nvSpPr>
        <p:spPr>
          <a:xfrm>
            <a:off x="331412" y="1191527"/>
            <a:ext cx="8691562" cy="911023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Logistic regression performed on 8 significant variables</a:t>
            </a:r>
          </a:p>
          <a:p>
            <a:r>
              <a:rPr lang="en-US" sz="2400" dirty="0"/>
              <a:t>Accuracy = 69.62%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C6662-5622-42CB-B361-68E39504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2339861"/>
            <a:ext cx="2235422" cy="1974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748CE-9433-45A9-AB1F-EB37048C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35" y="2150922"/>
            <a:ext cx="6590324" cy="3907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B0A41-093A-4519-B9A5-3BE6890B82E1}"/>
              </a:ext>
            </a:extLst>
          </p:cNvPr>
          <p:cNvSpPr txBox="1"/>
          <p:nvPr/>
        </p:nvSpPr>
        <p:spPr>
          <a:xfrm>
            <a:off x="3838220" y="6058727"/>
            <a:ext cx="3838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Fig.4: Plot for residuals v/s fitted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B0A41-093A-4519-B9A5-3BE6890B82E1}"/>
              </a:ext>
            </a:extLst>
          </p:cNvPr>
          <p:cNvSpPr txBox="1"/>
          <p:nvPr/>
        </p:nvSpPr>
        <p:spPr>
          <a:xfrm>
            <a:off x="122614" y="4503091"/>
            <a:ext cx="233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Fig.3: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18537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14733"/>
            <a:ext cx="8691562" cy="3105509"/>
          </a:xfrm>
        </p:spPr>
        <p:txBody>
          <a:bodyPr/>
          <a:lstStyle/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E9932CB-C461-49D5-AD3F-BA6A8DC892F4}"/>
              </a:ext>
            </a:extLst>
          </p:cNvPr>
          <p:cNvSpPr txBox="1">
            <a:spLocks/>
          </p:cNvSpPr>
          <p:nvPr/>
        </p:nvSpPr>
        <p:spPr>
          <a:xfrm>
            <a:off x="379413" y="1567133"/>
            <a:ext cx="8691562" cy="3105509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accuracy percent achieved is 67.08%</a:t>
            </a:r>
          </a:p>
          <a:p>
            <a:r>
              <a:rPr lang="en-US" sz="2400" dirty="0"/>
              <a:t>The confusion matrix is as follows: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81671-369C-4388-86FA-2EECD133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87" y="2530723"/>
            <a:ext cx="4260814" cy="3305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B0A41-093A-4519-B9A5-3BE6890B82E1}"/>
              </a:ext>
            </a:extLst>
          </p:cNvPr>
          <p:cNvSpPr txBox="1"/>
          <p:nvPr/>
        </p:nvSpPr>
        <p:spPr>
          <a:xfrm>
            <a:off x="2550646" y="5835986"/>
            <a:ext cx="404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Fig.5: Confusion Matrix for Naïve Bayes</a:t>
            </a:r>
          </a:p>
        </p:txBody>
      </p:sp>
    </p:spTree>
    <p:extLst>
      <p:ext uri="{BB962C8B-B14F-4D97-AF65-F5344CB8AC3E}">
        <p14:creationId xmlns:p14="http://schemas.microsoft.com/office/powerpoint/2010/main" val="348028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14733"/>
            <a:ext cx="8691562" cy="3105509"/>
          </a:xfrm>
        </p:spPr>
        <p:txBody>
          <a:bodyPr/>
          <a:lstStyle/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8A48254-B503-461D-AA16-D1CF068F1AF8}"/>
              </a:ext>
            </a:extLst>
          </p:cNvPr>
          <p:cNvSpPr txBox="1">
            <a:spLocks/>
          </p:cNvSpPr>
          <p:nvPr/>
        </p:nvSpPr>
        <p:spPr>
          <a:xfrm>
            <a:off x="379413" y="1567133"/>
            <a:ext cx="8691562" cy="3105509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accuracy percent achieved is 68.35%</a:t>
            </a:r>
          </a:p>
          <a:p>
            <a:r>
              <a:rPr lang="en-US" sz="2400" dirty="0"/>
              <a:t>The confusion matrix is as follows:</a:t>
            </a:r>
            <a:br>
              <a:rPr lang="en-US" sz="2400" dirty="0"/>
            </a:br>
            <a:r>
              <a:rPr lang="en-US" sz="2400" dirty="0"/>
              <a:t>							K=5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CEBAA-4C0B-4EE2-AEF8-D4DD2FFC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5" y="3022835"/>
            <a:ext cx="4712043" cy="3105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B0A41-093A-4519-B9A5-3BE6890B82E1}"/>
              </a:ext>
            </a:extLst>
          </p:cNvPr>
          <p:cNvSpPr txBox="1"/>
          <p:nvPr/>
        </p:nvSpPr>
        <p:spPr>
          <a:xfrm>
            <a:off x="2092756" y="5996785"/>
            <a:ext cx="46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Fig.6: Confusion Matrix for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7157451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38274</TotalTime>
  <Words>470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Introduction</vt:lpstr>
      <vt:lpstr>About the Dataset</vt:lpstr>
      <vt:lpstr>Data Preparation</vt:lpstr>
      <vt:lpstr>Multiple Regression</vt:lpstr>
      <vt:lpstr>Stepwise Regression</vt:lpstr>
      <vt:lpstr>Logistic Regression</vt:lpstr>
      <vt:lpstr>Naïve Bayes </vt:lpstr>
      <vt:lpstr>K-Nearest Neighbors</vt:lpstr>
      <vt:lpstr>Principal Component Analysis</vt:lpstr>
      <vt:lpstr>Logistic Regression with Principal Components </vt:lpstr>
      <vt:lpstr>Conclusion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Gaurav</cp:lastModifiedBy>
  <cp:revision>1023</cp:revision>
  <cp:lastPrinted>2016-08-09T14:57:31Z</cp:lastPrinted>
  <dcterms:created xsi:type="dcterms:W3CDTF">2013-11-01T14:42:31Z</dcterms:created>
  <dcterms:modified xsi:type="dcterms:W3CDTF">2017-11-28T16:08:27Z</dcterms:modified>
</cp:coreProperties>
</file>