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1089600" cy="43891200"/>
  <p:notesSz cx="6858000" cy="9144000"/>
  <p:defaultTextStyle>
    <a:defPPr>
      <a:defRPr lang="en-US"/>
    </a:defPPr>
    <a:lvl1pPr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141538" indent="-1684338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283075" indent="-3368675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426200" indent="-5054600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8567738" indent="-6738938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hossein Gandomi" initials="AG" lastIdx="3" clrIdx="0">
    <p:extLst>
      <p:ext uri="{19B8F6BF-5375-455C-9EA6-DF929625EA0E}">
        <p15:presenceInfo xmlns:p15="http://schemas.microsoft.com/office/powerpoint/2012/main" userId="Amirhossein Gando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638"/>
    <a:srgbClr val="C0C0C0"/>
    <a:srgbClr val="800000"/>
    <a:srgbClr val="ADA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2" autoAdjust="0"/>
  </p:normalViewPr>
  <p:slideViewPr>
    <p:cSldViewPr>
      <p:cViewPr>
        <p:scale>
          <a:sx n="28" d="100"/>
          <a:sy n="28" d="100"/>
        </p:scale>
        <p:origin x="460" y="88"/>
      </p:cViewPr>
      <p:guideLst>
        <p:guide orient="horz" pos="13824"/>
        <p:guide pos="9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42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AC6055-BED3-441F-92AC-38E57413D38A}" type="datetime1">
              <a:rPr lang="en-US" altLang="en-US"/>
              <a:pPr/>
              <a:t>11/28/2017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212813-4D2C-4304-B632-E381897A00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46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751E58-F098-4B7F-81BC-F51406B70D95}" type="datetime1">
              <a:rPr lang="en-US" altLang="en-US"/>
              <a:pPr/>
              <a:t>11/28/2017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B0FF67-A9B4-4059-8354-4C13D880E8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394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20000"/>
              </a:spcBef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FF67-A9B4-4059-8354-4C13D880E8D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23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13634723"/>
            <a:ext cx="26426160" cy="940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24871680"/>
            <a:ext cx="2176272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6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09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5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93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35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5BB259-A352-4EB3-8ABF-134E29B1E5F0}" type="datetime1">
              <a:rPr lang="en-US" altLang="en-US"/>
              <a:pPr/>
              <a:t>11/28/2017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CB18A-6215-42ED-A7FE-5DA8FD9891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77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00C68-3E00-4B4A-BA1B-53F232C24194}" type="datetime1">
              <a:rPr lang="en-US" altLang="en-US"/>
              <a:pPr/>
              <a:t>11/28/2017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79339-7917-4FB0-8D37-95B264CFEF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77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9960" y="1757686"/>
            <a:ext cx="6995160" cy="37449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1757686"/>
            <a:ext cx="20467320" cy="37449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D94DF-45C0-4A2C-AB74-4DB596A15330}" type="datetime1">
              <a:rPr lang="en-US" altLang="en-US"/>
              <a:pPr/>
              <a:t>11/28/2017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D5CE7-82CC-41A6-AE7B-D0798A301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19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C3835-CEE0-4505-9665-5573C790ED16}" type="datetime1">
              <a:rPr lang="en-US" altLang="en-US"/>
              <a:pPr/>
              <a:t>11/28/2017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E98A-5D60-40D6-BF00-4DF54A5FF6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15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4" y="28204163"/>
            <a:ext cx="26426160" cy="8717280"/>
          </a:xfrm>
        </p:spPr>
        <p:txBody>
          <a:bodyPr anchor="t"/>
          <a:lstStyle>
            <a:lvl1pPr algn="l">
              <a:defRPr sz="18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4" y="18602979"/>
            <a:ext cx="26426160" cy="9601197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41993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8399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2598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56798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0997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8519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49939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13596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EC548E-AB30-45E3-9EFD-4ABD517D5FFB}" type="datetime1">
              <a:rPr lang="en-US" altLang="en-US"/>
              <a:pPr/>
              <a:t>11/28/2017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7857C-95ED-4269-88F6-BCF7AA1AD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30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0" y="10241296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3880" y="10241296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9EA653-160A-48A7-96FE-D81DDD2A6265}" type="datetime1">
              <a:rPr lang="en-US" altLang="en-US"/>
              <a:pPr/>
              <a:t>11/28/2017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E7984-147F-49C9-BD08-BE497C1013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68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9824723"/>
            <a:ext cx="13736639" cy="4094477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1993" indent="0">
              <a:buNone/>
              <a:defRPr sz="9400" b="1"/>
            </a:lvl2pPr>
            <a:lvl3pPr marL="4283990" indent="0">
              <a:buNone/>
              <a:defRPr sz="8400" b="1"/>
            </a:lvl3pPr>
            <a:lvl4pPr marL="6425988" indent="0">
              <a:buNone/>
              <a:defRPr sz="7500" b="1"/>
            </a:lvl4pPr>
            <a:lvl5pPr marL="8567981" indent="0">
              <a:buNone/>
              <a:defRPr sz="7500" b="1"/>
            </a:lvl5pPr>
            <a:lvl6pPr marL="10709973" indent="0">
              <a:buNone/>
              <a:defRPr sz="7500" b="1"/>
            </a:lvl6pPr>
            <a:lvl7pPr marL="12851971" indent="0">
              <a:buNone/>
              <a:defRPr sz="7500" b="1"/>
            </a:lvl7pPr>
            <a:lvl8pPr marL="14993968" indent="0">
              <a:buNone/>
              <a:defRPr sz="7500" b="1"/>
            </a:lvl8pPr>
            <a:lvl9pPr marL="17135961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13919200"/>
            <a:ext cx="13736639" cy="25288243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94" y="9824723"/>
            <a:ext cx="13742035" cy="4094477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1993" indent="0">
              <a:buNone/>
              <a:defRPr sz="9400" b="1"/>
            </a:lvl2pPr>
            <a:lvl3pPr marL="4283990" indent="0">
              <a:buNone/>
              <a:defRPr sz="8400" b="1"/>
            </a:lvl3pPr>
            <a:lvl4pPr marL="6425988" indent="0">
              <a:buNone/>
              <a:defRPr sz="7500" b="1"/>
            </a:lvl4pPr>
            <a:lvl5pPr marL="8567981" indent="0">
              <a:buNone/>
              <a:defRPr sz="7500" b="1"/>
            </a:lvl5pPr>
            <a:lvl6pPr marL="10709973" indent="0">
              <a:buNone/>
              <a:defRPr sz="7500" b="1"/>
            </a:lvl6pPr>
            <a:lvl7pPr marL="12851971" indent="0">
              <a:buNone/>
              <a:defRPr sz="7500" b="1"/>
            </a:lvl7pPr>
            <a:lvl8pPr marL="14993968" indent="0">
              <a:buNone/>
              <a:defRPr sz="7500" b="1"/>
            </a:lvl8pPr>
            <a:lvl9pPr marL="17135961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94" y="13919200"/>
            <a:ext cx="13742035" cy="25288243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9FB84D-DD03-420E-8CB9-41B71FB842D0}" type="datetime1">
              <a:rPr lang="en-US" altLang="en-US"/>
              <a:pPr/>
              <a:t>11/28/2017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33126-1F96-423D-BF98-E9824842C2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9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1E4B5-FC98-4F60-98B5-0E1785FC4AC2}" type="datetime1">
              <a:rPr lang="en-US" altLang="en-US"/>
              <a:pPr/>
              <a:t>11/28/2017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8E915-8297-443A-953B-35155E6AB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34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70B8E-EA66-4125-B228-E7659303DF53}" type="datetime1">
              <a:rPr lang="en-US" altLang="en-US"/>
              <a:pPr/>
              <a:t>11/28/2017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4597E-C535-4E8F-80AD-4D354F086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06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5" y="1747520"/>
            <a:ext cx="10228264" cy="7437120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1747536"/>
            <a:ext cx="17379950" cy="37459923"/>
          </a:xfrm>
        </p:spPr>
        <p:txBody>
          <a:bodyPr/>
          <a:lstStyle>
            <a:lvl1pPr>
              <a:defRPr sz="15000"/>
            </a:lvl1pPr>
            <a:lvl2pPr>
              <a:defRPr sz="13100"/>
            </a:lvl2pPr>
            <a:lvl3pPr>
              <a:defRPr sz="112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5" y="9184656"/>
            <a:ext cx="10228264" cy="30022803"/>
          </a:xfrm>
        </p:spPr>
        <p:txBody>
          <a:bodyPr/>
          <a:lstStyle>
            <a:lvl1pPr marL="0" indent="0">
              <a:buNone/>
              <a:defRPr sz="6600"/>
            </a:lvl1pPr>
            <a:lvl2pPr marL="2141993" indent="0">
              <a:buNone/>
              <a:defRPr sz="5600"/>
            </a:lvl2pPr>
            <a:lvl3pPr marL="4283990" indent="0">
              <a:buNone/>
              <a:defRPr sz="4700"/>
            </a:lvl3pPr>
            <a:lvl4pPr marL="6425988" indent="0">
              <a:buNone/>
              <a:defRPr sz="4200"/>
            </a:lvl4pPr>
            <a:lvl5pPr marL="8567981" indent="0">
              <a:buNone/>
              <a:defRPr sz="4200"/>
            </a:lvl5pPr>
            <a:lvl6pPr marL="10709973" indent="0">
              <a:buNone/>
              <a:defRPr sz="4200"/>
            </a:lvl6pPr>
            <a:lvl7pPr marL="12851971" indent="0">
              <a:buNone/>
              <a:defRPr sz="4200"/>
            </a:lvl7pPr>
            <a:lvl8pPr marL="14993968" indent="0">
              <a:buNone/>
              <a:defRPr sz="4200"/>
            </a:lvl8pPr>
            <a:lvl9pPr marL="1713596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E4866A-E706-4541-8880-33314C2B233F}" type="datetime1">
              <a:rPr lang="en-US" altLang="en-US"/>
              <a:pPr/>
              <a:t>11/28/2017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89845-A231-4EFA-9396-68124E941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08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30723840"/>
            <a:ext cx="18653760" cy="3627123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3921760"/>
            <a:ext cx="1865376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5000"/>
            </a:lvl1pPr>
            <a:lvl2pPr marL="2141993" indent="0">
              <a:buNone/>
              <a:defRPr sz="13100"/>
            </a:lvl2pPr>
            <a:lvl3pPr marL="4283990" indent="0">
              <a:buNone/>
              <a:defRPr sz="11200"/>
            </a:lvl3pPr>
            <a:lvl4pPr marL="6425988" indent="0">
              <a:buNone/>
              <a:defRPr sz="9400"/>
            </a:lvl4pPr>
            <a:lvl5pPr marL="8567981" indent="0">
              <a:buNone/>
              <a:defRPr sz="9400"/>
            </a:lvl5pPr>
            <a:lvl6pPr marL="10709973" indent="0">
              <a:buNone/>
              <a:defRPr sz="9400"/>
            </a:lvl6pPr>
            <a:lvl7pPr marL="12851971" indent="0">
              <a:buNone/>
              <a:defRPr sz="9400"/>
            </a:lvl7pPr>
            <a:lvl8pPr marL="14993968" indent="0">
              <a:buNone/>
              <a:defRPr sz="9400"/>
            </a:lvl8pPr>
            <a:lvl9pPr marL="17135961" indent="0">
              <a:buNone/>
              <a:defRPr sz="9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34350963"/>
            <a:ext cx="18653760" cy="5151117"/>
          </a:xfrm>
        </p:spPr>
        <p:txBody>
          <a:bodyPr/>
          <a:lstStyle>
            <a:lvl1pPr marL="0" indent="0">
              <a:buNone/>
              <a:defRPr sz="6600"/>
            </a:lvl1pPr>
            <a:lvl2pPr marL="2141993" indent="0">
              <a:buNone/>
              <a:defRPr sz="5600"/>
            </a:lvl2pPr>
            <a:lvl3pPr marL="4283990" indent="0">
              <a:buNone/>
              <a:defRPr sz="4700"/>
            </a:lvl3pPr>
            <a:lvl4pPr marL="6425988" indent="0">
              <a:buNone/>
              <a:defRPr sz="4200"/>
            </a:lvl4pPr>
            <a:lvl5pPr marL="8567981" indent="0">
              <a:buNone/>
              <a:defRPr sz="4200"/>
            </a:lvl5pPr>
            <a:lvl6pPr marL="10709973" indent="0">
              <a:buNone/>
              <a:defRPr sz="4200"/>
            </a:lvl6pPr>
            <a:lvl7pPr marL="12851971" indent="0">
              <a:buNone/>
              <a:defRPr sz="4200"/>
            </a:lvl7pPr>
            <a:lvl8pPr marL="14993968" indent="0">
              <a:buNone/>
              <a:defRPr sz="4200"/>
            </a:lvl8pPr>
            <a:lvl9pPr marL="1713596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3EE76A-02DB-42FA-91C2-3E760E39DD17}" type="datetime1">
              <a:rPr lang="en-US" altLang="en-US"/>
              <a:pPr/>
              <a:t>11/28/2017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061C2-CB17-4CD5-8C6C-23DA029CA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56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54163" y="1757363"/>
            <a:ext cx="2798127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54163" y="10240963"/>
            <a:ext cx="27981275" cy="289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399" tIns="214202" rIns="428399" bIns="214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3" y="40681275"/>
            <a:ext cx="72548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>
              <a:defRPr sz="5600">
                <a:solidFill>
                  <a:srgbClr val="898989"/>
                </a:solidFill>
              </a:defRPr>
            </a:lvl1pPr>
          </a:lstStyle>
          <a:p>
            <a:fld id="{FEA6808C-36B9-4536-83CF-D3C352952614}" type="datetime1">
              <a:rPr lang="en-US" altLang="en-US"/>
              <a:pPr/>
              <a:t>11/28/2017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1963" y="40681275"/>
            <a:ext cx="9845675" cy="2336800"/>
          </a:xfrm>
          <a:prstGeom prst="rect">
            <a:avLst/>
          </a:prstGeom>
        </p:spPr>
        <p:txBody>
          <a:bodyPr vert="horz" lIns="428399" tIns="214202" rIns="428399" bIns="214202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563" y="40681275"/>
            <a:ext cx="72548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 algn="r">
              <a:defRPr sz="5600">
                <a:solidFill>
                  <a:srgbClr val="898989"/>
                </a:solidFill>
              </a:defRPr>
            </a:lvl1pPr>
          </a:lstStyle>
          <a:p>
            <a:fld id="{A68FA986-9025-422E-95D2-95CF4553E5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283075" rtl="0" eaLnBrk="0" fontAlgn="base" hangingPunct="0">
        <a:spcBef>
          <a:spcPct val="0"/>
        </a:spcBef>
        <a:spcAft>
          <a:spcPct val="0"/>
        </a:spcAft>
        <a:defRPr sz="20600" kern="1200">
          <a:solidFill>
            <a:schemeClr val="tx1"/>
          </a:solidFill>
          <a:latin typeface="+mj-lt"/>
          <a:ea typeface="ＭＳ Ｐゴシック" charset="0"/>
          <a:cs typeface="ＭＳ Ｐゴシック" pitchFamily="-104" charset="-128"/>
        </a:defRPr>
      </a:lvl1pPr>
      <a:lvl2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2pPr>
      <a:lvl3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3pPr>
      <a:lvl4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4pPr>
      <a:lvl5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5pPr>
      <a:lvl6pPr marL="4572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6pPr>
      <a:lvl7pPr marL="9144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7pPr>
      <a:lvl8pPr marL="13716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8pPr>
      <a:lvl9pPr marL="18288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9pPr>
    </p:titleStyle>
    <p:bodyStyle>
      <a:lvl1pPr marL="1604963" indent="-1604963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0" kern="1200">
          <a:solidFill>
            <a:schemeClr val="tx1"/>
          </a:solidFill>
          <a:latin typeface="+mn-lt"/>
          <a:ea typeface="ＭＳ Ｐゴシック" charset="0"/>
          <a:cs typeface="ＭＳ Ｐゴシック" pitchFamily="-104" charset="-128"/>
        </a:defRPr>
      </a:lvl1pPr>
      <a:lvl2pPr marL="3479800" indent="-1338263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54638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496175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637713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780974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2967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64965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206962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41993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83990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25988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6798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09973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5197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3968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13596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6"/>
          <p:cNvGrpSpPr>
            <a:grpSpLocks/>
          </p:cNvGrpSpPr>
          <p:nvPr/>
        </p:nvGrpSpPr>
        <p:grpSpPr bwMode="auto">
          <a:xfrm>
            <a:off x="0" y="-401919"/>
            <a:ext cx="31089600" cy="45948600"/>
            <a:chOff x="0" y="0"/>
            <a:chExt cx="31089600" cy="438912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31089600" cy="43891200"/>
            </a:xfrm>
            <a:prstGeom prst="rect">
              <a:avLst/>
            </a:prstGeom>
            <a:solidFill>
              <a:srgbClr val="A32638"/>
            </a:solidFill>
            <a:ln w="381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875" y="5486400"/>
              <a:ext cx="29624338" cy="370332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7875" y="777875"/>
              <a:ext cx="29625925" cy="41148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363" name="Title 10"/>
          <p:cNvSpPr>
            <a:spLocks noGrp="1"/>
          </p:cNvSpPr>
          <p:nvPr>
            <p:ph type="title"/>
          </p:nvPr>
        </p:nvSpPr>
        <p:spPr>
          <a:xfrm>
            <a:off x="1051879" y="739993"/>
            <a:ext cx="21869400" cy="3768725"/>
          </a:xfrm>
        </p:spPr>
        <p:txBody>
          <a:bodyPr/>
          <a:lstStyle/>
          <a:p>
            <a:pPr eaLnBrk="1" hangingPunct="1"/>
            <a:r>
              <a:rPr lang="en-US" altLang="en-US" sz="10000" b="1" dirty="0">
                <a:ea typeface="ＭＳ Ｐゴシック" panose="020B0600070205080204" pitchFamily="34" charset="-128"/>
              </a:rPr>
              <a:t>Student Grade Prediction</a:t>
            </a:r>
            <a:br>
              <a:rPr lang="en-US" altLang="en-US" sz="11900" dirty="0">
                <a:ea typeface="ＭＳ Ｐゴシック" panose="020B0600070205080204" pitchFamily="34" charset="-128"/>
              </a:rPr>
            </a:br>
            <a:r>
              <a:rPr lang="en-US" altLang="en-US" sz="7600" dirty="0">
                <a:ea typeface="ＭＳ Ｐゴシック" panose="020B0600070205080204" pitchFamily="34" charset="-128"/>
              </a:rPr>
              <a:t>Gaurav Sawant, Vipul Gajbhiye, </a:t>
            </a:r>
            <a:r>
              <a:rPr lang="en-US" altLang="en-US" sz="7600" dirty="0" err="1">
                <a:ea typeface="ＭＳ Ｐゴシック" panose="020B0600070205080204" pitchFamily="34" charset="-128"/>
              </a:rPr>
              <a:t>Vikram</a:t>
            </a:r>
            <a:r>
              <a:rPr lang="en-US" altLang="en-US" sz="7600" dirty="0">
                <a:ea typeface="ＭＳ Ｐゴシック" panose="020B0600070205080204" pitchFamily="34" charset="-128"/>
              </a:rPr>
              <a:t> Singh</a:t>
            </a:r>
          </a:p>
        </p:txBody>
      </p:sp>
      <p:sp>
        <p:nvSpPr>
          <p:cNvPr id="15364" name="Content Placeholder 12"/>
          <p:cNvSpPr>
            <a:spLocks noGrp="1"/>
          </p:cNvSpPr>
          <p:nvPr>
            <p:ph sz="half" idx="2"/>
          </p:nvPr>
        </p:nvSpPr>
        <p:spPr>
          <a:xfrm>
            <a:off x="1090520" y="14500710"/>
            <a:ext cx="18943692" cy="10612317"/>
          </a:xfrm>
          <a:ln>
            <a:solidFill>
              <a:srgbClr val="ADAFAA"/>
            </a:solidFill>
            <a:miter lim="800000"/>
            <a:headEnd/>
            <a:tailEnd/>
          </a:ln>
        </p:spPr>
        <p:txBody>
          <a:bodyPr/>
          <a:lstStyle/>
          <a:p>
            <a:pPr marL="1606550" indent="-1606550" eaLnBrk="1" hangingPunct="1">
              <a:buFont typeface="Arial" panose="020B0604020202020204" pitchFamily="34" charset="0"/>
              <a:buNone/>
            </a:pPr>
            <a:r>
              <a:rPr lang="en-US" altLang="en-US" sz="6600" dirty="0"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Multiple Regression</a:t>
            </a:r>
          </a:p>
          <a:p>
            <a:pPr eaLnBrk="1" hangingPunct="1"/>
            <a:r>
              <a:rPr lang="en-US" sz="4400" dirty="0"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We have come down to 8 significant variables from a total of 30 independent variables</a:t>
            </a:r>
          </a:p>
          <a:p>
            <a:pPr eaLnBrk="1" hangingPunct="1"/>
            <a:endParaRPr lang="en-US" altLang="en-US" sz="60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60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6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6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6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6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6000" dirty="0">
              <a:ea typeface="ＭＳ Ｐゴシック" panose="020B0600070205080204" pitchFamily="34" charset="-128"/>
            </a:endParaRPr>
          </a:p>
        </p:txBody>
      </p:sp>
      <p:sp>
        <p:nvSpPr>
          <p:cNvPr id="15365" name="Content Placeholder 12"/>
          <p:cNvSpPr txBox="1">
            <a:spLocks/>
          </p:cNvSpPr>
          <p:nvPr/>
        </p:nvSpPr>
        <p:spPr bwMode="auto">
          <a:xfrm>
            <a:off x="1051879" y="5811087"/>
            <a:ext cx="29062831" cy="3631709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6600" dirty="0">
                <a:latin typeface="Calibri" panose="020F0502020204030204" pitchFamily="34" charset="0"/>
              </a:rPr>
              <a:t>Introduction: Problem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</a:rPr>
              <a:t>Analyzing students’ demographic information, habits &amp; alcohol consumption patterns to understand their impact on grades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</a:rPr>
              <a:t>Identifying the significant variables and predicting student grades </a:t>
            </a:r>
            <a:endParaRPr lang="en-US" altLang="en-US" sz="7200" dirty="0">
              <a:solidFill>
                <a:srgbClr val="800000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Content Placeholder 12"/>
          <p:cNvSpPr txBox="1">
            <a:spLocks/>
          </p:cNvSpPr>
          <p:nvPr/>
        </p:nvSpPr>
        <p:spPr bwMode="auto">
          <a:xfrm>
            <a:off x="20415367" y="14513310"/>
            <a:ext cx="9699343" cy="10597859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en-US" sz="6600" dirty="0">
                <a:latin typeface="Calibri" panose="020F0502020204030204" pitchFamily="34" charset="0"/>
              </a:rPr>
              <a:t>Naïve Bayes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en-US" sz="6000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en-US" sz="6000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en-US" sz="6600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r>
              <a:rPr lang="en-US" altLang="en-US" sz="6600" dirty="0">
                <a:latin typeface="Calibri" panose="020F0502020204030204" pitchFamily="34" charset="0"/>
              </a:rPr>
              <a:t>K Nearest Neighbor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</a:rPr>
              <a:t>K = 5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6000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en-US" sz="60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4000" dirty="0">
              <a:latin typeface="Calibri" panose="020F0502020204030204" pitchFamily="34" charset="0"/>
            </a:endParaRPr>
          </a:p>
        </p:txBody>
      </p:sp>
      <p:sp>
        <p:nvSpPr>
          <p:cNvPr id="15367" name="Content Placeholder 12"/>
          <p:cNvSpPr txBox="1">
            <a:spLocks/>
          </p:cNvSpPr>
          <p:nvPr/>
        </p:nvSpPr>
        <p:spPr bwMode="auto">
          <a:xfrm>
            <a:off x="1025122" y="39504250"/>
            <a:ext cx="29089588" cy="4386950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6600" dirty="0">
                <a:latin typeface="Calibri" panose="020F0502020204030204" pitchFamily="34" charset="0"/>
              </a:rPr>
              <a:t>Conclusion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</a:rPr>
              <a:t>After testing the data on various classification algorithms, we can conclude that almost all the tested algorithms return similar accuracy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</a:rPr>
              <a:t>We can also conclude that alcohol consumption variables earlier considered important in influencing grades don’t play any significant role</a:t>
            </a:r>
          </a:p>
        </p:txBody>
      </p:sp>
      <p:sp>
        <p:nvSpPr>
          <p:cNvPr id="15368" name="Text Box 13"/>
          <p:cNvSpPr txBox="1">
            <a:spLocks noChangeArrowheads="1"/>
          </p:cNvSpPr>
          <p:nvPr/>
        </p:nvSpPr>
        <p:spPr bwMode="auto">
          <a:xfrm>
            <a:off x="23816621" y="3400190"/>
            <a:ext cx="6172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hangingPunct="1"/>
            <a:r>
              <a:rPr lang="en-US" altLang="en-US" sz="3200" dirty="0">
                <a:solidFill>
                  <a:srgbClr val="ADAFAA"/>
                </a:solidFill>
              </a:rPr>
              <a:t>Statistical Learning &amp; Analytics</a:t>
            </a:r>
          </a:p>
          <a:p>
            <a:pPr algn="ctr" defTabSz="914400" eaLnBrk="1" hangingPunct="1"/>
            <a:r>
              <a:rPr lang="en-US" altLang="en-US" sz="3200" dirty="0">
                <a:solidFill>
                  <a:srgbClr val="ADAFAA"/>
                </a:solidFill>
              </a:rPr>
              <a:t>Fall 2017</a:t>
            </a:r>
          </a:p>
        </p:txBody>
      </p:sp>
      <p:sp>
        <p:nvSpPr>
          <p:cNvPr id="15369" name="Line 15"/>
          <p:cNvSpPr>
            <a:spLocks noChangeShapeType="1"/>
          </p:cNvSpPr>
          <p:nvPr/>
        </p:nvSpPr>
        <p:spPr bwMode="auto">
          <a:xfrm>
            <a:off x="23545800" y="762000"/>
            <a:ext cx="0" cy="4114800"/>
          </a:xfrm>
          <a:prstGeom prst="line">
            <a:avLst/>
          </a:prstGeom>
          <a:noFill/>
          <a:ln w="63500">
            <a:solidFill>
              <a:srgbClr val="ADAF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906" tIns="47453" rIns="94906" bIns="47453" anchor="ctr"/>
          <a:lstStyle/>
          <a:p>
            <a:endParaRPr lang="en-US"/>
          </a:p>
        </p:txBody>
      </p:sp>
      <p:pic>
        <p:nvPicPr>
          <p:cNvPr id="15371" name="Picture 2" descr="Stevens-Official-PMSColor-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8179" y="796641"/>
            <a:ext cx="59182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12"/>
          <p:cNvSpPr txBox="1">
            <a:spLocks/>
          </p:cNvSpPr>
          <p:nvPr/>
        </p:nvSpPr>
        <p:spPr bwMode="auto">
          <a:xfrm>
            <a:off x="1092955" y="9765948"/>
            <a:ext cx="14104554" cy="4447226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6600" dirty="0">
                <a:latin typeface="Calibri" panose="020F0502020204030204" pitchFamily="34" charset="0"/>
              </a:rPr>
              <a:t>Data Understanding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</a:rPr>
              <a:t>Observations for 396 students based on 33 attributes 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</a:rPr>
              <a:t>Target variables: First Period, Second Period &amp; Final Grades</a:t>
            </a:r>
          </a:p>
        </p:txBody>
      </p:sp>
      <p:sp>
        <p:nvSpPr>
          <p:cNvPr id="18" name="Content Placeholder 12"/>
          <p:cNvSpPr txBox="1">
            <a:spLocks/>
          </p:cNvSpPr>
          <p:nvPr/>
        </p:nvSpPr>
        <p:spPr bwMode="auto">
          <a:xfrm>
            <a:off x="15457680" y="9765065"/>
            <a:ext cx="14572687" cy="4413376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6600" dirty="0">
                <a:latin typeface="Calibri" panose="020F0502020204030204" pitchFamily="34" charset="0"/>
              </a:rPr>
              <a:t>Data Preparation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</a:rPr>
              <a:t>Categorical variables are transformed into factor variables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</a:rPr>
              <a:t>We have split the data into a training set and a test set and we have used 80:20 split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11" y="17179724"/>
            <a:ext cx="9535595" cy="772425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60497"/>
              </p:ext>
            </p:extLst>
          </p:nvPr>
        </p:nvGraphicFramePr>
        <p:xfrm>
          <a:off x="1202600" y="17179724"/>
          <a:ext cx="8549665" cy="77184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3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3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25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T-value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/>
                        <a:t>Pr</a:t>
                      </a:r>
                      <a:r>
                        <a:rPr lang="en-US" sz="2800" b="0" dirty="0"/>
                        <a:t>(&gt;|t|)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351">
                <a:tc>
                  <a:txBody>
                    <a:bodyPr/>
                    <a:lstStyle/>
                    <a:p>
                      <a:pPr marL="0" marR="0" lvl="0" indent="0" algn="ctr" defTabSz="4283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16.59743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4.58358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3.621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0.000349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35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-1.22655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0.56493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0.030765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35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-0.78451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0.66353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0.238085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0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failures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-1.68769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0.38958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-4.332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2.07e-05*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35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/>
                        <a:t>schoolsup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1.64477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0.74195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0.02745*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35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/>
                        <a:t>freetime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0.47227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0.26573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1.777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0.076619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135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/>
                        <a:t>goout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-0.58106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0.25336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0.022570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135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-0.37157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0.18309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0.043368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135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absences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0.06339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0.03317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0.057010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4609854" y="16727251"/>
            <a:ext cx="5763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Accuracy = 67.08%</a:t>
            </a:r>
          </a:p>
          <a:p>
            <a:endParaRPr lang="en-US" sz="5400" dirty="0">
              <a:latin typeface="Calibri" panose="020F0502020204030204" pitchFamily="34" charset="0"/>
            </a:endParaRPr>
          </a:p>
        </p:txBody>
      </p:sp>
      <p:sp>
        <p:nvSpPr>
          <p:cNvPr id="37" name="Content Placeholder 12"/>
          <p:cNvSpPr txBox="1">
            <a:spLocks/>
          </p:cNvSpPr>
          <p:nvPr/>
        </p:nvSpPr>
        <p:spPr bwMode="auto">
          <a:xfrm>
            <a:off x="1096510" y="25362985"/>
            <a:ext cx="18648601" cy="13830487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en-US" sz="6600" dirty="0">
                <a:latin typeface="Calibri" panose="020F0502020204030204" pitchFamily="34" charset="0"/>
              </a:rPr>
              <a:t>Principal Component Analysis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</a:rPr>
              <a:t>We have 57 variables after addition of dummy variables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</a:rPr>
              <a:t>15 PCs explain 64.44% of variance 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en-US" sz="6000" dirty="0">
              <a:latin typeface="Calibri" panose="020F0502020204030204" pitchFamily="34" charset="0"/>
            </a:endParaRPr>
          </a:p>
        </p:txBody>
      </p:sp>
      <p:sp>
        <p:nvSpPr>
          <p:cNvPr id="48" name="Content Placeholder 12"/>
          <p:cNvSpPr txBox="1">
            <a:spLocks/>
          </p:cNvSpPr>
          <p:nvPr/>
        </p:nvSpPr>
        <p:spPr bwMode="auto">
          <a:xfrm>
            <a:off x="20165997" y="25330756"/>
            <a:ext cx="9976262" cy="13872932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en-US" sz="6600" dirty="0">
                <a:latin typeface="Calibri" panose="020F0502020204030204" pitchFamily="34" charset="0"/>
              </a:rPr>
              <a:t>Logistic Regression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</a:rPr>
              <a:t>Done on the significant variables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4000" dirty="0">
              <a:latin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225256" y="28512108"/>
            <a:ext cx="5763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Accuracy = 69.62%</a:t>
            </a:r>
          </a:p>
          <a:p>
            <a:endParaRPr lang="en-US" sz="5400" dirty="0">
              <a:latin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1934" y="30749909"/>
            <a:ext cx="9606806" cy="844356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4461630" y="23212027"/>
            <a:ext cx="5763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Accuracy = 68.35%</a:t>
            </a:r>
          </a:p>
          <a:p>
            <a:endParaRPr lang="en-US" sz="5400" dirty="0">
              <a:latin typeface="Calibri" panose="020F050202020403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5088C9-1DDD-4231-8F9B-E3E02BC6F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6285" y="27656386"/>
            <a:ext cx="4035345" cy="297468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82AA3B-3DDE-49C2-854E-C27EC47A1D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93314" y="15887073"/>
            <a:ext cx="4260814" cy="33052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21B0F3F-FDED-4487-B848-807C06802D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52995" y="21170853"/>
            <a:ext cx="4712043" cy="35225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ED16038-7EAB-4E77-8926-7A1476DFC2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2600" y="28194000"/>
            <a:ext cx="8637246" cy="74378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0403D8F-0894-44C8-A023-6F9E36BB70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3017" y="28273007"/>
            <a:ext cx="9416576" cy="72798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96690F1-94A6-4387-B460-65F40DCA93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7139" y="35932447"/>
            <a:ext cx="6663613" cy="3261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BBAE26-DEA5-4DA4-ABAE-2645B941ED3A}"/>
              </a:ext>
            </a:extLst>
          </p:cNvPr>
          <p:cNvSpPr txBox="1"/>
          <p:nvPr/>
        </p:nvSpPr>
        <p:spPr>
          <a:xfrm>
            <a:off x="8458200" y="36652200"/>
            <a:ext cx="9818703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F4D20-ABAC-4A55-B4BD-E4D2D65A3FAC}"/>
              </a:ext>
            </a:extLst>
          </p:cNvPr>
          <p:cNvSpPr txBox="1"/>
          <p:nvPr/>
        </p:nvSpPr>
        <p:spPr>
          <a:xfrm>
            <a:off x="9215630" y="36652200"/>
            <a:ext cx="79293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Logistic Regression using 15 PCs</a:t>
            </a:r>
          </a:p>
          <a:p>
            <a:r>
              <a:rPr lang="en-US" sz="4400" dirty="0"/>
              <a:t>Accuracy = 69.62%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266</Words>
  <Application>Microsoft Office PowerPoint</Application>
  <PresentationFormat>Custom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Theme</vt:lpstr>
      <vt:lpstr>Student Grade Prediction Gaurav Sawant, Vipul Gajbhiye, Vikram Singh</vt:lpstr>
    </vt:vector>
  </TitlesOfParts>
  <Manager/>
  <Company>Stevens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Postertitle Author 1, Author 2,  Room location</dc:title>
  <dc:subject/>
  <dc:creator>BI&amp;A Poster</dc:creator>
  <cp:keywords/>
  <dc:description/>
  <cp:lastModifiedBy>Gaurav</cp:lastModifiedBy>
  <cp:revision>142</cp:revision>
  <cp:lastPrinted>2015-02-10T22:06:34Z</cp:lastPrinted>
  <dcterms:created xsi:type="dcterms:W3CDTF">2008-04-07T13:20:48Z</dcterms:created>
  <dcterms:modified xsi:type="dcterms:W3CDTF">2017-11-28T15:33:40Z</dcterms:modified>
  <cp:category/>
</cp:coreProperties>
</file>