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Titillium Web"/>
      <p:regular r:id="rId15"/>
      <p:bold r:id="rId16"/>
      <p:italic r:id="rId17"/>
      <p:boldItalic r:id="rId18"/>
    </p:embeddedFont>
    <p:embeddedFont>
      <p:font typeface="Titillium Web Light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TitilliumWebLight-bold.fntdata"/><Relationship Id="rId11" Type="http://schemas.openxmlformats.org/officeDocument/2006/relationships/slide" Target="slides/slide7.xml"/><Relationship Id="rId22" Type="http://schemas.openxmlformats.org/officeDocument/2006/relationships/font" Target="fonts/TitilliumWebLight-boldItalic.fntdata"/><Relationship Id="rId10" Type="http://schemas.openxmlformats.org/officeDocument/2006/relationships/slide" Target="slides/slide6.xml"/><Relationship Id="rId21" Type="http://schemas.openxmlformats.org/officeDocument/2006/relationships/font" Target="fonts/TitilliumWebLight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TitilliumWeb-regular.fntdata"/><Relationship Id="rId14" Type="http://schemas.openxmlformats.org/officeDocument/2006/relationships/slide" Target="slides/slide10.xml"/><Relationship Id="rId17" Type="http://schemas.openxmlformats.org/officeDocument/2006/relationships/font" Target="fonts/TitilliumWeb-italic.fntdata"/><Relationship Id="rId16" Type="http://schemas.openxmlformats.org/officeDocument/2006/relationships/font" Target="fonts/TitilliumWeb-bold.fntdata"/><Relationship Id="rId5" Type="http://schemas.openxmlformats.org/officeDocument/2006/relationships/slide" Target="slides/slide1.xml"/><Relationship Id="rId19" Type="http://schemas.openxmlformats.org/officeDocument/2006/relationships/font" Target="fonts/TitilliumWebLight-regular.fntdata"/><Relationship Id="rId6" Type="http://schemas.openxmlformats.org/officeDocument/2006/relationships/slide" Target="slides/slide2.xml"/><Relationship Id="rId18" Type="http://schemas.openxmlformats.org/officeDocument/2006/relationships/font" Target="fonts/TitilliumWeb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685800" y="743850"/>
            <a:ext cx="5796900" cy="115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/>
          <p:nvPr>
            <p:ph type="ctrTitle"/>
          </p:nvPr>
        </p:nvSpPr>
        <p:spPr>
          <a:xfrm>
            <a:off x="685800" y="973750"/>
            <a:ext cx="5796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685800" y="2230450"/>
            <a:ext cx="5796900" cy="46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 txBox="1"/>
          <p:nvPr>
            <p:ph idx="1" type="body"/>
          </p:nvPr>
        </p:nvSpPr>
        <p:spPr>
          <a:xfrm>
            <a:off x="1318775" y="1036050"/>
            <a:ext cx="5163900" cy="366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44500" lvl="0" marL="457200" rtl="0">
              <a:spcBef>
                <a:spcPts val="600"/>
              </a:spcBef>
              <a:spcAft>
                <a:spcPts val="0"/>
              </a:spcAft>
              <a:buSzPts val="3400"/>
              <a:buChar char="▰"/>
              <a:defRPr sz="3400"/>
            </a:lvl1pPr>
            <a:lvl2pPr indent="-444500" lvl="1" marL="914400" rtl="0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3400"/>
            </a:lvl2pPr>
            <a:lvl3pPr indent="-444500" lvl="2" marL="1371600" rtl="0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3400"/>
            </a:lvl3pPr>
            <a:lvl4pPr indent="-444500" lvl="3" marL="1828800" rtl="0">
              <a:spcBef>
                <a:spcPts val="0"/>
              </a:spcBef>
              <a:spcAft>
                <a:spcPts val="0"/>
              </a:spcAft>
              <a:buSzPts val="3400"/>
              <a:buChar char="●"/>
              <a:defRPr sz="3400"/>
            </a:lvl4pPr>
            <a:lvl5pPr indent="-444500" lvl="4" marL="2286000" rtl="0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3400"/>
            </a:lvl5pPr>
            <a:lvl6pPr indent="-444500" lvl="5" marL="2743200" rtl="0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3400"/>
            </a:lvl6pPr>
            <a:lvl7pPr indent="-444500" lvl="6" marL="3200400" rtl="0">
              <a:spcBef>
                <a:spcPts val="0"/>
              </a:spcBef>
              <a:spcAft>
                <a:spcPts val="0"/>
              </a:spcAft>
              <a:buSzPts val="3400"/>
              <a:buChar char="●"/>
              <a:defRPr sz="3400"/>
            </a:lvl7pPr>
            <a:lvl8pPr indent="-444500" lvl="7" marL="3657600" rtl="0">
              <a:spcBef>
                <a:spcPts val="0"/>
              </a:spcBef>
              <a:spcAft>
                <a:spcPts val="0"/>
              </a:spcAft>
              <a:buSzPts val="3400"/>
              <a:buChar char="○"/>
              <a:defRPr sz="3400"/>
            </a:lvl8pPr>
            <a:lvl9pPr indent="-444500" lvl="8" marL="4114800">
              <a:spcBef>
                <a:spcPts val="0"/>
              </a:spcBef>
              <a:spcAft>
                <a:spcPts val="0"/>
              </a:spcAft>
              <a:buSzPts val="3400"/>
              <a:buChar char="■"/>
              <a:defRPr sz="3400"/>
            </a:lvl9pPr>
          </a:lstStyle>
          <a:p/>
        </p:txBody>
      </p:sp>
      <p:sp>
        <p:nvSpPr>
          <p:cNvPr id="19" name="Google Shape;19;p4"/>
          <p:cNvSpPr txBox="1"/>
          <p:nvPr/>
        </p:nvSpPr>
        <p:spPr>
          <a:xfrm>
            <a:off x="604350" y="627175"/>
            <a:ext cx="8709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rgbClr val="7DFFB1"/>
                </a:solidFill>
                <a:latin typeface="Titillium Web"/>
                <a:ea typeface="Titillium Web"/>
                <a:cs typeface="Titillium Web"/>
                <a:sym typeface="Titillium Web"/>
              </a:rPr>
              <a:t>“</a:t>
            </a:r>
            <a:endParaRPr b="1" sz="9600">
              <a:solidFill>
                <a:srgbClr val="7DFFB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457200" y="1428748"/>
            <a:ext cx="6025500" cy="314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6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457200" y="1428750"/>
            <a:ext cx="2924700" cy="315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0" name="Google Shape;30;p6"/>
          <p:cNvSpPr txBox="1"/>
          <p:nvPr>
            <p:ph idx="2" type="body"/>
          </p:nvPr>
        </p:nvSpPr>
        <p:spPr>
          <a:xfrm>
            <a:off x="3558095" y="1428750"/>
            <a:ext cx="2924700" cy="315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7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457200" y="1428750"/>
            <a:ext cx="1851600" cy="3321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▰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6" name="Google Shape;36;p7"/>
          <p:cNvSpPr txBox="1"/>
          <p:nvPr>
            <p:ph idx="2" type="body"/>
          </p:nvPr>
        </p:nvSpPr>
        <p:spPr>
          <a:xfrm>
            <a:off x="2544155" y="1428750"/>
            <a:ext cx="1851600" cy="3321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▰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7" name="Google Shape;37;p7"/>
          <p:cNvSpPr txBox="1"/>
          <p:nvPr>
            <p:ph idx="3" type="body"/>
          </p:nvPr>
        </p:nvSpPr>
        <p:spPr>
          <a:xfrm>
            <a:off x="4631111" y="1428750"/>
            <a:ext cx="1851600" cy="3321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▰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8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9"/>
          <p:cNvSpPr txBox="1"/>
          <p:nvPr>
            <p:ph idx="1" type="body"/>
          </p:nvPr>
        </p:nvSpPr>
        <p:spPr>
          <a:xfrm>
            <a:off x="457200" y="4406300"/>
            <a:ext cx="6025500" cy="5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46" name="Google Shape;46;p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gradFill>
          <a:gsLst>
            <a:gs pos="0">
              <a:srgbClr val="7DFFB1"/>
            </a:gs>
            <a:gs pos="12000">
              <a:srgbClr val="00AAC6"/>
            </a:gs>
            <a:gs pos="51000">
              <a:srgbClr val="0037B3"/>
            </a:gs>
            <a:gs pos="100000">
              <a:srgbClr val="00001A"/>
            </a:gs>
          </a:gsLst>
          <a:lin ang="1350003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b="1" sz="36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428748"/>
            <a:ext cx="6025500" cy="31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7DFFB1"/>
              </a:buClr>
              <a:buSzPts val="2400"/>
              <a:buFont typeface="Titillium Web Light"/>
              <a:buChar char="▰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●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●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lvl="1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lvl="2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lvl="3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lvl="4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lvl="5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lvl="6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lvl="7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lvl="8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type="ctrTitle"/>
          </p:nvPr>
        </p:nvSpPr>
        <p:spPr>
          <a:xfrm>
            <a:off x="685800" y="743850"/>
            <a:ext cx="5796900" cy="115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4800">
                <a:latin typeface="Arial"/>
                <a:ea typeface="Arial"/>
                <a:cs typeface="Arial"/>
                <a:sym typeface="Arial"/>
              </a:rPr>
              <a:t>Securing the Cloud  Storage</a:t>
            </a:r>
            <a:endParaRPr/>
          </a:p>
        </p:txBody>
      </p:sp>
      <p:sp>
        <p:nvSpPr>
          <p:cNvPr id="55" name="Google Shape;55;p11"/>
          <p:cNvSpPr txBox="1"/>
          <p:nvPr/>
        </p:nvSpPr>
        <p:spPr>
          <a:xfrm>
            <a:off x="3921675" y="2463350"/>
            <a:ext cx="47592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Hanisha Anil Mohinani</a:t>
            </a:r>
            <a:endParaRPr sz="2400">
              <a:solidFill>
                <a:schemeClr val="lt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ENHANCEMENTS</a:t>
            </a:r>
            <a:endParaRPr/>
          </a:p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457200" y="1428748"/>
            <a:ext cx="6025500" cy="314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- Develop a graphical user interface version of the application.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- Implement a master server class to manage all content and traffic on the cloud storage.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/>
          <p:nvPr>
            <p:ph type="title"/>
          </p:nvPr>
        </p:nvSpPr>
        <p:spPr>
          <a:xfrm>
            <a:off x="407925" y="434575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1" name="Google Shape;61;p12"/>
          <p:cNvSpPr txBox="1"/>
          <p:nvPr>
            <p:ph idx="2" type="body"/>
          </p:nvPr>
        </p:nvSpPr>
        <p:spPr>
          <a:xfrm>
            <a:off x="3558095" y="1428750"/>
            <a:ext cx="2924700" cy="315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/>
          </a:p>
        </p:txBody>
      </p:sp>
      <p:sp>
        <p:nvSpPr>
          <p:cNvPr id="62" name="Google Shape;62;p12"/>
          <p:cNvSpPr txBox="1"/>
          <p:nvPr>
            <p:ph idx="1" type="body"/>
          </p:nvPr>
        </p:nvSpPr>
        <p:spPr>
          <a:xfrm>
            <a:off x="457200" y="1379475"/>
            <a:ext cx="7750800" cy="315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/>
              <a:t>- Currently, the majority of users and businesses rely on the cloud for data storage.</a:t>
            </a:r>
            <a:endParaRPr b="1"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/>
              <a:t>- Data privacy and integrity are significant concerns with public cloud storage services such as Google Drive and Dropbox.</a:t>
            </a:r>
            <a:endParaRPr b="1"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/>
              <a:t>- Ensuring secure data transfer and storage is essential.</a:t>
            </a:r>
            <a:endParaRPr b="1"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/>
              <a:t>- This is accomplished by encrypting data using various methods, including symmetric and asymmetric encryption techniques.</a:t>
            </a:r>
            <a:endParaRPr b="1"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/>
          </a:p>
        </p:txBody>
      </p:sp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idx="4294967295" type="ctrTitle"/>
          </p:nvPr>
        </p:nvSpPr>
        <p:spPr>
          <a:xfrm>
            <a:off x="685800" y="440350"/>
            <a:ext cx="81231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PROBLEM STATEMENT</a:t>
            </a:r>
            <a:endParaRPr sz="6000"/>
          </a:p>
        </p:txBody>
      </p:sp>
      <p:sp>
        <p:nvSpPr>
          <p:cNvPr id="69" name="Google Shape;69;p13"/>
          <p:cNvSpPr txBox="1"/>
          <p:nvPr>
            <p:ph idx="4294967295" type="subTitle"/>
          </p:nvPr>
        </p:nvSpPr>
        <p:spPr>
          <a:xfrm>
            <a:off x="685800" y="1639975"/>
            <a:ext cx="7935900" cy="315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latin typeface="Titillium Web"/>
                <a:ea typeface="Titillium Web"/>
                <a:cs typeface="Titillium Web"/>
                <a:sym typeface="Titillium Web"/>
              </a:rPr>
              <a:t>- Aim: Develop a secure cloud storage application.</a:t>
            </a:r>
            <a:endParaRPr sz="21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latin typeface="Titillium Web"/>
                <a:ea typeface="Titillium Web"/>
                <a:cs typeface="Titillium Web"/>
                <a:sym typeface="Titillium Web"/>
              </a:rPr>
              <a:t>- The application should secure all files uploaded to the cloud.</a:t>
            </a:r>
            <a:endParaRPr sz="21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latin typeface="Titillium Web"/>
                <a:ea typeface="Titillium Web"/>
                <a:cs typeface="Titillium Web"/>
                <a:sym typeface="Titillium Web"/>
              </a:rPr>
              <a:t>- Only members of the Secure Cloud Storage Group will be able to decrypt the files.</a:t>
            </a:r>
            <a:endParaRPr sz="21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latin typeface="Titillium Web"/>
                <a:ea typeface="Titillium Web"/>
                <a:cs typeface="Titillium Web"/>
                <a:sym typeface="Titillium Web"/>
              </a:rPr>
              <a:t>- A symmetric key will be generated for each group to encrypt and decrypt the data.</a:t>
            </a:r>
            <a:endParaRPr sz="21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latin typeface="Titillium Web"/>
                <a:ea typeface="Titillium Web"/>
                <a:cs typeface="Titillium Web"/>
                <a:sym typeface="Titillium Web"/>
              </a:rPr>
              <a:t>- Concern: What if the symmetric key is not securely transmitted to the group members?</a:t>
            </a:r>
            <a:endParaRPr sz="21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1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POSSIBLE THREATS</a:t>
            </a:r>
            <a:endParaRPr/>
          </a:p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>
            <a:off x="457200" y="1428750"/>
            <a:ext cx="8076000" cy="314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- An eavesdropper can perform a man-in-the-middle attack to read, alter, or delete information in the payload.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- This threat is especially serious when a symmetric key is involved.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- How can we prevent this?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460200" y="1444113"/>
            <a:ext cx="8223600" cy="315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- Implement another layer of encryption to protect the symmetric key from attacks.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- Use asymmetric encryption to secure the symmetric key.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- The sender encrypts the symmetric key with the recipient's public key.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- The recipient decrypts the symmetric key using their private key.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83" name="Google Shape;83;p15"/>
          <p:cNvSpPr txBox="1"/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SOLUTION AND ARCHITECTURE</a:t>
            </a:r>
            <a:endParaRPr sz="2800"/>
          </a:p>
        </p:txBody>
      </p:sp>
      <p:sp>
        <p:nvSpPr>
          <p:cNvPr id="84" name="Google Shape;84;p1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1175" y="112975"/>
            <a:ext cx="4838702" cy="4838702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6"/>
          <p:cNvSpPr txBox="1"/>
          <p:nvPr/>
        </p:nvSpPr>
        <p:spPr>
          <a:xfrm>
            <a:off x="7360525" y="4158150"/>
            <a:ext cx="1609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Fig. 1</a:t>
            </a:r>
            <a:endParaRPr sz="1800">
              <a:solidFill>
                <a:schemeClr val="lt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64800"/>
            <a:ext cx="8839200" cy="2692873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7"/>
          <p:cNvSpPr txBox="1"/>
          <p:nvPr/>
        </p:nvSpPr>
        <p:spPr>
          <a:xfrm>
            <a:off x="3072000" y="365565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Fig. 2</a:t>
            </a:r>
            <a:endParaRPr sz="1800">
              <a:solidFill>
                <a:schemeClr val="lt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457200" y="217150"/>
            <a:ext cx="6025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USE CASES </a:t>
            </a:r>
            <a:endParaRPr/>
          </a:p>
        </p:txBody>
      </p:sp>
      <p:sp>
        <p:nvSpPr>
          <p:cNvPr id="104" name="Google Shape;104;p1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5" name="Google Shape;105;p18"/>
          <p:cNvSpPr txBox="1"/>
          <p:nvPr/>
        </p:nvSpPr>
        <p:spPr>
          <a:xfrm>
            <a:off x="443400" y="1231675"/>
            <a:ext cx="8237400" cy="33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- What if a user is removed from the group?</a:t>
            </a:r>
            <a:endParaRPr sz="2400">
              <a:solidFill>
                <a:schemeClr val="lt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- How can we prevent the removed user from accessing the data?</a:t>
            </a:r>
            <a:endParaRPr sz="2400">
              <a:solidFill>
                <a:schemeClr val="lt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- Two possible solutions:</a:t>
            </a:r>
            <a:endParaRPr sz="2400">
              <a:solidFill>
                <a:schemeClr val="lt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  - Broadcast a new symmetric key to the group.</a:t>
            </a:r>
            <a:endParaRPr sz="2400">
              <a:solidFill>
                <a:schemeClr val="lt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  - Transmit the symmetric key on demand.</a:t>
            </a:r>
            <a:endParaRPr sz="2400">
              <a:solidFill>
                <a:schemeClr val="lt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rPr>
              <a:t>- Is the process the same when a new user is added?</a:t>
            </a:r>
            <a:endParaRPr sz="2400">
              <a:solidFill>
                <a:schemeClr val="lt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1" name="Google Shape;111;p19"/>
          <p:cNvSpPr txBox="1"/>
          <p:nvPr>
            <p:ph idx="4294967295" type="ctrTitle"/>
          </p:nvPr>
        </p:nvSpPr>
        <p:spPr>
          <a:xfrm>
            <a:off x="685800" y="216775"/>
            <a:ext cx="7975500" cy="10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/>
              <a:t>IMPLEMENTATION DETAILS</a:t>
            </a:r>
            <a:endParaRPr sz="5100"/>
          </a:p>
        </p:txBody>
      </p:sp>
      <p:sp>
        <p:nvSpPr>
          <p:cNvPr id="112" name="Google Shape;112;p19"/>
          <p:cNvSpPr txBox="1"/>
          <p:nvPr>
            <p:ph idx="4294967295" type="subTitle"/>
          </p:nvPr>
        </p:nvSpPr>
        <p:spPr>
          <a:xfrm>
            <a:off x="577400" y="1373944"/>
            <a:ext cx="4360500" cy="315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818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Programming Language : Python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818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Asymmetric cryptography : 2048 bits long RSA key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818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Symmetric cryptography : SHA -256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8181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3" name="Google Shape;11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550" y="3639948"/>
            <a:ext cx="9144000" cy="7802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Ninacor template">
  <a:themeElements>
    <a:clrScheme name="Custom 347">
      <a:dk1>
        <a:srgbClr val="000000"/>
      </a:dk1>
      <a:lt1>
        <a:srgbClr val="FFFFFF"/>
      </a:lt1>
      <a:dk2>
        <a:srgbClr val="9199AA"/>
      </a:dk2>
      <a:lt2>
        <a:srgbClr val="E4E7EC"/>
      </a:lt2>
      <a:accent1>
        <a:srgbClr val="002988"/>
      </a:accent1>
      <a:accent2>
        <a:srgbClr val="004CF8"/>
      </a:accent2>
      <a:accent3>
        <a:srgbClr val="7DFFB1"/>
      </a:accent3>
      <a:accent4>
        <a:srgbClr val="E0FF7D"/>
      </a:accent4>
      <a:accent5>
        <a:srgbClr val="FFF16B"/>
      </a:accent5>
      <a:accent6>
        <a:srgbClr val="FFFF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