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3dd9e9a6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3dd9e9a6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18fbf508e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18fbf508e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3dd9e9a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3dd9e9a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18fbf508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18fbf508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over here, the classes are much more organized ad readable and they can easily be encapsulated.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problem is that too many of classes can increase complexity and dependency. Moreover, development and </a:t>
            </a:r>
            <a:r>
              <a:rPr lang="en"/>
              <a:t>maintenance</a:t>
            </a:r>
            <a:r>
              <a:rPr lang="en"/>
              <a:t> time + efforts increases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985be3b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985be3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18fbf508e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18fbf508e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18fbf508e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18fbf508e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3dd9e9a6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3dd9e9a6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d62ea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d62ea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3dd9e9a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3dd9e9a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3ae9a1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3ae9a1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3ae9a1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3ae9a1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3ae9a18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3ae9a18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656682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656682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3dd9e9a6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3dd9e9a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3dd9e9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3dd9e9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solution for this problem is refactoring and the solution is also very simple. What we gonna do is we will divide the large class into smaller sub classes but not only just subclasses but much more in an organized form. So this will makes the codebase </a:t>
            </a:r>
            <a:r>
              <a:rPr lang="en" sz="1200">
                <a:solidFill>
                  <a:srgbClr val="D1D5DB"/>
                </a:solidFill>
                <a:highlight>
                  <a:srgbClr val="444654"/>
                </a:highlight>
                <a:latin typeface="Roboto"/>
                <a:ea typeface="Roboto"/>
                <a:cs typeface="Roboto"/>
                <a:sym typeface="Roboto"/>
              </a:rPr>
              <a:t>efficient</a:t>
            </a:r>
            <a:r>
              <a:rPr lang="en" sz="1200">
                <a:solidFill>
                  <a:srgbClr val="D1D5DB"/>
                </a:solidFill>
                <a:highlight>
                  <a:srgbClr val="444654"/>
                </a:highlight>
                <a:latin typeface="Roboto"/>
                <a:ea typeface="Roboto"/>
                <a:cs typeface="Roboto"/>
                <a:sym typeface="Roboto"/>
              </a:rPr>
              <a:t> and easy to navigate.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3dd9e9a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3dd9e9a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now just imagine </a:t>
            </a:r>
            <a:r>
              <a:rPr lang="en"/>
              <a:t>you</a:t>
            </a:r>
            <a:r>
              <a:rPr lang="en"/>
              <a:t> are reading a large book and text is so confusing that it barely makes sense. So it is frustrating right? Same way with the software also, If a software has good readability and unders then developers will enjoy developing/maintaining the software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18fbf508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18fbf508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Handling Large Classes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Shivani Talatam </a:t>
            </a:r>
            <a:r>
              <a:rPr lang="en">
                <a:solidFill>
                  <a:schemeClr val="dk1"/>
                </a:solidFill>
              </a:rPr>
              <a:t>Zamaan Bawa Pritul Dave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47250" y="29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the changes</a:t>
            </a:r>
            <a:endParaRPr/>
          </a:p>
        </p:txBody>
      </p:sp>
      <p:pic>
        <p:nvPicPr>
          <p:cNvPr id="114" name="Google Shape;114;p22"/>
          <p:cNvPicPr preferRelativeResize="0"/>
          <p:nvPr/>
        </p:nvPicPr>
        <p:blipFill>
          <a:blip r:embed="rId3">
            <a:alphaModFix/>
          </a:blip>
          <a:stretch>
            <a:fillRect/>
          </a:stretch>
        </p:blipFill>
        <p:spPr>
          <a:xfrm>
            <a:off x="1264522" y="869575"/>
            <a:ext cx="6614965" cy="4056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7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the changes</a:t>
            </a:r>
            <a:endParaRPr/>
          </a:p>
        </p:txBody>
      </p:sp>
      <p:pic>
        <p:nvPicPr>
          <p:cNvPr id="120" name="Google Shape;120;p23"/>
          <p:cNvPicPr preferRelativeResize="0"/>
          <p:nvPr/>
        </p:nvPicPr>
        <p:blipFill>
          <a:blip r:embed="rId3">
            <a:alphaModFix/>
          </a:blip>
          <a:stretch>
            <a:fillRect/>
          </a:stretch>
        </p:blipFill>
        <p:spPr>
          <a:xfrm>
            <a:off x="1190412" y="1014801"/>
            <a:ext cx="6763175" cy="349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8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 the changes</a:t>
            </a:r>
            <a:endParaRPr/>
          </a:p>
        </p:txBody>
      </p:sp>
      <p:pic>
        <p:nvPicPr>
          <p:cNvPr id="126" name="Google Shape;126;p24"/>
          <p:cNvPicPr preferRelativeResize="0"/>
          <p:nvPr/>
        </p:nvPicPr>
        <p:blipFill>
          <a:blip r:embed="rId3">
            <a:alphaModFix/>
          </a:blip>
          <a:stretch>
            <a:fillRect/>
          </a:stretch>
        </p:blipFill>
        <p:spPr>
          <a:xfrm>
            <a:off x="1221125" y="979250"/>
            <a:ext cx="6650125" cy="37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a:t>
            </a:r>
            <a:endParaRPr/>
          </a:p>
        </p:txBody>
      </p:sp>
      <p:sp>
        <p:nvSpPr>
          <p:cNvPr id="132" name="Google Shape;132;p25"/>
          <p:cNvSpPr txBox="1"/>
          <p:nvPr>
            <p:ph idx="1" type="body"/>
          </p:nvPr>
        </p:nvSpPr>
        <p:spPr>
          <a:xfrm>
            <a:off x="90325" y="936675"/>
            <a:ext cx="40308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Pros: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Organized.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Much easier to read.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Easier to modify.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Easy to encapsulate.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Cons: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Too much of something is bad.</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Increased complexity &amp; dependency.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Development, maintenance time and efforts all increase.</a:t>
            </a:r>
            <a:endParaRPr sz="1700">
              <a:solidFill>
                <a:schemeClr val="dk1"/>
              </a:solidFill>
            </a:endParaRPr>
          </a:p>
        </p:txBody>
      </p:sp>
      <p:pic>
        <p:nvPicPr>
          <p:cNvPr id="133" name="Google Shape;133;p25"/>
          <p:cNvPicPr preferRelativeResize="0"/>
          <p:nvPr/>
        </p:nvPicPr>
        <p:blipFill>
          <a:blip r:embed="rId3">
            <a:alphaModFix/>
          </a:blip>
          <a:stretch>
            <a:fillRect/>
          </a:stretch>
        </p:blipFill>
        <p:spPr>
          <a:xfrm>
            <a:off x="4247575" y="156750"/>
            <a:ext cx="4896426" cy="4769026"/>
          </a:xfrm>
          <a:prstGeom prst="rect">
            <a:avLst/>
          </a:prstGeom>
          <a:noFill/>
          <a:ln>
            <a:noFill/>
          </a:ln>
        </p:spPr>
      </p:pic>
      <p:cxnSp>
        <p:nvCxnSpPr>
          <p:cNvPr id="134" name="Google Shape;134;p25"/>
          <p:cNvCxnSpPr/>
          <p:nvPr/>
        </p:nvCxnSpPr>
        <p:spPr>
          <a:xfrm>
            <a:off x="3779450" y="226700"/>
            <a:ext cx="444300" cy="2400"/>
          </a:xfrm>
          <a:prstGeom prst="straightConnector1">
            <a:avLst/>
          </a:prstGeom>
          <a:noFill/>
          <a:ln cap="flat" cmpd="sng" w="9525">
            <a:solidFill>
              <a:srgbClr val="FF0000"/>
            </a:solidFill>
            <a:prstDash val="solid"/>
            <a:round/>
            <a:headEnd len="med" w="med" type="none"/>
            <a:tailEnd len="med" w="med" type="triangle"/>
          </a:ln>
        </p:spPr>
      </p:cxnSp>
      <p:cxnSp>
        <p:nvCxnSpPr>
          <p:cNvPr id="135" name="Google Shape;135;p25"/>
          <p:cNvCxnSpPr/>
          <p:nvPr/>
        </p:nvCxnSpPr>
        <p:spPr>
          <a:xfrm>
            <a:off x="3767600" y="860750"/>
            <a:ext cx="434400" cy="6300"/>
          </a:xfrm>
          <a:prstGeom prst="straightConnector1">
            <a:avLst/>
          </a:prstGeom>
          <a:noFill/>
          <a:ln cap="flat" cmpd="sng" w="9525">
            <a:solidFill>
              <a:srgbClr val="FF0000"/>
            </a:solidFill>
            <a:prstDash val="solid"/>
            <a:round/>
            <a:headEnd len="med" w="med" type="none"/>
            <a:tailEnd len="med" w="med" type="triangle"/>
          </a:ln>
        </p:spPr>
      </p:cxnSp>
      <p:cxnSp>
        <p:nvCxnSpPr>
          <p:cNvPr id="136" name="Google Shape;136;p25"/>
          <p:cNvCxnSpPr/>
          <p:nvPr/>
        </p:nvCxnSpPr>
        <p:spPr>
          <a:xfrm>
            <a:off x="3779450" y="1719975"/>
            <a:ext cx="422700" cy="7800"/>
          </a:xfrm>
          <a:prstGeom prst="straightConnector1">
            <a:avLst/>
          </a:prstGeom>
          <a:noFill/>
          <a:ln cap="flat" cmpd="sng" w="9525">
            <a:solidFill>
              <a:srgbClr val="FF0000"/>
            </a:solidFill>
            <a:prstDash val="solid"/>
            <a:round/>
            <a:headEnd len="med" w="med" type="none"/>
            <a:tailEnd len="med" w="med" type="triangle"/>
          </a:ln>
        </p:spPr>
      </p:cxnSp>
      <p:cxnSp>
        <p:nvCxnSpPr>
          <p:cNvPr id="137" name="Google Shape;137;p25"/>
          <p:cNvCxnSpPr/>
          <p:nvPr/>
        </p:nvCxnSpPr>
        <p:spPr>
          <a:xfrm>
            <a:off x="3779450" y="2425125"/>
            <a:ext cx="422700" cy="4800"/>
          </a:xfrm>
          <a:prstGeom prst="straightConnector1">
            <a:avLst/>
          </a:prstGeom>
          <a:noFill/>
          <a:ln cap="flat" cmpd="sng" w="9525">
            <a:solidFill>
              <a:srgbClr val="FF0000"/>
            </a:solidFill>
            <a:prstDash val="solid"/>
            <a:round/>
            <a:headEnd len="med" w="med" type="none"/>
            <a:tailEnd len="med" w="med" type="triangle"/>
          </a:ln>
        </p:spPr>
      </p:cxnSp>
      <p:cxnSp>
        <p:nvCxnSpPr>
          <p:cNvPr id="138" name="Google Shape;138;p25"/>
          <p:cNvCxnSpPr/>
          <p:nvPr/>
        </p:nvCxnSpPr>
        <p:spPr>
          <a:xfrm flipH="1" rot="10800000">
            <a:off x="3785375" y="3284275"/>
            <a:ext cx="416700" cy="6000"/>
          </a:xfrm>
          <a:prstGeom prst="straightConnector1">
            <a:avLst/>
          </a:prstGeom>
          <a:noFill/>
          <a:ln cap="flat" cmpd="sng" w="9525">
            <a:solidFill>
              <a:srgbClr val="FF0000"/>
            </a:solidFill>
            <a:prstDash val="solid"/>
            <a:round/>
            <a:headEnd len="med" w="med" type="none"/>
            <a:tailEnd len="med" w="med" type="triangle"/>
          </a:ln>
        </p:spPr>
      </p:cxnSp>
      <p:cxnSp>
        <p:nvCxnSpPr>
          <p:cNvPr id="139" name="Google Shape;139;p25"/>
          <p:cNvCxnSpPr/>
          <p:nvPr/>
        </p:nvCxnSpPr>
        <p:spPr>
          <a:xfrm flipH="1" rot="10800000">
            <a:off x="3779450" y="4382025"/>
            <a:ext cx="444300" cy="4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solution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Extract the superclass/subclass.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46" name="Google Shape;146;p26"/>
          <p:cNvPicPr preferRelativeResize="0"/>
          <p:nvPr/>
        </p:nvPicPr>
        <p:blipFill>
          <a:blip r:embed="rId3">
            <a:alphaModFix/>
          </a:blip>
          <a:stretch>
            <a:fillRect/>
          </a:stretch>
        </p:blipFill>
        <p:spPr>
          <a:xfrm>
            <a:off x="977950" y="1849750"/>
            <a:ext cx="2854825" cy="2781175"/>
          </a:xfrm>
          <a:prstGeom prst="rect">
            <a:avLst/>
          </a:prstGeom>
          <a:noFill/>
          <a:ln>
            <a:noFill/>
          </a:ln>
        </p:spPr>
      </p:pic>
      <p:pic>
        <p:nvPicPr>
          <p:cNvPr id="147" name="Google Shape;147;p26"/>
          <p:cNvPicPr preferRelativeResize="0"/>
          <p:nvPr/>
        </p:nvPicPr>
        <p:blipFill>
          <a:blip r:embed="rId4">
            <a:alphaModFix/>
          </a:blip>
          <a:stretch>
            <a:fillRect/>
          </a:stretch>
        </p:blipFill>
        <p:spPr>
          <a:xfrm>
            <a:off x="5721151" y="1849750"/>
            <a:ext cx="2854825" cy="2719125"/>
          </a:xfrm>
          <a:prstGeom prst="rect">
            <a:avLst/>
          </a:prstGeom>
          <a:noFill/>
          <a:ln>
            <a:noFill/>
          </a:ln>
        </p:spPr>
      </p:pic>
      <p:sp>
        <p:nvSpPr>
          <p:cNvPr id="148" name="Google Shape;148;p26"/>
          <p:cNvSpPr txBox="1"/>
          <p:nvPr/>
        </p:nvSpPr>
        <p:spPr>
          <a:xfrm>
            <a:off x="1277063" y="4657825"/>
            <a:ext cx="22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Before</a:t>
            </a:r>
            <a:endParaRPr>
              <a:solidFill>
                <a:schemeClr val="dk1"/>
              </a:solidFill>
              <a:latin typeface="Average"/>
              <a:ea typeface="Average"/>
              <a:cs typeface="Average"/>
              <a:sym typeface="Average"/>
            </a:endParaRPr>
          </a:p>
        </p:txBody>
      </p:sp>
      <p:sp>
        <p:nvSpPr>
          <p:cNvPr id="149" name="Google Shape;149;p26"/>
          <p:cNvSpPr txBox="1"/>
          <p:nvPr/>
        </p:nvSpPr>
        <p:spPr>
          <a:xfrm>
            <a:off x="6020263" y="4657825"/>
            <a:ext cx="225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After</a:t>
            </a:r>
            <a:endParaRPr>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Comparisons</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Long methods: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Similar to large classes, but when we have methods that are very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The best way to refactor is via extracting the method:</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Divide the method into smaller and more understandable methods.</a:t>
            </a:r>
            <a:endParaRPr sz="2400">
              <a:solidFill>
                <a:schemeClr val="dk1"/>
              </a:solidFill>
            </a:endParaRPr>
          </a:p>
          <a:p>
            <a:pPr indent="0" lvl="0" marL="91440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of a long method</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lt2"/>
                </a:solidFill>
              </a:rPr>
              <a:t>Before</a:t>
            </a:r>
            <a:endParaRPr sz="1400">
              <a:solidFill>
                <a:schemeClr val="lt2"/>
              </a:solidFill>
            </a:endParaRPr>
          </a:p>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405025" y="1152475"/>
            <a:ext cx="3806500" cy="3121475"/>
          </a:xfrm>
          <a:prstGeom prst="rect">
            <a:avLst/>
          </a:prstGeom>
          <a:noFill/>
          <a:ln>
            <a:noFill/>
          </a:ln>
        </p:spPr>
      </p:pic>
      <p:sp>
        <p:nvSpPr>
          <p:cNvPr id="163" name="Google Shape;163;p28"/>
          <p:cNvSpPr txBox="1"/>
          <p:nvPr/>
        </p:nvSpPr>
        <p:spPr>
          <a:xfrm>
            <a:off x="1179975" y="4245500"/>
            <a:ext cx="225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verage"/>
                <a:ea typeface="Average"/>
                <a:cs typeface="Average"/>
                <a:sym typeface="Average"/>
              </a:rPr>
              <a:t>Before</a:t>
            </a:r>
            <a:endParaRPr sz="1600">
              <a:solidFill>
                <a:schemeClr val="dk1"/>
              </a:solidFill>
              <a:latin typeface="Average"/>
              <a:ea typeface="Average"/>
              <a:cs typeface="Average"/>
              <a:sym typeface="Average"/>
            </a:endParaRPr>
          </a:p>
        </p:txBody>
      </p:sp>
      <p:pic>
        <p:nvPicPr>
          <p:cNvPr id="164" name="Google Shape;164;p28"/>
          <p:cNvPicPr preferRelativeResize="0"/>
          <p:nvPr/>
        </p:nvPicPr>
        <p:blipFill>
          <a:blip r:embed="rId4">
            <a:alphaModFix/>
          </a:blip>
          <a:stretch>
            <a:fillRect/>
          </a:stretch>
        </p:blipFill>
        <p:spPr>
          <a:xfrm>
            <a:off x="5018214" y="1177575"/>
            <a:ext cx="3745285" cy="3071275"/>
          </a:xfrm>
          <a:prstGeom prst="rect">
            <a:avLst/>
          </a:prstGeom>
          <a:noFill/>
          <a:ln>
            <a:noFill/>
          </a:ln>
        </p:spPr>
      </p:pic>
      <p:sp>
        <p:nvSpPr>
          <p:cNvPr id="165" name="Google Shape;165;p28"/>
          <p:cNvSpPr txBox="1"/>
          <p:nvPr/>
        </p:nvSpPr>
        <p:spPr>
          <a:xfrm>
            <a:off x="5762563" y="4245500"/>
            <a:ext cx="2256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Average"/>
                <a:ea typeface="Average"/>
                <a:cs typeface="Average"/>
                <a:sym typeface="Average"/>
              </a:rPr>
              <a:t>After</a:t>
            </a:r>
            <a:endParaRPr sz="1600">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large class code smell is a bloater that happens over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can be resolved by extracting the class into: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Smaller and more organized classes.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Moderation is key.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will improve: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Readability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Understandability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Enjoyability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All the “ilities”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Char char="●"/>
            </a:pPr>
            <a:r>
              <a:rPr lang="en" sz="2300">
                <a:solidFill>
                  <a:schemeClr val="dk1"/>
                </a:solidFill>
              </a:rPr>
              <a:t>What is a bloater?</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What happens if we don’t ask enough questions?</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When answering a question, should we use one word or many words?</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Lastly, what can be a drawback of extracting large classes?</a:t>
            </a:r>
            <a:endParaRPr sz="23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6000">
                <a:solidFill>
                  <a:schemeClr val="dk1"/>
                </a:solidFill>
                <a:latin typeface="Oswald"/>
                <a:ea typeface="Oswald"/>
                <a:cs typeface="Oswald"/>
                <a:sym typeface="Oswald"/>
              </a:rPr>
              <a:t>Thank you!</a:t>
            </a:r>
            <a:endParaRPr sz="6000">
              <a:solidFill>
                <a:schemeClr val="dk1"/>
              </a:solidFill>
              <a:latin typeface="Oswald"/>
              <a:ea typeface="Oswald"/>
              <a:cs typeface="Oswald"/>
              <a:sym typeface="Oswald"/>
            </a:endParaRPr>
          </a:p>
          <a:p>
            <a:pPr indent="0" lvl="0" marL="0" rtl="0" algn="l">
              <a:spcBef>
                <a:spcPts val="0"/>
              </a:spcBef>
              <a:spcAft>
                <a:spcPts val="1200"/>
              </a:spcAft>
              <a:buNone/>
            </a:pPr>
            <a:r>
              <a:t/>
            </a:r>
            <a:endParaRPr sz="30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A Bloater:</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Code smells where the structure has grown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Hard to read and understand.</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Large class: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When a class has many lines or methods.</a:t>
            </a:r>
            <a:endParaRPr sz="24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Large Class Code Smell?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A class that has grown to become very large.</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“-ilities” that decrease:</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Readability</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Understandability</a:t>
            </a:r>
            <a:endParaRPr sz="2400">
              <a:solidFill>
                <a:schemeClr val="dk1"/>
              </a:solidFill>
            </a:endParaRPr>
          </a:p>
          <a:p>
            <a:pPr indent="-381000" lvl="2" marL="1371600" rtl="0" algn="l">
              <a:spcBef>
                <a:spcPts val="0"/>
              </a:spcBef>
              <a:spcAft>
                <a:spcPts val="0"/>
              </a:spcAft>
              <a:buClr>
                <a:schemeClr val="dk1"/>
              </a:buClr>
              <a:buSzPts val="2400"/>
              <a:buChar char="■"/>
            </a:pPr>
            <a:r>
              <a:rPr lang="en" sz="2400">
                <a:solidFill>
                  <a:schemeClr val="dk1"/>
                </a:solidFill>
              </a:rPr>
              <a:t>Enjoyability</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7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example!</a:t>
            </a:r>
            <a:endParaRPr/>
          </a:p>
        </p:txBody>
      </p:sp>
      <p:pic>
        <p:nvPicPr>
          <p:cNvPr id="78" name="Google Shape;78;p16"/>
          <p:cNvPicPr preferRelativeResize="0"/>
          <p:nvPr/>
        </p:nvPicPr>
        <p:blipFill>
          <a:blip r:embed="rId3">
            <a:alphaModFix/>
          </a:blip>
          <a:stretch>
            <a:fillRect/>
          </a:stretch>
        </p:blipFill>
        <p:spPr>
          <a:xfrm>
            <a:off x="1205735" y="851800"/>
            <a:ext cx="6732541" cy="407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example!</a:t>
            </a:r>
            <a:endParaRPr/>
          </a:p>
        </p:txBody>
      </p:sp>
      <p:pic>
        <p:nvPicPr>
          <p:cNvPr id="84" name="Google Shape;84;p17"/>
          <p:cNvPicPr preferRelativeResize="0"/>
          <p:nvPr/>
        </p:nvPicPr>
        <p:blipFill>
          <a:blip r:embed="rId3">
            <a:alphaModFix/>
          </a:blip>
          <a:stretch>
            <a:fillRect/>
          </a:stretch>
        </p:blipFill>
        <p:spPr>
          <a:xfrm>
            <a:off x="1376200" y="1207062"/>
            <a:ext cx="6391600" cy="330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solve this problem?</a:t>
            </a:r>
            <a:endParaRPr/>
          </a:p>
        </p:txBody>
      </p:sp>
      <p:pic>
        <p:nvPicPr>
          <p:cNvPr id="90" name="Google Shape;90;p18"/>
          <p:cNvPicPr preferRelativeResize="0"/>
          <p:nvPr/>
        </p:nvPicPr>
        <p:blipFill>
          <a:blip r:embed="rId3">
            <a:alphaModFix/>
          </a:blip>
          <a:stretch>
            <a:fillRect/>
          </a:stretch>
        </p:blipFill>
        <p:spPr>
          <a:xfrm>
            <a:off x="1495174" y="1225475"/>
            <a:ext cx="5073951" cy="3369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Refactoring!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We can extract the class.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We can create smaller classes.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Divide the class into classes that are relevant to the methods.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 large, unorganized class is not ideal. </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Having smaller and more organized classes is much more efficient.</a:t>
            </a:r>
            <a:endParaRPr sz="2400">
              <a:solidFill>
                <a:schemeClr val="dk1"/>
              </a:solidFill>
            </a:endParaRPr>
          </a:p>
          <a:p>
            <a:pPr indent="0" lvl="0" marL="914400" rtl="0" algn="l">
              <a:spcBef>
                <a:spcPts val="1200"/>
              </a:spcBef>
              <a:spcAft>
                <a:spcPts val="1200"/>
              </a:spcAft>
              <a:buNone/>
            </a:pPr>
            <a:r>
              <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Extracting the class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It can improve:</a:t>
            </a:r>
            <a:endParaRPr sz="2400">
              <a:solidFill>
                <a:schemeClr val="dk1"/>
              </a:solidFill>
            </a:endParaRPr>
          </a:p>
          <a:p>
            <a:pPr indent="0" lvl="0" marL="457200" rtl="0" algn="l">
              <a:spcBef>
                <a:spcPts val="1200"/>
              </a:spcBef>
              <a:spcAft>
                <a:spcPts val="0"/>
              </a:spcAft>
              <a:buNone/>
            </a:pPr>
            <a:r>
              <a:rPr lang="en" sz="2400">
                <a:solidFill>
                  <a:schemeClr val="dk1"/>
                </a:solidFill>
              </a:rPr>
              <a:t>Here come the “ilities”</a:t>
            </a:r>
            <a:endParaRPr sz="2400">
              <a:solidFill>
                <a:schemeClr val="dk1"/>
              </a:solidFill>
            </a:endParaRPr>
          </a:p>
          <a:p>
            <a:pPr indent="-381000" lvl="1" marL="914400" rtl="0" algn="l">
              <a:spcBef>
                <a:spcPts val="1200"/>
              </a:spcBef>
              <a:spcAft>
                <a:spcPts val="0"/>
              </a:spcAft>
              <a:buClr>
                <a:schemeClr val="dk1"/>
              </a:buClr>
              <a:buSzPts val="2400"/>
              <a:buChar char="○"/>
            </a:pPr>
            <a:r>
              <a:rPr lang="en" sz="2400">
                <a:solidFill>
                  <a:schemeClr val="dk1"/>
                </a:solidFill>
              </a:rPr>
              <a:t>Readability</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Understandability</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Enjoyability</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the changes</a:t>
            </a:r>
            <a:endParaRPr/>
          </a:p>
        </p:txBody>
      </p:sp>
      <p:pic>
        <p:nvPicPr>
          <p:cNvPr id="108" name="Google Shape;108;p21"/>
          <p:cNvPicPr preferRelativeResize="0"/>
          <p:nvPr/>
        </p:nvPicPr>
        <p:blipFill>
          <a:blip r:embed="rId3">
            <a:alphaModFix/>
          </a:blip>
          <a:stretch>
            <a:fillRect/>
          </a:stretch>
        </p:blipFill>
        <p:spPr>
          <a:xfrm>
            <a:off x="1181280" y="822175"/>
            <a:ext cx="6781446" cy="410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