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99" r:id="rId4"/>
    <p:sldId id="300" r:id="rId5"/>
    <p:sldId id="301" r:id="rId6"/>
    <p:sldId id="302" r:id="rId7"/>
    <p:sldId id="303" r:id="rId8"/>
    <p:sldId id="304" r:id="rId9"/>
    <p:sldId id="305" r:id="rId10"/>
    <p:sldId id="308" r:id="rId11"/>
    <p:sldId id="309" r:id="rId12"/>
    <p:sldId id="310" r:id="rId13"/>
    <p:sldId id="329" r:id="rId14"/>
    <p:sldId id="306" r:id="rId15"/>
    <p:sldId id="307" r:id="rId16"/>
    <p:sldId id="311" r:id="rId17"/>
    <p:sldId id="312" r:id="rId18"/>
    <p:sldId id="313" r:id="rId19"/>
    <p:sldId id="314" r:id="rId20"/>
    <p:sldId id="319" r:id="rId21"/>
    <p:sldId id="321" r:id="rId22"/>
    <p:sldId id="322" r:id="rId23"/>
    <p:sldId id="327" r:id="rId24"/>
    <p:sldId id="324" r:id="rId25"/>
    <p:sldId id="325" r:id="rId26"/>
    <p:sldId id="328" r:id="rId27"/>
    <p:sldId id="326" r:id="rId28"/>
    <p:sldId id="318" r:id="rId29"/>
  </p:sldIdLst>
  <p:sldSz cx="9144000" cy="5143500" type="screen16x9"/>
  <p:notesSz cx="6858000" cy="9144000"/>
  <p:embeddedFontLst>
    <p:embeddedFont>
      <p:font typeface="Roboto" panose="02000000000000000000" pitchFamily="2" charset="0"/>
      <p:regular r:id="rId31"/>
      <p:bold r:id="rId32"/>
      <p:italic r:id="rId33"/>
      <p:boldItalic r:id="rId34"/>
    </p:embeddedFont>
    <p:embeddedFont>
      <p:font typeface="Segoe UI" panose="020B0502040204020203"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hjaxOSeSXlkIzQAGO88jgno1+6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2"/>
    <p:restoredTop sz="94612"/>
  </p:normalViewPr>
  <p:slideViewPr>
    <p:cSldViewPr snapToGrid="0">
      <p:cViewPr varScale="1">
        <p:scale>
          <a:sx n="230" d="100"/>
          <a:sy n="230" d="100"/>
        </p:scale>
        <p:origin x="22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64"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E1E3D746-BC73-8A53-5F01-49BD12447DFC}"/>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0ED0243D-1A18-E686-767F-642623BEDC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D00073AF-8F59-2EA4-2E87-BD41CFBD7B0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dirty="0"/>
          </a:p>
        </p:txBody>
      </p:sp>
    </p:spTree>
    <p:extLst>
      <p:ext uri="{BB962C8B-B14F-4D97-AF65-F5344CB8AC3E}">
        <p14:creationId xmlns:p14="http://schemas.microsoft.com/office/powerpoint/2010/main" val="3497320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C519FD46-DBC1-32B1-2CFF-46F9227ABDA6}"/>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4E49037B-E201-1B3D-FB6E-191ABEE675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13ABDC5B-F57A-1284-BF74-57AD855ACA7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dirty="0"/>
          </a:p>
        </p:txBody>
      </p:sp>
    </p:spTree>
    <p:extLst>
      <p:ext uri="{BB962C8B-B14F-4D97-AF65-F5344CB8AC3E}">
        <p14:creationId xmlns:p14="http://schemas.microsoft.com/office/powerpoint/2010/main" val="3011766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3C8592B6-834C-4382-8BA4-AB4AB41E6221}"/>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CD7C4F87-5CB5-2B17-5385-894986C824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16BCA714-F9E6-7472-C944-FDECE7CE541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dirty="0"/>
          </a:p>
        </p:txBody>
      </p:sp>
    </p:spTree>
    <p:extLst>
      <p:ext uri="{BB962C8B-B14F-4D97-AF65-F5344CB8AC3E}">
        <p14:creationId xmlns:p14="http://schemas.microsoft.com/office/powerpoint/2010/main" val="301124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BE6D2653-A66C-F031-0F97-930D51371A78}"/>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72FB4D60-71BB-6D5D-8CCD-E087969D56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1C6E757C-472A-CC92-514C-83638662263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dirty="0"/>
          </a:p>
        </p:txBody>
      </p:sp>
    </p:spTree>
    <p:extLst>
      <p:ext uri="{BB962C8B-B14F-4D97-AF65-F5344CB8AC3E}">
        <p14:creationId xmlns:p14="http://schemas.microsoft.com/office/powerpoint/2010/main" val="1218961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0A8E0EA6-D523-8DD7-6491-70D0320E37D3}"/>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0860A801-A123-0E19-1A66-E67BCDB903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0224D3FF-97D2-72E8-4FB7-A924A4B429A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dirty="0"/>
          </a:p>
        </p:txBody>
      </p:sp>
    </p:spTree>
    <p:extLst>
      <p:ext uri="{BB962C8B-B14F-4D97-AF65-F5344CB8AC3E}">
        <p14:creationId xmlns:p14="http://schemas.microsoft.com/office/powerpoint/2010/main" val="2594107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D13DFD83-1200-F39E-AA61-1A8A0BF82559}"/>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C0295524-BE59-140D-2555-57A722B8B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8F557E34-99BD-2A31-070E-4372E7A76D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p:txBody>
      </p:sp>
    </p:spTree>
    <p:extLst>
      <p:ext uri="{BB962C8B-B14F-4D97-AF65-F5344CB8AC3E}">
        <p14:creationId xmlns:p14="http://schemas.microsoft.com/office/powerpoint/2010/main" val="3855058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D13DFD83-1200-F39E-AA61-1A8A0BF82559}"/>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C0295524-BE59-140D-2555-57A722B8B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8F557E34-99BD-2A31-070E-4372E7A76D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p:txBody>
      </p:sp>
    </p:spTree>
    <p:extLst>
      <p:ext uri="{BB962C8B-B14F-4D97-AF65-F5344CB8AC3E}">
        <p14:creationId xmlns:p14="http://schemas.microsoft.com/office/powerpoint/2010/main" val="3366019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D13DFD83-1200-F39E-AA61-1A8A0BF82559}"/>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C0295524-BE59-140D-2555-57A722B8B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8F557E34-99BD-2A31-070E-4372E7A76D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p:txBody>
      </p:sp>
    </p:spTree>
    <p:extLst>
      <p:ext uri="{BB962C8B-B14F-4D97-AF65-F5344CB8AC3E}">
        <p14:creationId xmlns:p14="http://schemas.microsoft.com/office/powerpoint/2010/main" val="1916219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D13DFD83-1200-F39E-AA61-1A8A0BF82559}"/>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C0295524-BE59-140D-2555-57A722B8B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8F557E34-99BD-2A31-070E-4372E7A76D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p:txBody>
      </p:sp>
    </p:spTree>
    <p:extLst>
      <p:ext uri="{BB962C8B-B14F-4D97-AF65-F5344CB8AC3E}">
        <p14:creationId xmlns:p14="http://schemas.microsoft.com/office/powerpoint/2010/main" val="1451243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D13DFD83-1200-F39E-AA61-1A8A0BF82559}"/>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C0295524-BE59-140D-2555-57A722B8B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8F557E34-99BD-2A31-070E-4372E7A76D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p:txBody>
      </p:sp>
    </p:spTree>
    <p:extLst>
      <p:ext uri="{BB962C8B-B14F-4D97-AF65-F5344CB8AC3E}">
        <p14:creationId xmlns:p14="http://schemas.microsoft.com/office/powerpoint/2010/main" val="232649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f0e0ef71b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D13DFD83-1200-F39E-AA61-1A8A0BF82559}"/>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C0295524-BE59-140D-2555-57A722B8B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8F557E34-99BD-2A31-070E-4372E7A76D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p:txBody>
      </p:sp>
    </p:spTree>
    <p:extLst>
      <p:ext uri="{BB962C8B-B14F-4D97-AF65-F5344CB8AC3E}">
        <p14:creationId xmlns:p14="http://schemas.microsoft.com/office/powerpoint/2010/main" val="1139371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D13DFD83-1200-F39E-AA61-1A8A0BF82559}"/>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C0295524-BE59-140D-2555-57A722B8B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8F557E34-99BD-2A31-070E-4372E7A76D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p:txBody>
      </p:sp>
    </p:spTree>
    <p:extLst>
      <p:ext uri="{BB962C8B-B14F-4D97-AF65-F5344CB8AC3E}">
        <p14:creationId xmlns:p14="http://schemas.microsoft.com/office/powerpoint/2010/main" val="1806582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D13DFD83-1200-F39E-AA61-1A8A0BF82559}"/>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C0295524-BE59-140D-2555-57A722B8B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8F557E34-99BD-2A31-070E-4372E7A76D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p:txBody>
      </p:sp>
    </p:spTree>
    <p:extLst>
      <p:ext uri="{BB962C8B-B14F-4D97-AF65-F5344CB8AC3E}">
        <p14:creationId xmlns:p14="http://schemas.microsoft.com/office/powerpoint/2010/main" val="880022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D13DFD83-1200-F39E-AA61-1A8A0BF82559}"/>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C0295524-BE59-140D-2555-57A722B8B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8F557E34-99BD-2A31-070E-4372E7A76D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p:txBody>
      </p:sp>
    </p:spTree>
    <p:extLst>
      <p:ext uri="{BB962C8B-B14F-4D97-AF65-F5344CB8AC3E}">
        <p14:creationId xmlns:p14="http://schemas.microsoft.com/office/powerpoint/2010/main" val="2665949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D13DFD83-1200-F39E-AA61-1A8A0BF82559}"/>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C0295524-BE59-140D-2555-57A722B8B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8F557E34-99BD-2A31-070E-4372E7A76D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p:txBody>
      </p:sp>
    </p:spTree>
    <p:extLst>
      <p:ext uri="{BB962C8B-B14F-4D97-AF65-F5344CB8AC3E}">
        <p14:creationId xmlns:p14="http://schemas.microsoft.com/office/powerpoint/2010/main" val="1080601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D13DFD83-1200-F39E-AA61-1A8A0BF82559}"/>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C0295524-BE59-140D-2555-57A722B8B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8F557E34-99BD-2A31-070E-4372E7A76D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p:txBody>
      </p:sp>
    </p:spTree>
    <p:extLst>
      <p:ext uri="{BB962C8B-B14F-4D97-AF65-F5344CB8AC3E}">
        <p14:creationId xmlns:p14="http://schemas.microsoft.com/office/powerpoint/2010/main" val="58611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D13DFD83-1200-F39E-AA61-1A8A0BF82559}"/>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C0295524-BE59-140D-2555-57A722B8B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8F557E34-99BD-2A31-070E-4372E7A76D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p:txBody>
      </p:sp>
    </p:spTree>
    <p:extLst>
      <p:ext uri="{BB962C8B-B14F-4D97-AF65-F5344CB8AC3E}">
        <p14:creationId xmlns:p14="http://schemas.microsoft.com/office/powerpoint/2010/main" val="1138325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D13DFD83-1200-F39E-AA61-1A8A0BF82559}"/>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C0295524-BE59-140D-2555-57A722B8B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8F557E34-99BD-2A31-070E-4372E7A76D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p:txBody>
      </p:sp>
    </p:spTree>
    <p:extLst>
      <p:ext uri="{BB962C8B-B14F-4D97-AF65-F5344CB8AC3E}">
        <p14:creationId xmlns:p14="http://schemas.microsoft.com/office/powerpoint/2010/main" val="4231460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7E57E7A2-25D8-C73C-2838-63FB613879B6}"/>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32D7A5FE-7A57-23AE-970C-B3057E59F8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4280822F-A88B-2232-17A3-D1B1E1CCCD7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dirty="0"/>
          </a:p>
        </p:txBody>
      </p:sp>
    </p:spTree>
    <p:extLst>
      <p:ext uri="{BB962C8B-B14F-4D97-AF65-F5344CB8AC3E}">
        <p14:creationId xmlns:p14="http://schemas.microsoft.com/office/powerpoint/2010/main" val="4161088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068E7665-0CFA-4D51-75DF-6D385BB2E5B9}"/>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A81E750F-9C2E-DACB-60D3-D45F99E22F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3F05B98B-6F0C-ED5D-4FE8-D37C0D573BA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dirty="0"/>
          </a:p>
        </p:txBody>
      </p:sp>
    </p:spTree>
    <p:extLst>
      <p:ext uri="{BB962C8B-B14F-4D97-AF65-F5344CB8AC3E}">
        <p14:creationId xmlns:p14="http://schemas.microsoft.com/office/powerpoint/2010/main" val="151705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FECB4FC1-68F5-5229-8643-1D0915CE925A}"/>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C7F92BD8-A0A9-FADD-7128-FB28CF746B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604EBA05-63A7-F04C-DA33-E2380DAE027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dirty="0"/>
          </a:p>
        </p:txBody>
      </p:sp>
    </p:spTree>
    <p:extLst>
      <p:ext uri="{BB962C8B-B14F-4D97-AF65-F5344CB8AC3E}">
        <p14:creationId xmlns:p14="http://schemas.microsoft.com/office/powerpoint/2010/main" val="511906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4280F9E4-D5EA-3D65-2125-35BB4270CBF9}"/>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2FCA3FF0-DE11-2D40-E2CF-4FC5EDD22C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067777E9-B716-C6D5-C003-EBF76E95D8A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dirty="0"/>
          </a:p>
        </p:txBody>
      </p:sp>
    </p:spTree>
    <p:extLst>
      <p:ext uri="{BB962C8B-B14F-4D97-AF65-F5344CB8AC3E}">
        <p14:creationId xmlns:p14="http://schemas.microsoft.com/office/powerpoint/2010/main" val="1780074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D13DFD83-1200-F39E-AA61-1A8A0BF82559}"/>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C0295524-BE59-140D-2555-57A722B8B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8F557E34-99BD-2A31-070E-4372E7A76D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dirty="0"/>
          </a:p>
        </p:txBody>
      </p:sp>
    </p:spTree>
    <p:extLst>
      <p:ext uri="{BB962C8B-B14F-4D97-AF65-F5344CB8AC3E}">
        <p14:creationId xmlns:p14="http://schemas.microsoft.com/office/powerpoint/2010/main" val="163758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1111B823-EDB4-218C-F1C3-0B0D137C1CE8}"/>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394F7B42-7469-F75D-66D7-BA5B1E445B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86AD6B8C-73C9-EBDE-BBC7-24A208CBF4A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dirty="0"/>
          </a:p>
        </p:txBody>
      </p:sp>
    </p:spTree>
    <p:extLst>
      <p:ext uri="{BB962C8B-B14F-4D97-AF65-F5344CB8AC3E}">
        <p14:creationId xmlns:p14="http://schemas.microsoft.com/office/powerpoint/2010/main" val="2410814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CE45F35E-5D14-37AA-E6A2-45E83480E5FA}"/>
            </a:ext>
          </a:extLst>
        </p:cNvPr>
        <p:cNvGrpSpPr/>
        <p:nvPr/>
      </p:nvGrpSpPr>
      <p:grpSpPr>
        <a:xfrm>
          <a:off x="0" y="0"/>
          <a:ext cx="0" cy="0"/>
          <a:chOff x="0" y="0"/>
          <a:chExt cx="0" cy="0"/>
        </a:xfrm>
      </p:grpSpPr>
      <p:sp>
        <p:nvSpPr>
          <p:cNvPr id="64" name="Google Shape;64;g1f0e0ef71b3_1_5:notes">
            <a:extLst>
              <a:ext uri="{FF2B5EF4-FFF2-40B4-BE49-F238E27FC236}">
                <a16:creationId xmlns:a16="http://schemas.microsoft.com/office/drawing/2014/main" id="{BAB1D38C-7600-3255-AD8D-EF3CFEAFD1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1f0e0ef71b3_1_5:notes">
            <a:extLst>
              <a:ext uri="{FF2B5EF4-FFF2-40B4-BE49-F238E27FC236}">
                <a16:creationId xmlns:a16="http://schemas.microsoft.com/office/drawing/2014/main" id="{8276F605-03A4-AB32-39B5-0DD45A527C5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dirty="0"/>
          </a:p>
        </p:txBody>
      </p:sp>
    </p:spTree>
    <p:extLst>
      <p:ext uri="{BB962C8B-B14F-4D97-AF65-F5344CB8AC3E}">
        <p14:creationId xmlns:p14="http://schemas.microsoft.com/office/powerpoint/2010/main" val="3763799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2" name="Google Shape;1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6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png"/><Relationship Id="rId42" Type="http://schemas.openxmlformats.org/officeDocument/2006/relationships/image" Target="../media/image41.png"/><Relationship Id="rId47" Type="http://schemas.openxmlformats.org/officeDocument/2006/relationships/image" Target="../media/image46.png"/><Relationship Id="rId50" Type="http://schemas.openxmlformats.org/officeDocument/2006/relationships/image" Target="../media/image49.png"/><Relationship Id="rId55" Type="http://schemas.openxmlformats.org/officeDocument/2006/relationships/image" Target="../media/image54.png"/><Relationship Id="rId7" Type="http://schemas.openxmlformats.org/officeDocument/2006/relationships/image" Target="../media/image6.png"/><Relationship Id="rId2" Type="http://schemas.openxmlformats.org/officeDocument/2006/relationships/notesSlide" Target="../notesSlides/notesSlide2.xml"/><Relationship Id="rId16" Type="http://schemas.openxmlformats.org/officeDocument/2006/relationships/image" Target="../media/image15.png"/><Relationship Id="rId29" Type="http://schemas.openxmlformats.org/officeDocument/2006/relationships/image" Target="../media/image28.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45" Type="http://schemas.openxmlformats.org/officeDocument/2006/relationships/image" Target="../media/image44.png"/><Relationship Id="rId53" Type="http://schemas.openxmlformats.org/officeDocument/2006/relationships/image" Target="../media/image52.png"/><Relationship Id="rId5" Type="http://schemas.openxmlformats.org/officeDocument/2006/relationships/image" Target="../media/image4.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48" Type="http://schemas.openxmlformats.org/officeDocument/2006/relationships/image" Target="../media/image47.png"/><Relationship Id="rId56" Type="http://schemas.openxmlformats.org/officeDocument/2006/relationships/image" Target="../media/image55.png"/><Relationship Id="rId8" Type="http://schemas.openxmlformats.org/officeDocument/2006/relationships/image" Target="../media/image7.png"/><Relationship Id="rId51" Type="http://schemas.openxmlformats.org/officeDocument/2006/relationships/image" Target="../media/image50.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46" Type="http://schemas.openxmlformats.org/officeDocument/2006/relationships/image" Target="../media/image45.png"/><Relationship Id="rId20" Type="http://schemas.openxmlformats.org/officeDocument/2006/relationships/image" Target="../media/image19.png"/><Relationship Id="rId41" Type="http://schemas.openxmlformats.org/officeDocument/2006/relationships/image" Target="../media/image40.png"/><Relationship Id="rId54"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49" Type="http://schemas.openxmlformats.org/officeDocument/2006/relationships/image" Target="../media/image48.png"/><Relationship Id="rId57" Type="http://schemas.openxmlformats.org/officeDocument/2006/relationships/image" Target="../media/image56.png"/><Relationship Id="rId10" Type="http://schemas.openxmlformats.org/officeDocument/2006/relationships/image" Target="../media/image9.png"/><Relationship Id="rId31" Type="http://schemas.openxmlformats.org/officeDocument/2006/relationships/image" Target="../media/image30.png"/><Relationship Id="rId44" Type="http://schemas.openxmlformats.org/officeDocument/2006/relationships/image" Target="../media/image43.png"/><Relationship Id="rId52" Type="http://schemas.openxmlformats.org/officeDocument/2006/relationships/image" Target="../media/image5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6.svg"/><Relationship Id="rId4" Type="http://schemas.openxmlformats.org/officeDocument/2006/relationships/image" Target="../media/image6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6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1.sv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8.png"/><Relationship Id="rId4" Type="http://schemas.openxmlformats.org/officeDocument/2006/relationships/image" Target="../media/image70.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https://rockit.zone/post/switch-case/replacing-type-code-with-class/" TargetMode="External"/><Relationship Id="rId5" Type="http://schemas.openxmlformats.org/officeDocument/2006/relationships/hyperlink" Target="https://refactoring.guru/introduce-parameter-object" TargetMode="External"/><Relationship Id="rId4" Type="http://schemas.openxmlformats.org/officeDocument/2006/relationships/hyperlink" Target="https://www.baeldung.com/java-liskov-substitution-principl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
          <p:cNvGrpSpPr/>
          <p:nvPr/>
        </p:nvGrpSpPr>
        <p:grpSpPr>
          <a:xfrm>
            <a:off x="0" y="-200"/>
            <a:ext cx="9144000" cy="820400"/>
            <a:chOff x="0" y="-200"/>
            <a:chExt cx="9144000" cy="820400"/>
          </a:xfrm>
        </p:grpSpPr>
        <p:sp>
          <p:nvSpPr>
            <p:cNvPr id="55" name="Google Shape;55;p1"/>
            <p:cNvSpPr/>
            <p:nvPr/>
          </p:nvSpPr>
          <p:spPr>
            <a:xfrm>
              <a:off x="0" y="-200"/>
              <a:ext cx="7284300" cy="667200"/>
            </a:xfrm>
            <a:prstGeom prst="rect">
              <a:avLst/>
            </a:prstGeom>
            <a:solidFill>
              <a:srgbClr val="7AC0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
            <p:cNvSpPr/>
            <p:nvPr/>
          </p:nvSpPr>
          <p:spPr>
            <a:xfrm>
              <a:off x="7310100" y="-200"/>
              <a:ext cx="1833900" cy="667200"/>
            </a:xfrm>
            <a:prstGeom prst="rect">
              <a:avLst/>
            </a:prstGeom>
            <a:solidFill>
              <a:srgbClr val="F479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7" name="Google Shape;57;p1"/>
            <p:cNvPicPr preferRelativeResize="0"/>
            <p:nvPr/>
          </p:nvPicPr>
          <p:blipFill rotWithShape="1">
            <a:blip r:embed="rId3">
              <a:alphaModFix/>
            </a:blip>
            <a:srcRect/>
            <a:stretch/>
          </p:blipFill>
          <p:spPr>
            <a:xfrm>
              <a:off x="7554038" y="48537"/>
              <a:ext cx="1346024" cy="569725"/>
            </a:xfrm>
            <a:prstGeom prst="rect">
              <a:avLst/>
            </a:prstGeom>
            <a:noFill/>
            <a:ln>
              <a:noFill/>
            </a:ln>
          </p:spPr>
        </p:pic>
        <p:sp>
          <p:nvSpPr>
            <p:cNvPr id="58" name="Google Shape;58;p1"/>
            <p:cNvSpPr txBox="1"/>
            <p:nvPr/>
          </p:nvSpPr>
          <p:spPr>
            <a:xfrm>
              <a:off x="115425" y="87100"/>
              <a:ext cx="55275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zh-CN" sz="1000" b="0" i="0" u="none" strike="noStrike" cap="none">
                  <a:solidFill>
                    <a:schemeClr val="lt1"/>
                  </a:solidFill>
                  <a:latin typeface="Times New Roman"/>
                  <a:ea typeface="Times New Roman"/>
                  <a:cs typeface="Times New Roman"/>
                  <a:sym typeface="Times New Roman"/>
                </a:rPr>
                <a:t>ERIK JONSSON SCHOOL OF ENGINEERING AND COMPUTER SCIENCE</a:t>
              </a:r>
              <a:endParaRPr sz="10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zh-CN" sz="1000" b="0" i="0" u="none" strike="noStrike" cap="none">
                  <a:solidFill>
                    <a:schemeClr val="lt1"/>
                  </a:solidFill>
                  <a:latin typeface="Times New Roman"/>
                  <a:ea typeface="Times New Roman"/>
                  <a:cs typeface="Times New Roman"/>
                  <a:sym typeface="Times New Roman"/>
                </a:rPr>
                <a:t>The University of Texas at Dallas</a:t>
              </a:r>
              <a:endParaRPr sz="1000" b="0" i="0" u="none" strike="noStrike" cap="none">
                <a:solidFill>
                  <a:schemeClr val="lt1"/>
                </a:solidFill>
                <a:latin typeface="Times New Roman"/>
                <a:ea typeface="Times New Roman"/>
                <a:cs typeface="Times New Roman"/>
                <a:sym typeface="Times New Roman"/>
              </a:endParaRPr>
            </a:p>
          </p:txBody>
        </p:sp>
        <p:sp>
          <p:nvSpPr>
            <p:cNvPr id="59" name="Google Shape;59;p1"/>
            <p:cNvSpPr/>
            <p:nvPr/>
          </p:nvSpPr>
          <p:spPr>
            <a:xfrm>
              <a:off x="0" y="684000"/>
              <a:ext cx="9144000" cy="136200"/>
            </a:xfrm>
            <a:prstGeom prst="rect">
              <a:avLst/>
            </a:prstGeom>
            <a:solidFill>
              <a:srgbClr val="907C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1"/>
          <p:cNvSpPr txBox="1">
            <a:spLocks noGrp="1"/>
          </p:cNvSpPr>
          <p:nvPr>
            <p:ph type="ctrTitle" idx="4294967295"/>
          </p:nvPr>
        </p:nvSpPr>
        <p:spPr>
          <a:xfrm>
            <a:off x="311699" y="1291525"/>
            <a:ext cx="8520600" cy="2052600"/>
          </a:xfrm>
          <a:prstGeom prst="rect">
            <a:avLst/>
          </a:prstGeom>
          <a:noFill/>
          <a:ln>
            <a:noFill/>
          </a:ln>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Clr>
                <a:schemeClr val="dk1"/>
              </a:buClr>
              <a:buSzPts val="2800"/>
              <a:buFont typeface="Arial"/>
              <a:buNone/>
            </a:pPr>
            <a:r>
              <a:rPr lang="en-US" altLang="zh-CN" sz="4000" b="0" i="0" u="none" strike="noStrike" cap="none" dirty="0">
                <a:solidFill>
                  <a:schemeClr val="dk1"/>
                </a:solidFill>
                <a:latin typeface="Arial"/>
                <a:ea typeface="Arial"/>
                <a:cs typeface="Arial"/>
                <a:sym typeface="Arial"/>
              </a:rPr>
              <a:t>Code Smell:</a:t>
            </a:r>
            <a:br>
              <a:rPr lang="en-US" altLang="zh-CN" sz="4000" b="0" i="0" u="none" strike="noStrike" cap="none" dirty="0">
                <a:solidFill>
                  <a:schemeClr val="dk1"/>
                </a:solidFill>
                <a:latin typeface="Arial"/>
                <a:ea typeface="Arial"/>
                <a:cs typeface="Arial"/>
                <a:sym typeface="Arial"/>
              </a:rPr>
            </a:br>
            <a:r>
              <a:rPr lang="en-US" altLang="zh-CN" sz="4000" b="0" i="0" u="none" strike="noStrike" cap="none" dirty="0">
                <a:solidFill>
                  <a:schemeClr val="dk1"/>
                </a:solidFill>
                <a:latin typeface="Arial"/>
                <a:ea typeface="Arial"/>
                <a:cs typeface="Arial"/>
                <a:sym typeface="Arial"/>
              </a:rPr>
              <a:t>Primitive Obsession</a:t>
            </a:r>
            <a:endParaRPr sz="4000" b="0" i="0" u="none" strike="noStrike" cap="none" dirty="0">
              <a:solidFill>
                <a:schemeClr val="dk1"/>
              </a:solidFill>
              <a:latin typeface="Arial"/>
              <a:ea typeface="Arial"/>
              <a:cs typeface="Arial"/>
              <a:sym typeface="Arial"/>
            </a:endParaRPr>
          </a:p>
        </p:txBody>
      </p:sp>
      <p:sp>
        <p:nvSpPr>
          <p:cNvPr id="61" name="Google Shape;61;p1"/>
          <p:cNvSpPr txBox="1">
            <a:spLocks noGrp="1"/>
          </p:cNvSpPr>
          <p:nvPr>
            <p:ph type="subTitle" idx="4294967295"/>
          </p:nvPr>
        </p:nvSpPr>
        <p:spPr>
          <a:xfrm>
            <a:off x="311700" y="3371400"/>
            <a:ext cx="8520600" cy="133590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95000"/>
              </a:lnSpc>
              <a:spcBef>
                <a:spcPts val="0"/>
              </a:spcBef>
              <a:spcAft>
                <a:spcPts val="0"/>
              </a:spcAft>
              <a:buClr>
                <a:schemeClr val="dk2"/>
              </a:buClr>
              <a:buSzPts val="1800"/>
              <a:buFont typeface="Arial"/>
              <a:buNone/>
            </a:pPr>
            <a:r>
              <a:rPr lang="zh-CN" sz="1600" b="0" i="0" u="none" strike="noStrike" cap="none" dirty="0">
                <a:solidFill>
                  <a:schemeClr val="dk2"/>
                </a:solidFill>
                <a:latin typeface="Arial"/>
                <a:ea typeface="Arial"/>
                <a:cs typeface="Arial"/>
                <a:sym typeface="Arial"/>
              </a:rPr>
              <a:t>Presenter:</a:t>
            </a:r>
            <a:r>
              <a:rPr lang="en-US" altLang="zh-CN" sz="1600" b="0" i="0" u="none" strike="noStrike" cap="none" dirty="0">
                <a:solidFill>
                  <a:schemeClr val="dk2"/>
                </a:solidFill>
                <a:latin typeface="Arial"/>
                <a:ea typeface="Arial"/>
                <a:cs typeface="Arial"/>
                <a:sym typeface="Arial"/>
              </a:rPr>
              <a:t> Team 13</a:t>
            </a:r>
            <a:endParaRPr sz="1600" b="0" i="0" u="none" strike="noStrike" cap="none" dirty="0">
              <a:solidFill>
                <a:schemeClr val="dk2"/>
              </a:solidFill>
              <a:latin typeface="Arial"/>
              <a:ea typeface="Arial"/>
              <a:cs typeface="Arial"/>
              <a:sym typeface="Arial"/>
            </a:endParaRPr>
          </a:p>
          <a:p>
            <a:pPr marL="0" marR="0" lvl="0" indent="0" algn="ctr" rtl="0">
              <a:lnSpc>
                <a:spcPct val="95000"/>
              </a:lnSpc>
              <a:spcBef>
                <a:spcPts val="1200"/>
              </a:spcBef>
              <a:spcAft>
                <a:spcPts val="1200"/>
              </a:spcAft>
              <a:buClr>
                <a:schemeClr val="dk2"/>
              </a:buClr>
              <a:buSzPts val="1800"/>
              <a:buFont typeface="Arial"/>
              <a:buNone/>
            </a:pPr>
            <a:r>
              <a:rPr lang="en-US" altLang="zh-CN" sz="1600" dirty="0"/>
              <a:t>Aditya Krishna</a:t>
            </a:r>
            <a:r>
              <a:rPr lang="zh-CN" sz="1600" b="0" i="0" u="none" strike="noStrike" cap="none" dirty="0">
                <a:solidFill>
                  <a:schemeClr val="dk2"/>
                </a:solidFill>
                <a:latin typeface="Arial"/>
                <a:ea typeface="Arial"/>
                <a:cs typeface="Arial"/>
                <a:sym typeface="Arial"/>
              </a:rPr>
              <a:t>, Shalin Ronakkumar Kaji, </a:t>
            </a:r>
            <a:r>
              <a:rPr lang="en-US" altLang="zh-CN" sz="1600" dirty="0"/>
              <a:t>Gaurav Sharma</a:t>
            </a:r>
          </a:p>
          <a:p>
            <a:pPr marL="0" marR="0" lvl="0" indent="0" algn="ctr" rtl="0">
              <a:lnSpc>
                <a:spcPct val="95000"/>
              </a:lnSpc>
              <a:spcBef>
                <a:spcPts val="1200"/>
              </a:spcBef>
              <a:spcAft>
                <a:spcPts val="1200"/>
              </a:spcAft>
              <a:buClr>
                <a:schemeClr val="dk2"/>
              </a:buClr>
              <a:buSzPts val="1800"/>
              <a:buFont typeface="Arial"/>
              <a:buNone/>
            </a:pPr>
            <a:r>
              <a:rPr lang="en-US" sz="1600" b="0" i="0" u="none" strike="noStrike" cap="none" dirty="0">
                <a:solidFill>
                  <a:schemeClr val="dk2"/>
                </a:solidFill>
                <a:latin typeface="Arial"/>
                <a:ea typeface="Arial"/>
                <a:cs typeface="Arial"/>
                <a:sym typeface="Arial"/>
              </a:rPr>
              <a:t>20 March 2024</a:t>
            </a:r>
            <a:endParaRPr sz="1600" b="0" i="0" u="none" strike="noStrike" cap="none" dirty="0">
              <a:solidFill>
                <a:schemeClr val="dk2"/>
              </a:solidFill>
              <a:latin typeface="Arial"/>
              <a:ea typeface="Arial"/>
              <a:cs typeface="Arial"/>
              <a:sym typeface="Arial"/>
            </a:endParaRPr>
          </a:p>
        </p:txBody>
      </p:sp>
      <p:sp>
        <p:nvSpPr>
          <p:cNvPr id="62" name="Google Shape;62;p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FD290D6C-99A2-9923-ADB3-407F479FBFEC}"/>
            </a:ext>
          </a:extLst>
        </p:cNvPr>
        <p:cNvGrpSpPr/>
        <p:nvPr/>
      </p:nvGrpSpPr>
      <p:grpSpPr>
        <a:xfrm>
          <a:off x="0" y="0"/>
          <a:ext cx="0" cy="0"/>
          <a:chOff x="0" y="0"/>
          <a:chExt cx="0" cy="0"/>
        </a:xfrm>
      </p:grpSpPr>
      <p:grpSp>
        <p:nvGrpSpPr>
          <p:cNvPr id="69" name="Google Shape;69;g1f0e0ef71b3_1_5">
            <a:extLst>
              <a:ext uri="{FF2B5EF4-FFF2-40B4-BE49-F238E27FC236}">
                <a16:creationId xmlns:a16="http://schemas.microsoft.com/office/drawing/2014/main" id="{FEB53A86-F0EF-3827-EF19-7DCA2F068A34}"/>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60664B38-B724-F742-059D-D04B072ED4AA}"/>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D0E0BFE3-1AC2-4DAE-9910-DC970311642E}"/>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6E04C629-8647-6A28-EE2C-6AFA8AE11240}"/>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10</a:t>
            </a:fld>
            <a:endParaRPr/>
          </a:p>
        </p:txBody>
      </p:sp>
      <p:pic>
        <p:nvPicPr>
          <p:cNvPr id="5" name="Picture 4">
            <a:extLst>
              <a:ext uri="{FF2B5EF4-FFF2-40B4-BE49-F238E27FC236}">
                <a16:creationId xmlns:a16="http://schemas.microsoft.com/office/drawing/2014/main" id="{8FCAB288-B43E-9CC8-88AF-55036B5E3565}"/>
              </a:ext>
            </a:extLst>
          </p:cNvPr>
          <p:cNvPicPr>
            <a:picLocks noChangeAspect="1"/>
          </p:cNvPicPr>
          <p:nvPr/>
        </p:nvPicPr>
        <p:blipFill>
          <a:blip r:embed="rId4"/>
          <a:stretch>
            <a:fillRect/>
          </a:stretch>
        </p:blipFill>
        <p:spPr>
          <a:xfrm>
            <a:off x="4003278" y="794322"/>
            <a:ext cx="4174978" cy="4349178"/>
          </a:xfrm>
          <a:prstGeom prst="rect">
            <a:avLst/>
          </a:prstGeom>
        </p:spPr>
      </p:pic>
      <p:sp>
        <p:nvSpPr>
          <p:cNvPr id="6" name="TextBox 5">
            <a:extLst>
              <a:ext uri="{FF2B5EF4-FFF2-40B4-BE49-F238E27FC236}">
                <a16:creationId xmlns:a16="http://schemas.microsoft.com/office/drawing/2014/main" id="{7A819C35-E39F-F08D-BDD2-5DEA0A23EA7E}"/>
              </a:ext>
            </a:extLst>
          </p:cNvPr>
          <p:cNvSpPr txBox="1"/>
          <p:nvPr/>
        </p:nvSpPr>
        <p:spPr>
          <a:xfrm>
            <a:off x="171900" y="971107"/>
            <a:ext cx="2881335" cy="4524315"/>
          </a:xfrm>
          <a:prstGeom prst="rect">
            <a:avLst/>
          </a:prstGeom>
          <a:noFill/>
        </p:spPr>
        <p:txBody>
          <a:bodyPr wrap="square" rtlCol="0">
            <a:spAutoFit/>
          </a:bodyPr>
          <a:lstStyle/>
          <a:p>
            <a:r>
              <a:rPr lang="en-US" altLang="zh-CN" sz="2400" dirty="0">
                <a:solidFill>
                  <a:schemeClr val="accent5">
                    <a:lumMod val="75000"/>
                  </a:schemeClr>
                </a:solidFill>
              </a:rPr>
              <a:t>Can you identify the Primitive Obsession code smell in this class?</a:t>
            </a:r>
          </a:p>
          <a:p>
            <a:endParaRPr lang="en-US" altLang="zh-CN" sz="2400" dirty="0">
              <a:solidFill>
                <a:schemeClr val="accent5">
                  <a:lumMod val="75000"/>
                </a:schemeClr>
              </a:solidFill>
            </a:endParaRPr>
          </a:p>
          <a:p>
            <a:r>
              <a:rPr lang="en-US" altLang="zh-CN" sz="2400" dirty="0">
                <a:solidFill>
                  <a:schemeClr val="accent5">
                    <a:lumMod val="75000"/>
                  </a:schemeClr>
                </a:solidFill>
              </a:rPr>
              <a:t>If so, how might it prove to be a bad design? any examples to support your answer!</a:t>
            </a:r>
          </a:p>
          <a:p>
            <a:endParaRPr lang="en-IN" sz="2400" dirty="0"/>
          </a:p>
        </p:txBody>
      </p:sp>
    </p:spTree>
    <p:extLst>
      <p:ext uri="{BB962C8B-B14F-4D97-AF65-F5344CB8AC3E}">
        <p14:creationId xmlns:p14="http://schemas.microsoft.com/office/powerpoint/2010/main" val="359046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41E61CC0-563D-FDFF-D8BB-AC1C6C9B173A}"/>
            </a:ext>
          </a:extLst>
        </p:cNvPr>
        <p:cNvGrpSpPr/>
        <p:nvPr/>
      </p:nvGrpSpPr>
      <p:grpSpPr>
        <a:xfrm>
          <a:off x="0" y="0"/>
          <a:ext cx="0" cy="0"/>
          <a:chOff x="0" y="0"/>
          <a:chExt cx="0" cy="0"/>
        </a:xfrm>
      </p:grpSpPr>
      <p:grpSp>
        <p:nvGrpSpPr>
          <p:cNvPr id="69" name="Google Shape;69;g1f0e0ef71b3_1_5">
            <a:extLst>
              <a:ext uri="{FF2B5EF4-FFF2-40B4-BE49-F238E27FC236}">
                <a16:creationId xmlns:a16="http://schemas.microsoft.com/office/drawing/2014/main" id="{D9D77D0C-A523-FC5A-D159-BB3D038CE299}"/>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EA3EC1BC-CA77-74C3-2AE3-95F73C005162}"/>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745BEF41-AB71-BE50-BDF9-F7FEF831886C}"/>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0F8770CC-2423-698C-3C9D-A9ACA0AF4E47}"/>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11</a:t>
            </a:fld>
            <a:endParaRPr/>
          </a:p>
        </p:txBody>
      </p:sp>
      <p:sp>
        <p:nvSpPr>
          <p:cNvPr id="6" name="TextBox 5">
            <a:extLst>
              <a:ext uri="{FF2B5EF4-FFF2-40B4-BE49-F238E27FC236}">
                <a16:creationId xmlns:a16="http://schemas.microsoft.com/office/drawing/2014/main" id="{7BBCD50D-C2C4-9273-28B2-57FDE0118ACA}"/>
              </a:ext>
            </a:extLst>
          </p:cNvPr>
          <p:cNvSpPr txBox="1"/>
          <p:nvPr/>
        </p:nvSpPr>
        <p:spPr>
          <a:xfrm>
            <a:off x="171900" y="971107"/>
            <a:ext cx="2642091" cy="2677656"/>
          </a:xfrm>
          <a:prstGeom prst="rect">
            <a:avLst/>
          </a:prstGeom>
          <a:noFill/>
        </p:spPr>
        <p:txBody>
          <a:bodyPr wrap="square" rtlCol="0">
            <a:spAutoFit/>
          </a:bodyPr>
          <a:lstStyle/>
          <a:p>
            <a:endParaRPr lang="en-US" altLang="zh-CN" sz="2400" dirty="0">
              <a:solidFill>
                <a:schemeClr val="accent5">
                  <a:lumMod val="75000"/>
                </a:schemeClr>
              </a:solidFill>
            </a:endParaRPr>
          </a:p>
          <a:p>
            <a:r>
              <a:rPr lang="en-US" altLang="zh-CN" sz="2400" dirty="0">
                <a:solidFill>
                  <a:schemeClr val="accent5">
                    <a:lumMod val="75000"/>
                  </a:schemeClr>
                </a:solidFill>
              </a:rPr>
              <a:t>We cannot give User the liberty to set any age right?! I mean I would like to be immortal.</a:t>
            </a:r>
          </a:p>
        </p:txBody>
      </p:sp>
      <p:pic>
        <p:nvPicPr>
          <p:cNvPr id="3" name="Picture 2">
            <a:extLst>
              <a:ext uri="{FF2B5EF4-FFF2-40B4-BE49-F238E27FC236}">
                <a16:creationId xmlns:a16="http://schemas.microsoft.com/office/drawing/2014/main" id="{250E6E51-B858-561F-627D-AE6DB92A3FA3}"/>
              </a:ext>
            </a:extLst>
          </p:cNvPr>
          <p:cNvPicPr>
            <a:picLocks noChangeAspect="1"/>
          </p:cNvPicPr>
          <p:nvPr/>
        </p:nvPicPr>
        <p:blipFill>
          <a:blip r:embed="rId4"/>
          <a:stretch>
            <a:fillRect/>
          </a:stretch>
        </p:blipFill>
        <p:spPr>
          <a:xfrm>
            <a:off x="2974704" y="1430470"/>
            <a:ext cx="5897712" cy="2973756"/>
          </a:xfrm>
          <a:prstGeom prst="rect">
            <a:avLst/>
          </a:prstGeom>
        </p:spPr>
      </p:pic>
    </p:spTree>
    <p:extLst>
      <p:ext uri="{BB962C8B-B14F-4D97-AF65-F5344CB8AC3E}">
        <p14:creationId xmlns:p14="http://schemas.microsoft.com/office/powerpoint/2010/main" val="411434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7362EF37-0A43-0179-69D0-38145CF15270}"/>
            </a:ext>
          </a:extLst>
        </p:cNvPr>
        <p:cNvGrpSpPr/>
        <p:nvPr/>
      </p:nvGrpSpPr>
      <p:grpSpPr>
        <a:xfrm>
          <a:off x="0" y="0"/>
          <a:ext cx="0" cy="0"/>
          <a:chOff x="0" y="0"/>
          <a:chExt cx="0" cy="0"/>
        </a:xfrm>
      </p:grpSpPr>
      <p:grpSp>
        <p:nvGrpSpPr>
          <p:cNvPr id="69" name="Google Shape;69;g1f0e0ef71b3_1_5">
            <a:extLst>
              <a:ext uri="{FF2B5EF4-FFF2-40B4-BE49-F238E27FC236}">
                <a16:creationId xmlns:a16="http://schemas.microsoft.com/office/drawing/2014/main" id="{671BF239-68C4-CE9E-4598-6D2D752952A2}"/>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3B4BF0C4-503D-CDF0-1B75-EB678F2D3711}"/>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F83E95F3-A79C-5FC6-B395-684C3212C65F}"/>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0F1BC7DE-D852-83D9-7D41-B384CFDC0753}"/>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12</a:t>
            </a:fld>
            <a:endParaRPr/>
          </a:p>
        </p:txBody>
      </p:sp>
      <p:sp>
        <p:nvSpPr>
          <p:cNvPr id="6" name="TextBox 5">
            <a:extLst>
              <a:ext uri="{FF2B5EF4-FFF2-40B4-BE49-F238E27FC236}">
                <a16:creationId xmlns:a16="http://schemas.microsoft.com/office/drawing/2014/main" id="{9D8193D4-7201-9C45-68D9-77A173F2A541}"/>
              </a:ext>
            </a:extLst>
          </p:cNvPr>
          <p:cNvSpPr txBox="1"/>
          <p:nvPr/>
        </p:nvSpPr>
        <p:spPr>
          <a:xfrm>
            <a:off x="171900" y="971107"/>
            <a:ext cx="2881335" cy="1938992"/>
          </a:xfrm>
          <a:prstGeom prst="rect">
            <a:avLst/>
          </a:prstGeom>
          <a:noFill/>
        </p:spPr>
        <p:txBody>
          <a:bodyPr wrap="square" rtlCol="0">
            <a:spAutoFit/>
          </a:bodyPr>
          <a:lstStyle/>
          <a:p>
            <a:r>
              <a:rPr lang="en-US" altLang="zh-CN" sz="2400" dirty="0">
                <a:solidFill>
                  <a:schemeClr val="accent5">
                    <a:lumMod val="75000"/>
                  </a:schemeClr>
                </a:solidFill>
              </a:rPr>
              <a:t>Let’s see yet another case of Primitive Obsession.</a:t>
            </a:r>
          </a:p>
          <a:p>
            <a:endParaRPr lang="en-US" altLang="zh-CN" sz="2400" dirty="0">
              <a:solidFill>
                <a:schemeClr val="accent5">
                  <a:lumMod val="75000"/>
                </a:schemeClr>
              </a:solidFill>
            </a:endParaRPr>
          </a:p>
          <a:p>
            <a:r>
              <a:rPr lang="en-US" altLang="zh-CN" sz="2400" dirty="0">
                <a:solidFill>
                  <a:schemeClr val="accent5">
                    <a:lumMod val="75000"/>
                  </a:schemeClr>
                </a:solidFill>
              </a:rPr>
              <a:t>Too many flags?!</a:t>
            </a:r>
          </a:p>
        </p:txBody>
      </p:sp>
      <p:pic>
        <p:nvPicPr>
          <p:cNvPr id="4" name="Picture 3">
            <a:extLst>
              <a:ext uri="{FF2B5EF4-FFF2-40B4-BE49-F238E27FC236}">
                <a16:creationId xmlns:a16="http://schemas.microsoft.com/office/drawing/2014/main" id="{96AF9D37-E976-1586-438B-4FCDFF6637C8}"/>
              </a:ext>
            </a:extLst>
          </p:cNvPr>
          <p:cNvPicPr>
            <a:picLocks noChangeAspect="1"/>
          </p:cNvPicPr>
          <p:nvPr/>
        </p:nvPicPr>
        <p:blipFill>
          <a:blip r:embed="rId4"/>
          <a:stretch>
            <a:fillRect/>
          </a:stretch>
        </p:blipFill>
        <p:spPr>
          <a:xfrm>
            <a:off x="3861564" y="800550"/>
            <a:ext cx="4498636" cy="4304450"/>
          </a:xfrm>
          <a:prstGeom prst="rect">
            <a:avLst/>
          </a:prstGeom>
        </p:spPr>
      </p:pic>
    </p:spTree>
    <p:extLst>
      <p:ext uri="{BB962C8B-B14F-4D97-AF65-F5344CB8AC3E}">
        <p14:creationId xmlns:p14="http://schemas.microsoft.com/office/powerpoint/2010/main" val="320561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B8A3F5-1032-3582-5B12-E9B9A8924A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13</a:t>
            </a:fld>
            <a:endParaRPr lang="zh-CN" altLang="en-US"/>
          </a:p>
        </p:txBody>
      </p:sp>
      <p:grpSp>
        <p:nvGrpSpPr>
          <p:cNvPr id="4" name="Google Shape;69;g1f0e0ef71b3_1_5">
            <a:extLst>
              <a:ext uri="{FF2B5EF4-FFF2-40B4-BE49-F238E27FC236}">
                <a16:creationId xmlns:a16="http://schemas.microsoft.com/office/drawing/2014/main" id="{EE005D16-5F25-96E0-D846-26326315EADF}"/>
              </a:ext>
            </a:extLst>
          </p:cNvPr>
          <p:cNvGrpSpPr/>
          <p:nvPr/>
        </p:nvGrpSpPr>
        <p:grpSpPr>
          <a:xfrm>
            <a:off x="171900" y="38500"/>
            <a:ext cx="8867250" cy="704375"/>
            <a:chOff x="171900" y="38500"/>
            <a:chExt cx="8867250" cy="704375"/>
          </a:xfrm>
        </p:grpSpPr>
        <p:pic>
          <p:nvPicPr>
            <p:cNvPr id="5" name="Google Shape;70;g1f0e0ef71b3_1_5">
              <a:extLst>
                <a:ext uri="{FF2B5EF4-FFF2-40B4-BE49-F238E27FC236}">
                  <a16:creationId xmlns:a16="http://schemas.microsoft.com/office/drawing/2014/main" id="{AA3B5BCF-0479-19DB-82D1-C0083B93FDB2}"/>
                </a:ext>
              </a:extLst>
            </p:cNvPr>
            <p:cNvPicPr preferRelativeResize="0"/>
            <p:nvPr/>
          </p:nvPicPr>
          <p:blipFill rotWithShape="1">
            <a:blip r:embed="rId2">
              <a:alphaModFix/>
            </a:blip>
            <a:srcRect/>
            <a:stretch/>
          </p:blipFill>
          <p:spPr>
            <a:xfrm>
              <a:off x="8360200" y="38500"/>
              <a:ext cx="678950" cy="643100"/>
            </a:xfrm>
            <a:prstGeom prst="rect">
              <a:avLst/>
            </a:prstGeom>
            <a:noFill/>
            <a:ln>
              <a:noFill/>
            </a:ln>
          </p:spPr>
        </p:pic>
        <p:cxnSp>
          <p:nvCxnSpPr>
            <p:cNvPr id="6" name="Google Shape;71;g1f0e0ef71b3_1_5">
              <a:extLst>
                <a:ext uri="{FF2B5EF4-FFF2-40B4-BE49-F238E27FC236}">
                  <a16:creationId xmlns:a16="http://schemas.microsoft.com/office/drawing/2014/main" id="{AC072D38-07C7-B785-9707-CE3C3F2C1CA0}"/>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pic>
        <p:nvPicPr>
          <p:cNvPr id="8" name="Picture 7" descr="A screenshot of a computer program&#10;&#10;Description automatically generated">
            <a:extLst>
              <a:ext uri="{FF2B5EF4-FFF2-40B4-BE49-F238E27FC236}">
                <a16:creationId xmlns:a16="http://schemas.microsoft.com/office/drawing/2014/main" id="{CB90D3F5-6B7F-A995-5A9E-78C6448A78EA}"/>
              </a:ext>
            </a:extLst>
          </p:cNvPr>
          <p:cNvPicPr>
            <a:picLocks noChangeAspect="1"/>
          </p:cNvPicPr>
          <p:nvPr/>
        </p:nvPicPr>
        <p:blipFill>
          <a:blip r:embed="rId3"/>
          <a:stretch>
            <a:fillRect/>
          </a:stretch>
        </p:blipFill>
        <p:spPr>
          <a:xfrm>
            <a:off x="4437288" y="800550"/>
            <a:ext cx="3245329" cy="4226886"/>
          </a:xfrm>
          <a:prstGeom prst="rect">
            <a:avLst/>
          </a:prstGeom>
        </p:spPr>
      </p:pic>
      <p:sp>
        <p:nvSpPr>
          <p:cNvPr id="9" name="TextBox 8">
            <a:extLst>
              <a:ext uri="{FF2B5EF4-FFF2-40B4-BE49-F238E27FC236}">
                <a16:creationId xmlns:a16="http://schemas.microsoft.com/office/drawing/2014/main" id="{F37C5763-D962-96D5-408D-2EF0DAEA8783}"/>
              </a:ext>
            </a:extLst>
          </p:cNvPr>
          <p:cNvSpPr txBox="1"/>
          <p:nvPr/>
        </p:nvSpPr>
        <p:spPr>
          <a:xfrm>
            <a:off x="227215" y="1305930"/>
            <a:ext cx="3818312" cy="1200329"/>
          </a:xfrm>
          <a:prstGeom prst="rect">
            <a:avLst/>
          </a:prstGeom>
          <a:noFill/>
        </p:spPr>
        <p:txBody>
          <a:bodyPr wrap="square" rtlCol="0">
            <a:spAutoFit/>
          </a:bodyPr>
          <a:lstStyle/>
          <a:p>
            <a:r>
              <a:rPr lang="en-US" sz="1800" dirty="0"/>
              <a:t>Here we have introduced the class AccountStatus and in that “Enum” is there to add the functionality for suspended account</a:t>
            </a:r>
          </a:p>
        </p:txBody>
      </p:sp>
    </p:spTree>
    <p:extLst>
      <p:ext uri="{BB962C8B-B14F-4D97-AF65-F5344CB8AC3E}">
        <p14:creationId xmlns:p14="http://schemas.microsoft.com/office/powerpoint/2010/main" val="2014779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44D14343-207B-3458-C4EC-0F53724736C3}"/>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C08037AD-ACF6-9065-1F44-3E1964F4EAFB}"/>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solidFill>
                  <a:schemeClr val="accent5">
                    <a:lumMod val="75000"/>
                  </a:schemeClr>
                </a:solidFill>
              </a:rPr>
              <a:t>Introduce Parameter Object – Merits :</a:t>
            </a:r>
          </a:p>
          <a:p>
            <a:pPr marL="0" lvl="0" indent="0" algn="l" rtl="0">
              <a:spcBef>
                <a:spcPts val="0"/>
              </a:spcBef>
              <a:spcAft>
                <a:spcPts val="0"/>
              </a:spcAft>
              <a:buNone/>
            </a:pPr>
            <a:endParaRPr sz="2500" dirty="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539F61EF-280B-CE6B-4BD4-783E39705B1B}"/>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D1F17DAF-D40C-E5A8-8B2E-8FCE08D80E9B}"/>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B490B180-77C5-B9A0-4549-71A764038B43}"/>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7F8C1FEA-B3E4-A4D5-A53B-F182BB74DE65}"/>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14</a:t>
            </a:fld>
            <a:endParaRPr/>
          </a:p>
        </p:txBody>
      </p:sp>
      <p:sp>
        <p:nvSpPr>
          <p:cNvPr id="3" name="TextBox 2">
            <a:extLst>
              <a:ext uri="{FF2B5EF4-FFF2-40B4-BE49-F238E27FC236}">
                <a16:creationId xmlns:a16="http://schemas.microsoft.com/office/drawing/2014/main" id="{C2170668-F7C4-906A-EE2E-7AEA256D764A}"/>
              </a:ext>
            </a:extLst>
          </p:cNvPr>
          <p:cNvSpPr txBox="1"/>
          <p:nvPr/>
        </p:nvSpPr>
        <p:spPr>
          <a:xfrm>
            <a:off x="171900" y="907312"/>
            <a:ext cx="8794575" cy="3524555"/>
          </a:xfrm>
          <a:prstGeom prst="rect">
            <a:avLst/>
          </a:prstGeom>
          <a:noFill/>
        </p:spPr>
        <p:txBody>
          <a:bodyPr wrap="square" rtlCol="0">
            <a:spAutoFit/>
          </a:bodyPr>
          <a:lstStyle/>
          <a:p>
            <a:pPr marL="285750" indent="-285750">
              <a:lnSpc>
                <a:spcPct val="150000"/>
              </a:lnSpc>
              <a:spcBef>
                <a:spcPts val="600"/>
              </a:spcBef>
              <a:buFont typeface="Arial" panose="020B0604020202020204" pitchFamily="34" charset="0"/>
              <a:buChar char="•"/>
            </a:pPr>
            <a:r>
              <a:rPr lang="en-US" sz="1600" b="1" dirty="0"/>
              <a:t>Improved Maintainability:</a:t>
            </a:r>
            <a:r>
              <a:rPr lang="en-US" sz="1600" dirty="0"/>
              <a:t> By consolidating related parameters into a single parameter object, the code becomes more modular and easier to maintain. This makes it simpler to understand and modify the code as requirements change over time. </a:t>
            </a:r>
          </a:p>
          <a:p>
            <a:pPr marL="285750" indent="-285750">
              <a:lnSpc>
                <a:spcPct val="150000"/>
              </a:lnSpc>
              <a:spcBef>
                <a:spcPts val="600"/>
              </a:spcBef>
              <a:buFont typeface="Arial" panose="020B0604020202020204" pitchFamily="34" charset="0"/>
              <a:buChar char="•"/>
            </a:pPr>
            <a:r>
              <a:rPr lang="en-US" sz="1600" b="1" dirty="0"/>
              <a:t>Enhanced Extensibility:</a:t>
            </a:r>
            <a:r>
              <a:rPr lang="en-US" sz="1600" dirty="0"/>
              <a:t> Parameter objects provide a flexible and extensible way to represent complex data structures. As the software evolves and new features are added, the parameter object can be easily extended to accommodate additional data fields or behavior without significantly impacting existing code. </a:t>
            </a:r>
          </a:p>
          <a:p>
            <a:pPr marL="285750" indent="-285750">
              <a:lnSpc>
                <a:spcPct val="150000"/>
              </a:lnSpc>
              <a:spcBef>
                <a:spcPts val="600"/>
              </a:spcBef>
              <a:buFont typeface="Arial" panose="020B0604020202020204" pitchFamily="34" charset="0"/>
              <a:buChar char="•"/>
            </a:pPr>
            <a:r>
              <a:rPr lang="en-US" sz="1600" b="1" dirty="0"/>
              <a:t>Avoid Code Duplication </a:t>
            </a:r>
            <a:r>
              <a:rPr lang="en-US" sz="1600" dirty="0"/>
              <a:t>:- By creating the parameter object we can use it at other places also and avoid code duplication.</a:t>
            </a:r>
          </a:p>
        </p:txBody>
      </p:sp>
    </p:spTree>
    <p:extLst>
      <p:ext uri="{BB962C8B-B14F-4D97-AF65-F5344CB8AC3E}">
        <p14:creationId xmlns:p14="http://schemas.microsoft.com/office/powerpoint/2010/main" val="105886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A82D1D1A-9DF6-672B-4CA5-8184E9653414}"/>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EF40D361-8D4C-A9D4-688C-86DCBC247FC4}"/>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solidFill>
                  <a:schemeClr val="accent5">
                    <a:lumMod val="75000"/>
                  </a:schemeClr>
                </a:solidFill>
              </a:rPr>
              <a:t>Introduce Parameter Object – Disadvantages :</a:t>
            </a:r>
          </a:p>
          <a:p>
            <a:pPr marL="0" lvl="0" indent="0" algn="l" rtl="0">
              <a:spcBef>
                <a:spcPts val="0"/>
              </a:spcBef>
              <a:spcAft>
                <a:spcPts val="0"/>
              </a:spcAft>
              <a:buNone/>
            </a:pPr>
            <a:endParaRPr sz="2500" dirty="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0F10ACD3-3C79-9667-E765-C0FAA228FFE8}"/>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E8FE48A0-5841-9980-BCB8-7A5CE41B2AF7}"/>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CD47D74C-77EB-9F3D-5FC1-8C7FC790157B}"/>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A3AF79B4-8C8C-7C33-9AB8-333E5D859F35}"/>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15</a:t>
            </a:fld>
            <a:endParaRPr/>
          </a:p>
        </p:txBody>
      </p:sp>
      <p:sp>
        <p:nvSpPr>
          <p:cNvPr id="3" name="TextBox 2">
            <a:extLst>
              <a:ext uri="{FF2B5EF4-FFF2-40B4-BE49-F238E27FC236}">
                <a16:creationId xmlns:a16="http://schemas.microsoft.com/office/drawing/2014/main" id="{1CF65A9F-F80D-C328-0EC0-8CF631435D3F}"/>
              </a:ext>
            </a:extLst>
          </p:cNvPr>
          <p:cNvSpPr txBox="1"/>
          <p:nvPr/>
        </p:nvSpPr>
        <p:spPr>
          <a:xfrm>
            <a:off x="171900" y="907312"/>
            <a:ext cx="8794575" cy="3893886"/>
          </a:xfrm>
          <a:prstGeom prst="rect">
            <a:avLst/>
          </a:prstGeom>
          <a:noFill/>
        </p:spPr>
        <p:txBody>
          <a:bodyPr wrap="square" rtlCol="0">
            <a:spAutoFit/>
          </a:bodyPr>
          <a:lstStyle/>
          <a:p>
            <a:pPr marL="285750" indent="-285750">
              <a:lnSpc>
                <a:spcPct val="150000"/>
              </a:lnSpc>
              <a:spcBef>
                <a:spcPts val="600"/>
              </a:spcBef>
              <a:buFont typeface="Arial" panose="020B0604020202020204" pitchFamily="34" charset="0"/>
              <a:buChar char="•"/>
            </a:pPr>
            <a:r>
              <a:rPr lang="en-US" sz="1600" b="1" dirty="0"/>
              <a:t>Increased Complexity Initially: </a:t>
            </a:r>
            <a:r>
              <a:rPr lang="en-US" sz="1600" dirty="0"/>
              <a:t>Introducing parameter objects may initially increase the complexity of the codebase, especially if the parameter objects themselves require complex initialization logic or validation rules. </a:t>
            </a:r>
          </a:p>
          <a:p>
            <a:pPr marL="285750" indent="-285750">
              <a:lnSpc>
                <a:spcPct val="150000"/>
              </a:lnSpc>
              <a:spcBef>
                <a:spcPts val="600"/>
              </a:spcBef>
              <a:buFont typeface="Arial" panose="020B0604020202020204" pitchFamily="34" charset="0"/>
              <a:buChar char="•"/>
            </a:pPr>
            <a:r>
              <a:rPr lang="en-US" sz="1600" b="1" dirty="0"/>
              <a:t>Potential Performance Overhead: </a:t>
            </a:r>
            <a:r>
              <a:rPr lang="en-US" sz="1600" dirty="0"/>
              <a:t>Depending on the implementation, using parameter objects may introduce a slight performance overhead compared to passing primitive parameters directly. This is because accessing data within a parameter object may involve additional method calls or indirection, which can impact performance, especially in performance-critical applications. </a:t>
            </a:r>
          </a:p>
          <a:p>
            <a:pPr marL="285750" indent="-285750">
              <a:lnSpc>
                <a:spcPct val="150000"/>
              </a:lnSpc>
              <a:spcBef>
                <a:spcPts val="600"/>
              </a:spcBef>
              <a:buFont typeface="Arial" panose="020B0604020202020204" pitchFamily="34" charset="0"/>
              <a:buChar char="•"/>
            </a:pPr>
            <a:r>
              <a:rPr lang="en-US" sz="1600" b="1" dirty="0"/>
              <a:t>Debugging and Troubleshooting </a:t>
            </a:r>
            <a:r>
              <a:rPr lang="en-US" sz="1600" dirty="0"/>
              <a:t>:- Debugging the code that involves Parameter objects maybe slightly more complex.</a:t>
            </a:r>
          </a:p>
        </p:txBody>
      </p:sp>
    </p:spTree>
    <p:extLst>
      <p:ext uri="{BB962C8B-B14F-4D97-AF65-F5344CB8AC3E}">
        <p14:creationId xmlns:p14="http://schemas.microsoft.com/office/powerpoint/2010/main" val="228088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B44646EC-D9E6-67DC-BE3D-12F00B9B7DAE}"/>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EB3E4D42-FC82-4688-8E72-A3974ABA5CC8}"/>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a:solidFill>
                  <a:schemeClr val="accent5">
                    <a:lumMod val="75000"/>
                  </a:schemeClr>
                </a:solidFill>
              </a:rPr>
              <a:t>Refactoring Technique 2</a:t>
            </a:r>
          </a:p>
          <a:p>
            <a:pPr marL="0" lvl="0" indent="0" algn="l" rtl="0">
              <a:spcBef>
                <a:spcPts val="0"/>
              </a:spcBef>
              <a:spcAft>
                <a:spcPts val="0"/>
              </a:spcAft>
              <a:buNone/>
            </a:pPr>
            <a:endParaRPr sz="250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C483B1F5-CC51-3024-86F7-7BA96C4B0872}"/>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65D5052B-7B42-130D-C560-F9826CCCC986}"/>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AC6AF536-DC8F-E9A0-6919-B1CE53A20E7D}"/>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26132D2F-035D-9204-22B5-284F2FC9DA7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16</a:t>
            </a:fld>
            <a:endParaRPr/>
          </a:p>
        </p:txBody>
      </p:sp>
      <p:sp>
        <p:nvSpPr>
          <p:cNvPr id="3" name="TextBox 2">
            <a:extLst>
              <a:ext uri="{FF2B5EF4-FFF2-40B4-BE49-F238E27FC236}">
                <a16:creationId xmlns:a16="http://schemas.microsoft.com/office/drawing/2014/main" id="{357D3CC9-6ED2-B565-E2A3-BD9937F09B00}"/>
              </a:ext>
            </a:extLst>
          </p:cNvPr>
          <p:cNvSpPr txBox="1"/>
          <p:nvPr/>
        </p:nvSpPr>
        <p:spPr>
          <a:xfrm>
            <a:off x="171900" y="907312"/>
            <a:ext cx="8794575" cy="2677656"/>
          </a:xfrm>
          <a:prstGeom prst="rect">
            <a:avLst/>
          </a:prstGeom>
          <a:noFill/>
        </p:spPr>
        <p:txBody>
          <a:bodyPr wrap="square" lIns="91440" tIns="45720" rIns="91440" bIns="45720" rtlCol="0" anchor="t">
            <a:spAutoFit/>
          </a:bodyPr>
          <a:lstStyle/>
          <a:p>
            <a:pPr algn="ctr" rtl="0">
              <a:spcBef>
                <a:spcPts val="0"/>
              </a:spcBef>
              <a:spcAft>
                <a:spcPts val="0"/>
              </a:spcAft>
            </a:pPr>
            <a:endParaRPr lang="en-GB" sz="1800" b="0" i="0" u="none" strike="noStrike">
              <a:solidFill>
                <a:srgbClr val="000000"/>
              </a:solidFill>
              <a:effectLst/>
              <a:latin typeface="Roboto" panose="02000000000000000000" pitchFamily="2" charset="0"/>
            </a:endParaRPr>
          </a:p>
          <a:p>
            <a:pPr algn="ctr" rtl="0">
              <a:spcBef>
                <a:spcPts val="0"/>
              </a:spcBef>
              <a:spcAft>
                <a:spcPts val="0"/>
              </a:spcAft>
            </a:pPr>
            <a:endParaRPr lang="en-GB" sz="1800">
              <a:latin typeface="Roboto" panose="02000000000000000000" pitchFamily="2" charset="0"/>
            </a:endParaRPr>
          </a:p>
          <a:p>
            <a:pPr algn="ctr" rtl="0">
              <a:spcBef>
                <a:spcPts val="0"/>
              </a:spcBef>
              <a:spcAft>
                <a:spcPts val="0"/>
              </a:spcAft>
            </a:pPr>
            <a:endParaRPr lang="en-GB" sz="1800" b="0" i="0" u="none" strike="noStrike">
              <a:solidFill>
                <a:srgbClr val="000000"/>
              </a:solidFill>
              <a:effectLst/>
              <a:latin typeface="Roboto" panose="02000000000000000000" pitchFamily="2" charset="0"/>
            </a:endParaRPr>
          </a:p>
          <a:p>
            <a:pPr algn="ctr" rtl="0">
              <a:spcBef>
                <a:spcPts val="0"/>
              </a:spcBef>
              <a:spcAft>
                <a:spcPts val="0"/>
              </a:spcAft>
            </a:pPr>
            <a:endParaRPr lang="en-GB" sz="1800">
              <a:latin typeface="Roboto" panose="02000000000000000000" pitchFamily="2" charset="0"/>
            </a:endParaRPr>
          </a:p>
          <a:p>
            <a:pPr algn="ctr" rtl="0">
              <a:spcBef>
                <a:spcPts val="0"/>
              </a:spcBef>
              <a:spcAft>
                <a:spcPts val="0"/>
              </a:spcAft>
            </a:pPr>
            <a:endParaRPr lang="en-GB" sz="1800" b="0" i="0" u="none" strike="noStrike">
              <a:solidFill>
                <a:srgbClr val="000000"/>
              </a:solidFill>
              <a:effectLst/>
              <a:latin typeface="Roboto" panose="02000000000000000000" pitchFamily="2" charset="0"/>
            </a:endParaRPr>
          </a:p>
          <a:p>
            <a:pPr algn="ctr" rtl="0">
              <a:spcBef>
                <a:spcPts val="0"/>
              </a:spcBef>
              <a:spcAft>
                <a:spcPts val="0"/>
              </a:spcAft>
            </a:pPr>
            <a:endParaRPr lang="en-GB" sz="1800">
              <a:latin typeface="Roboto" panose="02000000000000000000" pitchFamily="2" charset="0"/>
            </a:endParaRPr>
          </a:p>
          <a:p>
            <a:pPr algn="ctr" rtl="0">
              <a:spcBef>
                <a:spcPts val="0"/>
              </a:spcBef>
              <a:spcAft>
                <a:spcPts val="0"/>
              </a:spcAft>
            </a:pPr>
            <a:r>
              <a:rPr lang="en-GB" sz="1800" b="0" i="0" u="none" strike="noStrike">
                <a:solidFill>
                  <a:schemeClr val="tx1"/>
                </a:solidFill>
                <a:effectLst/>
                <a:latin typeface="Roboto"/>
              </a:rPr>
              <a:t>Replace Type Code with Class</a:t>
            </a:r>
            <a:endParaRPr lang="en-GB" sz="2400" b="0">
              <a:solidFill>
                <a:schemeClr val="tx1"/>
              </a:solidFill>
              <a:effectLst/>
              <a:latin typeface="Roboto"/>
            </a:endParaRPr>
          </a:p>
          <a:p>
            <a:br>
              <a:rPr lang="en-GB" sz="2400"/>
            </a:br>
            <a:endParaRPr lang="en-US" sz="1800"/>
          </a:p>
        </p:txBody>
      </p:sp>
    </p:spTree>
    <p:extLst>
      <p:ext uri="{BB962C8B-B14F-4D97-AF65-F5344CB8AC3E}">
        <p14:creationId xmlns:p14="http://schemas.microsoft.com/office/powerpoint/2010/main" val="184437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B44646EC-D9E6-67DC-BE3D-12F00B9B7DAE}"/>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EB3E4D42-FC82-4688-8E72-A3974ABA5CC8}"/>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a:solidFill>
                  <a:schemeClr val="accent5">
                    <a:lumMod val="75000"/>
                  </a:schemeClr>
                </a:solidFill>
              </a:rPr>
              <a:t>Refactoring Technique 2: </a:t>
            </a:r>
            <a:r>
              <a:rPr lang="en-GB" altLang="zh-CN" sz="2000">
                <a:solidFill>
                  <a:schemeClr val="accent5">
                    <a:lumMod val="75000"/>
                  </a:schemeClr>
                </a:solidFill>
              </a:rPr>
              <a:t>Replace Type Code with Class</a:t>
            </a:r>
          </a:p>
          <a:p>
            <a:pPr marL="0" lvl="0" indent="0" algn="l" rtl="0">
              <a:spcBef>
                <a:spcPts val="0"/>
              </a:spcBef>
              <a:spcAft>
                <a:spcPts val="0"/>
              </a:spcAft>
              <a:buNone/>
            </a:pPr>
            <a:endParaRPr sz="200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C483B1F5-CC51-3024-86F7-7BA96C4B0872}"/>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65D5052B-7B42-130D-C560-F9826CCCC986}"/>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AC6AF536-DC8F-E9A0-6919-B1CE53A20E7D}"/>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26132D2F-035D-9204-22B5-284F2FC9DA7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17</a:t>
            </a:fld>
            <a:endParaRPr/>
          </a:p>
        </p:txBody>
      </p:sp>
      <p:sp>
        <p:nvSpPr>
          <p:cNvPr id="3" name="TextBox 2">
            <a:extLst>
              <a:ext uri="{FF2B5EF4-FFF2-40B4-BE49-F238E27FC236}">
                <a16:creationId xmlns:a16="http://schemas.microsoft.com/office/drawing/2014/main" id="{357D3CC9-6ED2-B565-E2A3-BD9937F09B00}"/>
              </a:ext>
            </a:extLst>
          </p:cNvPr>
          <p:cNvSpPr txBox="1"/>
          <p:nvPr/>
        </p:nvSpPr>
        <p:spPr>
          <a:xfrm>
            <a:off x="171900" y="907312"/>
            <a:ext cx="8794575" cy="369332"/>
          </a:xfrm>
          <a:prstGeom prst="rect">
            <a:avLst/>
          </a:prstGeom>
          <a:noFill/>
        </p:spPr>
        <p:txBody>
          <a:bodyPr wrap="square" rtlCol="0">
            <a:spAutoFit/>
          </a:bodyPr>
          <a:lstStyle/>
          <a:p>
            <a:pPr rtl="0">
              <a:spcBef>
                <a:spcPts val="0"/>
              </a:spcBef>
              <a:spcAft>
                <a:spcPts val="0"/>
              </a:spcAft>
            </a:pPr>
            <a:r>
              <a:rPr lang="en-US" sz="1800">
                <a:solidFill>
                  <a:schemeClr val="tx1"/>
                </a:solidFill>
              </a:rPr>
              <a:t>Understanding Type Code</a:t>
            </a:r>
          </a:p>
        </p:txBody>
      </p:sp>
      <p:pic>
        <p:nvPicPr>
          <p:cNvPr id="4" name="Picture 3">
            <a:extLst>
              <a:ext uri="{FF2B5EF4-FFF2-40B4-BE49-F238E27FC236}">
                <a16:creationId xmlns:a16="http://schemas.microsoft.com/office/drawing/2014/main" id="{1901C5E7-C353-77D7-10A8-4E50BB17B471}"/>
              </a:ext>
            </a:extLst>
          </p:cNvPr>
          <p:cNvPicPr>
            <a:picLocks noChangeAspect="1"/>
          </p:cNvPicPr>
          <p:nvPr/>
        </p:nvPicPr>
        <p:blipFill>
          <a:blip r:embed="rId4"/>
          <a:stretch>
            <a:fillRect/>
          </a:stretch>
        </p:blipFill>
        <p:spPr>
          <a:xfrm>
            <a:off x="4729764" y="1476790"/>
            <a:ext cx="3799830" cy="2404227"/>
          </a:xfrm>
          <a:prstGeom prst="rect">
            <a:avLst/>
          </a:prstGeom>
        </p:spPr>
      </p:pic>
      <p:pic>
        <p:nvPicPr>
          <p:cNvPr id="2" name="Picture 1" descr="A screen shot of a computer code">
            <a:extLst>
              <a:ext uri="{FF2B5EF4-FFF2-40B4-BE49-F238E27FC236}">
                <a16:creationId xmlns:a16="http://schemas.microsoft.com/office/drawing/2014/main" id="{5C864D32-0182-FA90-21A5-1CB5E6144B4E}"/>
              </a:ext>
            </a:extLst>
          </p:cNvPr>
          <p:cNvPicPr>
            <a:picLocks noChangeAspect="1"/>
          </p:cNvPicPr>
          <p:nvPr/>
        </p:nvPicPr>
        <p:blipFill>
          <a:blip r:embed="rId5"/>
          <a:stretch>
            <a:fillRect/>
          </a:stretch>
        </p:blipFill>
        <p:spPr>
          <a:xfrm>
            <a:off x="248478" y="1476731"/>
            <a:ext cx="4389783" cy="2355693"/>
          </a:xfrm>
          <a:prstGeom prst="rect">
            <a:avLst/>
          </a:prstGeom>
        </p:spPr>
      </p:pic>
    </p:spTree>
    <p:extLst>
      <p:ext uri="{BB962C8B-B14F-4D97-AF65-F5344CB8AC3E}">
        <p14:creationId xmlns:p14="http://schemas.microsoft.com/office/powerpoint/2010/main" val="202702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B44646EC-D9E6-67DC-BE3D-12F00B9B7DAE}"/>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EB3E4D42-FC82-4688-8E72-A3974ABA5CC8}"/>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a:solidFill>
                  <a:schemeClr val="accent5">
                    <a:lumMod val="75000"/>
                  </a:schemeClr>
                </a:solidFill>
              </a:rPr>
              <a:t>Refactoring Technique 2: </a:t>
            </a:r>
            <a:r>
              <a:rPr lang="en-GB" altLang="zh-CN" sz="2000">
                <a:solidFill>
                  <a:schemeClr val="accent5">
                    <a:lumMod val="75000"/>
                  </a:schemeClr>
                </a:solidFill>
              </a:rPr>
              <a:t>Replace Type Code with Class</a:t>
            </a:r>
          </a:p>
          <a:p>
            <a:pPr marL="0" lvl="0" indent="0" algn="l" rtl="0">
              <a:spcBef>
                <a:spcPts val="0"/>
              </a:spcBef>
              <a:spcAft>
                <a:spcPts val="0"/>
              </a:spcAft>
              <a:buNone/>
            </a:pPr>
            <a:endParaRPr sz="200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C483B1F5-CC51-3024-86F7-7BA96C4B0872}"/>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65D5052B-7B42-130D-C560-F9826CCCC986}"/>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AC6AF536-DC8F-E9A0-6919-B1CE53A20E7D}"/>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26132D2F-035D-9204-22B5-284F2FC9DA7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18</a:t>
            </a:fld>
            <a:endParaRPr/>
          </a:p>
        </p:txBody>
      </p:sp>
      <p:sp>
        <p:nvSpPr>
          <p:cNvPr id="3" name="TextBox 2">
            <a:extLst>
              <a:ext uri="{FF2B5EF4-FFF2-40B4-BE49-F238E27FC236}">
                <a16:creationId xmlns:a16="http://schemas.microsoft.com/office/drawing/2014/main" id="{357D3CC9-6ED2-B565-E2A3-BD9937F09B00}"/>
              </a:ext>
            </a:extLst>
          </p:cNvPr>
          <p:cNvSpPr txBox="1"/>
          <p:nvPr/>
        </p:nvSpPr>
        <p:spPr>
          <a:xfrm>
            <a:off x="171900" y="907312"/>
            <a:ext cx="8794575" cy="1354217"/>
          </a:xfrm>
          <a:prstGeom prst="rect">
            <a:avLst/>
          </a:prstGeom>
          <a:noFill/>
        </p:spPr>
        <p:txBody>
          <a:bodyPr wrap="square" lIns="91440" tIns="45720" rIns="91440" bIns="45720" rtlCol="0" anchor="t">
            <a:spAutoFit/>
          </a:bodyPr>
          <a:lstStyle/>
          <a:p>
            <a:pPr rtl="0">
              <a:spcBef>
                <a:spcPts val="0"/>
              </a:spcBef>
              <a:spcAft>
                <a:spcPts val="0"/>
              </a:spcAft>
            </a:pPr>
            <a:r>
              <a:rPr lang="en-US" sz="1800">
                <a:solidFill>
                  <a:schemeClr val="tx1"/>
                </a:solidFill>
              </a:rPr>
              <a:t>Cons of Type Code:</a:t>
            </a:r>
          </a:p>
          <a:p>
            <a:pPr rtl="0">
              <a:spcBef>
                <a:spcPts val="0"/>
              </a:spcBef>
              <a:spcAft>
                <a:spcPts val="0"/>
              </a:spcAft>
            </a:pPr>
            <a:endParaRPr lang="en-US" sz="1800">
              <a:solidFill>
                <a:schemeClr val="tx1"/>
              </a:solidFill>
            </a:endParaRPr>
          </a:p>
          <a:p>
            <a:pPr marL="285750" lvl="2" indent="-285750" fontAlgn="base">
              <a:spcAft>
                <a:spcPts val="1200"/>
              </a:spcAft>
              <a:buFont typeface="Arial" panose="020B0604020202020204" pitchFamily="34" charset="0"/>
              <a:buChar char="•"/>
            </a:pPr>
            <a:endParaRPr lang="en-GB" sz="1800" b="0" i="0" u="none" strike="noStrike">
              <a:solidFill>
                <a:schemeClr val="tx1"/>
              </a:solidFill>
              <a:effectLst/>
              <a:latin typeface="Roboto" panose="02000000000000000000" pitchFamily="2" charset="0"/>
            </a:endParaRPr>
          </a:p>
          <a:p>
            <a:pPr rtl="0">
              <a:spcBef>
                <a:spcPts val="0"/>
              </a:spcBef>
              <a:spcAft>
                <a:spcPts val="0"/>
              </a:spcAft>
            </a:pPr>
            <a:endParaRPr lang="en-US" sz="1800">
              <a:solidFill>
                <a:schemeClr val="tx1"/>
              </a:solidFill>
            </a:endParaRPr>
          </a:p>
        </p:txBody>
      </p:sp>
      <p:sp>
        <p:nvSpPr>
          <p:cNvPr id="2" name="TextBox 1">
            <a:extLst>
              <a:ext uri="{FF2B5EF4-FFF2-40B4-BE49-F238E27FC236}">
                <a16:creationId xmlns:a16="http://schemas.microsoft.com/office/drawing/2014/main" id="{E66196CB-AAA1-710A-9B65-1C289E7719A5}"/>
              </a:ext>
            </a:extLst>
          </p:cNvPr>
          <p:cNvSpPr txBox="1"/>
          <p:nvPr/>
        </p:nvSpPr>
        <p:spPr>
          <a:xfrm>
            <a:off x="244622" y="1350654"/>
            <a:ext cx="8416674"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1800"/>
          </a:p>
          <a:p>
            <a:pPr marL="285750" lvl="2" indent="-285750">
              <a:buFont typeface="Arial,Sans-Serif"/>
              <a:buChar char="•"/>
            </a:pPr>
            <a:r>
              <a:rPr lang="en-GB" sz="1800">
                <a:solidFill>
                  <a:schemeClr val="tx1"/>
                </a:solidFill>
              </a:rPr>
              <a:t>Lack of Meaningful Semantics</a:t>
            </a:r>
            <a:endParaRPr lang="en-US" sz="1800"/>
          </a:p>
          <a:p>
            <a:pPr lvl="2"/>
            <a:endParaRPr lang="en-GB" sz="1800">
              <a:latin typeface="Segoe UI"/>
              <a:cs typeface="Segoe UI"/>
            </a:endParaRPr>
          </a:p>
          <a:p>
            <a:pPr marL="285750" lvl="2" indent="-285750">
              <a:buFont typeface="Arial,Sans-Serif"/>
              <a:buChar char="•"/>
            </a:pPr>
            <a:r>
              <a:rPr lang="en-GB" sz="1800">
                <a:solidFill>
                  <a:schemeClr val="tx1"/>
                </a:solidFill>
              </a:rPr>
              <a:t>Violation of Encapsulation</a:t>
            </a:r>
            <a:endParaRPr lang="en-US" sz="1800">
              <a:solidFill>
                <a:schemeClr val="tx1"/>
              </a:solidFill>
            </a:endParaRPr>
          </a:p>
          <a:p>
            <a:pPr lvl="2"/>
            <a:endParaRPr lang="en-US" sz="1800">
              <a:latin typeface="Segoe UI"/>
              <a:cs typeface="Segoe UI"/>
            </a:endParaRPr>
          </a:p>
          <a:p>
            <a:pPr marL="285750" lvl="2" indent="-285750">
              <a:buFont typeface="Arial,Sans-Serif"/>
              <a:buChar char="•"/>
            </a:pPr>
            <a:r>
              <a:rPr lang="en-GB" sz="1800">
                <a:solidFill>
                  <a:schemeClr val="tx1"/>
                </a:solidFill>
              </a:rPr>
              <a:t>Limited Extensibility</a:t>
            </a:r>
            <a:endParaRPr lang="en-US" sz="1800">
              <a:solidFill>
                <a:schemeClr val="tx1"/>
              </a:solidFill>
            </a:endParaRPr>
          </a:p>
          <a:p>
            <a:pPr lvl="2"/>
            <a:endParaRPr lang="en-GB" sz="1800">
              <a:latin typeface="Segoe UI"/>
              <a:cs typeface="Segoe UI"/>
            </a:endParaRPr>
          </a:p>
          <a:p>
            <a:pPr marL="285750" lvl="2" indent="-285750">
              <a:buFont typeface="Arial,Sans-Serif"/>
              <a:buChar char="•"/>
            </a:pPr>
            <a:r>
              <a:rPr lang="en-GB" sz="1800">
                <a:solidFill>
                  <a:schemeClr val="tx1"/>
                </a:solidFill>
              </a:rPr>
              <a:t>Difficulty in Maintenance</a:t>
            </a:r>
            <a:endParaRPr lang="en-US" sz="1800">
              <a:solidFill>
                <a:schemeClr val="tx1"/>
              </a:solidFill>
            </a:endParaRPr>
          </a:p>
          <a:p>
            <a:pPr lvl="2"/>
            <a:endParaRPr lang="en-US" sz="1800">
              <a:latin typeface="Segoe UI"/>
              <a:cs typeface="Segoe UI"/>
            </a:endParaRPr>
          </a:p>
          <a:p>
            <a:pPr marL="285750" lvl="2" indent="-285750">
              <a:spcAft>
                <a:spcPts val="1200"/>
              </a:spcAft>
              <a:buFont typeface="Arial,Sans-Serif"/>
              <a:buChar char="•"/>
            </a:pPr>
            <a:r>
              <a:rPr lang="en-GB" sz="1800">
                <a:solidFill>
                  <a:schemeClr val="tx1"/>
                </a:solidFill>
              </a:rPr>
              <a:t>Lack of Type Safety</a:t>
            </a:r>
            <a:endParaRPr lang="en-US">
              <a:solidFill>
                <a:schemeClr val="tx1"/>
              </a:solidFill>
            </a:endParaRPr>
          </a:p>
          <a:p>
            <a:endParaRPr lang="en-US"/>
          </a:p>
        </p:txBody>
      </p:sp>
    </p:spTree>
    <p:extLst>
      <p:ext uri="{BB962C8B-B14F-4D97-AF65-F5344CB8AC3E}">
        <p14:creationId xmlns:p14="http://schemas.microsoft.com/office/powerpoint/2010/main" val="233567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66">
          <a:extLst>
            <a:ext uri="{FF2B5EF4-FFF2-40B4-BE49-F238E27FC236}">
              <a16:creationId xmlns:a16="http://schemas.microsoft.com/office/drawing/2014/main" id="{B44646EC-D9E6-67DC-BE3D-12F00B9B7DAE}"/>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EB3E4D42-FC82-4688-8E72-A3974ABA5CC8}"/>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a:solidFill>
                  <a:schemeClr val="accent5">
                    <a:lumMod val="75000"/>
                  </a:schemeClr>
                </a:solidFill>
              </a:rPr>
              <a:t>Refactoring Technique 2: </a:t>
            </a:r>
            <a:r>
              <a:rPr lang="en-GB" altLang="zh-CN" sz="2000">
                <a:solidFill>
                  <a:schemeClr val="accent5">
                    <a:lumMod val="75000"/>
                  </a:schemeClr>
                </a:solidFill>
              </a:rPr>
              <a:t>Replace Type Code with Class</a:t>
            </a:r>
          </a:p>
          <a:p>
            <a:pPr marL="0" lvl="0" indent="0" algn="l" rtl="0">
              <a:spcBef>
                <a:spcPts val="0"/>
              </a:spcBef>
              <a:spcAft>
                <a:spcPts val="0"/>
              </a:spcAft>
              <a:buNone/>
            </a:pPr>
            <a:endParaRPr sz="200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C483B1F5-CC51-3024-86F7-7BA96C4B0872}"/>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65D5052B-7B42-130D-C560-F9826CCCC986}"/>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AC6AF536-DC8F-E9A0-6919-B1CE53A20E7D}"/>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26132D2F-035D-9204-22B5-284F2FC9DA7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19</a:t>
            </a:fld>
            <a:endParaRPr/>
          </a:p>
        </p:txBody>
      </p:sp>
      <p:sp>
        <p:nvSpPr>
          <p:cNvPr id="3" name="TextBox 2">
            <a:extLst>
              <a:ext uri="{FF2B5EF4-FFF2-40B4-BE49-F238E27FC236}">
                <a16:creationId xmlns:a16="http://schemas.microsoft.com/office/drawing/2014/main" id="{357D3CC9-6ED2-B565-E2A3-BD9937F09B00}"/>
              </a:ext>
            </a:extLst>
          </p:cNvPr>
          <p:cNvSpPr txBox="1"/>
          <p:nvPr/>
        </p:nvSpPr>
        <p:spPr>
          <a:xfrm>
            <a:off x="171900" y="907312"/>
            <a:ext cx="8794575" cy="3539430"/>
          </a:xfrm>
          <a:prstGeom prst="rect">
            <a:avLst/>
          </a:prstGeom>
          <a:noFill/>
        </p:spPr>
        <p:txBody>
          <a:bodyPr wrap="square" lIns="91440" tIns="45720" rIns="91440" bIns="45720" rtlCol="0" anchor="t">
            <a:spAutoFit/>
          </a:bodyPr>
          <a:lstStyle/>
          <a:p>
            <a:pPr rtl="0">
              <a:spcBef>
                <a:spcPts val="0"/>
              </a:spcBef>
              <a:spcAft>
                <a:spcPts val="0"/>
              </a:spcAft>
            </a:pPr>
            <a:r>
              <a:rPr lang="en-US">
                <a:solidFill>
                  <a:schemeClr val="tx1"/>
                </a:solidFill>
              </a:rPr>
              <a:t>How to tackle this code smell? --- code walkthrough</a:t>
            </a:r>
          </a:p>
          <a:p>
            <a:pPr rtl="0">
              <a:spcBef>
                <a:spcPts val="0"/>
              </a:spcBef>
              <a:spcAft>
                <a:spcPts val="0"/>
              </a:spcAft>
            </a:pPr>
            <a:endParaRPr lang="en-US" sz="1200">
              <a:solidFill>
                <a:schemeClr val="tx1"/>
              </a:solidFill>
            </a:endParaRPr>
          </a:p>
          <a:p>
            <a:pPr marL="228600" indent="-228600" rtl="0">
              <a:spcBef>
                <a:spcPts val="0"/>
              </a:spcBef>
              <a:spcAft>
                <a:spcPts val="0"/>
              </a:spcAft>
              <a:buFont typeface="+mj-lt"/>
              <a:buAutoNum type="arabicPeriod"/>
            </a:pPr>
            <a:r>
              <a:rPr lang="en-GB" sz="1200">
                <a:solidFill>
                  <a:schemeClr val="bg2"/>
                </a:solidFill>
              </a:rPr>
              <a:t>Create a new class and give it a new name that corresponds to the purpose of the coded type. Here we’ll call it type class.</a:t>
            </a:r>
          </a:p>
          <a:p>
            <a:pPr marL="228600" indent="-228600" rtl="0">
              <a:spcBef>
                <a:spcPts val="0"/>
              </a:spcBef>
              <a:spcAft>
                <a:spcPts val="0"/>
              </a:spcAft>
              <a:buFont typeface="+mj-lt"/>
              <a:buAutoNum type="arabicPeriod"/>
            </a:pPr>
            <a:endParaRPr lang="en-GB" sz="1200">
              <a:solidFill>
                <a:schemeClr val="bg2"/>
              </a:solidFill>
            </a:endParaRPr>
          </a:p>
          <a:p>
            <a:pPr marL="228600" indent="-228600" rtl="0">
              <a:spcBef>
                <a:spcPts val="0"/>
              </a:spcBef>
              <a:spcAft>
                <a:spcPts val="0"/>
              </a:spcAft>
              <a:buFont typeface="+mj-lt"/>
              <a:buAutoNum type="arabicPeriod"/>
            </a:pPr>
            <a:r>
              <a:rPr lang="en-GB" sz="1200">
                <a:solidFill>
                  <a:schemeClr val="bg2"/>
                </a:solidFill>
              </a:rPr>
              <a:t>Copy the field containing type code to the type class and make it private. Then create a getter for the field. A value will be set for this field only from the constructor.</a:t>
            </a:r>
          </a:p>
          <a:p>
            <a:pPr marL="228600" indent="-228600" rtl="0">
              <a:spcBef>
                <a:spcPts val="0"/>
              </a:spcBef>
              <a:spcAft>
                <a:spcPts val="0"/>
              </a:spcAft>
              <a:buFont typeface="+mj-lt"/>
              <a:buAutoNum type="arabicPeriod"/>
            </a:pPr>
            <a:endParaRPr lang="en-GB" sz="1200">
              <a:solidFill>
                <a:schemeClr val="bg2"/>
              </a:solidFill>
            </a:endParaRPr>
          </a:p>
          <a:p>
            <a:pPr marL="228600" indent="-228600" rtl="0">
              <a:spcBef>
                <a:spcPts val="0"/>
              </a:spcBef>
              <a:spcAft>
                <a:spcPts val="0"/>
              </a:spcAft>
              <a:buFont typeface="+mj-lt"/>
              <a:buAutoNum type="arabicPeriod"/>
            </a:pPr>
            <a:r>
              <a:rPr lang="en-GB" sz="1200">
                <a:solidFill>
                  <a:schemeClr val="bg2"/>
                </a:solidFill>
              </a:rPr>
              <a:t>For each value of the coded type, create a static method in type class. It’ll be creating a new type class object corresponding to this value of the coded type.</a:t>
            </a:r>
          </a:p>
          <a:p>
            <a:pPr marL="228600" indent="-228600" rtl="0">
              <a:spcBef>
                <a:spcPts val="0"/>
              </a:spcBef>
              <a:spcAft>
                <a:spcPts val="0"/>
              </a:spcAft>
              <a:buFont typeface="+mj-lt"/>
              <a:buAutoNum type="arabicPeriod"/>
            </a:pPr>
            <a:endParaRPr lang="en-GB" sz="1200">
              <a:solidFill>
                <a:schemeClr val="bg2"/>
              </a:solidFill>
            </a:endParaRPr>
          </a:p>
          <a:p>
            <a:pPr marL="228600" indent="-228600" rtl="0">
              <a:spcBef>
                <a:spcPts val="0"/>
              </a:spcBef>
              <a:spcAft>
                <a:spcPts val="0"/>
              </a:spcAft>
              <a:buFont typeface="+mj-lt"/>
              <a:buAutoNum type="arabicPeriod"/>
            </a:pPr>
            <a:r>
              <a:rPr lang="en-GB" sz="1200">
                <a:solidFill>
                  <a:schemeClr val="bg2"/>
                </a:solidFill>
              </a:rPr>
              <a:t>In the original class, replace the type of the coded field with type class. Create a new object of this type in the constructor as well as in the field setter. Change the field getter so that it calls the type class getter.</a:t>
            </a:r>
          </a:p>
          <a:p>
            <a:pPr marL="228600" indent="-228600" rtl="0">
              <a:spcBef>
                <a:spcPts val="0"/>
              </a:spcBef>
              <a:spcAft>
                <a:spcPts val="0"/>
              </a:spcAft>
              <a:buFont typeface="+mj-lt"/>
              <a:buAutoNum type="arabicPeriod"/>
            </a:pPr>
            <a:endParaRPr lang="en-GB" sz="1200">
              <a:solidFill>
                <a:schemeClr val="bg2"/>
              </a:solidFill>
            </a:endParaRPr>
          </a:p>
          <a:p>
            <a:pPr marL="228600" indent="-228600" rtl="0">
              <a:spcBef>
                <a:spcPts val="0"/>
              </a:spcBef>
              <a:spcAft>
                <a:spcPts val="0"/>
              </a:spcAft>
              <a:buFont typeface="+mj-lt"/>
              <a:buAutoNum type="arabicPeriod"/>
            </a:pPr>
            <a:r>
              <a:rPr lang="en-GB" sz="1200">
                <a:solidFill>
                  <a:schemeClr val="bg2"/>
                </a:solidFill>
              </a:rPr>
              <a:t>Replace any mentions of values of the coded type with calls of the relevant type class static methods.</a:t>
            </a:r>
          </a:p>
          <a:p>
            <a:pPr marL="228600" indent="-228600" rtl="0">
              <a:spcBef>
                <a:spcPts val="0"/>
              </a:spcBef>
              <a:spcAft>
                <a:spcPts val="0"/>
              </a:spcAft>
              <a:buFont typeface="+mj-lt"/>
              <a:buAutoNum type="arabicPeriod"/>
            </a:pPr>
            <a:endParaRPr lang="en-GB" sz="1200">
              <a:solidFill>
                <a:schemeClr val="bg2"/>
              </a:solidFill>
            </a:endParaRPr>
          </a:p>
          <a:p>
            <a:pPr marL="228600" indent="-228600" rtl="0">
              <a:spcBef>
                <a:spcPts val="0"/>
              </a:spcBef>
              <a:spcAft>
                <a:spcPts val="0"/>
              </a:spcAft>
              <a:buFont typeface="+mj-lt"/>
              <a:buAutoNum type="arabicPeriod"/>
            </a:pPr>
            <a:r>
              <a:rPr lang="en-GB" sz="1200">
                <a:solidFill>
                  <a:schemeClr val="bg2"/>
                </a:solidFill>
              </a:rPr>
              <a:t>Remove the coded type constants from the original class.</a:t>
            </a:r>
            <a:endParaRPr lang="en-US" sz="1200">
              <a:solidFill>
                <a:schemeClr val="bg2"/>
              </a:solidFill>
            </a:endParaRPr>
          </a:p>
          <a:p>
            <a:pPr rtl="0">
              <a:spcBef>
                <a:spcPts val="0"/>
              </a:spcBef>
              <a:spcAft>
                <a:spcPts val="0"/>
              </a:spcAft>
            </a:pPr>
            <a:endParaRPr lang="en-US" sz="1200">
              <a:solidFill>
                <a:schemeClr val="tx1"/>
              </a:solidFill>
            </a:endParaRPr>
          </a:p>
          <a:p>
            <a:pPr rtl="0">
              <a:spcBef>
                <a:spcPts val="0"/>
              </a:spcBef>
              <a:spcAft>
                <a:spcPts val="0"/>
              </a:spcAft>
            </a:pPr>
            <a:endParaRPr lang="en-US" sz="1200">
              <a:solidFill>
                <a:schemeClr val="tx1"/>
              </a:solidFill>
            </a:endParaRPr>
          </a:p>
        </p:txBody>
      </p:sp>
    </p:spTree>
    <p:extLst>
      <p:ext uri="{BB962C8B-B14F-4D97-AF65-F5344CB8AC3E}">
        <p14:creationId xmlns:p14="http://schemas.microsoft.com/office/powerpoint/2010/main" val="871179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1f0e0ef71b3_1_5"/>
          <p:cNvSpPr txBox="1"/>
          <p:nvPr/>
        </p:nvSpPr>
        <p:spPr>
          <a:xfrm>
            <a:off x="250200" y="124141"/>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solidFill>
                  <a:schemeClr val="accent5">
                    <a:lumMod val="75000"/>
                  </a:schemeClr>
                </a:solidFill>
              </a:rPr>
              <a:t>Taxonomy of Code Smells</a:t>
            </a:r>
            <a:endParaRPr lang="en-US" sz="2500" dirty="0">
              <a:solidFill>
                <a:schemeClr val="accent5">
                  <a:lumMod val="75000"/>
                </a:schemeClr>
              </a:solidFill>
            </a:endParaRPr>
          </a:p>
        </p:txBody>
      </p:sp>
      <p:grpSp>
        <p:nvGrpSpPr>
          <p:cNvPr id="69" name="Google Shape;69;g1f0e0ef71b3_1_5"/>
          <p:cNvGrpSpPr/>
          <p:nvPr/>
        </p:nvGrpSpPr>
        <p:grpSpPr>
          <a:xfrm>
            <a:off x="171900" y="38500"/>
            <a:ext cx="8867250" cy="704375"/>
            <a:chOff x="171900" y="38500"/>
            <a:chExt cx="8867250" cy="704375"/>
          </a:xfrm>
        </p:grpSpPr>
        <p:pic>
          <p:nvPicPr>
            <p:cNvPr id="70" name="Google Shape;70;g1f0e0ef71b3_1_5"/>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2</a:t>
            </a:fld>
            <a:endParaRPr/>
          </a:p>
        </p:txBody>
      </p:sp>
      <p:sp>
        <p:nvSpPr>
          <p:cNvPr id="2" name="object 4">
            <a:extLst>
              <a:ext uri="{FF2B5EF4-FFF2-40B4-BE49-F238E27FC236}">
                <a16:creationId xmlns:a16="http://schemas.microsoft.com/office/drawing/2014/main" id="{2BBE53F7-A857-361E-F24B-7F0568BA1583}"/>
              </a:ext>
            </a:extLst>
          </p:cNvPr>
          <p:cNvSpPr txBox="1"/>
          <p:nvPr/>
        </p:nvSpPr>
        <p:spPr>
          <a:xfrm>
            <a:off x="2295630" y="4743069"/>
            <a:ext cx="5360194" cy="281487"/>
          </a:xfrm>
          <a:prstGeom prst="rect">
            <a:avLst/>
          </a:prstGeom>
        </p:spPr>
        <p:txBody>
          <a:bodyPr vert="horz" wrap="square" lIns="0" tIns="24765" rIns="0" bIns="0" rtlCol="0">
            <a:spAutoFit/>
          </a:bodyPr>
          <a:lstStyle/>
          <a:p>
            <a:pPr marL="9525" marR="3810" defTabSz="685800">
              <a:lnSpc>
                <a:spcPts val="975"/>
              </a:lnSpc>
              <a:spcBef>
                <a:spcPts val="195"/>
              </a:spcBef>
              <a:buClrTx/>
            </a:pPr>
            <a:r>
              <a:rPr sz="900" dirty="0">
                <a:solidFill>
                  <a:srgbClr val="262626"/>
                </a:solidFill>
                <a:latin typeface="Calibri"/>
                <a:cs typeface="Calibri"/>
              </a:rPr>
              <a:t>[1]</a:t>
            </a:r>
            <a:r>
              <a:rPr sz="900" spc="-26" dirty="0">
                <a:solidFill>
                  <a:srgbClr val="262626"/>
                </a:solidFill>
                <a:latin typeface="Calibri"/>
                <a:cs typeface="Calibri"/>
              </a:rPr>
              <a:t> </a:t>
            </a:r>
            <a:r>
              <a:rPr sz="900" dirty="0">
                <a:solidFill>
                  <a:srgbClr val="262626"/>
                </a:solidFill>
                <a:latin typeface="Calibri"/>
                <a:cs typeface="Calibri"/>
              </a:rPr>
              <a:t>Mäntylä,</a:t>
            </a:r>
            <a:r>
              <a:rPr sz="900" spc="-15" dirty="0">
                <a:solidFill>
                  <a:srgbClr val="262626"/>
                </a:solidFill>
                <a:latin typeface="Calibri"/>
                <a:cs typeface="Calibri"/>
              </a:rPr>
              <a:t> </a:t>
            </a:r>
            <a:r>
              <a:rPr sz="900" dirty="0">
                <a:solidFill>
                  <a:srgbClr val="262626"/>
                </a:solidFill>
                <a:latin typeface="Calibri"/>
                <a:cs typeface="Calibri"/>
              </a:rPr>
              <a:t>M.</a:t>
            </a:r>
            <a:r>
              <a:rPr sz="900" spc="-11" dirty="0">
                <a:solidFill>
                  <a:srgbClr val="262626"/>
                </a:solidFill>
                <a:latin typeface="Calibri"/>
                <a:cs typeface="Calibri"/>
              </a:rPr>
              <a:t> </a:t>
            </a:r>
            <a:r>
              <a:rPr sz="900" spc="-49" dirty="0">
                <a:solidFill>
                  <a:srgbClr val="262626"/>
                </a:solidFill>
                <a:latin typeface="Calibri"/>
                <a:cs typeface="Calibri"/>
              </a:rPr>
              <a:t>V.</a:t>
            </a:r>
            <a:r>
              <a:rPr sz="900" spc="-4" dirty="0">
                <a:solidFill>
                  <a:srgbClr val="262626"/>
                </a:solidFill>
                <a:latin typeface="Calibri"/>
                <a:cs typeface="Calibri"/>
              </a:rPr>
              <a:t> </a:t>
            </a:r>
            <a:r>
              <a:rPr sz="900" dirty="0">
                <a:solidFill>
                  <a:srgbClr val="262626"/>
                </a:solidFill>
                <a:latin typeface="Calibri"/>
                <a:cs typeface="Calibri"/>
              </a:rPr>
              <a:t>and</a:t>
            </a:r>
            <a:r>
              <a:rPr sz="900" spc="-15" dirty="0">
                <a:solidFill>
                  <a:srgbClr val="262626"/>
                </a:solidFill>
                <a:latin typeface="Calibri"/>
                <a:cs typeface="Calibri"/>
              </a:rPr>
              <a:t> </a:t>
            </a:r>
            <a:r>
              <a:rPr sz="900" dirty="0">
                <a:solidFill>
                  <a:srgbClr val="262626"/>
                </a:solidFill>
                <a:latin typeface="Calibri"/>
                <a:cs typeface="Calibri"/>
              </a:rPr>
              <a:t>Lassenius,</a:t>
            </a:r>
            <a:r>
              <a:rPr sz="900" spc="-15" dirty="0">
                <a:solidFill>
                  <a:srgbClr val="262626"/>
                </a:solidFill>
                <a:latin typeface="Calibri"/>
                <a:cs typeface="Calibri"/>
              </a:rPr>
              <a:t> </a:t>
            </a:r>
            <a:r>
              <a:rPr sz="900" dirty="0">
                <a:solidFill>
                  <a:srgbClr val="262626"/>
                </a:solidFill>
                <a:latin typeface="Calibri"/>
                <a:cs typeface="Calibri"/>
              </a:rPr>
              <a:t>C.,</a:t>
            </a:r>
            <a:r>
              <a:rPr sz="900" spc="-11" dirty="0">
                <a:solidFill>
                  <a:srgbClr val="262626"/>
                </a:solidFill>
                <a:latin typeface="Calibri"/>
                <a:cs typeface="Calibri"/>
              </a:rPr>
              <a:t> </a:t>
            </a:r>
            <a:r>
              <a:rPr sz="900" spc="-8" dirty="0">
                <a:solidFill>
                  <a:srgbClr val="262626"/>
                </a:solidFill>
                <a:latin typeface="Calibri"/>
                <a:cs typeface="Calibri"/>
              </a:rPr>
              <a:t>"Subjective</a:t>
            </a:r>
            <a:r>
              <a:rPr sz="900" spc="-11" dirty="0">
                <a:solidFill>
                  <a:srgbClr val="262626"/>
                </a:solidFill>
                <a:latin typeface="Calibri"/>
                <a:cs typeface="Calibri"/>
              </a:rPr>
              <a:t> </a:t>
            </a:r>
            <a:r>
              <a:rPr sz="900" spc="-8" dirty="0">
                <a:solidFill>
                  <a:srgbClr val="262626"/>
                </a:solidFill>
                <a:latin typeface="Calibri"/>
                <a:cs typeface="Calibri"/>
              </a:rPr>
              <a:t>Evaluation</a:t>
            </a:r>
            <a:r>
              <a:rPr sz="900" spc="-15" dirty="0">
                <a:solidFill>
                  <a:srgbClr val="262626"/>
                </a:solidFill>
                <a:latin typeface="Calibri"/>
                <a:cs typeface="Calibri"/>
              </a:rPr>
              <a:t> </a:t>
            </a:r>
            <a:r>
              <a:rPr sz="900" dirty="0">
                <a:solidFill>
                  <a:srgbClr val="262626"/>
                </a:solidFill>
                <a:latin typeface="Calibri"/>
                <a:cs typeface="Calibri"/>
              </a:rPr>
              <a:t>of</a:t>
            </a:r>
            <a:r>
              <a:rPr sz="900" spc="-11" dirty="0">
                <a:solidFill>
                  <a:srgbClr val="262626"/>
                </a:solidFill>
                <a:latin typeface="Calibri"/>
                <a:cs typeface="Calibri"/>
              </a:rPr>
              <a:t> </a:t>
            </a:r>
            <a:r>
              <a:rPr sz="900" dirty="0">
                <a:solidFill>
                  <a:srgbClr val="262626"/>
                </a:solidFill>
                <a:latin typeface="Calibri"/>
                <a:cs typeface="Calibri"/>
              </a:rPr>
              <a:t>Software</a:t>
            </a:r>
            <a:r>
              <a:rPr sz="900" spc="-11" dirty="0">
                <a:solidFill>
                  <a:srgbClr val="262626"/>
                </a:solidFill>
                <a:latin typeface="Calibri"/>
                <a:cs typeface="Calibri"/>
              </a:rPr>
              <a:t> </a:t>
            </a:r>
            <a:r>
              <a:rPr sz="900" spc="-8" dirty="0">
                <a:solidFill>
                  <a:srgbClr val="262626"/>
                </a:solidFill>
                <a:latin typeface="Calibri"/>
                <a:cs typeface="Calibri"/>
              </a:rPr>
              <a:t>Evolvability</a:t>
            </a:r>
            <a:r>
              <a:rPr sz="900" spc="-15" dirty="0">
                <a:solidFill>
                  <a:srgbClr val="262626"/>
                </a:solidFill>
                <a:latin typeface="Calibri"/>
                <a:cs typeface="Calibri"/>
              </a:rPr>
              <a:t> </a:t>
            </a:r>
            <a:r>
              <a:rPr sz="900" dirty="0">
                <a:solidFill>
                  <a:srgbClr val="262626"/>
                </a:solidFill>
                <a:latin typeface="Calibri"/>
                <a:cs typeface="Calibri"/>
              </a:rPr>
              <a:t>Using</a:t>
            </a:r>
            <a:r>
              <a:rPr sz="900" spc="-15" dirty="0">
                <a:solidFill>
                  <a:srgbClr val="262626"/>
                </a:solidFill>
                <a:latin typeface="Calibri"/>
                <a:cs typeface="Calibri"/>
              </a:rPr>
              <a:t> </a:t>
            </a:r>
            <a:r>
              <a:rPr sz="900" dirty="0">
                <a:solidFill>
                  <a:srgbClr val="262626"/>
                </a:solidFill>
                <a:latin typeface="Calibri"/>
                <a:cs typeface="Calibri"/>
              </a:rPr>
              <a:t>Code</a:t>
            </a:r>
            <a:r>
              <a:rPr sz="900" spc="-8" dirty="0">
                <a:solidFill>
                  <a:srgbClr val="262626"/>
                </a:solidFill>
                <a:latin typeface="Calibri"/>
                <a:cs typeface="Calibri"/>
              </a:rPr>
              <a:t> </a:t>
            </a:r>
            <a:r>
              <a:rPr sz="900" dirty="0">
                <a:solidFill>
                  <a:srgbClr val="262626"/>
                </a:solidFill>
                <a:latin typeface="Calibri"/>
                <a:cs typeface="Calibri"/>
              </a:rPr>
              <a:t>Smells:</a:t>
            </a:r>
            <a:r>
              <a:rPr sz="900" spc="-11" dirty="0">
                <a:solidFill>
                  <a:srgbClr val="262626"/>
                </a:solidFill>
                <a:latin typeface="Calibri"/>
                <a:cs typeface="Calibri"/>
              </a:rPr>
              <a:t> </a:t>
            </a:r>
            <a:r>
              <a:rPr sz="900" dirty="0">
                <a:solidFill>
                  <a:srgbClr val="262626"/>
                </a:solidFill>
                <a:latin typeface="Calibri"/>
                <a:cs typeface="Calibri"/>
              </a:rPr>
              <a:t>An</a:t>
            </a:r>
            <a:r>
              <a:rPr sz="900" spc="-15" dirty="0">
                <a:solidFill>
                  <a:srgbClr val="262626"/>
                </a:solidFill>
                <a:latin typeface="Calibri"/>
                <a:cs typeface="Calibri"/>
              </a:rPr>
              <a:t> </a:t>
            </a:r>
            <a:r>
              <a:rPr sz="900" spc="-8" dirty="0">
                <a:solidFill>
                  <a:srgbClr val="262626"/>
                </a:solidFill>
                <a:latin typeface="Calibri"/>
                <a:cs typeface="Calibri"/>
              </a:rPr>
              <a:t>Empirical </a:t>
            </a:r>
            <a:r>
              <a:rPr sz="900" dirty="0">
                <a:solidFill>
                  <a:srgbClr val="262626"/>
                </a:solidFill>
                <a:latin typeface="Calibri"/>
                <a:cs typeface="Calibri"/>
              </a:rPr>
              <a:t>Study".</a:t>
            </a:r>
            <a:r>
              <a:rPr sz="900" spc="-23" dirty="0">
                <a:solidFill>
                  <a:srgbClr val="262626"/>
                </a:solidFill>
                <a:latin typeface="Calibri"/>
                <a:cs typeface="Calibri"/>
              </a:rPr>
              <a:t> </a:t>
            </a:r>
            <a:r>
              <a:rPr sz="900" dirty="0">
                <a:solidFill>
                  <a:srgbClr val="262626"/>
                </a:solidFill>
                <a:latin typeface="Calibri"/>
                <a:cs typeface="Calibri"/>
              </a:rPr>
              <a:t>Journal</a:t>
            </a:r>
            <a:r>
              <a:rPr sz="900" spc="-19" dirty="0">
                <a:solidFill>
                  <a:srgbClr val="262626"/>
                </a:solidFill>
                <a:latin typeface="Calibri"/>
                <a:cs typeface="Calibri"/>
              </a:rPr>
              <a:t> </a:t>
            </a:r>
            <a:r>
              <a:rPr sz="900" dirty="0">
                <a:solidFill>
                  <a:srgbClr val="262626"/>
                </a:solidFill>
                <a:latin typeface="Calibri"/>
                <a:cs typeface="Calibri"/>
              </a:rPr>
              <a:t>of</a:t>
            </a:r>
            <a:r>
              <a:rPr sz="900" spc="-23" dirty="0">
                <a:solidFill>
                  <a:srgbClr val="262626"/>
                </a:solidFill>
                <a:latin typeface="Calibri"/>
                <a:cs typeface="Calibri"/>
              </a:rPr>
              <a:t> </a:t>
            </a:r>
            <a:r>
              <a:rPr sz="900" dirty="0">
                <a:solidFill>
                  <a:srgbClr val="262626"/>
                </a:solidFill>
                <a:latin typeface="Calibri"/>
                <a:cs typeface="Calibri"/>
              </a:rPr>
              <a:t>Empirical</a:t>
            </a:r>
            <a:r>
              <a:rPr sz="900" spc="-19" dirty="0">
                <a:solidFill>
                  <a:srgbClr val="262626"/>
                </a:solidFill>
                <a:latin typeface="Calibri"/>
                <a:cs typeface="Calibri"/>
              </a:rPr>
              <a:t> </a:t>
            </a:r>
            <a:r>
              <a:rPr sz="900" dirty="0">
                <a:solidFill>
                  <a:srgbClr val="262626"/>
                </a:solidFill>
                <a:latin typeface="Calibri"/>
                <a:cs typeface="Calibri"/>
              </a:rPr>
              <a:t>Soft.</a:t>
            </a:r>
            <a:r>
              <a:rPr sz="900" spc="-23" dirty="0">
                <a:solidFill>
                  <a:srgbClr val="262626"/>
                </a:solidFill>
                <a:latin typeface="Calibri"/>
                <a:cs typeface="Calibri"/>
              </a:rPr>
              <a:t> </a:t>
            </a:r>
            <a:r>
              <a:rPr sz="900" dirty="0">
                <a:solidFill>
                  <a:srgbClr val="262626"/>
                </a:solidFill>
                <a:latin typeface="Calibri"/>
                <a:cs typeface="Calibri"/>
              </a:rPr>
              <a:t>Engineering,</a:t>
            </a:r>
            <a:r>
              <a:rPr sz="900" spc="-19" dirty="0">
                <a:solidFill>
                  <a:srgbClr val="262626"/>
                </a:solidFill>
                <a:latin typeface="Calibri"/>
                <a:cs typeface="Calibri"/>
              </a:rPr>
              <a:t> </a:t>
            </a:r>
            <a:r>
              <a:rPr sz="900" dirty="0">
                <a:solidFill>
                  <a:srgbClr val="262626"/>
                </a:solidFill>
                <a:latin typeface="Calibri"/>
                <a:cs typeface="Calibri"/>
              </a:rPr>
              <a:t>vol.</a:t>
            </a:r>
            <a:r>
              <a:rPr sz="900" spc="-19" dirty="0">
                <a:solidFill>
                  <a:srgbClr val="262626"/>
                </a:solidFill>
                <a:latin typeface="Calibri"/>
                <a:cs typeface="Calibri"/>
              </a:rPr>
              <a:t> </a:t>
            </a:r>
            <a:r>
              <a:rPr sz="900" dirty="0">
                <a:solidFill>
                  <a:srgbClr val="262626"/>
                </a:solidFill>
                <a:latin typeface="Calibri"/>
                <a:cs typeface="Calibri"/>
              </a:rPr>
              <a:t>11,</a:t>
            </a:r>
            <a:r>
              <a:rPr sz="900" spc="-23" dirty="0">
                <a:solidFill>
                  <a:srgbClr val="262626"/>
                </a:solidFill>
                <a:latin typeface="Calibri"/>
                <a:cs typeface="Calibri"/>
              </a:rPr>
              <a:t> </a:t>
            </a:r>
            <a:r>
              <a:rPr sz="900" dirty="0">
                <a:solidFill>
                  <a:srgbClr val="262626"/>
                </a:solidFill>
                <a:latin typeface="Calibri"/>
                <a:cs typeface="Calibri"/>
              </a:rPr>
              <a:t>no.</a:t>
            </a:r>
            <a:r>
              <a:rPr sz="900" spc="-19" dirty="0">
                <a:solidFill>
                  <a:srgbClr val="262626"/>
                </a:solidFill>
                <a:latin typeface="Calibri"/>
                <a:cs typeface="Calibri"/>
              </a:rPr>
              <a:t> </a:t>
            </a:r>
            <a:r>
              <a:rPr sz="900" dirty="0">
                <a:solidFill>
                  <a:srgbClr val="262626"/>
                </a:solidFill>
                <a:latin typeface="Calibri"/>
                <a:cs typeface="Calibri"/>
              </a:rPr>
              <a:t>3,</a:t>
            </a:r>
            <a:r>
              <a:rPr sz="900" spc="-23" dirty="0">
                <a:solidFill>
                  <a:srgbClr val="262626"/>
                </a:solidFill>
                <a:latin typeface="Calibri"/>
                <a:cs typeface="Calibri"/>
              </a:rPr>
              <a:t> </a:t>
            </a:r>
            <a:r>
              <a:rPr sz="900" dirty="0">
                <a:solidFill>
                  <a:srgbClr val="262626"/>
                </a:solidFill>
                <a:latin typeface="Calibri"/>
                <a:cs typeface="Calibri"/>
              </a:rPr>
              <a:t>2006,</a:t>
            </a:r>
            <a:r>
              <a:rPr sz="900" spc="-19" dirty="0">
                <a:solidFill>
                  <a:srgbClr val="262626"/>
                </a:solidFill>
                <a:latin typeface="Calibri"/>
                <a:cs typeface="Calibri"/>
              </a:rPr>
              <a:t> </a:t>
            </a:r>
            <a:r>
              <a:rPr sz="900" dirty="0">
                <a:solidFill>
                  <a:srgbClr val="262626"/>
                </a:solidFill>
                <a:latin typeface="Calibri"/>
                <a:cs typeface="Calibri"/>
              </a:rPr>
              <a:t>pp.</a:t>
            </a:r>
            <a:r>
              <a:rPr sz="900" spc="-19" dirty="0">
                <a:solidFill>
                  <a:srgbClr val="262626"/>
                </a:solidFill>
                <a:latin typeface="Calibri"/>
                <a:cs typeface="Calibri"/>
              </a:rPr>
              <a:t> </a:t>
            </a:r>
            <a:r>
              <a:rPr sz="900" spc="-8" dirty="0">
                <a:solidFill>
                  <a:srgbClr val="262626"/>
                </a:solidFill>
                <a:latin typeface="Calibri"/>
                <a:cs typeface="Calibri"/>
              </a:rPr>
              <a:t>395-</a:t>
            </a:r>
            <a:r>
              <a:rPr sz="900" spc="-19" dirty="0">
                <a:solidFill>
                  <a:srgbClr val="262626"/>
                </a:solidFill>
                <a:latin typeface="Calibri"/>
                <a:cs typeface="Calibri"/>
              </a:rPr>
              <a:t>431</a:t>
            </a:r>
            <a:endParaRPr sz="900">
              <a:solidFill>
                <a:sysClr val="windowText" lastClr="000000"/>
              </a:solidFill>
              <a:latin typeface="Calibri"/>
              <a:cs typeface="Calibri"/>
            </a:endParaRPr>
          </a:p>
        </p:txBody>
      </p:sp>
      <p:grpSp>
        <p:nvGrpSpPr>
          <p:cNvPr id="3" name="object 5">
            <a:extLst>
              <a:ext uri="{FF2B5EF4-FFF2-40B4-BE49-F238E27FC236}">
                <a16:creationId xmlns:a16="http://schemas.microsoft.com/office/drawing/2014/main" id="{E7824CC4-EF42-B4CB-1B78-362B23C28EC9}"/>
              </a:ext>
            </a:extLst>
          </p:cNvPr>
          <p:cNvGrpSpPr/>
          <p:nvPr/>
        </p:nvGrpSpPr>
        <p:grpSpPr>
          <a:xfrm>
            <a:off x="1928775" y="580644"/>
            <a:ext cx="4775359" cy="3333274"/>
            <a:chOff x="1047700" y="774191"/>
            <a:chExt cx="6367145" cy="4444365"/>
          </a:xfrm>
        </p:grpSpPr>
        <p:sp>
          <p:nvSpPr>
            <p:cNvPr id="4" name="object 6">
              <a:extLst>
                <a:ext uri="{FF2B5EF4-FFF2-40B4-BE49-F238E27FC236}">
                  <a16:creationId xmlns:a16="http://schemas.microsoft.com/office/drawing/2014/main" id="{DFF935E7-0F28-1A1D-B973-A120A0CFF7C7}"/>
                </a:ext>
              </a:extLst>
            </p:cNvPr>
            <p:cNvSpPr/>
            <p:nvPr/>
          </p:nvSpPr>
          <p:spPr>
            <a:xfrm>
              <a:off x="7093480" y="2375871"/>
              <a:ext cx="175895" cy="2836545"/>
            </a:xfrm>
            <a:custGeom>
              <a:avLst/>
              <a:gdLst/>
              <a:ahLst/>
              <a:cxnLst/>
              <a:rect l="l" t="t" r="r" b="b"/>
              <a:pathLst>
                <a:path w="175895" h="2836545">
                  <a:moveTo>
                    <a:pt x="0" y="0"/>
                  </a:moveTo>
                  <a:lnTo>
                    <a:pt x="0" y="2836141"/>
                  </a:lnTo>
                  <a:lnTo>
                    <a:pt x="175740" y="2836141"/>
                  </a:lnTo>
                </a:path>
                <a:path w="175895" h="2836545">
                  <a:moveTo>
                    <a:pt x="0" y="0"/>
                  </a:moveTo>
                  <a:lnTo>
                    <a:pt x="0" y="2202614"/>
                  </a:lnTo>
                  <a:lnTo>
                    <a:pt x="175740" y="2202614"/>
                  </a:lnTo>
                </a:path>
                <a:path w="175895" h="2836545">
                  <a:moveTo>
                    <a:pt x="0" y="0"/>
                  </a:moveTo>
                  <a:lnTo>
                    <a:pt x="0" y="1370775"/>
                  </a:lnTo>
                  <a:lnTo>
                    <a:pt x="175740" y="1370775"/>
                  </a:lnTo>
                </a:path>
                <a:path w="175895" h="2836545">
                  <a:moveTo>
                    <a:pt x="0" y="0"/>
                  </a:moveTo>
                  <a:lnTo>
                    <a:pt x="0" y="538937"/>
                  </a:lnTo>
                  <a:lnTo>
                    <a:pt x="175740" y="538937"/>
                  </a:lnTo>
                </a:path>
              </a:pathLst>
            </a:custGeom>
            <a:ln w="12700">
              <a:solidFill>
                <a:srgbClr val="000000"/>
              </a:solidFill>
            </a:ln>
          </p:spPr>
          <p:txBody>
            <a:bodyPr wrap="square" lIns="0" tIns="0" rIns="0" bIns="0" rtlCol="0"/>
            <a:lstStyle/>
            <a:p>
              <a:pPr defTabSz="685800">
                <a:buClrTx/>
              </a:pPr>
              <a:endParaRPr sz="1350">
                <a:solidFill>
                  <a:sysClr val="windowText" lastClr="000000"/>
                </a:solidFill>
              </a:endParaRPr>
            </a:p>
          </p:txBody>
        </p:sp>
        <p:sp>
          <p:nvSpPr>
            <p:cNvPr id="5" name="object 7">
              <a:extLst>
                <a:ext uri="{FF2B5EF4-FFF2-40B4-BE49-F238E27FC236}">
                  <a16:creationId xmlns:a16="http://schemas.microsoft.com/office/drawing/2014/main" id="{ABBF8B4B-9150-C272-7018-3BB8C395BDD7}"/>
                </a:ext>
              </a:extLst>
            </p:cNvPr>
            <p:cNvSpPr/>
            <p:nvPr/>
          </p:nvSpPr>
          <p:spPr>
            <a:xfrm>
              <a:off x="4572891" y="1459353"/>
              <a:ext cx="2835275" cy="246379"/>
            </a:xfrm>
            <a:custGeom>
              <a:avLst/>
              <a:gdLst/>
              <a:ahLst/>
              <a:cxnLst/>
              <a:rect l="l" t="t" r="r" b="b"/>
              <a:pathLst>
                <a:path w="2835275" h="246380">
                  <a:moveTo>
                    <a:pt x="0" y="0"/>
                  </a:moveTo>
                  <a:lnTo>
                    <a:pt x="0" y="123018"/>
                  </a:lnTo>
                  <a:lnTo>
                    <a:pt x="2835280" y="123018"/>
                  </a:lnTo>
                  <a:lnTo>
                    <a:pt x="2835280" y="246036"/>
                  </a:lnTo>
                </a:path>
              </a:pathLst>
            </a:custGeom>
            <a:ln w="12700">
              <a:solidFill>
                <a:srgbClr val="000000"/>
              </a:solidFill>
            </a:ln>
          </p:spPr>
          <p:txBody>
            <a:bodyPr wrap="square" lIns="0" tIns="0" rIns="0" bIns="0" rtlCol="0"/>
            <a:lstStyle/>
            <a:p>
              <a:pPr defTabSz="685800">
                <a:buClrTx/>
              </a:pPr>
              <a:endParaRPr sz="1350">
                <a:solidFill>
                  <a:sysClr val="windowText" lastClr="000000"/>
                </a:solidFill>
              </a:endParaRPr>
            </a:p>
          </p:txBody>
        </p:sp>
        <p:sp>
          <p:nvSpPr>
            <p:cNvPr id="6" name="object 8">
              <a:extLst>
                <a:ext uri="{FF2B5EF4-FFF2-40B4-BE49-F238E27FC236}">
                  <a16:creationId xmlns:a16="http://schemas.microsoft.com/office/drawing/2014/main" id="{011A148A-CD29-0B47-BE5F-477F29B48B72}"/>
                </a:ext>
              </a:extLst>
            </p:cNvPr>
            <p:cNvSpPr/>
            <p:nvPr/>
          </p:nvSpPr>
          <p:spPr>
            <a:xfrm>
              <a:off x="5583623" y="2375871"/>
              <a:ext cx="175895" cy="2836545"/>
            </a:xfrm>
            <a:custGeom>
              <a:avLst/>
              <a:gdLst/>
              <a:ahLst/>
              <a:cxnLst/>
              <a:rect l="l" t="t" r="r" b="b"/>
              <a:pathLst>
                <a:path w="175895" h="2836545">
                  <a:moveTo>
                    <a:pt x="0" y="0"/>
                  </a:moveTo>
                  <a:lnTo>
                    <a:pt x="0" y="2836141"/>
                  </a:lnTo>
                  <a:lnTo>
                    <a:pt x="175740" y="2836141"/>
                  </a:lnTo>
                </a:path>
                <a:path w="175895" h="2836545">
                  <a:moveTo>
                    <a:pt x="0" y="0"/>
                  </a:moveTo>
                  <a:lnTo>
                    <a:pt x="0" y="2202614"/>
                  </a:lnTo>
                  <a:lnTo>
                    <a:pt x="175740" y="2202614"/>
                  </a:lnTo>
                </a:path>
                <a:path w="175895" h="2836545">
                  <a:moveTo>
                    <a:pt x="0" y="0"/>
                  </a:moveTo>
                  <a:lnTo>
                    <a:pt x="0" y="1370775"/>
                  </a:lnTo>
                  <a:lnTo>
                    <a:pt x="175740" y="1370775"/>
                  </a:lnTo>
                </a:path>
                <a:path w="175895" h="2836545">
                  <a:moveTo>
                    <a:pt x="0" y="0"/>
                  </a:moveTo>
                  <a:lnTo>
                    <a:pt x="0" y="538937"/>
                  </a:lnTo>
                  <a:lnTo>
                    <a:pt x="175740" y="538937"/>
                  </a:lnTo>
                </a:path>
              </a:pathLst>
            </a:custGeom>
            <a:ln w="12700">
              <a:solidFill>
                <a:srgbClr val="000000"/>
              </a:solidFill>
            </a:ln>
          </p:spPr>
          <p:txBody>
            <a:bodyPr wrap="square" lIns="0" tIns="0" rIns="0" bIns="0" rtlCol="0"/>
            <a:lstStyle/>
            <a:p>
              <a:pPr defTabSz="685800">
                <a:buClrTx/>
              </a:pPr>
              <a:endParaRPr sz="1350">
                <a:solidFill>
                  <a:sysClr val="windowText" lastClr="000000"/>
                </a:solidFill>
              </a:endParaRPr>
            </a:p>
          </p:txBody>
        </p:sp>
        <p:sp>
          <p:nvSpPr>
            <p:cNvPr id="7" name="object 9">
              <a:extLst>
                <a:ext uri="{FF2B5EF4-FFF2-40B4-BE49-F238E27FC236}">
                  <a16:creationId xmlns:a16="http://schemas.microsoft.com/office/drawing/2014/main" id="{F93DCA8D-7077-4575-94AE-74FA0F4E1904}"/>
                </a:ext>
              </a:extLst>
            </p:cNvPr>
            <p:cNvSpPr/>
            <p:nvPr/>
          </p:nvSpPr>
          <p:spPr>
            <a:xfrm>
              <a:off x="4572891" y="1459353"/>
              <a:ext cx="1417955" cy="246379"/>
            </a:xfrm>
            <a:custGeom>
              <a:avLst/>
              <a:gdLst/>
              <a:ahLst/>
              <a:cxnLst/>
              <a:rect l="l" t="t" r="r" b="b"/>
              <a:pathLst>
                <a:path w="1417954" h="246380">
                  <a:moveTo>
                    <a:pt x="0" y="0"/>
                  </a:moveTo>
                  <a:lnTo>
                    <a:pt x="0" y="123018"/>
                  </a:lnTo>
                  <a:lnTo>
                    <a:pt x="1417640" y="123018"/>
                  </a:lnTo>
                  <a:lnTo>
                    <a:pt x="1417640" y="246036"/>
                  </a:lnTo>
                </a:path>
              </a:pathLst>
            </a:custGeom>
            <a:ln w="12700">
              <a:solidFill>
                <a:srgbClr val="000000"/>
              </a:solidFill>
            </a:ln>
          </p:spPr>
          <p:txBody>
            <a:bodyPr wrap="square" lIns="0" tIns="0" rIns="0" bIns="0" rtlCol="0"/>
            <a:lstStyle/>
            <a:p>
              <a:pPr defTabSz="685800">
                <a:buClrTx/>
              </a:pPr>
              <a:endParaRPr sz="1350">
                <a:solidFill>
                  <a:sysClr val="windowText" lastClr="000000"/>
                </a:solidFill>
              </a:endParaRPr>
            </a:p>
          </p:txBody>
        </p:sp>
        <p:sp>
          <p:nvSpPr>
            <p:cNvPr id="8" name="object 10">
              <a:extLst>
                <a:ext uri="{FF2B5EF4-FFF2-40B4-BE49-F238E27FC236}">
                  <a16:creationId xmlns:a16="http://schemas.microsoft.com/office/drawing/2014/main" id="{86B56857-CE77-65E9-AC86-4CDB45B1D7EE}"/>
                </a:ext>
              </a:extLst>
            </p:cNvPr>
            <p:cNvSpPr/>
            <p:nvPr/>
          </p:nvSpPr>
          <p:spPr>
            <a:xfrm>
              <a:off x="4073766" y="2375871"/>
              <a:ext cx="175895" cy="2202815"/>
            </a:xfrm>
            <a:custGeom>
              <a:avLst/>
              <a:gdLst/>
              <a:ahLst/>
              <a:cxnLst/>
              <a:rect l="l" t="t" r="r" b="b"/>
              <a:pathLst>
                <a:path w="175895" h="2202815">
                  <a:moveTo>
                    <a:pt x="0" y="0"/>
                  </a:moveTo>
                  <a:lnTo>
                    <a:pt x="0" y="2202614"/>
                  </a:lnTo>
                  <a:lnTo>
                    <a:pt x="175740" y="2202614"/>
                  </a:lnTo>
                </a:path>
                <a:path w="175895" h="2202815">
                  <a:moveTo>
                    <a:pt x="0" y="0"/>
                  </a:moveTo>
                  <a:lnTo>
                    <a:pt x="0" y="1370775"/>
                  </a:lnTo>
                  <a:lnTo>
                    <a:pt x="175740" y="1370775"/>
                  </a:lnTo>
                </a:path>
                <a:path w="175895" h="2202815">
                  <a:moveTo>
                    <a:pt x="0" y="0"/>
                  </a:moveTo>
                  <a:lnTo>
                    <a:pt x="0" y="538937"/>
                  </a:lnTo>
                  <a:lnTo>
                    <a:pt x="175740" y="538937"/>
                  </a:lnTo>
                </a:path>
              </a:pathLst>
            </a:custGeom>
            <a:ln w="12700">
              <a:solidFill>
                <a:srgbClr val="000000"/>
              </a:solidFill>
            </a:ln>
          </p:spPr>
          <p:txBody>
            <a:bodyPr wrap="square" lIns="0" tIns="0" rIns="0" bIns="0" rtlCol="0"/>
            <a:lstStyle/>
            <a:p>
              <a:pPr defTabSz="685800">
                <a:buClrTx/>
              </a:pPr>
              <a:endParaRPr sz="1350">
                <a:solidFill>
                  <a:sysClr val="windowText" lastClr="000000"/>
                </a:solidFill>
              </a:endParaRPr>
            </a:p>
          </p:txBody>
        </p:sp>
        <p:sp>
          <p:nvSpPr>
            <p:cNvPr id="9" name="object 11">
              <a:extLst>
                <a:ext uri="{FF2B5EF4-FFF2-40B4-BE49-F238E27FC236}">
                  <a16:creationId xmlns:a16="http://schemas.microsoft.com/office/drawing/2014/main" id="{625783E4-E40B-61DA-6B81-B9C5066AA570}"/>
                </a:ext>
              </a:extLst>
            </p:cNvPr>
            <p:cNvSpPr/>
            <p:nvPr/>
          </p:nvSpPr>
          <p:spPr>
            <a:xfrm>
              <a:off x="4569917" y="1459353"/>
              <a:ext cx="0" cy="246379"/>
            </a:xfrm>
            <a:custGeom>
              <a:avLst/>
              <a:gdLst/>
              <a:ahLst/>
              <a:cxnLst/>
              <a:rect l="l" t="t" r="r" b="b"/>
              <a:pathLst>
                <a:path h="246380">
                  <a:moveTo>
                    <a:pt x="0" y="0"/>
                  </a:moveTo>
                  <a:lnTo>
                    <a:pt x="0" y="246036"/>
                  </a:lnTo>
                </a:path>
              </a:pathLst>
            </a:custGeom>
            <a:ln w="12700">
              <a:solidFill>
                <a:srgbClr val="000000"/>
              </a:solidFill>
            </a:ln>
          </p:spPr>
          <p:txBody>
            <a:bodyPr wrap="square" lIns="0" tIns="0" rIns="0" bIns="0" rtlCol="0"/>
            <a:lstStyle/>
            <a:p>
              <a:pPr defTabSz="685800">
                <a:buClrTx/>
              </a:pPr>
              <a:endParaRPr sz="1350">
                <a:solidFill>
                  <a:sysClr val="windowText" lastClr="000000"/>
                </a:solidFill>
              </a:endParaRPr>
            </a:p>
          </p:txBody>
        </p:sp>
        <p:sp>
          <p:nvSpPr>
            <p:cNvPr id="10" name="object 12">
              <a:extLst>
                <a:ext uri="{FF2B5EF4-FFF2-40B4-BE49-F238E27FC236}">
                  <a16:creationId xmlns:a16="http://schemas.microsoft.com/office/drawing/2014/main" id="{8C320B59-313A-375A-4CCE-3C214677369F}"/>
                </a:ext>
              </a:extLst>
            </p:cNvPr>
            <p:cNvSpPr/>
            <p:nvPr/>
          </p:nvSpPr>
          <p:spPr>
            <a:xfrm>
              <a:off x="2563909" y="2375871"/>
              <a:ext cx="175895" cy="2836545"/>
            </a:xfrm>
            <a:custGeom>
              <a:avLst/>
              <a:gdLst/>
              <a:ahLst/>
              <a:cxnLst/>
              <a:rect l="l" t="t" r="r" b="b"/>
              <a:pathLst>
                <a:path w="175894" h="2836545">
                  <a:moveTo>
                    <a:pt x="0" y="0"/>
                  </a:moveTo>
                  <a:lnTo>
                    <a:pt x="0" y="2836141"/>
                  </a:lnTo>
                  <a:lnTo>
                    <a:pt x="175740" y="2836141"/>
                  </a:lnTo>
                </a:path>
                <a:path w="175894" h="2836545">
                  <a:moveTo>
                    <a:pt x="0" y="0"/>
                  </a:moveTo>
                  <a:lnTo>
                    <a:pt x="0" y="2202614"/>
                  </a:lnTo>
                  <a:lnTo>
                    <a:pt x="175740" y="2202614"/>
                  </a:lnTo>
                </a:path>
                <a:path w="175894" h="2836545">
                  <a:moveTo>
                    <a:pt x="0" y="0"/>
                  </a:moveTo>
                  <a:lnTo>
                    <a:pt x="0" y="1370775"/>
                  </a:lnTo>
                  <a:lnTo>
                    <a:pt x="175740" y="1370775"/>
                  </a:lnTo>
                </a:path>
                <a:path w="175894" h="2836545">
                  <a:moveTo>
                    <a:pt x="0" y="0"/>
                  </a:moveTo>
                  <a:lnTo>
                    <a:pt x="0" y="538937"/>
                  </a:lnTo>
                  <a:lnTo>
                    <a:pt x="175740" y="538937"/>
                  </a:lnTo>
                </a:path>
              </a:pathLst>
            </a:custGeom>
            <a:ln w="12700">
              <a:solidFill>
                <a:srgbClr val="000000"/>
              </a:solidFill>
            </a:ln>
          </p:spPr>
          <p:txBody>
            <a:bodyPr wrap="square" lIns="0" tIns="0" rIns="0" bIns="0" rtlCol="0"/>
            <a:lstStyle/>
            <a:p>
              <a:pPr defTabSz="685800">
                <a:buClrTx/>
              </a:pPr>
              <a:endParaRPr sz="1350">
                <a:solidFill>
                  <a:sysClr val="windowText" lastClr="000000"/>
                </a:solidFill>
              </a:endParaRPr>
            </a:p>
          </p:txBody>
        </p:sp>
        <p:sp>
          <p:nvSpPr>
            <p:cNvPr id="11" name="object 13">
              <a:extLst>
                <a:ext uri="{FF2B5EF4-FFF2-40B4-BE49-F238E27FC236}">
                  <a16:creationId xmlns:a16="http://schemas.microsoft.com/office/drawing/2014/main" id="{29F5BB47-9BEA-A973-4045-FBA2618FB321}"/>
                </a:ext>
              </a:extLst>
            </p:cNvPr>
            <p:cNvSpPr/>
            <p:nvPr/>
          </p:nvSpPr>
          <p:spPr>
            <a:xfrm>
              <a:off x="3063035" y="1459353"/>
              <a:ext cx="1417955" cy="246379"/>
            </a:xfrm>
            <a:custGeom>
              <a:avLst/>
              <a:gdLst/>
              <a:ahLst/>
              <a:cxnLst/>
              <a:rect l="l" t="t" r="r" b="b"/>
              <a:pathLst>
                <a:path w="1417954" h="246380">
                  <a:moveTo>
                    <a:pt x="1417640" y="0"/>
                  </a:moveTo>
                  <a:lnTo>
                    <a:pt x="1417640" y="123018"/>
                  </a:lnTo>
                  <a:lnTo>
                    <a:pt x="0" y="123018"/>
                  </a:lnTo>
                  <a:lnTo>
                    <a:pt x="0" y="246036"/>
                  </a:lnTo>
                </a:path>
              </a:pathLst>
            </a:custGeom>
            <a:ln w="12700">
              <a:solidFill>
                <a:srgbClr val="000000"/>
              </a:solidFill>
            </a:ln>
          </p:spPr>
          <p:txBody>
            <a:bodyPr wrap="square" lIns="0" tIns="0" rIns="0" bIns="0" rtlCol="0"/>
            <a:lstStyle/>
            <a:p>
              <a:pPr defTabSz="685800">
                <a:buClrTx/>
              </a:pPr>
              <a:endParaRPr sz="1350">
                <a:solidFill>
                  <a:sysClr val="windowText" lastClr="000000"/>
                </a:solidFill>
              </a:endParaRPr>
            </a:p>
          </p:txBody>
        </p:sp>
        <p:sp>
          <p:nvSpPr>
            <p:cNvPr id="12" name="object 14">
              <a:extLst>
                <a:ext uri="{FF2B5EF4-FFF2-40B4-BE49-F238E27FC236}">
                  <a16:creationId xmlns:a16="http://schemas.microsoft.com/office/drawing/2014/main" id="{594C2485-4CEB-C901-977D-3BB84B4D5FB1}"/>
                </a:ext>
              </a:extLst>
            </p:cNvPr>
            <p:cNvSpPr/>
            <p:nvPr/>
          </p:nvSpPr>
          <p:spPr>
            <a:xfrm>
              <a:off x="1054050" y="2375871"/>
              <a:ext cx="175895" cy="2202815"/>
            </a:xfrm>
            <a:custGeom>
              <a:avLst/>
              <a:gdLst/>
              <a:ahLst/>
              <a:cxnLst/>
              <a:rect l="l" t="t" r="r" b="b"/>
              <a:pathLst>
                <a:path w="175894" h="2202815">
                  <a:moveTo>
                    <a:pt x="0" y="0"/>
                  </a:moveTo>
                  <a:lnTo>
                    <a:pt x="0" y="2202614"/>
                  </a:lnTo>
                  <a:lnTo>
                    <a:pt x="175740" y="2202614"/>
                  </a:lnTo>
                </a:path>
                <a:path w="175894" h="2202815">
                  <a:moveTo>
                    <a:pt x="0" y="0"/>
                  </a:moveTo>
                  <a:lnTo>
                    <a:pt x="0" y="1370775"/>
                  </a:lnTo>
                  <a:lnTo>
                    <a:pt x="175740" y="1370775"/>
                  </a:lnTo>
                </a:path>
                <a:path w="175894" h="2202815">
                  <a:moveTo>
                    <a:pt x="0" y="0"/>
                  </a:moveTo>
                  <a:lnTo>
                    <a:pt x="0" y="538937"/>
                  </a:lnTo>
                  <a:lnTo>
                    <a:pt x="175740" y="538937"/>
                  </a:lnTo>
                </a:path>
              </a:pathLst>
            </a:custGeom>
            <a:ln w="12700">
              <a:solidFill>
                <a:srgbClr val="000000"/>
              </a:solidFill>
            </a:ln>
          </p:spPr>
          <p:txBody>
            <a:bodyPr wrap="square" lIns="0" tIns="0" rIns="0" bIns="0" rtlCol="0"/>
            <a:lstStyle/>
            <a:p>
              <a:pPr defTabSz="685800">
                <a:buClrTx/>
              </a:pPr>
              <a:endParaRPr sz="1350">
                <a:solidFill>
                  <a:sysClr val="windowText" lastClr="000000"/>
                </a:solidFill>
              </a:endParaRPr>
            </a:p>
          </p:txBody>
        </p:sp>
        <p:sp>
          <p:nvSpPr>
            <p:cNvPr id="13" name="object 15">
              <a:extLst>
                <a:ext uri="{FF2B5EF4-FFF2-40B4-BE49-F238E27FC236}">
                  <a16:creationId xmlns:a16="http://schemas.microsoft.com/office/drawing/2014/main" id="{9EB7BF73-2C40-F760-CD98-0B4EF0B2FF2A}"/>
                </a:ext>
              </a:extLst>
            </p:cNvPr>
            <p:cNvSpPr/>
            <p:nvPr/>
          </p:nvSpPr>
          <p:spPr>
            <a:xfrm>
              <a:off x="1553176" y="1459353"/>
              <a:ext cx="2835275" cy="246379"/>
            </a:xfrm>
            <a:custGeom>
              <a:avLst/>
              <a:gdLst/>
              <a:ahLst/>
              <a:cxnLst/>
              <a:rect l="l" t="t" r="r" b="b"/>
              <a:pathLst>
                <a:path w="2835275" h="246380">
                  <a:moveTo>
                    <a:pt x="2835280" y="0"/>
                  </a:moveTo>
                  <a:lnTo>
                    <a:pt x="2835280" y="123018"/>
                  </a:lnTo>
                  <a:lnTo>
                    <a:pt x="0" y="123018"/>
                  </a:lnTo>
                  <a:lnTo>
                    <a:pt x="0" y="246036"/>
                  </a:lnTo>
                </a:path>
              </a:pathLst>
            </a:custGeom>
            <a:ln w="12700">
              <a:solidFill>
                <a:srgbClr val="000000"/>
              </a:solidFill>
            </a:ln>
          </p:spPr>
          <p:txBody>
            <a:bodyPr wrap="square" lIns="0" tIns="0" rIns="0" bIns="0" rtlCol="0"/>
            <a:lstStyle/>
            <a:p>
              <a:pPr defTabSz="685800">
                <a:buClrTx/>
              </a:pPr>
              <a:endParaRPr sz="1350">
                <a:solidFill>
                  <a:sysClr val="windowText" lastClr="000000"/>
                </a:solidFill>
              </a:endParaRPr>
            </a:p>
          </p:txBody>
        </p:sp>
        <p:pic>
          <p:nvPicPr>
            <p:cNvPr id="14" name="object 16">
              <a:extLst>
                <a:ext uri="{FF2B5EF4-FFF2-40B4-BE49-F238E27FC236}">
                  <a16:creationId xmlns:a16="http://schemas.microsoft.com/office/drawing/2014/main" id="{D0A8A504-77D3-6D56-40C2-226E06529759}"/>
                </a:ext>
              </a:extLst>
            </p:cNvPr>
            <p:cNvPicPr/>
            <p:nvPr/>
          </p:nvPicPr>
          <p:blipFill>
            <a:blip r:embed="rId4" cstate="print"/>
            <a:stretch>
              <a:fillRect/>
            </a:stretch>
          </p:blipFill>
          <p:spPr>
            <a:xfrm>
              <a:off x="3889248" y="774191"/>
              <a:ext cx="1365503" cy="762000"/>
            </a:xfrm>
            <a:prstGeom prst="rect">
              <a:avLst/>
            </a:prstGeom>
          </p:spPr>
        </p:pic>
        <p:pic>
          <p:nvPicPr>
            <p:cNvPr id="15" name="object 17">
              <a:extLst>
                <a:ext uri="{FF2B5EF4-FFF2-40B4-BE49-F238E27FC236}">
                  <a16:creationId xmlns:a16="http://schemas.microsoft.com/office/drawing/2014/main" id="{99307188-6126-3103-1D2F-540734548ECC}"/>
                </a:ext>
              </a:extLst>
            </p:cNvPr>
            <p:cNvPicPr/>
            <p:nvPr/>
          </p:nvPicPr>
          <p:blipFill>
            <a:blip r:embed="rId5" cstate="print"/>
            <a:stretch>
              <a:fillRect/>
            </a:stretch>
          </p:blipFill>
          <p:spPr>
            <a:xfrm>
              <a:off x="4047744" y="957071"/>
              <a:ext cx="1048512" cy="429767"/>
            </a:xfrm>
            <a:prstGeom prst="rect">
              <a:avLst/>
            </a:prstGeom>
          </p:spPr>
        </p:pic>
        <p:pic>
          <p:nvPicPr>
            <p:cNvPr id="16" name="object 18">
              <a:extLst>
                <a:ext uri="{FF2B5EF4-FFF2-40B4-BE49-F238E27FC236}">
                  <a16:creationId xmlns:a16="http://schemas.microsoft.com/office/drawing/2014/main" id="{A0515C7C-ACFE-DCDA-276B-CE0C3DF67A15}"/>
                </a:ext>
              </a:extLst>
            </p:cNvPr>
            <p:cNvPicPr/>
            <p:nvPr/>
          </p:nvPicPr>
          <p:blipFill>
            <a:blip r:embed="rId6" cstate="print"/>
            <a:stretch>
              <a:fillRect/>
            </a:stretch>
          </p:blipFill>
          <p:spPr>
            <a:xfrm>
              <a:off x="3948983" y="813916"/>
              <a:ext cx="1247816" cy="645434"/>
            </a:xfrm>
            <a:prstGeom prst="rect">
              <a:avLst/>
            </a:prstGeom>
          </p:spPr>
        </p:pic>
      </p:grpSp>
      <p:sp>
        <p:nvSpPr>
          <p:cNvPr id="17" name="object 19">
            <a:extLst>
              <a:ext uri="{FF2B5EF4-FFF2-40B4-BE49-F238E27FC236}">
                <a16:creationId xmlns:a16="http://schemas.microsoft.com/office/drawing/2014/main" id="{8205668D-98A6-940C-D669-78BA17FB2319}"/>
              </a:ext>
            </a:extLst>
          </p:cNvPr>
          <p:cNvSpPr txBox="1"/>
          <p:nvPr/>
        </p:nvSpPr>
        <p:spPr>
          <a:xfrm>
            <a:off x="4104737" y="610437"/>
            <a:ext cx="936308" cy="307777"/>
          </a:xfrm>
          <a:prstGeom prst="rect">
            <a:avLst/>
          </a:prstGeom>
        </p:spPr>
        <p:txBody>
          <a:bodyPr vert="horz" wrap="square" lIns="0" tIns="30480" rIns="0" bIns="0" rtlCol="0">
            <a:spAutoFit/>
          </a:bodyPr>
          <a:lstStyle/>
          <a:p>
            <a:pPr defTabSz="685800">
              <a:spcBef>
                <a:spcPts val="240"/>
              </a:spcBef>
              <a:buClrTx/>
            </a:pPr>
            <a:endParaRPr sz="900">
              <a:solidFill>
                <a:sysClr val="windowText" lastClr="000000"/>
              </a:solidFill>
              <a:latin typeface="Times New Roman"/>
              <a:cs typeface="Times New Roman"/>
            </a:endParaRPr>
          </a:p>
          <a:p>
            <a:pPr marL="184784" defTabSz="685800">
              <a:buClrTx/>
            </a:pPr>
            <a:r>
              <a:rPr sz="900" b="1" dirty="0">
                <a:solidFill>
                  <a:sysClr val="windowText" lastClr="000000"/>
                </a:solidFill>
                <a:latin typeface="Calibri"/>
                <a:cs typeface="Calibri"/>
              </a:rPr>
              <a:t>Code</a:t>
            </a:r>
            <a:r>
              <a:rPr sz="900" b="1" spc="-11" dirty="0">
                <a:solidFill>
                  <a:sysClr val="windowText" lastClr="000000"/>
                </a:solidFill>
                <a:latin typeface="Calibri"/>
                <a:cs typeface="Calibri"/>
              </a:rPr>
              <a:t> </a:t>
            </a:r>
            <a:r>
              <a:rPr sz="900" b="1" spc="-8" dirty="0">
                <a:solidFill>
                  <a:sysClr val="windowText" lastClr="000000"/>
                </a:solidFill>
                <a:latin typeface="Calibri"/>
                <a:cs typeface="Calibri"/>
              </a:rPr>
              <a:t>smells</a:t>
            </a:r>
            <a:endParaRPr sz="900">
              <a:solidFill>
                <a:sysClr val="windowText" lastClr="000000"/>
              </a:solidFill>
              <a:latin typeface="Calibri"/>
              <a:cs typeface="Calibri"/>
            </a:endParaRPr>
          </a:p>
        </p:txBody>
      </p:sp>
      <p:grpSp>
        <p:nvGrpSpPr>
          <p:cNvPr id="18" name="object 20">
            <a:extLst>
              <a:ext uri="{FF2B5EF4-FFF2-40B4-BE49-F238E27FC236}">
                <a16:creationId xmlns:a16="http://schemas.microsoft.com/office/drawing/2014/main" id="{B676A9B1-9768-B336-74BC-9B1D513F7C06}"/>
              </a:ext>
            </a:extLst>
          </p:cNvPr>
          <p:cNvGrpSpPr/>
          <p:nvPr/>
        </p:nvGrpSpPr>
        <p:grpSpPr>
          <a:xfrm>
            <a:off x="1796796" y="1268729"/>
            <a:ext cx="1024414" cy="571500"/>
            <a:chOff x="871727" y="1691639"/>
            <a:chExt cx="1365885" cy="762000"/>
          </a:xfrm>
        </p:grpSpPr>
        <p:pic>
          <p:nvPicPr>
            <p:cNvPr id="19" name="object 21">
              <a:extLst>
                <a:ext uri="{FF2B5EF4-FFF2-40B4-BE49-F238E27FC236}">
                  <a16:creationId xmlns:a16="http://schemas.microsoft.com/office/drawing/2014/main" id="{014130A5-C947-DE79-3504-8295DCED9D55}"/>
                </a:ext>
              </a:extLst>
            </p:cNvPr>
            <p:cNvPicPr/>
            <p:nvPr/>
          </p:nvPicPr>
          <p:blipFill>
            <a:blip r:embed="rId7" cstate="print"/>
            <a:stretch>
              <a:fillRect/>
            </a:stretch>
          </p:blipFill>
          <p:spPr>
            <a:xfrm>
              <a:off x="871727" y="1691639"/>
              <a:ext cx="1365504" cy="762000"/>
            </a:xfrm>
            <a:prstGeom prst="rect">
              <a:avLst/>
            </a:prstGeom>
          </p:spPr>
        </p:pic>
        <p:pic>
          <p:nvPicPr>
            <p:cNvPr id="20" name="object 22">
              <a:extLst>
                <a:ext uri="{FF2B5EF4-FFF2-40B4-BE49-F238E27FC236}">
                  <a16:creationId xmlns:a16="http://schemas.microsoft.com/office/drawing/2014/main" id="{E3BAE75E-9E8E-AE14-1887-A02FC4954FEE}"/>
                </a:ext>
              </a:extLst>
            </p:cNvPr>
            <p:cNvPicPr/>
            <p:nvPr/>
          </p:nvPicPr>
          <p:blipFill>
            <a:blip r:embed="rId8" cstate="print"/>
            <a:stretch>
              <a:fillRect/>
            </a:stretch>
          </p:blipFill>
          <p:spPr>
            <a:xfrm>
              <a:off x="1146047" y="1874519"/>
              <a:ext cx="813816" cy="426720"/>
            </a:xfrm>
            <a:prstGeom prst="rect">
              <a:avLst/>
            </a:prstGeom>
          </p:spPr>
        </p:pic>
        <p:pic>
          <p:nvPicPr>
            <p:cNvPr id="21" name="object 23">
              <a:extLst>
                <a:ext uri="{FF2B5EF4-FFF2-40B4-BE49-F238E27FC236}">
                  <a16:creationId xmlns:a16="http://schemas.microsoft.com/office/drawing/2014/main" id="{F123FEAD-4F30-7893-77CA-84B5905BDCC6}"/>
                </a:ext>
              </a:extLst>
            </p:cNvPr>
            <p:cNvPicPr/>
            <p:nvPr/>
          </p:nvPicPr>
          <p:blipFill>
            <a:blip r:embed="rId9" cstate="print"/>
            <a:stretch>
              <a:fillRect/>
            </a:stretch>
          </p:blipFill>
          <p:spPr>
            <a:xfrm>
              <a:off x="929268" y="1730435"/>
              <a:ext cx="1247816" cy="645434"/>
            </a:xfrm>
            <a:prstGeom prst="rect">
              <a:avLst/>
            </a:prstGeom>
          </p:spPr>
        </p:pic>
      </p:grpSp>
      <p:sp>
        <p:nvSpPr>
          <p:cNvPr id="22" name="object 24">
            <a:extLst>
              <a:ext uri="{FF2B5EF4-FFF2-40B4-BE49-F238E27FC236}">
                <a16:creationId xmlns:a16="http://schemas.microsoft.com/office/drawing/2014/main" id="{EDB3D604-A318-5B17-AAA0-CD003D62860E}"/>
              </a:ext>
            </a:extLst>
          </p:cNvPr>
          <p:cNvSpPr txBox="1"/>
          <p:nvPr/>
        </p:nvSpPr>
        <p:spPr>
          <a:xfrm>
            <a:off x="2103809" y="1448943"/>
            <a:ext cx="408623" cy="148117"/>
          </a:xfrm>
          <a:prstGeom prst="rect">
            <a:avLst/>
          </a:prstGeom>
        </p:spPr>
        <p:txBody>
          <a:bodyPr vert="horz" wrap="square" lIns="0" tIns="9525" rIns="0" bIns="0" rtlCol="0">
            <a:spAutoFit/>
          </a:bodyPr>
          <a:lstStyle/>
          <a:p>
            <a:pPr marL="9525" defTabSz="685800">
              <a:spcBef>
                <a:spcPts val="75"/>
              </a:spcBef>
              <a:buClrTx/>
            </a:pPr>
            <a:r>
              <a:rPr sz="900" b="1" spc="-8" dirty="0">
                <a:solidFill>
                  <a:sysClr val="windowText" lastClr="000000"/>
                </a:solidFill>
                <a:latin typeface="Calibri"/>
                <a:cs typeface="Calibri"/>
              </a:rPr>
              <a:t>Bloaters</a:t>
            </a:r>
            <a:endParaRPr sz="900">
              <a:solidFill>
                <a:sysClr val="windowText" lastClr="000000"/>
              </a:solidFill>
              <a:latin typeface="Calibri"/>
              <a:cs typeface="Calibri"/>
            </a:endParaRPr>
          </a:p>
        </p:txBody>
      </p:sp>
      <p:grpSp>
        <p:nvGrpSpPr>
          <p:cNvPr id="23" name="object 25">
            <a:extLst>
              <a:ext uri="{FF2B5EF4-FFF2-40B4-BE49-F238E27FC236}">
                <a16:creationId xmlns:a16="http://schemas.microsoft.com/office/drawing/2014/main" id="{1B5ACF89-4CA8-922B-4B72-0899964C385C}"/>
              </a:ext>
            </a:extLst>
          </p:cNvPr>
          <p:cNvGrpSpPr/>
          <p:nvPr/>
        </p:nvGrpSpPr>
        <p:grpSpPr>
          <a:xfrm>
            <a:off x="1993391" y="1954530"/>
            <a:ext cx="1097280" cy="573881"/>
            <a:chOff x="1133855" y="2606039"/>
            <a:chExt cx="1463040" cy="765175"/>
          </a:xfrm>
        </p:grpSpPr>
        <p:pic>
          <p:nvPicPr>
            <p:cNvPr id="24" name="object 26">
              <a:extLst>
                <a:ext uri="{FF2B5EF4-FFF2-40B4-BE49-F238E27FC236}">
                  <a16:creationId xmlns:a16="http://schemas.microsoft.com/office/drawing/2014/main" id="{55161C35-A414-FFC8-0002-B1F284A20EC9}"/>
                </a:ext>
              </a:extLst>
            </p:cNvPr>
            <p:cNvPicPr/>
            <p:nvPr/>
          </p:nvPicPr>
          <p:blipFill>
            <a:blip r:embed="rId10" cstate="print"/>
            <a:stretch>
              <a:fillRect/>
            </a:stretch>
          </p:blipFill>
          <p:spPr>
            <a:xfrm>
              <a:off x="1182623" y="2606039"/>
              <a:ext cx="1365503" cy="765048"/>
            </a:xfrm>
            <a:prstGeom prst="rect">
              <a:avLst/>
            </a:prstGeom>
          </p:spPr>
        </p:pic>
        <p:pic>
          <p:nvPicPr>
            <p:cNvPr id="25" name="object 27">
              <a:extLst>
                <a:ext uri="{FF2B5EF4-FFF2-40B4-BE49-F238E27FC236}">
                  <a16:creationId xmlns:a16="http://schemas.microsoft.com/office/drawing/2014/main" id="{B21A030A-C457-DFD8-8877-B263EFFFB45C}"/>
                </a:ext>
              </a:extLst>
            </p:cNvPr>
            <p:cNvPicPr/>
            <p:nvPr/>
          </p:nvPicPr>
          <p:blipFill>
            <a:blip r:embed="rId11" cstate="print"/>
            <a:stretch>
              <a:fillRect/>
            </a:stretch>
          </p:blipFill>
          <p:spPr>
            <a:xfrm>
              <a:off x="1133855" y="2791967"/>
              <a:ext cx="1463040" cy="426720"/>
            </a:xfrm>
            <a:prstGeom prst="rect">
              <a:avLst/>
            </a:prstGeom>
          </p:spPr>
        </p:pic>
        <p:pic>
          <p:nvPicPr>
            <p:cNvPr id="26" name="object 28">
              <a:extLst>
                <a:ext uri="{FF2B5EF4-FFF2-40B4-BE49-F238E27FC236}">
                  <a16:creationId xmlns:a16="http://schemas.microsoft.com/office/drawing/2014/main" id="{B6C1279E-22A0-A92E-8315-709471F4B99C}"/>
                </a:ext>
              </a:extLst>
            </p:cNvPr>
            <p:cNvPicPr/>
            <p:nvPr/>
          </p:nvPicPr>
          <p:blipFill>
            <a:blip r:embed="rId6" cstate="print"/>
            <a:stretch>
              <a:fillRect/>
            </a:stretch>
          </p:blipFill>
          <p:spPr>
            <a:xfrm>
              <a:off x="1241222" y="2646955"/>
              <a:ext cx="1247816" cy="645434"/>
            </a:xfrm>
            <a:prstGeom prst="rect">
              <a:avLst/>
            </a:prstGeom>
          </p:spPr>
        </p:pic>
      </p:grpSp>
      <p:sp>
        <p:nvSpPr>
          <p:cNvPr id="27" name="object 29">
            <a:extLst>
              <a:ext uri="{FF2B5EF4-FFF2-40B4-BE49-F238E27FC236}">
                <a16:creationId xmlns:a16="http://schemas.microsoft.com/office/drawing/2014/main" id="{37CFF796-7A7D-CF82-1DB6-62C256818817}"/>
              </a:ext>
            </a:extLst>
          </p:cNvPr>
          <p:cNvSpPr txBox="1"/>
          <p:nvPr/>
        </p:nvSpPr>
        <p:spPr>
          <a:xfrm>
            <a:off x="2094316" y="2137029"/>
            <a:ext cx="894874" cy="148117"/>
          </a:xfrm>
          <a:prstGeom prst="rect">
            <a:avLst/>
          </a:prstGeom>
        </p:spPr>
        <p:txBody>
          <a:bodyPr vert="horz" wrap="square" lIns="0" tIns="9525" rIns="0" bIns="0" rtlCol="0">
            <a:spAutoFit/>
          </a:bodyPr>
          <a:lstStyle/>
          <a:p>
            <a:pPr marL="9525" defTabSz="685800">
              <a:spcBef>
                <a:spcPts val="75"/>
              </a:spcBef>
              <a:buClrTx/>
            </a:pPr>
            <a:r>
              <a:rPr sz="900" dirty="0">
                <a:solidFill>
                  <a:sysClr val="windowText" lastClr="000000"/>
                </a:solidFill>
                <a:latin typeface="Calibri"/>
                <a:cs typeface="Calibri"/>
              </a:rPr>
              <a:t>Long</a:t>
            </a:r>
            <a:r>
              <a:rPr sz="900" spc="-19" dirty="0">
                <a:solidFill>
                  <a:sysClr val="windowText" lastClr="000000"/>
                </a:solidFill>
                <a:latin typeface="Calibri"/>
                <a:cs typeface="Calibri"/>
              </a:rPr>
              <a:t> </a:t>
            </a:r>
            <a:r>
              <a:rPr sz="900" spc="-8" dirty="0">
                <a:solidFill>
                  <a:sysClr val="windowText" lastClr="000000"/>
                </a:solidFill>
                <a:latin typeface="Calibri"/>
                <a:cs typeface="Calibri"/>
              </a:rPr>
              <a:t>method/class</a:t>
            </a:r>
            <a:endParaRPr sz="900">
              <a:solidFill>
                <a:sysClr val="windowText" lastClr="000000"/>
              </a:solidFill>
              <a:latin typeface="Calibri"/>
              <a:cs typeface="Calibri"/>
            </a:endParaRPr>
          </a:p>
        </p:txBody>
      </p:sp>
      <p:grpSp>
        <p:nvGrpSpPr>
          <p:cNvPr id="28" name="object 30">
            <a:extLst>
              <a:ext uri="{FF2B5EF4-FFF2-40B4-BE49-F238E27FC236}">
                <a16:creationId xmlns:a16="http://schemas.microsoft.com/office/drawing/2014/main" id="{743828FC-5E2C-9D77-8503-CE4189E06262}"/>
              </a:ext>
            </a:extLst>
          </p:cNvPr>
          <p:cNvGrpSpPr/>
          <p:nvPr/>
        </p:nvGrpSpPr>
        <p:grpSpPr>
          <a:xfrm>
            <a:off x="2029968" y="2642616"/>
            <a:ext cx="1024414" cy="571500"/>
            <a:chOff x="1182624" y="3523488"/>
            <a:chExt cx="1365885" cy="762000"/>
          </a:xfrm>
        </p:grpSpPr>
        <p:pic>
          <p:nvPicPr>
            <p:cNvPr id="29" name="object 31">
              <a:extLst>
                <a:ext uri="{FF2B5EF4-FFF2-40B4-BE49-F238E27FC236}">
                  <a16:creationId xmlns:a16="http://schemas.microsoft.com/office/drawing/2014/main" id="{06C4C902-ADEF-4931-5FF2-0C47A40A28AA}"/>
                </a:ext>
              </a:extLst>
            </p:cNvPr>
            <p:cNvPicPr/>
            <p:nvPr/>
          </p:nvPicPr>
          <p:blipFill>
            <a:blip r:embed="rId12" cstate="print"/>
            <a:stretch>
              <a:fillRect/>
            </a:stretch>
          </p:blipFill>
          <p:spPr>
            <a:xfrm>
              <a:off x="1182624" y="3523488"/>
              <a:ext cx="1365503" cy="762000"/>
            </a:xfrm>
            <a:prstGeom prst="rect">
              <a:avLst/>
            </a:prstGeom>
          </p:spPr>
        </p:pic>
        <p:pic>
          <p:nvPicPr>
            <p:cNvPr id="30" name="object 32">
              <a:extLst>
                <a:ext uri="{FF2B5EF4-FFF2-40B4-BE49-F238E27FC236}">
                  <a16:creationId xmlns:a16="http://schemas.microsoft.com/office/drawing/2014/main" id="{5CD2DC53-42D9-9230-BC3F-0DF27A731ECB}"/>
                </a:ext>
              </a:extLst>
            </p:cNvPr>
            <p:cNvPicPr/>
            <p:nvPr/>
          </p:nvPicPr>
          <p:blipFill>
            <a:blip r:embed="rId13" cstate="print"/>
            <a:stretch>
              <a:fillRect/>
            </a:stretch>
          </p:blipFill>
          <p:spPr>
            <a:xfrm>
              <a:off x="1335024" y="3706368"/>
              <a:ext cx="1057656" cy="429768"/>
            </a:xfrm>
            <a:prstGeom prst="rect">
              <a:avLst/>
            </a:prstGeom>
          </p:spPr>
        </p:pic>
        <p:pic>
          <p:nvPicPr>
            <p:cNvPr id="31" name="object 33">
              <a:extLst>
                <a:ext uri="{FF2B5EF4-FFF2-40B4-BE49-F238E27FC236}">
                  <a16:creationId xmlns:a16="http://schemas.microsoft.com/office/drawing/2014/main" id="{7071DFA8-3AFB-2E1F-7C51-1DE47C785356}"/>
                </a:ext>
              </a:extLst>
            </p:cNvPr>
            <p:cNvPicPr/>
            <p:nvPr/>
          </p:nvPicPr>
          <p:blipFill>
            <a:blip r:embed="rId9" cstate="print"/>
            <a:stretch>
              <a:fillRect/>
            </a:stretch>
          </p:blipFill>
          <p:spPr>
            <a:xfrm>
              <a:off x="1241222" y="3563473"/>
              <a:ext cx="1247816" cy="645434"/>
            </a:xfrm>
            <a:prstGeom prst="rect">
              <a:avLst/>
            </a:prstGeom>
          </p:spPr>
        </p:pic>
      </p:grpSp>
      <p:sp>
        <p:nvSpPr>
          <p:cNvPr id="64" name="object 34">
            <a:extLst>
              <a:ext uri="{FF2B5EF4-FFF2-40B4-BE49-F238E27FC236}">
                <a16:creationId xmlns:a16="http://schemas.microsoft.com/office/drawing/2014/main" id="{D151FAA4-0C79-FE92-DD70-BFB434A5AF00}"/>
              </a:ext>
            </a:extLst>
          </p:cNvPr>
          <p:cNvSpPr txBox="1"/>
          <p:nvPr/>
        </p:nvSpPr>
        <p:spPr>
          <a:xfrm>
            <a:off x="2073916" y="2672605"/>
            <a:ext cx="936308" cy="307777"/>
          </a:xfrm>
          <a:prstGeom prst="rect">
            <a:avLst/>
          </a:prstGeom>
        </p:spPr>
        <p:txBody>
          <a:bodyPr vert="horz" wrap="square" lIns="0" tIns="30480" rIns="0" bIns="0" rtlCol="0">
            <a:spAutoFit/>
          </a:bodyPr>
          <a:lstStyle/>
          <a:p>
            <a:pPr defTabSz="685800">
              <a:spcBef>
                <a:spcPts val="240"/>
              </a:spcBef>
              <a:buClrTx/>
            </a:pPr>
            <a:endParaRPr sz="900">
              <a:solidFill>
                <a:sysClr val="windowText" lastClr="000000"/>
              </a:solidFill>
              <a:latin typeface="Times New Roman"/>
              <a:cs typeface="Times New Roman"/>
            </a:endParaRPr>
          </a:p>
          <a:p>
            <a:pPr marL="181451" defTabSz="685800">
              <a:buClrTx/>
            </a:pPr>
            <a:r>
              <a:rPr sz="900" dirty="0">
                <a:solidFill>
                  <a:sysClr val="windowText" lastClr="000000"/>
                </a:solidFill>
                <a:latin typeface="Calibri"/>
                <a:cs typeface="Calibri"/>
              </a:rPr>
              <a:t>Data</a:t>
            </a:r>
            <a:r>
              <a:rPr sz="900" spc="-38" dirty="0">
                <a:solidFill>
                  <a:sysClr val="windowText" lastClr="000000"/>
                </a:solidFill>
                <a:latin typeface="Calibri"/>
                <a:cs typeface="Calibri"/>
              </a:rPr>
              <a:t> </a:t>
            </a:r>
            <a:r>
              <a:rPr sz="900" spc="-8" dirty="0">
                <a:solidFill>
                  <a:sysClr val="windowText" lastClr="000000"/>
                </a:solidFill>
                <a:latin typeface="Calibri"/>
                <a:cs typeface="Calibri"/>
              </a:rPr>
              <a:t>clumps</a:t>
            </a:r>
            <a:endParaRPr sz="900">
              <a:solidFill>
                <a:sysClr val="windowText" lastClr="000000"/>
              </a:solidFill>
              <a:latin typeface="Calibri"/>
              <a:cs typeface="Calibri"/>
            </a:endParaRPr>
          </a:p>
        </p:txBody>
      </p:sp>
      <p:grpSp>
        <p:nvGrpSpPr>
          <p:cNvPr id="65" name="object 35">
            <a:extLst>
              <a:ext uri="{FF2B5EF4-FFF2-40B4-BE49-F238E27FC236}">
                <a16:creationId xmlns:a16="http://schemas.microsoft.com/office/drawing/2014/main" id="{8D7B893A-0A54-BF1B-7464-2143BDC77FD0}"/>
              </a:ext>
            </a:extLst>
          </p:cNvPr>
          <p:cNvGrpSpPr/>
          <p:nvPr/>
        </p:nvGrpSpPr>
        <p:grpSpPr>
          <a:xfrm>
            <a:off x="1984248" y="3330701"/>
            <a:ext cx="1115854" cy="571500"/>
            <a:chOff x="1121663" y="4440935"/>
            <a:chExt cx="1487805" cy="762000"/>
          </a:xfrm>
        </p:grpSpPr>
        <p:pic>
          <p:nvPicPr>
            <p:cNvPr id="66" name="object 36">
              <a:extLst>
                <a:ext uri="{FF2B5EF4-FFF2-40B4-BE49-F238E27FC236}">
                  <a16:creationId xmlns:a16="http://schemas.microsoft.com/office/drawing/2014/main" id="{F0B9C8C6-66A8-CD50-1FD3-84B971FC5780}"/>
                </a:ext>
              </a:extLst>
            </p:cNvPr>
            <p:cNvPicPr/>
            <p:nvPr/>
          </p:nvPicPr>
          <p:blipFill>
            <a:blip r:embed="rId14" cstate="print"/>
            <a:stretch>
              <a:fillRect/>
            </a:stretch>
          </p:blipFill>
          <p:spPr>
            <a:xfrm>
              <a:off x="1182623" y="4440935"/>
              <a:ext cx="1365503" cy="762000"/>
            </a:xfrm>
            <a:prstGeom prst="rect">
              <a:avLst/>
            </a:prstGeom>
          </p:spPr>
        </p:pic>
        <p:pic>
          <p:nvPicPr>
            <p:cNvPr id="80" name="object 37">
              <a:extLst>
                <a:ext uri="{FF2B5EF4-FFF2-40B4-BE49-F238E27FC236}">
                  <a16:creationId xmlns:a16="http://schemas.microsoft.com/office/drawing/2014/main" id="{1708240E-A67E-08E8-0130-6AE1B8B61BF8}"/>
                </a:ext>
              </a:extLst>
            </p:cNvPr>
            <p:cNvPicPr/>
            <p:nvPr/>
          </p:nvPicPr>
          <p:blipFill>
            <a:blip r:embed="rId15" cstate="print"/>
            <a:stretch>
              <a:fillRect/>
            </a:stretch>
          </p:blipFill>
          <p:spPr>
            <a:xfrm>
              <a:off x="1121663" y="4623815"/>
              <a:ext cx="1487424" cy="429768"/>
            </a:xfrm>
            <a:prstGeom prst="rect">
              <a:avLst/>
            </a:prstGeom>
          </p:spPr>
        </p:pic>
        <p:pic>
          <p:nvPicPr>
            <p:cNvPr id="81" name="object 38">
              <a:extLst>
                <a:ext uri="{FF2B5EF4-FFF2-40B4-BE49-F238E27FC236}">
                  <a16:creationId xmlns:a16="http://schemas.microsoft.com/office/drawing/2014/main" id="{82C60463-2DEB-B3E6-913C-19963D721001}"/>
                </a:ext>
              </a:extLst>
            </p:cNvPr>
            <p:cNvPicPr/>
            <p:nvPr/>
          </p:nvPicPr>
          <p:blipFill>
            <a:blip r:embed="rId6" cstate="print"/>
            <a:stretch>
              <a:fillRect/>
            </a:stretch>
          </p:blipFill>
          <p:spPr>
            <a:xfrm>
              <a:off x="1241222" y="4479991"/>
              <a:ext cx="1247816" cy="645434"/>
            </a:xfrm>
            <a:prstGeom prst="rect">
              <a:avLst/>
            </a:prstGeom>
          </p:spPr>
        </p:pic>
      </p:grpSp>
      <p:sp>
        <p:nvSpPr>
          <p:cNvPr id="82" name="object 39">
            <a:extLst>
              <a:ext uri="{FF2B5EF4-FFF2-40B4-BE49-F238E27FC236}">
                <a16:creationId xmlns:a16="http://schemas.microsoft.com/office/drawing/2014/main" id="{464F6137-6ADD-413B-EA80-1E3387DD7267}"/>
              </a:ext>
            </a:extLst>
          </p:cNvPr>
          <p:cNvSpPr txBox="1"/>
          <p:nvPr/>
        </p:nvSpPr>
        <p:spPr>
          <a:xfrm>
            <a:off x="2084410" y="3510916"/>
            <a:ext cx="915829" cy="148117"/>
          </a:xfrm>
          <a:prstGeom prst="rect">
            <a:avLst/>
          </a:prstGeom>
        </p:spPr>
        <p:txBody>
          <a:bodyPr vert="horz" wrap="square" lIns="0" tIns="9525" rIns="0" bIns="0" rtlCol="0">
            <a:spAutoFit/>
          </a:bodyPr>
          <a:lstStyle/>
          <a:p>
            <a:pPr marL="9525" defTabSz="685800">
              <a:spcBef>
                <a:spcPts val="75"/>
              </a:spcBef>
              <a:buClrTx/>
            </a:pPr>
            <a:r>
              <a:rPr sz="900" dirty="0">
                <a:solidFill>
                  <a:sysClr val="windowText" lastClr="000000"/>
                </a:solidFill>
                <a:latin typeface="Calibri"/>
                <a:cs typeface="Calibri"/>
              </a:rPr>
              <a:t>Long</a:t>
            </a:r>
            <a:r>
              <a:rPr sz="900" spc="-11" dirty="0">
                <a:solidFill>
                  <a:sysClr val="windowText" lastClr="000000"/>
                </a:solidFill>
                <a:latin typeface="Calibri"/>
                <a:cs typeface="Calibri"/>
              </a:rPr>
              <a:t> </a:t>
            </a:r>
            <a:r>
              <a:rPr sz="900" spc="-8" dirty="0">
                <a:solidFill>
                  <a:sysClr val="windowText" lastClr="000000"/>
                </a:solidFill>
                <a:latin typeface="Calibri"/>
                <a:cs typeface="Calibri"/>
              </a:rPr>
              <a:t>parameter</a:t>
            </a:r>
            <a:r>
              <a:rPr sz="900" spc="-11" dirty="0">
                <a:solidFill>
                  <a:sysClr val="windowText" lastClr="000000"/>
                </a:solidFill>
                <a:latin typeface="Calibri"/>
                <a:cs typeface="Calibri"/>
              </a:rPr>
              <a:t> </a:t>
            </a:r>
            <a:r>
              <a:rPr sz="900" spc="-15" dirty="0">
                <a:solidFill>
                  <a:sysClr val="windowText" lastClr="000000"/>
                </a:solidFill>
                <a:latin typeface="Calibri"/>
                <a:cs typeface="Calibri"/>
              </a:rPr>
              <a:t>list</a:t>
            </a:r>
            <a:endParaRPr sz="900">
              <a:solidFill>
                <a:sysClr val="windowText" lastClr="000000"/>
              </a:solidFill>
              <a:latin typeface="Calibri"/>
              <a:cs typeface="Calibri"/>
            </a:endParaRPr>
          </a:p>
        </p:txBody>
      </p:sp>
      <p:grpSp>
        <p:nvGrpSpPr>
          <p:cNvPr id="83" name="object 40">
            <a:extLst>
              <a:ext uri="{FF2B5EF4-FFF2-40B4-BE49-F238E27FC236}">
                <a16:creationId xmlns:a16="http://schemas.microsoft.com/office/drawing/2014/main" id="{691EDB12-1421-0024-CD46-A44AF18F44BF}"/>
              </a:ext>
            </a:extLst>
          </p:cNvPr>
          <p:cNvGrpSpPr/>
          <p:nvPr/>
        </p:nvGrpSpPr>
        <p:grpSpPr>
          <a:xfrm>
            <a:off x="2928366" y="1268729"/>
            <a:ext cx="1024414" cy="571500"/>
            <a:chOff x="2380488" y="1691639"/>
            <a:chExt cx="1365885" cy="762000"/>
          </a:xfrm>
        </p:grpSpPr>
        <p:pic>
          <p:nvPicPr>
            <p:cNvPr id="84" name="object 41">
              <a:extLst>
                <a:ext uri="{FF2B5EF4-FFF2-40B4-BE49-F238E27FC236}">
                  <a16:creationId xmlns:a16="http://schemas.microsoft.com/office/drawing/2014/main" id="{0039E0BD-0BEF-046C-C1B9-3FD0FEB52D71}"/>
                </a:ext>
              </a:extLst>
            </p:cNvPr>
            <p:cNvPicPr/>
            <p:nvPr/>
          </p:nvPicPr>
          <p:blipFill>
            <a:blip r:embed="rId16" cstate="print"/>
            <a:stretch>
              <a:fillRect/>
            </a:stretch>
          </p:blipFill>
          <p:spPr>
            <a:xfrm>
              <a:off x="2380488" y="1691639"/>
              <a:ext cx="1365503" cy="762000"/>
            </a:xfrm>
            <a:prstGeom prst="rect">
              <a:avLst/>
            </a:prstGeom>
          </p:spPr>
        </p:pic>
        <p:pic>
          <p:nvPicPr>
            <p:cNvPr id="85" name="object 42">
              <a:extLst>
                <a:ext uri="{FF2B5EF4-FFF2-40B4-BE49-F238E27FC236}">
                  <a16:creationId xmlns:a16="http://schemas.microsoft.com/office/drawing/2014/main" id="{1D4ECE36-C760-AC71-72EE-39684281DB3F}"/>
                </a:ext>
              </a:extLst>
            </p:cNvPr>
            <p:cNvPicPr/>
            <p:nvPr/>
          </p:nvPicPr>
          <p:blipFill>
            <a:blip r:embed="rId17" cstate="print"/>
            <a:stretch>
              <a:fillRect/>
            </a:stretch>
          </p:blipFill>
          <p:spPr>
            <a:xfrm>
              <a:off x="2551176" y="1874519"/>
              <a:ext cx="1024127" cy="426720"/>
            </a:xfrm>
            <a:prstGeom prst="rect">
              <a:avLst/>
            </a:prstGeom>
          </p:spPr>
        </p:pic>
        <p:pic>
          <p:nvPicPr>
            <p:cNvPr id="86" name="object 43">
              <a:extLst>
                <a:ext uri="{FF2B5EF4-FFF2-40B4-BE49-F238E27FC236}">
                  <a16:creationId xmlns:a16="http://schemas.microsoft.com/office/drawing/2014/main" id="{BD409568-3808-B3C4-90DB-1D1A19B51DB2}"/>
                </a:ext>
              </a:extLst>
            </p:cNvPr>
            <p:cNvPicPr/>
            <p:nvPr/>
          </p:nvPicPr>
          <p:blipFill>
            <a:blip r:embed="rId9" cstate="print"/>
            <a:stretch>
              <a:fillRect/>
            </a:stretch>
          </p:blipFill>
          <p:spPr>
            <a:xfrm>
              <a:off x="2439126" y="1730435"/>
              <a:ext cx="1247816" cy="645434"/>
            </a:xfrm>
            <a:prstGeom prst="rect">
              <a:avLst/>
            </a:prstGeom>
          </p:spPr>
        </p:pic>
      </p:grpSp>
      <p:sp>
        <p:nvSpPr>
          <p:cNvPr id="87" name="object 44">
            <a:extLst>
              <a:ext uri="{FF2B5EF4-FFF2-40B4-BE49-F238E27FC236}">
                <a16:creationId xmlns:a16="http://schemas.microsoft.com/office/drawing/2014/main" id="{44C99930-8032-1875-695E-056191DC0162}"/>
              </a:ext>
            </a:extLst>
          </p:cNvPr>
          <p:cNvSpPr txBox="1"/>
          <p:nvPr/>
        </p:nvSpPr>
        <p:spPr>
          <a:xfrm>
            <a:off x="3157002" y="1448943"/>
            <a:ext cx="567214" cy="148117"/>
          </a:xfrm>
          <a:prstGeom prst="rect">
            <a:avLst/>
          </a:prstGeom>
        </p:spPr>
        <p:txBody>
          <a:bodyPr vert="horz" wrap="square" lIns="0" tIns="9525" rIns="0" bIns="0" rtlCol="0">
            <a:spAutoFit/>
          </a:bodyPr>
          <a:lstStyle/>
          <a:p>
            <a:pPr marL="9525" defTabSz="685800">
              <a:spcBef>
                <a:spcPts val="75"/>
              </a:spcBef>
              <a:buClrTx/>
            </a:pPr>
            <a:r>
              <a:rPr sz="900" b="1" dirty="0">
                <a:solidFill>
                  <a:sysClr val="windowText" lastClr="000000"/>
                </a:solidFill>
                <a:latin typeface="Calibri"/>
                <a:cs typeface="Calibri"/>
              </a:rPr>
              <a:t>OO</a:t>
            </a:r>
            <a:r>
              <a:rPr sz="900" b="1" spc="-15" dirty="0">
                <a:solidFill>
                  <a:sysClr val="windowText" lastClr="000000"/>
                </a:solidFill>
                <a:latin typeface="Calibri"/>
                <a:cs typeface="Calibri"/>
              </a:rPr>
              <a:t> </a:t>
            </a:r>
            <a:r>
              <a:rPr sz="900" b="1" spc="-8" dirty="0">
                <a:solidFill>
                  <a:sysClr val="windowText" lastClr="000000"/>
                </a:solidFill>
                <a:latin typeface="Calibri"/>
                <a:cs typeface="Calibri"/>
              </a:rPr>
              <a:t>abusers</a:t>
            </a:r>
            <a:endParaRPr sz="900">
              <a:solidFill>
                <a:sysClr val="windowText" lastClr="000000"/>
              </a:solidFill>
              <a:latin typeface="Calibri"/>
              <a:cs typeface="Calibri"/>
            </a:endParaRPr>
          </a:p>
        </p:txBody>
      </p:sp>
      <p:grpSp>
        <p:nvGrpSpPr>
          <p:cNvPr id="88" name="object 45">
            <a:extLst>
              <a:ext uri="{FF2B5EF4-FFF2-40B4-BE49-F238E27FC236}">
                <a16:creationId xmlns:a16="http://schemas.microsoft.com/office/drawing/2014/main" id="{F1D161B3-7D8C-9BAE-B069-8CDE3DE26522}"/>
              </a:ext>
            </a:extLst>
          </p:cNvPr>
          <p:cNvGrpSpPr/>
          <p:nvPr/>
        </p:nvGrpSpPr>
        <p:grpSpPr>
          <a:xfrm>
            <a:off x="3138678" y="1954530"/>
            <a:ext cx="1072515" cy="573881"/>
            <a:chOff x="2660904" y="2606039"/>
            <a:chExt cx="1430020" cy="765175"/>
          </a:xfrm>
        </p:grpSpPr>
        <p:pic>
          <p:nvPicPr>
            <p:cNvPr id="89" name="object 46">
              <a:extLst>
                <a:ext uri="{FF2B5EF4-FFF2-40B4-BE49-F238E27FC236}">
                  <a16:creationId xmlns:a16="http://schemas.microsoft.com/office/drawing/2014/main" id="{01EF9236-9779-F07E-ED74-7406DE2240C6}"/>
                </a:ext>
              </a:extLst>
            </p:cNvPr>
            <p:cNvPicPr/>
            <p:nvPr/>
          </p:nvPicPr>
          <p:blipFill>
            <a:blip r:embed="rId18" cstate="print"/>
            <a:stretch>
              <a:fillRect/>
            </a:stretch>
          </p:blipFill>
          <p:spPr>
            <a:xfrm>
              <a:off x="2691384" y="2606039"/>
              <a:ext cx="1365504" cy="765048"/>
            </a:xfrm>
            <a:prstGeom prst="rect">
              <a:avLst/>
            </a:prstGeom>
          </p:spPr>
        </p:pic>
        <p:pic>
          <p:nvPicPr>
            <p:cNvPr id="90" name="object 47">
              <a:extLst>
                <a:ext uri="{FF2B5EF4-FFF2-40B4-BE49-F238E27FC236}">
                  <a16:creationId xmlns:a16="http://schemas.microsoft.com/office/drawing/2014/main" id="{2CC93595-D1FB-8CE1-2582-9228508D7952}"/>
                </a:ext>
              </a:extLst>
            </p:cNvPr>
            <p:cNvPicPr/>
            <p:nvPr/>
          </p:nvPicPr>
          <p:blipFill>
            <a:blip r:embed="rId19" cstate="print"/>
            <a:stretch>
              <a:fillRect/>
            </a:stretch>
          </p:blipFill>
          <p:spPr>
            <a:xfrm>
              <a:off x="2660904" y="2791967"/>
              <a:ext cx="1429512" cy="426720"/>
            </a:xfrm>
            <a:prstGeom prst="rect">
              <a:avLst/>
            </a:prstGeom>
          </p:spPr>
        </p:pic>
        <p:pic>
          <p:nvPicPr>
            <p:cNvPr id="91" name="object 48">
              <a:extLst>
                <a:ext uri="{FF2B5EF4-FFF2-40B4-BE49-F238E27FC236}">
                  <a16:creationId xmlns:a16="http://schemas.microsoft.com/office/drawing/2014/main" id="{7E15863F-1A03-B4AC-51C2-CFC73B4CC15C}"/>
                </a:ext>
              </a:extLst>
            </p:cNvPr>
            <p:cNvPicPr/>
            <p:nvPr/>
          </p:nvPicPr>
          <p:blipFill>
            <a:blip r:embed="rId6" cstate="print"/>
            <a:stretch>
              <a:fillRect/>
            </a:stretch>
          </p:blipFill>
          <p:spPr>
            <a:xfrm>
              <a:off x="2751080" y="2646955"/>
              <a:ext cx="1247816" cy="645434"/>
            </a:xfrm>
            <a:prstGeom prst="rect">
              <a:avLst/>
            </a:prstGeom>
          </p:spPr>
        </p:pic>
      </p:grpSp>
      <p:sp>
        <p:nvSpPr>
          <p:cNvPr id="92" name="object 49">
            <a:extLst>
              <a:ext uri="{FF2B5EF4-FFF2-40B4-BE49-F238E27FC236}">
                <a16:creationId xmlns:a16="http://schemas.microsoft.com/office/drawing/2014/main" id="{8602426C-DA59-4464-B5E5-94C89052DF34}"/>
              </a:ext>
            </a:extLst>
          </p:cNvPr>
          <p:cNvSpPr txBox="1"/>
          <p:nvPr/>
        </p:nvSpPr>
        <p:spPr>
          <a:xfrm>
            <a:off x="3239663" y="2137029"/>
            <a:ext cx="868680" cy="148117"/>
          </a:xfrm>
          <a:prstGeom prst="rect">
            <a:avLst/>
          </a:prstGeom>
        </p:spPr>
        <p:txBody>
          <a:bodyPr vert="horz" wrap="square" lIns="0" tIns="9525" rIns="0" bIns="0" rtlCol="0">
            <a:spAutoFit/>
          </a:bodyPr>
          <a:lstStyle/>
          <a:p>
            <a:pPr marL="9525" defTabSz="685800">
              <a:spcBef>
                <a:spcPts val="75"/>
              </a:spcBef>
              <a:buClrTx/>
            </a:pPr>
            <a:r>
              <a:rPr sz="900" dirty="0">
                <a:solidFill>
                  <a:sysClr val="windowText" lastClr="000000"/>
                </a:solidFill>
                <a:latin typeface="Calibri"/>
                <a:cs typeface="Calibri"/>
              </a:rPr>
              <a:t>Switch</a:t>
            </a:r>
            <a:r>
              <a:rPr sz="900" spc="-41" dirty="0">
                <a:solidFill>
                  <a:sysClr val="windowText" lastClr="000000"/>
                </a:solidFill>
                <a:latin typeface="Calibri"/>
                <a:cs typeface="Calibri"/>
              </a:rPr>
              <a:t> </a:t>
            </a:r>
            <a:r>
              <a:rPr sz="900" spc="-8" dirty="0">
                <a:solidFill>
                  <a:sysClr val="windowText" lastClr="000000"/>
                </a:solidFill>
                <a:latin typeface="Calibri"/>
                <a:cs typeface="Calibri"/>
              </a:rPr>
              <a:t>statements</a:t>
            </a:r>
            <a:endParaRPr sz="900">
              <a:solidFill>
                <a:sysClr val="windowText" lastClr="000000"/>
              </a:solidFill>
              <a:latin typeface="Calibri"/>
              <a:cs typeface="Calibri"/>
            </a:endParaRPr>
          </a:p>
        </p:txBody>
      </p:sp>
      <p:grpSp>
        <p:nvGrpSpPr>
          <p:cNvPr id="93" name="object 50">
            <a:extLst>
              <a:ext uri="{FF2B5EF4-FFF2-40B4-BE49-F238E27FC236}">
                <a16:creationId xmlns:a16="http://schemas.microsoft.com/office/drawing/2014/main" id="{25431448-E0D6-19FB-DFF0-221A9AE5653C}"/>
              </a:ext>
            </a:extLst>
          </p:cNvPr>
          <p:cNvGrpSpPr/>
          <p:nvPr/>
        </p:nvGrpSpPr>
        <p:grpSpPr>
          <a:xfrm>
            <a:off x="3161538" y="2642616"/>
            <a:ext cx="1024414" cy="571500"/>
            <a:chOff x="2691383" y="3523488"/>
            <a:chExt cx="1365885" cy="762000"/>
          </a:xfrm>
        </p:grpSpPr>
        <p:pic>
          <p:nvPicPr>
            <p:cNvPr id="94" name="object 51">
              <a:extLst>
                <a:ext uri="{FF2B5EF4-FFF2-40B4-BE49-F238E27FC236}">
                  <a16:creationId xmlns:a16="http://schemas.microsoft.com/office/drawing/2014/main" id="{E6972359-653C-88C2-8432-334620EB4714}"/>
                </a:ext>
              </a:extLst>
            </p:cNvPr>
            <p:cNvPicPr/>
            <p:nvPr/>
          </p:nvPicPr>
          <p:blipFill>
            <a:blip r:embed="rId20" cstate="print"/>
            <a:stretch>
              <a:fillRect/>
            </a:stretch>
          </p:blipFill>
          <p:spPr>
            <a:xfrm>
              <a:off x="2691383" y="3523488"/>
              <a:ext cx="1365504" cy="762000"/>
            </a:xfrm>
            <a:prstGeom prst="rect">
              <a:avLst/>
            </a:prstGeom>
          </p:spPr>
        </p:pic>
        <p:pic>
          <p:nvPicPr>
            <p:cNvPr id="95" name="object 52">
              <a:extLst>
                <a:ext uri="{FF2B5EF4-FFF2-40B4-BE49-F238E27FC236}">
                  <a16:creationId xmlns:a16="http://schemas.microsoft.com/office/drawing/2014/main" id="{FC93C5DB-8AB3-BB75-2C20-B1DD17A95693}"/>
                </a:ext>
              </a:extLst>
            </p:cNvPr>
            <p:cNvPicPr/>
            <p:nvPr/>
          </p:nvPicPr>
          <p:blipFill>
            <a:blip r:embed="rId21" cstate="print"/>
            <a:stretch>
              <a:fillRect/>
            </a:stretch>
          </p:blipFill>
          <p:spPr>
            <a:xfrm>
              <a:off x="2743199" y="3706368"/>
              <a:ext cx="1264920" cy="429768"/>
            </a:xfrm>
            <a:prstGeom prst="rect">
              <a:avLst/>
            </a:prstGeom>
          </p:spPr>
        </p:pic>
        <p:pic>
          <p:nvPicPr>
            <p:cNvPr id="96" name="object 53">
              <a:extLst>
                <a:ext uri="{FF2B5EF4-FFF2-40B4-BE49-F238E27FC236}">
                  <a16:creationId xmlns:a16="http://schemas.microsoft.com/office/drawing/2014/main" id="{15AEF4E8-50A5-A66C-2B41-27E3D88B4234}"/>
                </a:ext>
              </a:extLst>
            </p:cNvPr>
            <p:cNvPicPr/>
            <p:nvPr/>
          </p:nvPicPr>
          <p:blipFill>
            <a:blip r:embed="rId9" cstate="print"/>
            <a:stretch>
              <a:fillRect/>
            </a:stretch>
          </p:blipFill>
          <p:spPr>
            <a:xfrm>
              <a:off x="2751080" y="3563473"/>
              <a:ext cx="1247816" cy="645434"/>
            </a:xfrm>
            <a:prstGeom prst="rect">
              <a:avLst/>
            </a:prstGeom>
          </p:spPr>
        </p:pic>
      </p:grpSp>
      <p:sp>
        <p:nvSpPr>
          <p:cNvPr id="97" name="object 54">
            <a:extLst>
              <a:ext uri="{FF2B5EF4-FFF2-40B4-BE49-F238E27FC236}">
                <a16:creationId xmlns:a16="http://schemas.microsoft.com/office/drawing/2014/main" id="{3256E7FD-3A20-7F99-62A2-24DF5A4F734B}"/>
              </a:ext>
            </a:extLst>
          </p:cNvPr>
          <p:cNvSpPr txBox="1"/>
          <p:nvPr/>
        </p:nvSpPr>
        <p:spPr>
          <a:xfrm>
            <a:off x="3206310" y="2672605"/>
            <a:ext cx="936308" cy="307777"/>
          </a:xfrm>
          <a:prstGeom prst="rect">
            <a:avLst/>
          </a:prstGeom>
        </p:spPr>
        <p:txBody>
          <a:bodyPr vert="horz" wrap="square" lIns="0" tIns="30480" rIns="0" bIns="0" rtlCol="0">
            <a:spAutoFit/>
          </a:bodyPr>
          <a:lstStyle/>
          <a:p>
            <a:pPr defTabSz="685800">
              <a:spcBef>
                <a:spcPts val="240"/>
              </a:spcBef>
              <a:buClrTx/>
            </a:pPr>
            <a:endParaRPr sz="900">
              <a:solidFill>
                <a:sysClr val="windowText" lastClr="000000"/>
              </a:solidFill>
              <a:latin typeface="Times New Roman"/>
              <a:cs typeface="Times New Roman"/>
            </a:endParaRPr>
          </a:p>
          <a:p>
            <a:pPr marL="103823" defTabSz="685800">
              <a:buClrTx/>
            </a:pPr>
            <a:r>
              <a:rPr sz="900" spc="-15" dirty="0">
                <a:solidFill>
                  <a:sysClr val="windowText" lastClr="000000"/>
                </a:solidFill>
                <a:latin typeface="Calibri"/>
                <a:cs typeface="Calibri"/>
              </a:rPr>
              <a:t>Temporary</a:t>
            </a:r>
            <a:r>
              <a:rPr sz="900" spc="4" dirty="0">
                <a:solidFill>
                  <a:sysClr val="windowText" lastClr="000000"/>
                </a:solidFill>
                <a:latin typeface="Calibri"/>
                <a:cs typeface="Calibri"/>
              </a:rPr>
              <a:t> </a:t>
            </a:r>
            <a:r>
              <a:rPr sz="900" spc="-15" dirty="0">
                <a:solidFill>
                  <a:sysClr val="windowText" lastClr="000000"/>
                </a:solidFill>
                <a:latin typeface="Calibri"/>
                <a:cs typeface="Calibri"/>
              </a:rPr>
              <a:t>field</a:t>
            </a:r>
            <a:endParaRPr sz="900">
              <a:solidFill>
                <a:sysClr val="windowText" lastClr="000000"/>
              </a:solidFill>
              <a:latin typeface="Calibri"/>
              <a:cs typeface="Calibri"/>
            </a:endParaRPr>
          </a:p>
        </p:txBody>
      </p:sp>
      <p:grpSp>
        <p:nvGrpSpPr>
          <p:cNvPr id="98" name="object 55">
            <a:extLst>
              <a:ext uri="{FF2B5EF4-FFF2-40B4-BE49-F238E27FC236}">
                <a16:creationId xmlns:a16="http://schemas.microsoft.com/office/drawing/2014/main" id="{D4CBA1B9-6C7B-FA18-3353-9D7CA8DD3F3D}"/>
              </a:ext>
            </a:extLst>
          </p:cNvPr>
          <p:cNvGrpSpPr/>
          <p:nvPr/>
        </p:nvGrpSpPr>
        <p:grpSpPr>
          <a:xfrm>
            <a:off x="3161538" y="3330701"/>
            <a:ext cx="1024414" cy="571500"/>
            <a:chOff x="2691383" y="4440935"/>
            <a:chExt cx="1365885" cy="762000"/>
          </a:xfrm>
        </p:grpSpPr>
        <p:pic>
          <p:nvPicPr>
            <p:cNvPr id="99" name="object 56">
              <a:extLst>
                <a:ext uri="{FF2B5EF4-FFF2-40B4-BE49-F238E27FC236}">
                  <a16:creationId xmlns:a16="http://schemas.microsoft.com/office/drawing/2014/main" id="{B89E4AD4-4DA6-3E4E-7BD1-62BDA023E959}"/>
                </a:ext>
              </a:extLst>
            </p:cNvPr>
            <p:cNvPicPr/>
            <p:nvPr/>
          </p:nvPicPr>
          <p:blipFill>
            <a:blip r:embed="rId22" cstate="print"/>
            <a:stretch>
              <a:fillRect/>
            </a:stretch>
          </p:blipFill>
          <p:spPr>
            <a:xfrm>
              <a:off x="2691383" y="4440935"/>
              <a:ext cx="1365504" cy="762000"/>
            </a:xfrm>
            <a:prstGeom prst="rect">
              <a:avLst/>
            </a:prstGeom>
          </p:spPr>
        </p:pic>
        <p:pic>
          <p:nvPicPr>
            <p:cNvPr id="100" name="object 57">
              <a:extLst>
                <a:ext uri="{FF2B5EF4-FFF2-40B4-BE49-F238E27FC236}">
                  <a16:creationId xmlns:a16="http://schemas.microsoft.com/office/drawing/2014/main" id="{59ED9E37-C371-8D7F-9B97-1999B6045F12}"/>
                </a:ext>
              </a:extLst>
            </p:cNvPr>
            <p:cNvPicPr/>
            <p:nvPr/>
          </p:nvPicPr>
          <p:blipFill>
            <a:blip r:embed="rId23" cstate="print"/>
            <a:stretch>
              <a:fillRect/>
            </a:stretch>
          </p:blipFill>
          <p:spPr>
            <a:xfrm>
              <a:off x="2709671" y="4623815"/>
              <a:ext cx="1328927" cy="429768"/>
            </a:xfrm>
            <a:prstGeom prst="rect">
              <a:avLst/>
            </a:prstGeom>
          </p:spPr>
        </p:pic>
        <p:pic>
          <p:nvPicPr>
            <p:cNvPr id="101" name="object 58">
              <a:extLst>
                <a:ext uri="{FF2B5EF4-FFF2-40B4-BE49-F238E27FC236}">
                  <a16:creationId xmlns:a16="http://schemas.microsoft.com/office/drawing/2014/main" id="{012EA174-890E-9E48-CCF1-76AF851771AA}"/>
                </a:ext>
              </a:extLst>
            </p:cNvPr>
            <p:cNvPicPr/>
            <p:nvPr/>
          </p:nvPicPr>
          <p:blipFill>
            <a:blip r:embed="rId6" cstate="print"/>
            <a:stretch>
              <a:fillRect/>
            </a:stretch>
          </p:blipFill>
          <p:spPr>
            <a:xfrm>
              <a:off x="2751080" y="4479991"/>
              <a:ext cx="1247816" cy="645434"/>
            </a:xfrm>
            <a:prstGeom prst="rect">
              <a:avLst/>
            </a:prstGeom>
          </p:spPr>
        </p:pic>
      </p:grpSp>
      <p:sp>
        <p:nvSpPr>
          <p:cNvPr id="102" name="object 59">
            <a:extLst>
              <a:ext uri="{FF2B5EF4-FFF2-40B4-BE49-F238E27FC236}">
                <a16:creationId xmlns:a16="http://schemas.microsoft.com/office/drawing/2014/main" id="{ABF885C1-BCD1-404B-5F84-7AA7F3E3D758}"/>
              </a:ext>
            </a:extLst>
          </p:cNvPr>
          <p:cNvSpPr txBox="1"/>
          <p:nvPr/>
        </p:nvSpPr>
        <p:spPr>
          <a:xfrm>
            <a:off x="3276929" y="3510916"/>
            <a:ext cx="795338" cy="148117"/>
          </a:xfrm>
          <a:prstGeom prst="rect">
            <a:avLst/>
          </a:prstGeom>
        </p:spPr>
        <p:txBody>
          <a:bodyPr vert="horz" wrap="square" lIns="0" tIns="9525" rIns="0" bIns="0" rtlCol="0">
            <a:spAutoFit/>
          </a:bodyPr>
          <a:lstStyle/>
          <a:p>
            <a:pPr marL="9525" defTabSz="685800">
              <a:spcBef>
                <a:spcPts val="75"/>
              </a:spcBef>
              <a:buClrTx/>
            </a:pPr>
            <a:r>
              <a:rPr sz="900" spc="-8" dirty="0">
                <a:solidFill>
                  <a:sysClr val="windowText" lastClr="000000"/>
                </a:solidFill>
                <a:latin typeface="Calibri"/>
                <a:cs typeface="Calibri"/>
              </a:rPr>
              <a:t>Refused</a:t>
            </a:r>
            <a:r>
              <a:rPr sz="900" dirty="0">
                <a:solidFill>
                  <a:sysClr val="windowText" lastClr="000000"/>
                </a:solidFill>
                <a:latin typeface="Calibri"/>
                <a:cs typeface="Calibri"/>
              </a:rPr>
              <a:t> </a:t>
            </a:r>
            <a:r>
              <a:rPr sz="900" spc="-8" dirty="0">
                <a:solidFill>
                  <a:sysClr val="windowText" lastClr="000000"/>
                </a:solidFill>
                <a:latin typeface="Calibri"/>
                <a:cs typeface="Calibri"/>
              </a:rPr>
              <a:t>Bequest</a:t>
            </a:r>
            <a:endParaRPr sz="900">
              <a:solidFill>
                <a:sysClr val="windowText" lastClr="000000"/>
              </a:solidFill>
              <a:latin typeface="Calibri"/>
              <a:cs typeface="Calibri"/>
            </a:endParaRPr>
          </a:p>
        </p:txBody>
      </p:sp>
      <p:grpSp>
        <p:nvGrpSpPr>
          <p:cNvPr id="103" name="object 60">
            <a:extLst>
              <a:ext uri="{FF2B5EF4-FFF2-40B4-BE49-F238E27FC236}">
                <a16:creationId xmlns:a16="http://schemas.microsoft.com/office/drawing/2014/main" id="{67D971C9-A401-D837-6272-5944757B5143}"/>
              </a:ext>
            </a:extLst>
          </p:cNvPr>
          <p:cNvGrpSpPr/>
          <p:nvPr/>
        </p:nvGrpSpPr>
        <p:grpSpPr>
          <a:xfrm>
            <a:off x="4018788" y="1268729"/>
            <a:ext cx="1106805" cy="571500"/>
            <a:chOff x="3834384" y="1691639"/>
            <a:chExt cx="1475740" cy="762000"/>
          </a:xfrm>
        </p:grpSpPr>
        <p:pic>
          <p:nvPicPr>
            <p:cNvPr id="104" name="object 61">
              <a:extLst>
                <a:ext uri="{FF2B5EF4-FFF2-40B4-BE49-F238E27FC236}">
                  <a16:creationId xmlns:a16="http://schemas.microsoft.com/office/drawing/2014/main" id="{05A1A1B0-A7DF-5FC5-21D2-65208B013073}"/>
                </a:ext>
              </a:extLst>
            </p:cNvPr>
            <p:cNvPicPr/>
            <p:nvPr/>
          </p:nvPicPr>
          <p:blipFill>
            <a:blip r:embed="rId24" cstate="print"/>
            <a:stretch>
              <a:fillRect/>
            </a:stretch>
          </p:blipFill>
          <p:spPr>
            <a:xfrm>
              <a:off x="3889248" y="1691639"/>
              <a:ext cx="1365503" cy="762000"/>
            </a:xfrm>
            <a:prstGeom prst="rect">
              <a:avLst/>
            </a:prstGeom>
          </p:spPr>
        </p:pic>
        <p:pic>
          <p:nvPicPr>
            <p:cNvPr id="105" name="object 62">
              <a:extLst>
                <a:ext uri="{FF2B5EF4-FFF2-40B4-BE49-F238E27FC236}">
                  <a16:creationId xmlns:a16="http://schemas.microsoft.com/office/drawing/2014/main" id="{D035EFC1-BE60-98D6-EC5A-E0AB6B9E0056}"/>
                </a:ext>
              </a:extLst>
            </p:cNvPr>
            <p:cNvPicPr/>
            <p:nvPr/>
          </p:nvPicPr>
          <p:blipFill>
            <a:blip r:embed="rId25" cstate="print"/>
            <a:stretch>
              <a:fillRect/>
            </a:stretch>
          </p:blipFill>
          <p:spPr>
            <a:xfrm>
              <a:off x="3834384" y="1874519"/>
              <a:ext cx="1475232" cy="426720"/>
            </a:xfrm>
            <a:prstGeom prst="rect">
              <a:avLst/>
            </a:prstGeom>
          </p:spPr>
        </p:pic>
        <p:pic>
          <p:nvPicPr>
            <p:cNvPr id="106" name="object 63">
              <a:extLst>
                <a:ext uri="{FF2B5EF4-FFF2-40B4-BE49-F238E27FC236}">
                  <a16:creationId xmlns:a16="http://schemas.microsoft.com/office/drawing/2014/main" id="{31C302CC-EA64-7033-C1CB-F1BBD4B662DA}"/>
                </a:ext>
              </a:extLst>
            </p:cNvPr>
            <p:cNvPicPr/>
            <p:nvPr/>
          </p:nvPicPr>
          <p:blipFill>
            <a:blip r:embed="rId26" cstate="print"/>
            <a:stretch>
              <a:fillRect/>
            </a:stretch>
          </p:blipFill>
          <p:spPr>
            <a:xfrm>
              <a:off x="3948983" y="1730435"/>
              <a:ext cx="1247816" cy="645434"/>
            </a:xfrm>
            <a:prstGeom prst="rect">
              <a:avLst/>
            </a:prstGeom>
          </p:spPr>
        </p:pic>
      </p:grpSp>
      <p:sp>
        <p:nvSpPr>
          <p:cNvPr id="107" name="object 64">
            <a:extLst>
              <a:ext uri="{FF2B5EF4-FFF2-40B4-BE49-F238E27FC236}">
                <a16:creationId xmlns:a16="http://schemas.microsoft.com/office/drawing/2014/main" id="{DBA366A5-E669-F4E4-069E-812F03BE5FD0}"/>
              </a:ext>
            </a:extLst>
          </p:cNvPr>
          <p:cNvSpPr txBox="1"/>
          <p:nvPr/>
        </p:nvSpPr>
        <p:spPr>
          <a:xfrm>
            <a:off x="4120636" y="1448943"/>
            <a:ext cx="904875" cy="148117"/>
          </a:xfrm>
          <a:prstGeom prst="rect">
            <a:avLst/>
          </a:prstGeom>
        </p:spPr>
        <p:txBody>
          <a:bodyPr vert="horz" wrap="square" lIns="0" tIns="9525" rIns="0" bIns="0" rtlCol="0">
            <a:spAutoFit/>
          </a:bodyPr>
          <a:lstStyle/>
          <a:p>
            <a:pPr marL="9525" defTabSz="685800">
              <a:spcBef>
                <a:spcPts val="75"/>
              </a:spcBef>
              <a:buClrTx/>
            </a:pPr>
            <a:r>
              <a:rPr sz="900" b="1" dirty="0">
                <a:solidFill>
                  <a:sysClr val="windowText" lastClr="000000"/>
                </a:solidFill>
                <a:latin typeface="Calibri"/>
                <a:cs typeface="Calibri"/>
              </a:rPr>
              <a:t>Change</a:t>
            </a:r>
            <a:r>
              <a:rPr sz="900" b="1" spc="-38" dirty="0">
                <a:solidFill>
                  <a:sysClr val="windowText" lastClr="000000"/>
                </a:solidFill>
                <a:latin typeface="Calibri"/>
                <a:cs typeface="Calibri"/>
              </a:rPr>
              <a:t> </a:t>
            </a:r>
            <a:r>
              <a:rPr sz="900" b="1" spc="-8" dirty="0">
                <a:solidFill>
                  <a:sysClr val="windowText" lastClr="000000"/>
                </a:solidFill>
                <a:latin typeface="Calibri"/>
                <a:cs typeface="Calibri"/>
              </a:rPr>
              <a:t>preventers</a:t>
            </a:r>
            <a:endParaRPr sz="900">
              <a:solidFill>
                <a:sysClr val="windowText" lastClr="000000"/>
              </a:solidFill>
              <a:latin typeface="Calibri"/>
              <a:cs typeface="Calibri"/>
            </a:endParaRPr>
          </a:p>
        </p:txBody>
      </p:sp>
      <p:grpSp>
        <p:nvGrpSpPr>
          <p:cNvPr id="108" name="object 65">
            <a:extLst>
              <a:ext uri="{FF2B5EF4-FFF2-40B4-BE49-F238E27FC236}">
                <a16:creationId xmlns:a16="http://schemas.microsoft.com/office/drawing/2014/main" id="{CA51DDF7-CBC5-6366-71C2-570B52045410}"/>
              </a:ext>
            </a:extLst>
          </p:cNvPr>
          <p:cNvGrpSpPr/>
          <p:nvPr/>
        </p:nvGrpSpPr>
        <p:grpSpPr>
          <a:xfrm>
            <a:off x="4295394" y="1954530"/>
            <a:ext cx="1024414" cy="573881"/>
            <a:chOff x="4203191" y="2606039"/>
            <a:chExt cx="1365885" cy="765175"/>
          </a:xfrm>
        </p:grpSpPr>
        <p:pic>
          <p:nvPicPr>
            <p:cNvPr id="109" name="object 66">
              <a:extLst>
                <a:ext uri="{FF2B5EF4-FFF2-40B4-BE49-F238E27FC236}">
                  <a16:creationId xmlns:a16="http://schemas.microsoft.com/office/drawing/2014/main" id="{5C9A4E39-2E91-CC7A-76E5-CE9A81ED2DC4}"/>
                </a:ext>
              </a:extLst>
            </p:cNvPr>
            <p:cNvPicPr/>
            <p:nvPr/>
          </p:nvPicPr>
          <p:blipFill>
            <a:blip r:embed="rId27" cstate="print"/>
            <a:stretch>
              <a:fillRect/>
            </a:stretch>
          </p:blipFill>
          <p:spPr>
            <a:xfrm>
              <a:off x="4203191" y="2606039"/>
              <a:ext cx="1365503" cy="765048"/>
            </a:xfrm>
            <a:prstGeom prst="rect">
              <a:avLst/>
            </a:prstGeom>
          </p:spPr>
        </p:pic>
        <p:pic>
          <p:nvPicPr>
            <p:cNvPr id="110" name="object 67">
              <a:extLst>
                <a:ext uri="{FF2B5EF4-FFF2-40B4-BE49-F238E27FC236}">
                  <a16:creationId xmlns:a16="http://schemas.microsoft.com/office/drawing/2014/main" id="{0AB1AEE5-1217-CAFD-A9FD-71929EBAE816}"/>
                </a:ext>
              </a:extLst>
            </p:cNvPr>
            <p:cNvPicPr/>
            <p:nvPr/>
          </p:nvPicPr>
          <p:blipFill>
            <a:blip r:embed="rId28" cstate="print"/>
            <a:stretch>
              <a:fillRect/>
            </a:stretch>
          </p:blipFill>
          <p:spPr>
            <a:xfrm>
              <a:off x="4236719" y="2791967"/>
              <a:ext cx="1298448" cy="426720"/>
            </a:xfrm>
            <a:prstGeom prst="rect">
              <a:avLst/>
            </a:prstGeom>
          </p:spPr>
        </p:pic>
        <p:pic>
          <p:nvPicPr>
            <p:cNvPr id="111" name="object 68">
              <a:extLst>
                <a:ext uri="{FF2B5EF4-FFF2-40B4-BE49-F238E27FC236}">
                  <a16:creationId xmlns:a16="http://schemas.microsoft.com/office/drawing/2014/main" id="{CF3145E8-265A-DDB0-3DBE-764FCFA6028E}"/>
                </a:ext>
              </a:extLst>
            </p:cNvPr>
            <p:cNvPicPr/>
            <p:nvPr/>
          </p:nvPicPr>
          <p:blipFill>
            <a:blip r:embed="rId6" cstate="print"/>
            <a:stretch>
              <a:fillRect/>
            </a:stretch>
          </p:blipFill>
          <p:spPr>
            <a:xfrm>
              <a:off x="4260937" y="2646955"/>
              <a:ext cx="1247816" cy="645434"/>
            </a:xfrm>
            <a:prstGeom prst="rect">
              <a:avLst/>
            </a:prstGeom>
          </p:spPr>
        </p:pic>
      </p:grpSp>
      <p:sp>
        <p:nvSpPr>
          <p:cNvPr id="112" name="object 69">
            <a:extLst>
              <a:ext uri="{FF2B5EF4-FFF2-40B4-BE49-F238E27FC236}">
                <a16:creationId xmlns:a16="http://schemas.microsoft.com/office/drawing/2014/main" id="{97713653-9B39-4941-ABE6-150BBE365EED}"/>
              </a:ext>
            </a:extLst>
          </p:cNvPr>
          <p:cNvSpPr txBox="1"/>
          <p:nvPr/>
        </p:nvSpPr>
        <p:spPr>
          <a:xfrm>
            <a:off x="4420657" y="2137029"/>
            <a:ext cx="772477" cy="148117"/>
          </a:xfrm>
          <a:prstGeom prst="rect">
            <a:avLst/>
          </a:prstGeom>
        </p:spPr>
        <p:txBody>
          <a:bodyPr vert="horz" wrap="square" lIns="0" tIns="9525" rIns="0" bIns="0" rtlCol="0">
            <a:spAutoFit/>
          </a:bodyPr>
          <a:lstStyle/>
          <a:p>
            <a:pPr marL="9525" defTabSz="685800">
              <a:spcBef>
                <a:spcPts val="75"/>
              </a:spcBef>
              <a:buClrTx/>
            </a:pPr>
            <a:r>
              <a:rPr sz="900" dirty="0">
                <a:solidFill>
                  <a:sysClr val="windowText" lastClr="000000"/>
                </a:solidFill>
                <a:latin typeface="Calibri"/>
                <a:cs typeface="Calibri"/>
              </a:rPr>
              <a:t>Shotgun</a:t>
            </a:r>
            <a:r>
              <a:rPr sz="900" spc="-38" dirty="0">
                <a:solidFill>
                  <a:sysClr val="windowText" lastClr="000000"/>
                </a:solidFill>
                <a:latin typeface="Calibri"/>
                <a:cs typeface="Calibri"/>
              </a:rPr>
              <a:t> </a:t>
            </a:r>
            <a:r>
              <a:rPr sz="900" spc="-8" dirty="0">
                <a:solidFill>
                  <a:sysClr val="windowText" lastClr="000000"/>
                </a:solidFill>
                <a:latin typeface="Calibri"/>
                <a:cs typeface="Calibri"/>
              </a:rPr>
              <a:t>surgery</a:t>
            </a:r>
            <a:endParaRPr sz="900">
              <a:solidFill>
                <a:sysClr val="windowText" lastClr="000000"/>
              </a:solidFill>
              <a:latin typeface="Calibri"/>
              <a:cs typeface="Calibri"/>
            </a:endParaRPr>
          </a:p>
        </p:txBody>
      </p:sp>
      <p:grpSp>
        <p:nvGrpSpPr>
          <p:cNvPr id="113" name="object 70">
            <a:extLst>
              <a:ext uri="{FF2B5EF4-FFF2-40B4-BE49-F238E27FC236}">
                <a16:creationId xmlns:a16="http://schemas.microsoft.com/office/drawing/2014/main" id="{0EAEFA99-4699-2214-AC9B-DBBBC97CC576}"/>
              </a:ext>
            </a:extLst>
          </p:cNvPr>
          <p:cNvGrpSpPr/>
          <p:nvPr/>
        </p:nvGrpSpPr>
        <p:grpSpPr>
          <a:xfrm>
            <a:off x="4293108" y="2642616"/>
            <a:ext cx="1026795" cy="571500"/>
            <a:chOff x="4200144" y="3523488"/>
            <a:chExt cx="1369060" cy="762000"/>
          </a:xfrm>
        </p:grpSpPr>
        <p:pic>
          <p:nvPicPr>
            <p:cNvPr id="114" name="object 71">
              <a:extLst>
                <a:ext uri="{FF2B5EF4-FFF2-40B4-BE49-F238E27FC236}">
                  <a16:creationId xmlns:a16="http://schemas.microsoft.com/office/drawing/2014/main" id="{E393972C-00B1-F954-03D9-6B8188A643B6}"/>
                </a:ext>
              </a:extLst>
            </p:cNvPr>
            <p:cNvPicPr/>
            <p:nvPr/>
          </p:nvPicPr>
          <p:blipFill>
            <a:blip r:embed="rId29" cstate="print"/>
            <a:stretch>
              <a:fillRect/>
            </a:stretch>
          </p:blipFill>
          <p:spPr>
            <a:xfrm>
              <a:off x="4203192" y="3523488"/>
              <a:ext cx="1365503" cy="762000"/>
            </a:xfrm>
            <a:prstGeom prst="rect">
              <a:avLst/>
            </a:prstGeom>
          </p:spPr>
        </p:pic>
        <p:pic>
          <p:nvPicPr>
            <p:cNvPr id="115" name="object 72">
              <a:extLst>
                <a:ext uri="{FF2B5EF4-FFF2-40B4-BE49-F238E27FC236}">
                  <a16:creationId xmlns:a16="http://schemas.microsoft.com/office/drawing/2014/main" id="{3C809C96-2A3E-A0CB-7F95-433B6BC41B7C}"/>
                </a:ext>
              </a:extLst>
            </p:cNvPr>
            <p:cNvPicPr/>
            <p:nvPr/>
          </p:nvPicPr>
          <p:blipFill>
            <a:blip r:embed="rId30" cstate="print"/>
            <a:stretch>
              <a:fillRect/>
            </a:stretch>
          </p:blipFill>
          <p:spPr>
            <a:xfrm>
              <a:off x="4200144" y="3706368"/>
              <a:ext cx="1368552" cy="429768"/>
            </a:xfrm>
            <a:prstGeom prst="rect">
              <a:avLst/>
            </a:prstGeom>
          </p:spPr>
        </p:pic>
        <p:pic>
          <p:nvPicPr>
            <p:cNvPr id="116" name="object 73">
              <a:extLst>
                <a:ext uri="{FF2B5EF4-FFF2-40B4-BE49-F238E27FC236}">
                  <a16:creationId xmlns:a16="http://schemas.microsoft.com/office/drawing/2014/main" id="{506D92AE-7131-D715-CC0C-9F8850828572}"/>
                </a:ext>
              </a:extLst>
            </p:cNvPr>
            <p:cNvPicPr/>
            <p:nvPr/>
          </p:nvPicPr>
          <p:blipFill>
            <a:blip r:embed="rId9" cstate="print"/>
            <a:stretch>
              <a:fillRect/>
            </a:stretch>
          </p:blipFill>
          <p:spPr>
            <a:xfrm>
              <a:off x="4260937" y="3563473"/>
              <a:ext cx="1247816" cy="645434"/>
            </a:xfrm>
            <a:prstGeom prst="rect">
              <a:avLst/>
            </a:prstGeom>
          </p:spPr>
        </p:pic>
      </p:grpSp>
      <p:sp>
        <p:nvSpPr>
          <p:cNvPr id="117" name="object 74">
            <a:extLst>
              <a:ext uri="{FF2B5EF4-FFF2-40B4-BE49-F238E27FC236}">
                <a16:creationId xmlns:a16="http://schemas.microsoft.com/office/drawing/2014/main" id="{40CA298A-9F6D-B348-B571-1C6D6F813BFA}"/>
              </a:ext>
            </a:extLst>
          </p:cNvPr>
          <p:cNvSpPr txBox="1"/>
          <p:nvPr/>
        </p:nvSpPr>
        <p:spPr>
          <a:xfrm>
            <a:off x="4338703" y="2672605"/>
            <a:ext cx="936308" cy="307777"/>
          </a:xfrm>
          <a:prstGeom prst="rect">
            <a:avLst/>
          </a:prstGeom>
        </p:spPr>
        <p:txBody>
          <a:bodyPr vert="horz" wrap="square" lIns="0" tIns="30480" rIns="0" bIns="0" rtlCol="0">
            <a:spAutoFit/>
          </a:bodyPr>
          <a:lstStyle/>
          <a:p>
            <a:pPr defTabSz="685800">
              <a:spcBef>
                <a:spcPts val="240"/>
              </a:spcBef>
              <a:buClrTx/>
            </a:pPr>
            <a:endParaRPr sz="900">
              <a:solidFill>
                <a:sysClr val="windowText" lastClr="000000"/>
              </a:solidFill>
              <a:latin typeface="Times New Roman"/>
              <a:cs typeface="Times New Roman"/>
            </a:endParaRPr>
          </a:p>
          <a:p>
            <a:pPr marL="64294" defTabSz="685800">
              <a:buClrTx/>
            </a:pPr>
            <a:r>
              <a:rPr sz="900" spc="-8" dirty="0">
                <a:solidFill>
                  <a:sysClr val="windowText" lastClr="000000"/>
                </a:solidFill>
                <a:latin typeface="Calibri"/>
                <a:cs typeface="Calibri"/>
              </a:rPr>
              <a:t>Divergent</a:t>
            </a:r>
            <a:r>
              <a:rPr sz="900" spc="-4" dirty="0">
                <a:solidFill>
                  <a:sysClr val="windowText" lastClr="000000"/>
                </a:solidFill>
                <a:latin typeface="Calibri"/>
                <a:cs typeface="Calibri"/>
              </a:rPr>
              <a:t> </a:t>
            </a:r>
            <a:r>
              <a:rPr sz="900" spc="-8" dirty="0">
                <a:solidFill>
                  <a:sysClr val="windowText" lastClr="000000"/>
                </a:solidFill>
                <a:latin typeface="Calibri"/>
                <a:cs typeface="Calibri"/>
              </a:rPr>
              <a:t>change</a:t>
            </a:r>
            <a:endParaRPr sz="900">
              <a:solidFill>
                <a:sysClr val="windowText" lastClr="000000"/>
              </a:solidFill>
              <a:latin typeface="Calibri"/>
              <a:cs typeface="Calibri"/>
            </a:endParaRPr>
          </a:p>
        </p:txBody>
      </p:sp>
      <p:grpSp>
        <p:nvGrpSpPr>
          <p:cNvPr id="118" name="object 75">
            <a:extLst>
              <a:ext uri="{FF2B5EF4-FFF2-40B4-BE49-F238E27FC236}">
                <a16:creationId xmlns:a16="http://schemas.microsoft.com/office/drawing/2014/main" id="{8F9F87F0-5138-8FAA-54FA-6372E05A1CDF}"/>
              </a:ext>
            </a:extLst>
          </p:cNvPr>
          <p:cNvGrpSpPr/>
          <p:nvPr/>
        </p:nvGrpSpPr>
        <p:grpSpPr>
          <a:xfrm>
            <a:off x="4249674" y="3330701"/>
            <a:ext cx="1141095" cy="571500"/>
            <a:chOff x="4142232" y="4440935"/>
            <a:chExt cx="1521460" cy="762000"/>
          </a:xfrm>
        </p:grpSpPr>
        <p:pic>
          <p:nvPicPr>
            <p:cNvPr id="119" name="object 76">
              <a:extLst>
                <a:ext uri="{FF2B5EF4-FFF2-40B4-BE49-F238E27FC236}">
                  <a16:creationId xmlns:a16="http://schemas.microsoft.com/office/drawing/2014/main" id="{97B9F581-9602-79C0-37BA-3EF29627363B}"/>
                </a:ext>
              </a:extLst>
            </p:cNvPr>
            <p:cNvPicPr/>
            <p:nvPr/>
          </p:nvPicPr>
          <p:blipFill>
            <a:blip r:embed="rId31" cstate="print"/>
            <a:stretch>
              <a:fillRect/>
            </a:stretch>
          </p:blipFill>
          <p:spPr>
            <a:xfrm>
              <a:off x="4203192" y="4440935"/>
              <a:ext cx="1365503" cy="762000"/>
            </a:xfrm>
            <a:prstGeom prst="rect">
              <a:avLst/>
            </a:prstGeom>
          </p:spPr>
        </p:pic>
        <p:pic>
          <p:nvPicPr>
            <p:cNvPr id="120" name="object 77">
              <a:extLst>
                <a:ext uri="{FF2B5EF4-FFF2-40B4-BE49-F238E27FC236}">
                  <a16:creationId xmlns:a16="http://schemas.microsoft.com/office/drawing/2014/main" id="{C091A7AB-C41E-0DD7-EE83-37FC87D4FD93}"/>
                </a:ext>
              </a:extLst>
            </p:cNvPr>
            <p:cNvPicPr/>
            <p:nvPr/>
          </p:nvPicPr>
          <p:blipFill>
            <a:blip r:embed="rId32" cstate="print"/>
            <a:stretch>
              <a:fillRect/>
            </a:stretch>
          </p:blipFill>
          <p:spPr>
            <a:xfrm>
              <a:off x="4142232" y="4541519"/>
              <a:ext cx="1520952" cy="594359"/>
            </a:xfrm>
            <a:prstGeom prst="rect">
              <a:avLst/>
            </a:prstGeom>
          </p:spPr>
        </p:pic>
        <p:pic>
          <p:nvPicPr>
            <p:cNvPr id="121" name="object 78">
              <a:extLst>
                <a:ext uri="{FF2B5EF4-FFF2-40B4-BE49-F238E27FC236}">
                  <a16:creationId xmlns:a16="http://schemas.microsoft.com/office/drawing/2014/main" id="{E9EAE8DE-B665-0D53-0FF8-533A6905582E}"/>
                </a:ext>
              </a:extLst>
            </p:cNvPr>
            <p:cNvPicPr/>
            <p:nvPr/>
          </p:nvPicPr>
          <p:blipFill>
            <a:blip r:embed="rId6" cstate="print"/>
            <a:stretch>
              <a:fillRect/>
            </a:stretch>
          </p:blipFill>
          <p:spPr>
            <a:xfrm>
              <a:off x="4260937" y="4479991"/>
              <a:ext cx="1247816" cy="645434"/>
            </a:xfrm>
            <a:prstGeom prst="rect">
              <a:avLst/>
            </a:prstGeom>
          </p:spPr>
        </p:pic>
      </p:grpSp>
      <p:sp>
        <p:nvSpPr>
          <p:cNvPr id="122" name="object 79">
            <a:extLst>
              <a:ext uri="{FF2B5EF4-FFF2-40B4-BE49-F238E27FC236}">
                <a16:creationId xmlns:a16="http://schemas.microsoft.com/office/drawing/2014/main" id="{7BDF57BB-E7A4-0F66-9CCE-E746311E4BD3}"/>
              </a:ext>
            </a:extLst>
          </p:cNvPr>
          <p:cNvSpPr txBox="1"/>
          <p:nvPr/>
        </p:nvSpPr>
        <p:spPr>
          <a:xfrm>
            <a:off x="4350744" y="3449192"/>
            <a:ext cx="912019" cy="279564"/>
          </a:xfrm>
          <a:prstGeom prst="rect">
            <a:avLst/>
          </a:prstGeom>
        </p:spPr>
        <p:txBody>
          <a:bodyPr vert="horz" wrap="square" lIns="0" tIns="22860" rIns="0" bIns="0" rtlCol="0">
            <a:spAutoFit/>
          </a:bodyPr>
          <a:lstStyle/>
          <a:p>
            <a:pPr marL="195263" marR="3810" indent="-186214" defTabSz="685800">
              <a:lnSpc>
                <a:spcPts val="990"/>
              </a:lnSpc>
              <a:spcBef>
                <a:spcPts val="180"/>
              </a:spcBef>
              <a:buClrTx/>
            </a:pPr>
            <a:r>
              <a:rPr sz="900" spc="-8" dirty="0">
                <a:solidFill>
                  <a:sysClr val="windowText" lastClr="000000"/>
                </a:solidFill>
                <a:latin typeface="Calibri"/>
                <a:cs typeface="Calibri"/>
              </a:rPr>
              <a:t>Parallel Inheritance Hierarchies</a:t>
            </a:r>
            <a:endParaRPr sz="900">
              <a:solidFill>
                <a:sysClr val="windowText" lastClr="000000"/>
              </a:solidFill>
              <a:latin typeface="Calibri"/>
              <a:cs typeface="Calibri"/>
            </a:endParaRPr>
          </a:p>
        </p:txBody>
      </p:sp>
      <p:grpSp>
        <p:nvGrpSpPr>
          <p:cNvPr id="123" name="object 80">
            <a:extLst>
              <a:ext uri="{FF2B5EF4-FFF2-40B4-BE49-F238E27FC236}">
                <a16:creationId xmlns:a16="http://schemas.microsoft.com/office/drawing/2014/main" id="{31F752F0-54A8-B42D-3AC4-944E9B231C78}"/>
              </a:ext>
            </a:extLst>
          </p:cNvPr>
          <p:cNvGrpSpPr/>
          <p:nvPr/>
        </p:nvGrpSpPr>
        <p:grpSpPr>
          <a:xfrm>
            <a:off x="5193792" y="1268729"/>
            <a:ext cx="1024414" cy="571500"/>
            <a:chOff x="5401055" y="1691639"/>
            <a:chExt cx="1365885" cy="762000"/>
          </a:xfrm>
        </p:grpSpPr>
        <p:pic>
          <p:nvPicPr>
            <p:cNvPr id="124" name="object 81">
              <a:extLst>
                <a:ext uri="{FF2B5EF4-FFF2-40B4-BE49-F238E27FC236}">
                  <a16:creationId xmlns:a16="http://schemas.microsoft.com/office/drawing/2014/main" id="{0B592285-1803-5545-F40C-12834BE18ABC}"/>
                </a:ext>
              </a:extLst>
            </p:cNvPr>
            <p:cNvPicPr/>
            <p:nvPr/>
          </p:nvPicPr>
          <p:blipFill>
            <a:blip r:embed="rId33" cstate="print"/>
            <a:stretch>
              <a:fillRect/>
            </a:stretch>
          </p:blipFill>
          <p:spPr>
            <a:xfrm>
              <a:off x="5401055" y="1691639"/>
              <a:ext cx="1365503" cy="762000"/>
            </a:xfrm>
            <a:prstGeom prst="rect">
              <a:avLst/>
            </a:prstGeom>
          </p:spPr>
        </p:pic>
        <p:pic>
          <p:nvPicPr>
            <p:cNvPr id="125" name="object 82">
              <a:extLst>
                <a:ext uri="{FF2B5EF4-FFF2-40B4-BE49-F238E27FC236}">
                  <a16:creationId xmlns:a16="http://schemas.microsoft.com/office/drawing/2014/main" id="{54CAD491-7A4A-64D2-F658-146E2F33DBB5}"/>
                </a:ext>
              </a:extLst>
            </p:cNvPr>
            <p:cNvPicPr/>
            <p:nvPr/>
          </p:nvPicPr>
          <p:blipFill>
            <a:blip r:embed="rId34" cstate="print"/>
            <a:stretch>
              <a:fillRect/>
            </a:stretch>
          </p:blipFill>
          <p:spPr>
            <a:xfrm>
              <a:off x="5519927" y="1874519"/>
              <a:ext cx="1124712" cy="426720"/>
            </a:xfrm>
            <a:prstGeom prst="rect">
              <a:avLst/>
            </a:prstGeom>
          </p:spPr>
        </p:pic>
        <p:pic>
          <p:nvPicPr>
            <p:cNvPr id="126" name="object 83">
              <a:extLst>
                <a:ext uri="{FF2B5EF4-FFF2-40B4-BE49-F238E27FC236}">
                  <a16:creationId xmlns:a16="http://schemas.microsoft.com/office/drawing/2014/main" id="{2BC45345-5C34-1602-DFD2-5C0F7758381A}"/>
                </a:ext>
              </a:extLst>
            </p:cNvPr>
            <p:cNvPicPr/>
            <p:nvPr/>
          </p:nvPicPr>
          <p:blipFill>
            <a:blip r:embed="rId26" cstate="print"/>
            <a:stretch>
              <a:fillRect/>
            </a:stretch>
          </p:blipFill>
          <p:spPr>
            <a:xfrm>
              <a:off x="5458841" y="1730435"/>
              <a:ext cx="1247816" cy="645434"/>
            </a:xfrm>
            <a:prstGeom prst="rect">
              <a:avLst/>
            </a:prstGeom>
          </p:spPr>
        </p:pic>
      </p:grpSp>
      <p:sp>
        <p:nvSpPr>
          <p:cNvPr id="127" name="object 84">
            <a:extLst>
              <a:ext uri="{FF2B5EF4-FFF2-40B4-BE49-F238E27FC236}">
                <a16:creationId xmlns:a16="http://schemas.microsoft.com/office/drawing/2014/main" id="{A99A45FF-95D4-9AA4-F167-4DD1FC2BCB1D}"/>
              </a:ext>
            </a:extLst>
          </p:cNvPr>
          <p:cNvSpPr txBox="1"/>
          <p:nvPr/>
        </p:nvSpPr>
        <p:spPr>
          <a:xfrm>
            <a:off x="5384783" y="1448943"/>
            <a:ext cx="641033" cy="148117"/>
          </a:xfrm>
          <a:prstGeom prst="rect">
            <a:avLst/>
          </a:prstGeom>
        </p:spPr>
        <p:txBody>
          <a:bodyPr vert="horz" wrap="square" lIns="0" tIns="9525" rIns="0" bIns="0" rtlCol="0">
            <a:spAutoFit/>
          </a:bodyPr>
          <a:lstStyle/>
          <a:p>
            <a:pPr marL="9525" defTabSz="685800">
              <a:spcBef>
                <a:spcPts val="75"/>
              </a:spcBef>
              <a:buClrTx/>
            </a:pPr>
            <a:r>
              <a:rPr sz="900" b="1" spc="-8" dirty="0">
                <a:solidFill>
                  <a:sysClr val="windowText" lastClr="000000"/>
                </a:solidFill>
                <a:latin typeface="Calibri"/>
                <a:cs typeface="Calibri"/>
              </a:rPr>
              <a:t>Dispensables</a:t>
            </a:r>
            <a:endParaRPr sz="900">
              <a:solidFill>
                <a:sysClr val="windowText" lastClr="000000"/>
              </a:solidFill>
              <a:latin typeface="Calibri"/>
              <a:cs typeface="Calibri"/>
            </a:endParaRPr>
          </a:p>
        </p:txBody>
      </p:sp>
      <p:grpSp>
        <p:nvGrpSpPr>
          <p:cNvPr id="128" name="object 85">
            <a:extLst>
              <a:ext uri="{FF2B5EF4-FFF2-40B4-BE49-F238E27FC236}">
                <a16:creationId xmlns:a16="http://schemas.microsoft.com/office/drawing/2014/main" id="{D2B136FE-AF69-FDC1-11CE-CE0A4091AE96}"/>
              </a:ext>
            </a:extLst>
          </p:cNvPr>
          <p:cNvGrpSpPr/>
          <p:nvPr/>
        </p:nvGrpSpPr>
        <p:grpSpPr>
          <a:xfrm>
            <a:off x="5426964" y="1954530"/>
            <a:ext cx="1047274" cy="573881"/>
            <a:chOff x="5711952" y="2606039"/>
            <a:chExt cx="1396365" cy="765175"/>
          </a:xfrm>
        </p:grpSpPr>
        <p:pic>
          <p:nvPicPr>
            <p:cNvPr id="129" name="object 86">
              <a:extLst>
                <a:ext uri="{FF2B5EF4-FFF2-40B4-BE49-F238E27FC236}">
                  <a16:creationId xmlns:a16="http://schemas.microsoft.com/office/drawing/2014/main" id="{1D7A6ECC-B248-BF51-FE14-A88613E0D431}"/>
                </a:ext>
              </a:extLst>
            </p:cNvPr>
            <p:cNvPicPr/>
            <p:nvPr/>
          </p:nvPicPr>
          <p:blipFill>
            <a:blip r:embed="rId35" cstate="print"/>
            <a:stretch>
              <a:fillRect/>
            </a:stretch>
          </p:blipFill>
          <p:spPr>
            <a:xfrm>
              <a:off x="5711952" y="2606039"/>
              <a:ext cx="1365503" cy="765048"/>
            </a:xfrm>
            <a:prstGeom prst="rect">
              <a:avLst/>
            </a:prstGeom>
          </p:spPr>
        </p:pic>
        <p:pic>
          <p:nvPicPr>
            <p:cNvPr id="130" name="object 87">
              <a:extLst>
                <a:ext uri="{FF2B5EF4-FFF2-40B4-BE49-F238E27FC236}">
                  <a16:creationId xmlns:a16="http://schemas.microsoft.com/office/drawing/2014/main" id="{820A7479-37BE-2DA1-FC1A-6B224C83344D}"/>
                </a:ext>
              </a:extLst>
            </p:cNvPr>
            <p:cNvPicPr/>
            <p:nvPr/>
          </p:nvPicPr>
          <p:blipFill>
            <a:blip r:embed="rId36" cstate="print"/>
            <a:stretch>
              <a:fillRect/>
            </a:stretch>
          </p:blipFill>
          <p:spPr>
            <a:xfrm>
              <a:off x="5715000" y="2709671"/>
              <a:ext cx="1392936" cy="591312"/>
            </a:xfrm>
            <a:prstGeom prst="rect">
              <a:avLst/>
            </a:prstGeom>
          </p:spPr>
        </p:pic>
        <p:pic>
          <p:nvPicPr>
            <p:cNvPr id="131" name="object 88">
              <a:extLst>
                <a:ext uri="{FF2B5EF4-FFF2-40B4-BE49-F238E27FC236}">
                  <a16:creationId xmlns:a16="http://schemas.microsoft.com/office/drawing/2014/main" id="{B1EA4F8B-600F-BF79-6DCA-5290DC6C9700}"/>
                </a:ext>
              </a:extLst>
            </p:cNvPr>
            <p:cNvPicPr/>
            <p:nvPr/>
          </p:nvPicPr>
          <p:blipFill>
            <a:blip r:embed="rId6" cstate="print"/>
            <a:stretch>
              <a:fillRect/>
            </a:stretch>
          </p:blipFill>
          <p:spPr>
            <a:xfrm>
              <a:off x="5770796" y="2646955"/>
              <a:ext cx="1247816" cy="645434"/>
            </a:xfrm>
            <a:prstGeom prst="rect">
              <a:avLst/>
            </a:prstGeom>
          </p:spPr>
        </p:pic>
      </p:grpSp>
      <p:sp>
        <p:nvSpPr>
          <p:cNvPr id="132" name="object 89">
            <a:extLst>
              <a:ext uri="{FF2B5EF4-FFF2-40B4-BE49-F238E27FC236}">
                <a16:creationId xmlns:a16="http://schemas.microsoft.com/office/drawing/2014/main" id="{89683B87-35A0-3BD2-9F7C-CA3CAE868300}"/>
              </a:ext>
            </a:extLst>
          </p:cNvPr>
          <p:cNvSpPr txBox="1"/>
          <p:nvPr/>
        </p:nvSpPr>
        <p:spPr>
          <a:xfrm>
            <a:off x="5530477" y="2075308"/>
            <a:ext cx="817721" cy="281487"/>
          </a:xfrm>
          <a:prstGeom prst="rect">
            <a:avLst/>
          </a:prstGeom>
        </p:spPr>
        <p:txBody>
          <a:bodyPr vert="horz" wrap="square" lIns="0" tIns="24765" rIns="0" bIns="0" rtlCol="0">
            <a:spAutoFit/>
          </a:bodyPr>
          <a:lstStyle/>
          <a:p>
            <a:pPr marL="295751" marR="3810" indent="-286703" defTabSz="685800">
              <a:lnSpc>
                <a:spcPts val="975"/>
              </a:lnSpc>
              <a:spcBef>
                <a:spcPts val="195"/>
              </a:spcBef>
              <a:buClrTx/>
            </a:pPr>
            <a:r>
              <a:rPr sz="900" spc="-8" dirty="0">
                <a:solidFill>
                  <a:sysClr val="windowText" lastClr="000000"/>
                </a:solidFill>
                <a:latin typeface="Calibri"/>
                <a:cs typeface="Calibri"/>
              </a:rPr>
              <a:t>Duplicated</a:t>
            </a:r>
            <a:r>
              <a:rPr sz="900" spc="8" dirty="0">
                <a:solidFill>
                  <a:sysClr val="windowText" lastClr="000000"/>
                </a:solidFill>
                <a:latin typeface="Calibri"/>
                <a:cs typeface="Calibri"/>
              </a:rPr>
              <a:t> </a:t>
            </a:r>
            <a:r>
              <a:rPr sz="900" spc="-15" dirty="0">
                <a:solidFill>
                  <a:sysClr val="windowText" lastClr="000000"/>
                </a:solidFill>
                <a:latin typeface="Calibri"/>
                <a:cs typeface="Calibri"/>
              </a:rPr>
              <a:t>/dead code</a:t>
            </a:r>
            <a:endParaRPr sz="900">
              <a:solidFill>
                <a:sysClr val="windowText" lastClr="000000"/>
              </a:solidFill>
              <a:latin typeface="Calibri"/>
              <a:cs typeface="Calibri"/>
            </a:endParaRPr>
          </a:p>
        </p:txBody>
      </p:sp>
      <p:grpSp>
        <p:nvGrpSpPr>
          <p:cNvPr id="133" name="object 90">
            <a:extLst>
              <a:ext uri="{FF2B5EF4-FFF2-40B4-BE49-F238E27FC236}">
                <a16:creationId xmlns:a16="http://schemas.microsoft.com/office/drawing/2014/main" id="{C5BB1F75-FF05-D71F-26EE-ECB393494100}"/>
              </a:ext>
            </a:extLst>
          </p:cNvPr>
          <p:cNvGrpSpPr/>
          <p:nvPr/>
        </p:nvGrpSpPr>
        <p:grpSpPr>
          <a:xfrm>
            <a:off x="5426964" y="2642616"/>
            <a:ext cx="1024414" cy="571500"/>
            <a:chOff x="5711952" y="3523488"/>
            <a:chExt cx="1365885" cy="762000"/>
          </a:xfrm>
        </p:grpSpPr>
        <p:pic>
          <p:nvPicPr>
            <p:cNvPr id="134" name="object 91">
              <a:extLst>
                <a:ext uri="{FF2B5EF4-FFF2-40B4-BE49-F238E27FC236}">
                  <a16:creationId xmlns:a16="http://schemas.microsoft.com/office/drawing/2014/main" id="{9EA6062D-2975-CE0F-D35D-FDC70DDF076B}"/>
                </a:ext>
              </a:extLst>
            </p:cNvPr>
            <p:cNvPicPr/>
            <p:nvPr/>
          </p:nvPicPr>
          <p:blipFill>
            <a:blip r:embed="rId37" cstate="print"/>
            <a:stretch>
              <a:fillRect/>
            </a:stretch>
          </p:blipFill>
          <p:spPr>
            <a:xfrm>
              <a:off x="5711952" y="3523488"/>
              <a:ext cx="1365503" cy="762000"/>
            </a:xfrm>
            <a:prstGeom prst="rect">
              <a:avLst/>
            </a:prstGeom>
          </p:spPr>
        </p:pic>
        <p:pic>
          <p:nvPicPr>
            <p:cNvPr id="135" name="object 92">
              <a:extLst>
                <a:ext uri="{FF2B5EF4-FFF2-40B4-BE49-F238E27FC236}">
                  <a16:creationId xmlns:a16="http://schemas.microsoft.com/office/drawing/2014/main" id="{F213A51A-F552-040F-DE3E-A46ACA90411B}"/>
                </a:ext>
              </a:extLst>
            </p:cNvPr>
            <p:cNvPicPr/>
            <p:nvPr/>
          </p:nvPicPr>
          <p:blipFill>
            <a:blip r:embed="rId38" cstate="print"/>
            <a:stretch>
              <a:fillRect/>
            </a:stretch>
          </p:blipFill>
          <p:spPr>
            <a:xfrm>
              <a:off x="5894832" y="3624072"/>
              <a:ext cx="1036319" cy="594359"/>
            </a:xfrm>
            <a:prstGeom prst="rect">
              <a:avLst/>
            </a:prstGeom>
          </p:spPr>
        </p:pic>
        <p:pic>
          <p:nvPicPr>
            <p:cNvPr id="136" name="object 93">
              <a:extLst>
                <a:ext uri="{FF2B5EF4-FFF2-40B4-BE49-F238E27FC236}">
                  <a16:creationId xmlns:a16="http://schemas.microsoft.com/office/drawing/2014/main" id="{F6B0B4A8-02CB-AB7A-5823-1E23822FAEBF}"/>
                </a:ext>
              </a:extLst>
            </p:cNvPr>
            <p:cNvPicPr/>
            <p:nvPr/>
          </p:nvPicPr>
          <p:blipFill>
            <a:blip r:embed="rId9" cstate="print"/>
            <a:stretch>
              <a:fillRect/>
            </a:stretch>
          </p:blipFill>
          <p:spPr>
            <a:xfrm>
              <a:off x="5770796" y="3563473"/>
              <a:ext cx="1247816" cy="645434"/>
            </a:xfrm>
            <a:prstGeom prst="rect">
              <a:avLst/>
            </a:prstGeom>
          </p:spPr>
        </p:pic>
      </p:grpSp>
      <p:sp>
        <p:nvSpPr>
          <p:cNvPr id="137" name="object 94">
            <a:extLst>
              <a:ext uri="{FF2B5EF4-FFF2-40B4-BE49-F238E27FC236}">
                <a16:creationId xmlns:a16="http://schemas.microsoft.com/office/drawing/2014/main" id="{B6800598-D8EB-5039-293A-3247147411FD}"/>
              </a:ext>
            </a:extLst>
          </p:cNvPr>
          <p:cNvSpPr txBox="1"/>
          <p:nvPr/>
        </p:nvSpPr>
        <p:spPr>
          <a:xfrm>
            <a:off x="5471097" y="2672605"/>
            <a:ext cx="936308" cy="372859"/>
          </a:xfrm>
          <a:prstGeom prst="rect">
            <a:avLst/>
          </a:prstGeom>
        </p:spPr>
        <p:txBody>
          <a:bodyPr vert="horz" wrap="square" lIns="0" tIns="115253" rIns="0" bIns="0" rtlCol="0">
            <a:spAutoFit/>
          </a:bodyPr>
          <a:lstStyle/>
          <a:p>
            <a:pPr marL="237649" marR="197644" indent="-34766" defTabSz="685800">
              <a:lnSpc>
                <a:spcPts val="975"/>
              </a:lnSpc>
              <a:spcBef>
                <a:spcPts val="907"/>
              </a:spcBef>
              <a:buClrTx/>
            </a:pPr>
            <a:r>
              <a:rPr sz="900" spc="-8" dirty="0">
                <a:solidFill>
                  <a:sysClr val="windowText" lastClr="000000"/>
                </a:solidFill>
                <a:latin typeface="Calibri"/>
                <a:cs typeface="Calibri"/>
              </a:rPr>
              <a:t>Speculative generality</a:t>
            </a:r>
            <a:endParaRPr sz="900">
              <a:solidFill>
                <a:sysClr val="windowText" lastClr="000000"/>
              </a:solidFill>
              <a:latin typeface="Calibri"/>
              <a:cs typeface="Calibri"/>
            </a:endParaRPr>
          </a:p>
        </p:txBody>
      </p:sp>
      <p:grpSp>
        <p:nvGrpSpPr>
          <p:cNvPr id="138" name="object 95">
            <a:extLst>
              <a:ext uri="{FF2B5EF4-FFF2-40B4-BE49-F238E27FC236}">
                <a16:creationId xmlns:a16="http://schemas.microsoft.com/office/drawing/2014/main" id="{F8B1E734-727C-F686-3A6E-E8D628E725D8}"/>
              </a:ext>
            </a:extLst>
          </p:cNvPr>
          <p:cNvGrpSpPr/>
          <p:nvPr/>
        </p:nvGrpSpPr>
        <p:grpSpPr>
          <a:xfrm>
            <a:off x="5426964" y="3330701"/>
            <a:ext cx="1024414" cy="571500"/>
            <a:chOff x="5711952" y="4440935"/>
            <a:chExt cx="1365885" cy="762000"/>
          </a:xfrm>
        </p:grpSpPr>
        <p:pic>
          <p:nvPicPr>
            <p:cNvPr id="139" name="object 96">
              <a:extLst>
                <a:ext uri="{FF2B5EF4-FFF2-40B4-BE49-F238E27FC236}">
                  <a16:creationId xmlns:a16="http://schemas.microsoft.com/office/drawing/2014/main" id="{E3960AC1-8F2B-D92F-1A10-FA176DD935A4}"/>
                </a:ext>
              </a:extLst>
            </p:cNvPr>
            <p:cNvPicPr/>
            <p:nvPr/>
          </p:nvPicPr>
          <p:blipFill>
            <a:blip r:embed="rId39" cstate="print"/>
            <a:stretch>
              <a:fillRect/>
            </a:stretch>
          </p:blipFill>
          <p:spPr>
            <a:xfrm>
              <a:off x="5711952" y="4440935"/>
              <a:ext cx="1365503" cy="762000"/>
            </a:xfrm>
            <a:prstGeom prst="rect">
              <a:avLst/>
            </a:prstGeom>
          </p:spPr>
        </p:pic>
        <p:pic>
          <p:nvPicPr>
            <p:cNvPr id="140" name="object 97">
              <a:extLst>
                <a:ext uri="{FF2B5EF4-FFF2-40B4-BE49-F238E27FC236}">
                  <a16:creationId xmlns:a16="http://schemas.microsoft.com/office/drawing/2014/main" id="{83529FC5-FE7C-D549-220E-D685EA899309}"/>
                </a:ext>
              </a:extLst>
            </p:cNvPr>
            <p:cNvPicPr/>
            <p:nvPr/>
          </p:nvPicPr>
          <p:blipFill>
            <a:blip r:embed="rId40" cstate="print"/>
            <a:stretch>
              <a:fillRect/>
            </a:stretch>
          </p:blipFill>
          <p:spPr>
            <a:xfrm>
              <a:off x="5949696" y="4623815"/>
              <a:ext cx="890016" cy="429768"/>
            </a:xfrm>
            <a:prstGeom prst="rect">
              <a:avLst/>
            </a:prstGeom>
          </p:spPr>
        </p:pic>
        <p:pic>
          <p:nvPicPr>
            <p:cNvPr id="141" name="object 98">
              <a:extLst>
                <a:ext uri="{FF2B5EF4-FFF2-40B4-BE49-F238E27FC236}">
                  <a16:creationId xmlns:a16="http://schemas.microsoft.com/office/drawing/2014/main" id="{EBF14F0E-F497-9B61-BB70-98646B55BE2E}"/>
                </a:ext>
              </a:extLst>
            </p:cNvPr>
            <p:cNvPicPr/>
            <p:nvPr/>
          </p:nvPicPr>
          <p:blipFill>
            <a:blip r:embed="rId6" cstate="print"/>
            <a:stretch>
              <a:fillRect/>
            </a:stretch>
          </p:blipFill>
          <p:spPr>
            <a:xfrm>
              <a:off x="5770796" y="4479991"/>
              <a:ext cx="1247816" cy="645434"/>
            </a:xfrm>
            <a:prstGeom prst="rect">
              <a:avLst/>
            </a:prstGeom>
          </p:spPr>
        </p:pic>
      </p:grpSp>
      <p:sp>
        <p:nvSpPr>
          <p:cNvPr id="142" name="object 99">
            <a:extLst>
              <a:ext uri="{FF2B5EF4-FFF2-40B4-BE49-F238E27FC236}">
                <a16:creationId xmlns:a16="http://schemas.microsoft.com/office/drawing/2014/main" id="{495FEEC2-ED8A-37A0-E383-BCCA49D854A8}"/>
              </a:ext>
            </a:extLst>
          </p:cNvPr>
          <p:cNvSpPr txBox="1"/>
          <p:nvPr/>
        </p:nvSpPr>
        <p:spPr>
          <a:xfrm>
            <a:off x="5707357" y="3510916"/>
            <a:ext cx="463391" cy="148117"/>
          </a:xfrm>
          <a:prstGeom prst="rect">
            <a:avLst/>
          </a:prstGeom>
        </p:spPr>
        <p:txBody>
          <a:bodyPr vert="horz" wrap="square" lIns="0" tIns="9525" rIns="0" bIns="0" rtlCol="0">
            <a:spAutoFit/>
          </a:bodyPr>
          <a:lstStyle/>
          <a:p>
            <a:pPr marL="9525" defTabSz="685800">
              <a:spcBef>
                <a:spcPts val="75"/>
              </a:spcBef>
              <a:buClrTx/>
            </a:pPr>
            <a:r>
              <a:rPr sz="900" dirty="0">
                <a:solidFill>
                  <a:sysClr val="windowText" lastClr="000000"/>
                </a:solidFill>
                <a:latin typeface="Calibri"/>
                <a:cs typeface="Calibri"/>
              </a:rPr>
              <a:t>Lazy</a:t>
            </a:r>
            <a:r>
              <a:rPr sz="900" spc="-15" dirty="0">
                <a:solidFill>
                  <a:sysClr val="windowText" lastClr="000000"/>
                </a:solidFill>
                <a:latin typeface="Calibri"/>
                <a:cs typeface="Calibri"/>
              </a:rPr>
              <a:t> </a:t>
            </a:r>
            <a:r>
              <a:rPr sz="900" spc="-8" dirty="0">
                <a:solidFill>
                  <a:sysClr val="windowText" lastClr="000000"/>
                </a:solidFill>
                <a:latin typeface="Calibri"/>
                <a:cs typeface="Calibri"/>
              </a:rPr>
              <a:t>class</a:t>
            </a:r>
            <a:endParaRPr sz="900">
              <a:solidFill>
                <a:sysClr val="windowText" lastClr="000000"/>
              </a:solidFill>
              <a:latin typeface="Calibri"/>
              <a:cs typeface="Calibri"/>
            </a:endParaRPr>
          </a:p>
        </p:txBody>
      </p:sp>
      <p:grpSp>
        <p:nvGrpSpPr>
          <p:cNvPr id="143" name="object 100">
            <a:extLst>
              <a:ext uri="{FF2B5EF4-FFF2-40B4-BE49-F238E27FC236}">
                <a16:creationId xmlns:a16="http://schemas.microsoft.com/office/drawing/2014/main" id="{B4D8B0EB-5B8F-6AC2-D8E0-5EEE71B0515C}"/>
              </a:ext>
            </a:extLst>
          </p:cNvPr>
          <p:cNvGrpSpPr/>
          <p:nvPr/>
        </p:nvGrpSpPr>
        <p:grpSpPr>
          <a:xfrm>
            <a:off x="6325362" y="1268729"/>
            <a:ext cx="1024414" cy="571500"/>
            <a:chOff x="6909816" y="1691639"/>
            <a:chExt cx="1365885" cy="762000"/>
          </a:xfrm>
        </p:grpSpPr>
        <p:pic>
          <p:nvPicPr>
            <p:cNvPr id="144" name="object 101">
              <a:extLst>
                <a:ext uri="{FF2B5EF4-FFF2-40B4-BE49-F238E27FC236}">
                  <a16:creationId xmlns:a16="http://schemas.microsoft.com/office/drawing/2014/main" id="{9F1DE28B-5B6B-FBB5-0368-ABDC2BF21360}"/>
                </a:ext>
              </a:extLst>
            </p:cNvPr>
            <p:cNvPicPr/>
            <p:nvPr/>
          </p:nvPicPr>
          <p:blipFill>
            <a:blip r:embed="rId41" cstate="print"/>
            <a:stretch>
              <a:fillRect/>
            </a:stretch>
          </p:blipFill>
          <p:spPr>
            <a:xfrm>
              <a:off x="6909816" y="1691639"/>
              <a:ext cx="1365503" cy="762000"/>
            </a:xfrm>
            <a:prstGeom prst="rect">
              <a:avLst/>
            </a:prstGeom>
          </p:spPr>
        </p:pic>
        <p:pic>
          <p:nvPicPr>
            <p:cNvPr id="145" name="object 102">
              <a:extLst>
                <a:ext uri="{FF2B5EF4-FFF2-40B4-BE49-F238E27FC236}">
                  <a16:creationId xmlns:a16="http://schemas.microsoft.com/office/drawing/2014/main" id="{4A04885A-C99C-DB3A-C3C8-6D0ACCD47BE4}"/>
                </a:ext>
              </a:extLst>
            </p:cNvPr>
            <p:cNvPicPr/>
            <p:nvPr/>
          </p:nvPicPr>
          <p:blipFill>
            <a:blip r:embed="rId42" cstate="print"/>
            <a:stretch>
              <a:fillRect/>
            </a:stretch>
          </p:blipFill>
          <p:spPr>
            <a:xfrm>
              <a:off x="7165848" y="1874519"/>
              <a:ext cx="853440" cy="426720"/>
            </a:xfrm>
            <a:prstGeom prst="rect">
              <a:avLst/>
            </a:prstGeom>
          </p:spPr>
        </p:pic>
        <p:pic>
          <p:nvPicPr>
            <p:cNvPr id="146" name="object 103">
              <a:extLst>
                <a:ext uri="{FF2B5EF4-FFF2-40B4-BE49-F238E27FC236}">
                  <a16:creationId xmlns:a16="http://schemas.microsoft.com/office/drawing/2014/main" id="{02209F9F-F426-5FE5-101C-A01E4C3CD2DE}"/>
                </a:ext>
              </a:extLst>
            </p:cNvPr>
            <p:cNvPicPr/>
            <p:nvPr/>
          </p:nvPicPr>
          <p:blipFill>
            <a:blip r:embed="rId9" cstate="print"/>
            <a:stretch>
              <a:fillRect/>
            </a:stretch>
          </p:blipFill>
          <p:spPr>
            <a:xfrm>
              <a:off x="6968699" y="1730435"/>
              <a:ext cx="1247816" cy="645434"/>
            </a:xfrm>
            <a:prstGeom prst="rect">
              <a:avLst/>
            </a:prstGeom>
          </p:spPr>
        </p:pic>
      </p:grpSp>
      <p:sp>
        <p:nvSpPr>
          <p:cNvPr id="147" name="object 104">
            <a:extLst>
              <a:ext uri="{FF2B5EF4-FFF2-40B4-BE49-F238E27FC236}">
                <a16:creationId xmlns:a16="http://schemas.microsoft.com/office/drawing/2014/main" id="{2AFD5715-B5CA-769F-93FF-7E97DEC247D7}"/>
              </a:ext>
            </a:extLst>
          </p:cNvPr>
          <p:cNvSpPr txBox="1"/>
          <p:nvPr/>
        </p:nvSpPr>
        <p:spPr>
          <a:xfrm>
            <a:off x="6619665" y="1448943"/>
            <a:ext cx="436245" cy="148117"/>
          </a:xfrm>
          <a:prstGeom prst="rect">
            <a:avLst/>
          </a:prstGeom>
        </p:spPr>
        <p:txBody>
          <a:bodyPr vert="horz" wrap="square" lIns="0" tIns="9525" rIns="0" bIns="0" rtlCol="0">
            <a:spAutoFit/>
          </a:bodyPr>
          <a:lstStyle/>
          <a:p>
            <a:pPr marL="9525" defTabSz="685800">
              <a:spcBef>
                <a:spcPts val="75"/>
              </a:spcBef>
              <a:buClrTx/>
            </a:pPr>
            <a:r>
              <a:rPr sz="900" b="1" spc="-8" dirty="0">
                <a:solidFill>
                  <a:sysClr val="windowText" lastClr="000000"/>
                </a:solidFill>
                <a:latin typeface="Calibri"/>
                <a:cs typeface="Calibri"/>
              </a:rPr>
              <a:t>Couplers</a:t>
            </a:r>
            <a:endParaRPr sz="900">
              <a:solidFill>
                <a:sysClr val="windowText" lastClr="000000"/>
              </a:solidFill>
              <a:latin typeface="Calibri"/>
              <a:cs typeface="Calibri"/>
            </a:endParaRPr>
          </a:p>
        </p:txBody>
      </p:sp>
      <p:grpSp>
        <p:nvGrpSpPr>
          <p:cNvPr id="148" name="object 105">
            <a:extLst>
              <a:ext uri="{FF2B5EF4-FFF2-40B4-BE49-F238E27FC236}">
                <a16:creationId xmlns:a16="http://schemas.microsoft.com/office/drawing/2014/main" id="{388939E7-4F9E-60EA-2A1E-984688AE6058}"/>
              </a:ext>
            </a:extLst>
          </p:cNvPr>
          <p:cNvGrpSpPr/>
          <p:nvPr/>
        </p:nvGrpSpPr>
        <p:grpSpPr>
          <a:xfrm>
            <a:off x="6558534" y="1954530"/>
            <a:ext cx="1024414" cy="573881"/>
            <a:chOff x="7220711" y="2606039"/>
            <a:chExt cx="1365885" cy="765175"/>
          </a:xfrm>
        </p:grpSpPr>
        <p:pic>
          <p:nvPicPr>
            <p:cNvPr id="149" name="object 106">
              <a:extLst>
                <a:ext uri="{FF2B5EF4-FFF2-40B4-BE49-F238E27FC236}">
                  <a16:creationId xmlns:a16="http://schemas.microsoft.com/office/drawing/2014/main" id="{334C0086-2AF7-9498-1743-3E6F5233CE57}"/>
                </a:ext>
              </a:extLst>
            </p:cNvPr>
            <p:cNvPicPr/>
            <p:nvPr/>
          </p:nvPicPr>
          <p:blipFill>
            <a:blip r:embed="rId43" cstate="print"/>
            <a:stretch>
              <a:fillRect/>
            </a:stretch>
          </p:blipFill>
          <p:spPr>
            <a:xfrm>
              <a:off x="7220711" y="2606039"/>
              <a:ext cx="1365503" cy="765048"/>
            </a:xfrm>
            <a:prstGeom prst="rect">
              <a:avLst/>
            </a:prstGeom>
          </p:spPr>
        </p:pic>
        <p:pic>
          <p:nvPicPr>
            <p:cNvPr id="150" name="object 107">
              <a:extLst>
                <a:ext uri="{FF2B5EF4-FFF2-40B4-BE49-F238E27FC236}">
                  <a16:creationId xmlns:a16="http://schemas.microsoft.com/office/drawing/2014/main" id="{BD4FC305-BDCB-90D3-8803-0D2D17332F99}"/>
                </a:ext>
              </a:extLst>
            </p:cNvPr>
            <p:cNvPicPr/>
            <p:nvPr/>
          </p:nvPicPr>
          <p:blipFill>
            <a:blip r:embed="rId44" cstate="print"/>
            <a:stretch>
              <a:fillRect/>
            </a:stretch>
          </p:blipFill>
          <p:spPr>
            <a:xfrm>
              <a:off x="7357871" y="2791967"/>
              <a:ext cx="1094231" cy="426720"/>
            </a:xfrm>
            <a:prstGeom prst="rect">
              <a:avLst/>
            </a:prstGeom>
          </p:spPr>
        </p:pic>
        <p:pic>
          <p:nvPicPr>
            <p:cNvPr id="151" name="object 108">
              <a:extLst>
                <a:ext uri="{FF2B5EF4-FFF2-40B4-BE49-F238E27FC236}">
                  <a16:creationId xmlns:a16="http://schemas.microsoft.com/office/drawing/2014/main" id="{487DDAAF-AFAE-BC4C-A3B3-E4517297B499}"/>
                </a:ext>
              </a:extLst>
            </p:cNvPr>
            <p:cNvPicPr/>
            <p:nvPr/>
          </p:nvPicPr>
          <p:blipFill>
            <a:blip r:embed="rId6" cstate="print"/>
            <a:stretch>
              <a:fillRect/>
            </a:stretch>
          </p:blipFill>
          <p:spPr>
            <a:xfrm>
              <a:off x="7280653" y="2646955"/>
              <a:ext cx="1247816" cy="645434"/>
            </a:xfrm>
            <a:prstGeom prst="rect">
              <a:avLst/>
            </a:prstGeom>
          </p:spPr>
        </p:pic>
      </p:grpSp>
      <p:sp>
        <p:nvSpPr>
          <p:cNvPr id="152" name="object 109">
            <a:extLst>
              <a:ext uri="{FF2B5EF4-FFF2-40B4-BE49-F238E27FC236}">
                <a16:creationId xmlns:a16="http://schemas.microsoft.com/office/drawing/2014/main" id="{1E8BC932-BABD-93B1-6793-E8ED8CACF011}"/>
              </a:ext>
            </a:extLst>
          </p:cNvPr>
          <p:cNvSpPr txBox="1"/>
          <p:nvPr/>
        </p:nvSpPr>
        <p:spPr>
          <a:xfrm>
            <a:off x="6762811" y="2137029"/>
            <a:ext cx="618173" cy="148117"/>
          </a:xfrm>
          <a:prstGeom prst="rect">
            <a:avLst/>
          </a:prstGeom>
        </p:spPr>
        <p:txBody>
          <a:bodyPr vert="horz" wrap="square" lIns="0" tIns="9525" rIns="0" bIns="0" rtlCol="0">
            <a:spAutoFit/>
          </a:bodyPr>
          <a:lstStyle/>
          <a:p>
            <a:pPr marL="9525" defTabSz="685800">
              <a:spcBef>
                <a:spcPts val="75"/>
              </a:spcBef>
              <a:buClrTx/>
            </a:pPr>
            <a:r>
              <a:rPr sz="900" spc="-8" dirty="0">
                <a:solidFill>
                  <a:sysClr val="windowText" lastClr="000000"/>
                </a:solidFill>
                <a:latin typeface="Calibri"/>
                <a:cs typeface="Calibri"/>
              </a:rPr>
              <a:t>Feature</a:t>
            </a:r>
            <a:r>
              <a:rPr sz="900" spc="-15" dirty="0">
                <a:solidFill>
                  <a:sysClr val="windowText" lastClr="000000"/>
                </a:solidFill>
                <a:latin typeface="Calibri"/>
                <a:cs typeface="Calibri"/>
              </a:rPr>
              <a:t> envy</a:t>
            </a:r>
            <a:endParaRPr sz="900">
              <a:solidFill>
                <a:sysClr val="windowText" lastClr="000000"/>
              </a:solidFill>
              <a:latin typeface="Calibri"/>
              <a:cs typeface="Calibri"/>
            </a:endParaRPr>
          </a:p>
        </p:txBody>
      </p:sp>
      <p:grpSp>
        <p:nvGrpSpPr>
          <p:cNvPr id="153" name="object 110">
            <a:extLst>
              <a:ext uri="{FF2B5EF4-FFF2-40B4-BE49-F238E27FC236}">
                <a16:creationId xmlns:a16="http://schemas.microsoft.com/office/drawing/2014/main" id="{DB508721-EF60-5C24-C57F-A6F15F3E787E}"/>
              </a:ext>
            </a:extLst>
          </p:cNvPr>
          <p:cNvGrpSpPr/>
          <p:nvPr/>
        </p:nvGrpSpPr>
        <p:grpSpPr>
          <a:xfrm>
            <a:off x="6558534" y="2642616"/>
            <a:ext cx="1024414" cy="571500"/>
            <a:chOff x="7220711" y="3523488"/>
            <a:chExt cx="1365885" cy="762000"/>
          </a:xfrm>
        </p:grpSpPr>
        <p:pic>
          <p:nvPicPr>
            <p:cNvPr id="154" name="object 111">
              <a:extLst>
                <a:ext uri="{FF2B5EF4-FFF2-40B4-BE49-F238E27FC236}">
                  <a16:creationId xmlns:a16="http://schemas.microsoft.com/office/drawing/2014/main" id="{7F15DB86-9CBA-999F-61D6-5419F2A78144}"/>
                </a:ext>
              </a:extLst>
            </p:cNvPr>
            <p:cNvPicPr/>
            <p:nvPr/>
          </p:nvPicPr>
          <p:blipFill>
            <a:blip r:embed="rId45" cstate="print"/>
            <a:stretch>
              <a:fillRect/>
            </a:stretch>
          </p:blipFill>
          <p:spPr>
            <a:xfrm>
              <a:off x="7220711" y="3523488"/>
              <a:ext cx="1365503" cy="762000"/>
            </a:xfrm>
            <a:prstGeom prst="rect">
              <a:avLst/>
            </a:prstGeom>
          </p:spPr>
        </p:pic>
        <p:pic>
          <p:nvPicPr>
            <p:cNvPr id="155" name="object 112">
              <a:extLst>
                <a:ext uri="{FF2B5EF4-FFF2-40B4-BE49-F238E27FC236}">
                  <a16:creationId xmlns:a16="http://schemas.microsoft.com/office/drawing/2014/main" id="{E39D8193-0E7C-1258-97E8-A255A4A74352}"/>
                </a:ext>
              </a:extLst>
            </p:cNvPr>
            <p:cNvPicPr/>
            <p:nvPr/>
          </p:nvPicPr>
          <p:blipFill>
            <a:blip r:embed="rId46" cstate="print"/>
            <a:stretch>
              <a:fillRect/>
            </a:stretch>
          </p:blipFill>
          <p:spPr>
            <a:xfrm>
              <a:off x="7269479" y="3706368"/>
              <a:ext cx="1267968" cy="429768"/>
            </a:xfrm>
            <a:prstGeom prst="rect">
              <a:avLst/>
            </a:prstGeom>
          </p:spPr>
        </p:pic>
        <p:pic>
          <p:nvPicPr>
            <p:cNvPr id="156" name="object 113">
              <a:extLst>
                <a:ext uri="{FF2B5EF4-FFF2-40B4-BE49-F238E27FC236}">
                  <a16:creationId xmlns:a16="http://schemas.microsoft.com/office/drawing/2014/main" id="{29B4CA35-038E-319B-C04A-C27395AEC3BF}"/>
                </a:ext>
              </a:extLst>
            </p:cNvPr>
            <p:cNvPicPr/>
            <p:nvPr/>
          </p:nvPicPr>
          <p:blipFill>
            <a:blip r:embed="rId9" cstate="print"/>
            <a:stretch>
              <a:fillRect/>
            </a:stretch>
          </p:blipFill>
          <p:spPr>
            <a:xfrm>
              <a:off x="7280653" y="3563473"/>
              <a:ext cx="1247816" cy="645434"/>
            </a:xfrm>
            <a:prstGeom prst="rect">
              <a:avLst/>
            </a:prstGeom>
          </p:spPr>
        </p:pic>
      </p:grpSp>
      <p:sp>
        <p:nvSpPr>
          <p:cNvPr id="157" name="object 114">
            <a:extLst>
              <a:ext uri="{FF2B5EF4-FFF2-40B4-BE49-F238E27FC236}">
                <a16:creationId xmlns:a16="http://schemas.microsoft.com/office/drawing/2014/main" id="{34A3A3AC-3133-1941-FABE-2E1B1DC3C18D}"/>
              </a:ext>
            </a:extLst>
          </p:cNvPr>
          <p:cNvSpPr txBox="1"/>
          <p:nvPr/>
        </p:nvSpPr>
        <p:spPr>
          <a:xfrm>
            <a:off x="6603490" y="2672605"/>
            <a:ext cx="936308" cy="307777"/>
          </a:xfrm>
          <a:prstGeom prst="rect">
            <a:avLst/>
          </a:prstGeom>
        </p:spPr>
        <p:txBody>
          <a:bodyPr vert="horz" wrap="square" lIns="0" tIns="30480" rIns="0" bIns="0" rtlCol="0">
            <a:spAutoFit/>
          </a:bodyPr>
          <a:lstStyle/>
          <a:p>
            <a:pPr defTabSz="685800">
              <a:spcBef>
                <a:spcPts val="240"/>
              </a:spcBef>
              <a:buClrTx/>
            </a:pPr>
            <a:endParaRPr sz="900">
              <a:solidFill>
                <a:sysClr val="windowText" lastClr="000000"/>
              </a:solidFill>
              <a:latin typeface="Times New Roman"/>
              <a:cs typeface="Times New Roman"/>
            </a:endParaRPr>
          </a:p>
          <a:p>
            <a:pPr marL="102870" defTabSz="685800">
              <a:buClrTx/>
            </a:pPr>
            <a:r>
              <a:rPr sz="900" dirty="0">
                <a:solidFill>
                  <a:sysClr val="windowText" lastClr="000000"/>
                </a:solidFill>
                <a:latin typeface="Calibri"/>
                <a:cs typeface="Calibri"/>
              </a:rPr>
              <a:t>Message</a:t>
            </a:r>
            <a:r>
              <a:rPr sz="900" spc="-41" dirty="0">
                <a:solidFill>
                  <a:sysClr val="windowText" lastClr="000000"/>
                </a:solidFill>
                <a:latin typeface="Calibri"/>
                <a:cs typeface="Calibri"/>
              </a:rPr>
              <a:t> </a:t>
            </a:r>
            <a:r>
              <a:rPr sz="900" spc="-8" dirty="0">
                <a:solidFill>
                  <a:sysClr val="windowText" lastClr="000000"/>
                </a:solidFill>
                <a:latin typeface="Calibri"/>
                <a:cs typeface="Calibri"/>
              </a:rPr>
              <a:t>chains</a:t>
            </a:r>
            <a:endParaRPr sz="900">
              <a:solidFill>
                <a:sysClr val="windowText" lastClr="000000"/>
              </a:solidFill>
              <a:latin typeface="Calibri"/>
              <a:cs typeface="Calibri"/>
            </a:endParaRPr>
          </a:p>
        </p:txBody>
      </p:sp>
      <p:grpSp>
        <p:nvGrpSpPr>
          <p:cNvPr id="158" name="object 115">
            <a:extLst>
              <a:ext uri="{FF2B5EF4-FFF2-40B4-BE49-F238E27FC236}">
                <a16:creationId xmlns:a16="http://schemas.microsoft.com/office/drawing/2014/main" id="{6AA99D97-D591-2B8C-8F79-1D237CDC451E}"/>
              </a:ext>
            </a:extLst>
          </p:cNvPr>
          <p:cNvGrpSpPr/>
          <p:nvPr/>
        </p:nvGrpSpPr>
        <p:grpSpPr>
          <a:xfrm>
            <a:off x="6558534" y="3330701"/>
            <a:ext cx="1024414" cy="571500"/>
            <a:chOff x="7220711" y="4440935"/>
            <a:chExt cx="1365885" cy="762000"/>
          </a:xfrm>
        </p:grpSpPr>
        <p:pic>
          <p:nvPicPr>
            <p:cNvPr id="159" name="object 116">
              <a:extLst>
                <a:ext uri="{FF2B5EF4-FFF2-40B4-BE49-F238E27FC236}">
                  <a16:creationId xmlns:a16="http://schemas.microsoft.com/office/drawing/2014/main" id="{E1029A82-EABA-7FA2-A8D9-EA58AF1CC7D9}"/>
                </a:ext>
              </a:extLst>
            </p:cNvPr>
            <p:cNvPicPr/>
            <p:nvPr/>
          </p:nvPicPr>
          <p:blipFill>
            <a:blip r:embed="rId47" cstate="print"/>
            <a:stretch>
              <a:fillRect/>
            </a:stretch>
          </p:blipFill>
          <p:spPr>
            <a:xfrm>
              <a:off x="7220711" y="4440935"/>
              <a:ext cx="1365503" cy="762000"/>
            </a:xfrm>
            <a:prstGeom prst="rect">
              <a:avLst/>
            </a:prstGeom>
          </p:spPr>
        </p:pic>
        <p:pic>
          <p:nvPicPr>
            <p:cNvPr id="160" name="object 117">
              <a:extLst>
                <a:ext uri="{FF2B5EF4-FFF2-40B4-BE49-F238E27FC236}">
                  <a16:creationId xmlns:a16="http://schemas.microsoft.com/office/drawing/2014/main" id="{F3DE172A-5A56-677C-22F6-CE7364503A7D}"/>
                </a:ext>
              </a:extLst>
            </p:cNvPr>
            <p:cNvPicPr/>
            <p:nvPr/>
          </p:nvPicPr>
          <p:blipFill>
            <a:blip r:embed="rId48" cstate="print"/>
            <a:stretch>
              <a:fillRect/>
            </a:stretch>
          </p:blipFill>
          <p:spPr>
            <a:xfrm>
              <a:off x="7385303" y="4623815"/>
              <a:ext cx="1039368" cy="429768"/>
            </a:xfrm>
            <a:prstGeom prst="rect">
              <a:avLst/>
            </a:prstGeom>
          </p:spPr>
        </p:pic>
        <p:pic>
          <p:nvPicPr>
            <p:cNvPr id="161" name="object 118">
              <a:extLst>
                <a:ext uri="{FF2B5EF4-FFF2-40B4-BE49-F238E27FC236}">
                  <a16:creationId xmlns:a16="http://schemas.microsoft.com/office/drawing/2014/main" id="{320B656E-9EAD-D02F-10C7-534CF8D49532}"/>
                </a:ext>
              </a:extLst>
            </p:cNvPr>
            <p:cNvPicPr/>
            <p:nvPr/>
          </p:nvPicPr>
          <p:blipFill>
            <a:blip r:embed="rId6" cstate="print"/>
            <a:stretch>
              <a:fillRect/>
            </a:stretch>
          </p:blipFill>
          <p:spPr>
            <a:xfrm>
              <a:off x="7280653" y="4479991"/>
              <a:ext cx="1247816" cy="645434"/>
            </a:xfrm>
            <a:prstGeom prst="rect">
              <a:avLst/>
            </a:prstGeom>
          </p:spPr>
        </p:pic>
      </p:grpSp>
      <p:sp>
        <p:nvSpPr>
          <p:cNvPr id="162" name="object 119">
            <a:extLst>
              <a:ext uri="{FF2B5EF4-FFF2-40B4-BE49-F238E27FC236}">
                <a16:creationId xmlns:a16="http://schemas.microsoft.com/office/drawing/2014/main" id="{8B7ED494-98CD-65E9-F7C6-5401BC2543B4}"/>
              </a:ext>
            </a:extLst>
          </p:cNvPr>
          <p:cNvSpPr txBox="1"/>
          <p:nvPr/>
        </p:nvSpPr>
        <p:spPr>
          <a:xfrm>
            <a:off x="6782693" y="3510916"/>
            <a:ext cx="578168" cy="148117"/>
          </a:xfrm>
          <a:prstGeom prst="rect">
            <a:avLst/>
          </a:prstGeom>
        </p:spPr>
        <p:txBody>
          <a:bodyPr vert="horz" wrap="square" lIns="0" tIns="9525" rIns="0" bIns="0" rtlCol="0">
            <a:spAutoFit/>
          </a:bodyPr>
          <a:lstStyle/>
          <a:p>
            <a:pPr marL="9525" defTabSz="685800">
              <a:spcBef>
                <a:spcPts val="75"/>
              </a:spcBef>
              <a:buClrTx/>
            </a:pPr>
            <a:r>
              <a:rPr sz="900" dirty="0">
                <a:solidFill>
                  <a:sysClr val="windowText" lastClr="000000"/>
                </a:solidFill>
                <a:latin typeface="Calibri"/>
                <a:cs typeface="Calibri"/>
              </a:rPr>
              <a:t>Middle</a:t>
            </a:r>
            <a:r>
              <a:rPr sz="900" spc="-23" dirty="0">
                <a:solidFill>
                  <a:sysClr val="windowText" lastClr="000000"/>
                </a:solidFill>
                <a:latin typeface="Calibri"/>
                <a:cs typeface="Calibri"/>
              </a:rPr>
              <a:t> </a:t>
            </a:r>
            <a:r>
              <a:rPr sz="900" spc="-19" dirty="0">
                <a:solidFill>
                  <a:sysClr val="windowText" lastClr="000000"/>
                </a:solidFill>
                <a:latin typeface="Calibri"/>
                <a:cs typeface="Calibri"/>
              </a:rPr>
              <a:t>man</a:t>
            </a:r>
            <a:endParaRPr sz="900">
              <a:solidFill>
                <a:sysClr val="windowText" lastClr="000000"/>
              </a:solidFill>
              <a:latin typeface="Calibri"/>
              <a:cs typeface="Calibri"/>
            </a:endParaRPr>
          </a:p>
        </p:txBody>
      </p:sp>
      <p:grpSp>
        <p:nvGrpSpPr>
          <p:cNvPr id="163" name="object 120">
            <a:extLst>
              <a:ext uri="{FF2B5EF4-FFF2-40B4-BE49-F238E27FC236}">
                <a16:creationId xmlns:a16="http://schemas.microsoft.com/office/drawing/2014/main" id="{423E6253-EE62-B8D4-EB3E-90409919D608}"/>
              </a:ext>
            </a:extLst>
          </p:cNvPr>
          <p:cNvGrpSpPr/>
          <p:nvPr/>
        </p:nvGrpSpPr>
        <p:grpSpPr>
          <a:xfrm>
            <a:off x="1981962" y="3986784"/>
            <a:ext cx="1120140" cy="573881"/>
            <a:chOff x="1118616" y="5315711"/>
            <a:chExt cx="1493520" cy="765175"/>
          </a:xfrm>
        </p:grpSpPr>
        <p:pic>
          <p:nvPicPr>
            <p:cNvPr id="164" name="object 121">
              <a:extLst>
                <a:ext uri="{FF2B5EF4-FFF2-40B4-BE49-F238E27FC236}">
                  <a16:creationId xmlns:a16="http://schemas.microsoft.com/office/drawing/2014/main" id="{D73504FA-6C83-5B97-B27B-A74595ED5326}"/>
                </a:ext>
              </a:extLst>
            </p:cNvPr>
            <p:cNvPicPr/>
            <p:nvPr/>
          </p:nvPicPr>
          <p:blipFill>
            <a:blip r:embed="rId49" cstate="print"/>
            <a:stretch>
              <a:fillRect/>
            </a:stretch>
          </p:blipFill>
          <p:spPr>
            <a:xfrm>
              <a:off x="1182624" y="5315711"/>
              <a:ext cx="1365503" cy="765048"/>
            </a:xfrm>
            <a:prstGeom prst="rect">
              <a:avLst/>
            </a:prstGeom>
          </p:spPr>
        </p:pic>
        <p:pic>
          <p:nvPicPr>
            <p:cNvPr id="165" name="object 122">
              <a:extLst>
                <a:ext uri="{FF2B5EF4-FFF2-40B4-BE49-F238E27FC236}">
                  <a16:creationId xmlns:a16="http://schemas.microsoft.com/office/drawing/2014/main" id="{03320A6D-A03B-D011-9064-F61C63CA5355}"/>
                </a:ext>
              </a:extLst>
            </p:cNvPr>
            <p:cNvPicPr/>
            <p:nvPr/>
          </p:nvPicPr>
          <p:blipFill>
            <a:blip r:embed="rId50" cstate="print"/>
            <a:stretch>
              <a:fillRect/>
            </a:stretch>
          </p:blipFill>
          <p:spPr>
            <a:xfrm>
              <a:off x="1118616" y="5498591"/>
              <a:ext cx="1493520" cy="429768"/>
            </a:xfrm>
            <a:prstGeom prst="rect">
              <a:avLst/>
            </a:prstGeom>
          </p:spPr>
        </p:pic>
        <p:pic>
          <p:nvPicPr>
            <p:cNvPr id="166" name="object 123">
              <a:extLst>
                <a:ext uri="{FF2B5EF4-FFF2-40B4-BE49-F238E27FC236}">
                  <a16:creationId xmlns:a16="http://schemas.microsoft.com/office/drawing/2014/main" id="{3129A9CA-F297-F82D-A56B-301A245F681F}"/>
                </a:ext>
              </a:extLst>
            </p:cNvPr>
            <p:cNvPicPr/>
            <p:nvPr/>
          </p:nvPicPr>
          <p:blipFill>
            <a:blip r:embed="rId6" cstate="print"/>
            <a:stretch>
              <a:fillRect/>
            </a:stretch>
          </p:blipFill>
          <p:spPr>
            <a:xfrm>
              <a:off x="1241222" y="5356429"/>
              <a:ext cx="1247816" cy="645434"/>
            </a:xfrm>
            <a:prstGeom prst="rect">
              <a:avLst/>
            </a:prstGeom>
          </p:spPr>
        </p:pic>
      </p:grpSp>
      <p:sp>
        <p:nvSpPr>
          <p:cNvPr id="167" name="object 124">
            <a:extLst>
              <a:ext uri="{FF2B5EF4-FFF2-40B4-BE49-F238E27FC236}">
                <a16:creationId xmlns:a16="http://schemas.microsoft.com/office/drawing/2014/main" id="{2AF5E0A4-FBA2-AE5A-2F41-EA780D402BA2}"/>
              </a:ext>
            </a:extLst>
          </p:cNvPr>
          <p:cNvSpPr txBox="1"/>
          <p:nvPr/>
        </p:nvSpPr>
        <p:spPr>
          <a:xfrm>
            <a:off x="2073916" y="4017322"/>
            <a:ext cx="936308" cy="307296"/>
          </a:xfrm>
          <a:prstGeom prst="rect">
            <a:avLst/>
          </a:prstGeom>
        </p:spPr>
        <p:txBody>
          <a:bodyPr vert="horz" wrap="square" lIns="0" tIns="30004" rIns="0" bIns="0" rtlCol="0">
            <a:spAutoFit/>
          </a:bodyPr>
          <a:lstStyle/>
          <a:p>
            <a:pPr defTabSz="685800">
              <a:spcBef>
                <a:spcPts val="236"/>
              </a:spcBef>
              <a:buClrTx/>
            </a:pPr>
            <a:endParaRPr sz="900">
              <a:solidFill>
                <a:sysClr val="windowText" lastClr="000000"/>
              </a:solidFill>
              <a:latin typeface="Times New Roman"/>
              <a:cs typeface="Times New Roman"/>
            </a:endParaRPr>
          </a:p>
          <a:p>
            <a:pPr marL="18098" defTabSz="685800">
              <a:buClrTx/>
            </a:pPr>
            <a:r>
              <a:rPr sz="900" dirty="0">
                <a:solidFill>
                  <a:sysClr val="windowText" lastClr="000000"/>
                </a:solidFill>
                <a:latin typeface="Calibri"/>
                <a:cs typeface="Calibri"/>
              </a:rPr>
              <a:t>Primitive</a:t>
            </a:r>
            <a:r>
              <a:rPr sz="900" spc="-45" dirty="0">
                <a:solidFill>
                  <a:sysClr val="windowText" lastClr="000000"/>
                </a:solidFill>
                <a:latin typeface="Calibri"/>
                <a:cs typeface="Calibri"/>
              </a:rPr>
              <a:t> </a:t>
            </a:r>
            <a:r>
              <a:rPr sz="900" spc="-8" dirty="0">
                <a:solidFill>
                  <a:sysClr val="windowText" lastClr="000000"/>
                </a:solidFill>
                <a:latin typeface="Calibri"/>
                <a:cs typeface="Calibri"/>
              </a:rPr>
              <a:t>obsession</a:t>
            </a:r>
            <a:endParaRPr sz="900">
              <a:solidFill>
                <a:sysClr val="windowText" lastClr="000000"/>
              </a:solidFill>
              <a:latin typeface="Calibri"/>
              <a:cs typeface="Calibri"/>
            </a:endParaRPr>
          </a:p>
        </p:txBody>
      </p:sp>
      <p:grpSp>
        <p:nvGrpSpPr>
          <p:cNvPr id="168" name="object 125">
            <a:extLst>
              <a:ext uri="{FF2B5EF4-FFF2-40B4-BE49-F238E27FC236}">
                <a16:creationId xmlns:a16="http://schemas.microsoft.com/office/drawing/2014/main" id="{7495CA49-F15E-8F30-96A1-8530491CDD57}"/>
              </a:ext>
            </a:extLst>
          </p:cNvPr>
          <p:cNvGrpSpPr/>
          <p:nvPr/>
        </p:nvGrpSpPr>
        <p:grpSpPr>
          <a:xfrm>
            <a:off x="1928775" y="1934004"/>
            <a:ext cx="2316480" cy="2807494"/>
            <a:chOff x="1047700" y="2578671"/>
            <a:chExt cx="3088640" cy="3743325"/>
          </a:xfrm>
        </p:grpSpPr>
        <p:sp>
          <p:nvSpPr>
            <p:cNvPr id="169" name="object 126">
              <a:extLst>
                <a:ext uri="{FF2B5EF4-FFF2-40B4-BE49-F238E27FC236}">
                  <a16:creationId xmlns:a16="http://schemas.microsoft.com/office/drawing/2014/main" id="{71818D4A-D30C-DCF4-2D5A-92502FBA13A1}"/>
                </a:ext>
              </a:extLst>
            </p:cNvPr>
            <p:cNvSpPr/>
            <p:nvPr/>
          </p:nvSpPr>
          <p:spPr>
            <a:xfrm>
              <a:off x="1054050" y="2585021"/>
              <a:ext cx="175895" cy="2836545"/>
            </a:xfrm>
            <a:custGeom>
              <a:avLst/>
              <a:gdLst/>
              <a:ahLst/>
              <a:cxnLst/>
              <a:rect l="l" t="t" r="r" b="b"/>
              <a:pathLst>
                <a:path w="175894" h="2836545">
                  <a:moveTo>
                    <a:pt x="0" y="0"/>
                  </a:moveTo>
                  <a:lnTo>
                    <a:pt x="0" y="2836141"/>
                  </a:lnTo>
                  <a:lnTo>
                    <a:pt x="175740" y="2836141"/>
                  </a:lnTo>
                </a:path>
              </a:pathLst>
            </a:custGeom>
            <a:ln w="12700">
              <a:solidFill>
                <a:srgbClr val="000000"/>
              </a:solidFill>
            </a:ln>
          </p:spPr>
          <p:txBody>
            <a:bodyPr wrap="square" lIns="0" tIns="0" rIns="0" bIns="0" rtlCol="0"/>
            <a:lstStyle/>
            <a:p>
              <a:pPr defTabSz="685800">
                <a:buClrTx/>
              </a:pPr>
              <a:endParaRPr sz="1350">
                <a:solidFill>
                  <a:sysClr val="windowText" lastClr="000000"/>
                </a:solidFill>
              </a:endParaRPr>
            </a:p>
          </p:txBody>
        </p:sp>
        <p:pic>
          <p:nvPicPr>
            <p:cNvPr id="170" name="object 127">
              <a:extLst>
                <a:ext uri="{FF2B5EF4-FFF2-40B4-BE49-F238E27FC236}">
                  <a16:creationId xmlns:a16="http://schemas.microsoft.com/office/drawing/2014/main" id="{92AEC536-7617-A7A4-C1E9-DF9C8082C373}"/>
                </a:ext>
              </a:extLst>
            </p:cNvPr>
            <p:cNvPicPr/>
            <p:nvPr/>
          </p:nvPicPr>
          <p:blipFill>
            <a:blip r:embed="rId51" cstate="print"/>
            <a:stretch>
              <a:fillRect/>
            </a:stretch>
          </p:blipFill>
          <p:spPr>
            <a:xfrm>
              <a:off x="2688335" y="5315711"/>
              <a:ext cx="1365503" cy="1005840"/>
            </a:xfrm>
            <a:prstGeom prst="rect">
              <a:avLst/>
            </a:prstGeom>
          </p:spPr>
        </p:pic>
        <p:pic>
          <p:nvPicPr>
            <p:cNvPr id="171" name="object 128">
              <a:extLst>
                <a:ext uri="{FF2B5EF4-FFF2-40B4-BE49-F238E27FC236}">
                  <a16:creationId xmlns:a16="http://schemas.microsoft.com/office/drawing/2014/main" id="{95495155-6F51-00B6-02D2-327F2979B8CB}"/>
                </a:ext>
              </a:extLst>
            </p:cNvPr>
            <p:cNvPicPr/>
            <p:nvPr/>
          </p:nvPicPr>
          <p:blipFill>
            <a:blip r:embed="rId52" cstate="print"/>
            <a:stretch>
              <a:fillRect/>
            </a:stretch>
          </p:blipFill>
          <p:spPr>
            <a:xfrm>
              <a:off x="2642616" y="5455919"/>
              <a:ext cx="1493520" cy="758952"/>
            </a:xfrm>
            <a:prstGeom prst="rect">
              <a:avLst/>
            </a:prstGeom>
          </p:spPr>
        </p:pic>
        <p:pic>
          <p:nvPicPr>
            <p:cNvPr id="172" name="object 129">
              <a:extLst>
                <a:ext uri="{FF2B5EF4-FFF2-40B4-BE49-F238E27FC236}">
                  <a16:creationId xmlns:a16="http://schemas.microsoft.com/office/drawing/2014/main" id="{01622C66-376A-F745-9168-D9C2ED1B3571}"/>
                </a:ext>
              </a:extLst>
            </p:cNvPr>
            <p:cNvPicPr/>
            <p:nvPr/>
          </p:nvPicPr>
          <p:blipFill>
            <a:blip r:embed="rId53" cstate="print"/>
            <a:stretch>
              <a:fillRect/>
            </a:stretch>
          </p:blipFill>
          <p:spPr>
            <a:xfrm>
              <a:off x="2747268" y="5356429"/>
              <a:ext cx="1247816" cy="888254"/>
            </a:xfrm>
            <a:prstGeom prst="rect">
              <a:avLst/>
            </a:prstGeom>
          </p:spPr>
        </p:pic>
      </p:grpSp>
      <p:sp>
        <p:nvSpPr>
          <p:cNvPr id="173" name="object 130">
            <a:extLst>
              <a:ext uri="{FF2B5EF4-FFF2-40B4-BE49-F238E27FC236}">
                <a16:creationId xmlns:a16="http://schemas.microsoft.com/office/drawing/2014/main" id="{3EB6EB25-A90B-311D-7E99-96EBFACE176B}"/>
              </a:ext>
            </a:extLst>
          </p:cNvPr>
          <p:cNvSpPr txBox="1"/>
          <p:nvPr/>
        </p:nvSpPr>
        <p:spPr>
          <a:xfrm>
            <a:off x="3203451" y="4017321"/>
            <a:ext cx="936308" cy="536205"/>
          </a:xfrm>
          <a:prstGeom prst="rect">
            <a:avLst/>
          </a:prstGeom>
        </p:spPr>
        <p:txBody>
          <a:bodyPr vert="horz" wrap="square" lIns="0" tIns="12859" rIns="0" bIns="0" rtlCol="0">
            <a:spAutoFit/>
          </a:bodyPr>
          <a:lstStyle/>
          <a:p>
            <a:pPr defTabSz="685800">
              <a:spcBef>
                <a:spcPts val="101"/>
              </a:spcBef>
              <a:buClrTx/>
            </a:pPr>
            <a:endParaRPr sz="900">
              <a:solidFill>
                <a:sysClr val="windowText" lastClr="000000"/>
              </a:solidFill>
              <a:latin typeface="Times New Roman"/>
              <a:cs typeface="Times New Roman"/>
            </a:endParaRPr>
          </a:p>
          <a:p>
            <a:pPr marL="31909" marR="26670" algn="ctr" defTabSz="685800">
              <a:lnSpc>
                <a:spcPts val="975"/>
              </a:lnSpc>
              <a:spcBef>
                <a:spcPts val="4"/>
              </a:spcBef>
              <a:buClrTx/>
            </a:pPr>
            <a:r>
              <a:rPr sz="900" spc="-8" dirty="0">
                <a:solidFill>
                  <a:sysClr val="windowText" lastClr="000000"/>
                </a:solidFill>
                <a:latin typeface="Calibri"/>
                <a:cs typeface="Calibri"/>
              </a:rPr>
              <a:t>Alternative</a:t>
            </a:r>
            <a:r>
              <a:rPr sz="900" dirty="0">
                <a:solidFill>
                  <a:sysClr val="windowText" lastClr="000000"/>
                </a:solidFill>
                <a:latin typeface="Calibri"/>
                <a:cs typeface="Calibri"/>
              </a:rPr>
              <a:t> </a:t>
            </a:r>
            <a:r>
              <a:rPr sz="900" spc="-8" dirty="0">
                <a:solidFill>
                  <a:sysClr val="windowText" lastClr="000000"/>
                </a:solidFill>
                <a:latin typeface="Calibri"/>
                <a:cs typeface="Calibri"/>
              </a:rPr>
              <a:t>Classes </a:t>
            </a:r>
            <a:r>
              <a:rPr sz="900" dirty="0">
                <a:solidFill>
                  <a:sysClr val="windowText" lastClr="000000"/>
                </a:solidFill>
                <a:latin typeface="Calibri"/>
                <a:cs typeface="Calibri"/>
              </a:rPr>
              <a:t>with</a:t>
            </a:r>
            <a:r>
              <a:rPr sz="900" spc="-23" dirty="0">
                <a:solidFill>
                  <a:sysClr val="windowText" lastClr="000000"/>
                </a:solidFill>
                <a:latin typeface="Calibri"/>
                <a:cs typeface="Calibri"/>
              </a:rPr>
              <a:t> </a:t>
            </a:r>
            <a:r>
              <a:rPr sz="900" spc="-8" dirty="0">
                <a:solidFill>
                  <a:sysClr val="windowText" lastClr="000000"/>
                </a:solidFill>
                <a:latin typeface="Calibri"/>
                <a:cs typeface="Calibri"/>
              </a:rPr>
              <a:t>different Interfaces</a:t>
            </a:r>
            <a:endParaRPr sz="900">
              <a:solidFill>
                <a:sysClr val="windowText" lastClr="000000"/>
              </a:solidFill>
              <a:latin typeface="Calibri"/>
              <a:cs typeface="Calibri"/>
            </a:endParaRPr>
          </a:p>
        </p:txBody>
      </p:sp>
      <p:grpSp>
        <p:nvGrpSpPr>
          <p:cNvPr id="174" name="object 131">
            <a:extLst>
              <a:ext uri="{FF2B5EF4-FFF2-40B4-BE49-F238E27FC236}">
                <a16:creationId xmlns:a16="http://schemas.microsoft.com/office/drawing/2014/main" id="{E3512EAD-1C2F-FCEF-E992-E071FD8C677C}"/>
              </a:ext>
            </a:extLst>
          </p:cNvPr>
          <p:cNvGrpSpPr/>
          <p:nvPr/>
        </p:nvGrpSpPr>
        <p:grpSpPr>
          <a:xfrm>
            <a:off x="5426964" y="4018787"/>
            <a:ext cx="1024414" cy="571500"/>
            <a:chOff x="5711952" y="5358383"/>
            <a:chExt cx="1365885" cy="762000"/>
          </a:xfrm>
        </p:grpSpPr>
        <p:pic>
          <p:nvPicPr>
            <p:cNvPr id="175" name="object 132">
              <a:extLst>
                <a:ext uri="{FF2B5EF4-FFF2-40B4-BE49-F238E27FC236}">
                  <a16:creationId xmlns:a16="http://schemas.microsoft.com/office/drawing/2014/main" id="{4D5B0FDB-ACBC-34C3-1E75-C3B5CBBD6BC8}"/>
                </a:ext>
              </a:extLst>
            </p:cNvPr>
            <p:cNvPicPr/>
            <p:nvPr/>
          </p:nvPicPr>
          <p:blipFill>
            <a:blip r:embed="rId54" cstate="print"/>
            <a:stretch>
              <a:fillRect/>
            </a:stretch>
          </p:blipFill>
          <p:spPr>
            <a:xfrm>
              <a:off x="5711952" y="5358383"/>
              <a:ext cx="1365503" cy="762000"/>
            </a:xfrm>
            <a:prstGeom prst="rect">
              <a:avLst/>
            </a:prstGeom>
          </p:spPr>
        </p:pic>
        <p:pic>
          <p:nvPicPr>
            <p:cNvPr id="176" name="object 133">
              <a:extLst>
                <a:ext uri="{FF2B5EF4-FFF2-40B4-BE49-F238E27FC236}">
                  <a16:creationId xmlns:a16="http://schemas.microsoft.com/office/drawing/2014/main" id="{6A39C04C-E21C-4283-311E-1FD125FE7AD3}"/>
                </a:ext>
              </a:extLst>
            </p:cNvPr>
            <p:cNvPicPr/>
            <p:nvPr/>
          </p:nvPicPr>
          <p:blipFill>
            <a:blip r:embed="rId55" cstate="print"/>
            <a:stretch>
              <a:fillRect/>
            </a:stretch>
          </p:blipFill>
          <p:spPr>
            <a:xfrm>
              <a:off x="5931408" y="5541263"/>
              <a:ext cx="926591" cy="426720"/>
            </a:xfrm>
            <a:prstGeom prst="rect">
              <a:avLst/>
            </a:prstGeom>
          </p:spPr>
        </p:pic>
        <p:pic>
          <p:nvPicPr>
            <p:cNvPr id="177" name="object 134">
              <a:extLst>
                <a:ext uri="{FF2B5EF4-FFF2-40B4-BE49-F238E27FC236}">
                  <a16:creationId xmlns:a16="http://schemas.microsoft.com/office/drawing/2014/main" id="{C529A985-FDE3-CBD6-5F2C-6C4A142660AD}"/>
                </a:ext>
              </a:extLst>
            </p:cNvPr>
            <p:cNvPicPr/>
            <p:nvPr/>
          </p:nvPicPr>
          <p:blipFill>
            <a:blip r:embed="rId9" cstate="print"/>
            <a:stretch>
              <a:fillRect/>
            </a:stretch>
          </p:blipFill>
          <p:spPr>
            <a:xfrm>
              <a:off x="5770794" y="5397231"/>
              <a:ext cx="1247816" cy="645434"/>
            </a:xfrm>
            <a:prstGeom prst="rect">
              <a:avLst/>
            </a:prstGeom>
          </p:spPr>
        </p:pic>
      </p:grpSp>
      <p:sp>
        <p:nvSpPr>
          <p:cNvPr id="178" name="object 135">
            <a:extLst>
              <a:ext uri="{FF2B5EF4-FFF2-40B4-BE49-F238E27FC236}">
                <a16:creationId xmlns:a16="http://schemas.microsoft.com/office/drawing/2014/main" id="{52B4DF43-1E74-ED19-9A63-EFE4A297CC63}"/>
              </a:ext>
            </a:extLst>
          </p:cNvPr>
          <p:cNvSpPr txBox="1"/>
          <p:nvPr/>
        </p:nvSpPr>
        <p:spPr>
          <a:xfrm>
            <a:off x="5692591" y="4199001"/>
            <a:ext cx="492919" cy="148117"/>
          </a:xfrm>
          <a:prstGeom prst="rect">
            <a:avLst/>
          </a:prstGeom>
        </p:spPr>
        <p:txBody>
          <a:bodyPr vert="horz" wrap="square" lIns="0" tIns="9525" rIns="0" bIns="0" rtlCol="0">
            <a:spAutoFit/>
          </a:bodyPr>
          <a:lstStyle/>
          <a:p>
            <a:pPr marL="9525" defTabSz="685800">
              <a:spcBef>
                <a:spcPts val="75"/>
              </a:spcBef>
              <a:buClrTx/>
            </a:pPr>
            <a:r>
              <a:rPr sz="900" dirty="0">
                <a:solidFill>
                  <a:sysClr val="windowText" lastClr="000000"/>
                </a:solidFill>
                <a:latin typeface="Calibri"/>
                <a:cs typeface="Calibri"/>
              </a:rPr>
              <a:t>Data</a:t>
            </a:r>
            <a:r>
              <a:rPr sz="900" spc="-38" dirty="0">
                <a:solidFill>
                  <a:sysClr val="windowText" lastClr="000000"/>
                </a:solidFill>
                <a:latin typeface="Calibri"/>
                <a:cs typeface="Calibri"/>
              </a:rPr>
              <a:t> </a:t>
            </a:r>
            <a:r>
              <a:rPr sz="900" spc="-8" dirty="0">
                <a:solidFill>
                  <a:sysClr val="windowText" lastClr="000000"/>
                </a:solidFill>
                <a:latin typeface="Calibri"/>
                <a:cs typeface="Calibri"/>
              </a:rPr>
              <a:t>Class</a:t>
            </a:r>
            <a:endParaRPr sz="900">
              <a:solidFill>
                <a:sysClr val="windowText" lastClr="000000"/>
              </a:solidFill>
              <a:latin typeface="Calibri"/>
              <a:cs typeface="Calibri"/>
            </a:endParaRPr>
          </a:p>
        </p:txBody>
      </p:sp>
      <p:grpSp>
        <p:nvGrpSpPr>
          <p:cNvPr id="179" name="object 136">
            <a:extLst>
              <a:ext uri="{FF2B5EF4-FFF2-40B4-BE49-F238E27FC236}">
                <a16:creationId xmlns:a16="http://schemas.microsoft.com/office/drawing/2014/main" id="{C49E46F5-82A3-27F4-6367-B8EAB8680987}"/>
              </a:ext>
            </a:extLst>
          </p:cNvPr>
          <p:cNvGrpSpPr/>
          <p:nvPr/>
        </p:nvGrpSpPr>
        <p:grpSpPr>
          <a:xfrm>
            <a:off x="6558534" y="3991356"/>
            <a:ext cx="1024414" cy="573881"/>
            <a:chOff x="7220711" y="5321807"/>
            <a:chExt cx="1365885" cy="765175"/>
          </a:xfrm>
        </p:grpSpPr>
        <p:pic>
          <p:nvPicPr>
            <p:cNvPr id="180" name="object 137">
              <a:extLst>
                <a:ext uri="{FF2B5EF4-FFF2-40B4-BE49-F238E27FC236}">
                  <a16:creationId xmlns:a16="http://schemas.microsoft.com/office/drawing/2014/main" id="{696FF0E8-7227-EC5D-A076-ED01DE688E81}"/>
                </a:ext>
              </a:extLst>
            </p:cNvPr>
            <p:cNvPicPr/>
            <p:nvPr/>
          </p:nvPicPr>
          <p:blipFill>
            <a:blip r:embed="rId56" cstate="print"/>
            <a:stretch>
              <a:fillRect/>
            </a:stretch>
          </p:blipFill>
          <p:spPr>
            <a:xfrm>
              <a:off x="7220711" y="5321807"/>
              <a:ext cx="1365503" cy="765048"/>
            </a:xfrm>
            <a:prstGeom prst="rect">
              <a:avLst/>
            </a:prstGeom>
          </p:spPr>
        </p:pic>
        <p:pic>
          <p:nvPicPr>
            <p:cNvPr id="181" name="object 138">
              <a:extLst>
                <a:ext uri="{FF2B5EF4-FFF2-40B4-BE49-F238E27FC236}">
                  <a16:creationId xmlns:a16="http://schemas.microsoft.com/office/drawing/2014/main" id="{756AB82E-DB0F-A12D-5C29-B4879129B500}"/>
                </a:ext>
              </a:extLst>
            </p:cNvPr>
            <p:cNvPicPr/>
            <p:nvPr/>
          </p:nvPicPr>
          <p:blipFill>
            <a:blip r:embed="rId57" cstate="print"/>
            <a:stretch>
              <a:fillRect/>
            </a:stretch>
          </p:blipFill>
          <p:spPr>
            <a:xfrm>
              <a:off x="7336535" y="5422391"/>
              <a:ext cx="1173479" cy="594360"/>
            </a:xfrm>
            <a:prstGeom prst="rect">
              <a:avLst/>
            </a:prstGeom>
          </p:spPr>
        </p:pic>
        <p:pic>
          <p:nvPicPr>
            <p:cNvPr id="182" name="object 139">
              <a:extLst>
                <a:ext uri="{FF2B5EF4-FFF2-40B4-BE49-F238E27FC236}">
                  <a16:creationId xmlns:a16="http://schemas.microsoft.com/office/drawing/2014/main" id="{3EF9E8E1-1880-653C-6951-199535958AB3}"/>
                </a:ext>
              </a:extLst>
            </p:cNvPr>
            <p:cNvPicPr/>
            <p:nvPr/>
          </p:nvPicPr>
          <p:blipFill>
            <a:blip r:embed="rId9" cstate="print"/>
            <a:stretch>
              <a:fillRect/>
            </a:stretch>
          </p:blipFill>
          <p:spPr>
            <a:xfrm>
              <a:off x="7280653" y="5362556"/>
              <a:ext cx="1247816" cy="645434"/>
            </a:xfrm>
            <a:prstGeom prst="rect">
              <a:avLst/>
            </a:prstGeom>
          </p:spPr>
        </p:pic>
      </p:grpSp>
      <p:sp>
        <p:nvSpPr>
          <p:cNvPr id="183" name="object 140">
            <a:extLst>
              <a:ext uri="{FF2B5EF4-FFF2-40B4-BE49-F238E27FC236}">
                <a16:creationId xmlns:a16="http://schemas.microsoft.com/office/drawing/2014/main" id="{8699728E-31CF-C3C2-5282-5E7AD0659C89}"/>
              </a:ext>
            </a:extLst>
          </p:cNvPr>
          <p:cNvSpPr txBox="1"/>
          <p:nvPr/>
        </p:nvSpPr>
        <p:spPr>
          <a:xfrm>
            <a:off x="6603490" y="4021918"/>
            <a:ext cx="936308" cy="372377"/>
          </a:xfrm>
          <a:prstGeom prst="rect">
            <a:avLst/>
          </a:prstGeom>
        </p:spPr>
        <p:txBody>
          <a:bodyPr vert="horz" wrap="square" lIns="0" tIns="114776" rIns="0" bIns="0" rtlCol="0">
            <a:spAutoFit/>
          </a:bodyPr>
          <a:lstStyle/>
          <a:p>
            <a:pPr marL="268605" marR="145733" indent="-117634" defTabSz="685800">
              <a:lnSpc>
                <a:spcPts val="975"/>
              </a:lnSpc>
              <a:spcBef>
                <a:spcPts val="904"/>
              </a:spcBef>
              <a:buClrTx/>
            </a:pPr>
            <a:r>
              <a:rPr sz="900" spc="-8" dirty="0">
                <a:solidFill>
                  <a:sysClr val="windowText" lastClr="000000"/>
                </a:solidFill>
                <a:latin typeface="Calibri"/>
                <a:cs typeface="Calibri"/>
              </a:rPr>
              <a:t>Inappropriate Intimacy</a:t>
            </a:r>
            <a:endParaRPr sz="900">
              <a:solidFill>
                <a:sysClr val="windowText" lastClr="000000"/>
              </a:solidFill>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B44646EC-D9E6-67DC-BE3D-12F00B9B7DAE}"/>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EB3E4D42-FC82-4688-8E72-A3974ABA5CC8}"/>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a:solidFill>
                  <a:schemeClr val="accent5">
                    <a:lumMod val="75000"/>
                  </a:schemeClr>
                </a:solidFill>
              </a:rPr>
              <a:t>Refactoring Technique 2: </a:t>
            </a:r>
            <a:r>
              <a:rPr lang="en-GB" altLang="zh-CN" sz="2000">
                <a:solidFill>
                  <a:schemeClr val="accent5">
                    <a:lumMod val="75000"/>
                  </a:schemeClr>
                </a:solidFill>
              </a:rPr>
              <a:t>Replace Type Code with Class</a:t>
            </a:r>
          </a:p>
          <a:p>
            <a:pPr marL="0" lvl="0" indent="0" algn="l" rtl="0">
              <a:spcBef>
                <a:spcPts val="0"/>
              </a:spcBef>
              <a:spcAft>
                <a:spcPts val="0"/>
              </a:spcAft>
              <a:buNone/>
            </a:pPr>
            <a:endParaRPr sz="200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C483B1F5-CC51-3024-86F7-7BA96C4B0872}"/>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65D5052B-7B42-130D-C560-F9826CCCC986}"/>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AC6AF536-DC8F-E9A0-6919-B1CE53A20E7D}"/>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26132D2F-035D-9204-22B5-284F2FC9DA7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20</a:t>
            </a:fld>
            <a:endParaRPr/>
          </a:p>
        </p:txBody>
      </p:sp>
      <p:pic>
        <p:nvPicPr>
          <p:cNvPr id="3" name="Picture 2" descr="A screen shot of a computer code&#10;&#10;Description automatically generated">
            <a:extLst>
              <a:ext uri="{FF2B5EF4-FFF2-40B4-BE49-F238E27FC236}">
                <a16:creationId xmlns:a16="http://schemas.microsoft.com/office/drawing/2014/main" id="{6FC62F52-F928-2F34-4FD8-80A629753EAE}"/>
              </a:ext>
            </a:extLst>
          </p:cNvPr>
          <p:cNvPicPr>
            <a:picLocks noChangeAspect="1"/>
          </p:cNvPicPr>
          <p:nvPr/>
        </p:nvPicPr>
        <p:blipFill>
          <a:blip r:embed="rId4"/>
          <a:stretch>
            <a:fillRect/>
          </a:stretch>
        </p:blipFill>
        <p:spPr>
          <a:xfrm>
            <a:off x="1885972" y="1412116"/>
            <a:ext cx="5367130" cy="2766528"/>
          </a:xfrm>
          <a:prstGeom prst="rect">
            <a:avLst/>
          </a:prstGeom>
        </p:spPr>
      </p:pic>
    </p:spTree>
    <p:extLst>
      <p:ext uri="{BB962C8B-B14F-4D97-AF65-F5344CB8AC3E}">
        <p14:creationId xmlns:p14="http://schemas.microsoft.com/office/powerpoint/2010/main" val="2785080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B44646EC-D9E6-67DC-BE3D-12F00B9B7DAE}"/>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EB3E4D42-FC82-4688-8E72-A3974ABA5CC8}"/>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a:solidFill>
                  <a:schemeClr val="accent5">
                    <a:lumMod val="75000"/>
                  </a:schemeClr>
                </a:solidFill>
              </a:rPr>
              <a:t>Refactoring Technique 2: </a:t>
            </a:r>
            <a:r>
              <a:rPr lang="en-GB" altLang="zh-CN" sz="2000">
                <a:solidFill>
                  <a:schemeClr val="accent5">
                    <a:lumMod val="75000"/>
                  </a:schemeClr>
                </a:solidFill>
              </a:rPr>
              <a:t>Replace Type Code with Class</a:t>
            </a:r>
          </a:p>
          <a:p>
            <a:pPr marL="0" lvl="0" indent="0" algn="l" rtl="0">
              <a:spcBef>
                <a:spcPts val="0"/>
              </a:spcBef>
              <a:spcAft>
                <a:spcPts val="0"/>
              </a:spcAft>
              <a:buNone/>
            </a:pPr>
            <a:endParaRPr sz="200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C483B1F5-CC51-3024-86F7-7BA96C4B0872}"/>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65D5052B-7B42-130D-C560-F9826CCCC986}"/>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AC6AF536-DC8F-E9A0-6919-B1CE53A20E7D}"/>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26132D2F-035D-9204-22B5-284F2FC9DA7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21</a:t>
            </a:fld>
            <a:endParaRPr/>
          </a:p>
        </p:txBody>
      </p:sp>
      <p:sp>
        <p:nvSpPr>
          <p:cNvPr id="5" name="TextBox 4">
            <a:extLst>
              <a:ext uri="{FF2B5EF4-FFF2-40B4-BE49-F238E27FC236}">
                <a16:creationId xmlns:a16="http://schemas.microsoft.com/office/drawing/2014/main" id="{1B0758F4-E611-8104-25D5-C28AD15A52A1}"/>
              </a:ext>
            </a:extLst>
          </p:cNvPr>
          <p:cNvSpPr txBox="1"/>
          <p:nvPr/>
        </p:nvSpPr>
        <p:spPr>
          <a:xfrm>
            <a:off x="311192" y="98179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Create a Separate Class</a:t>
            </a:r>
          </a:p>
        </p:txBody>
      </p:sp>
      <p:pic>
        <p:nvPicPr>
          <p:cNvPr id="3" name="Picture 2" descr="A screen shot of a computer code&#10;&#10;Description automatically generated">
            <a:extLst>
              <a:ext uri="{FF2B5EF4-FFF2-40B4-BE49-F238E27FC236}">
                <a16:creationId xmlns:a16="http://schemas.microsoft.com/office/drawing/2014/main" id="{4023C051-4583-75C1-47B3-DBC44BF0C0E6}"/>
              </a:ext>
            </a:extLst>
          </p:cNvPr>
          <p:cNvPicPr>
            <a:picLocks noChangeAspect="1"/>
          </p:cNvPicPr>
          <p:nvPr/>
        </p:nvPicPr>
        <p:blipFill>
          <a:blip r:embed="rId4"/>
          <a:stretch>
            <a:fillRect/>
          </a:stretch>
        </p:blipFill>
        <p:spPr>
          <a:xfrm>
            <a:off x="1755913" y="1649035"/>
            <a:ext cx="5690152" cy="2541168"/>
          </a:xfrm>
          <a:prstGeom prst="rect">
            <a:avLst/>
          </a:prstGeom>
        </p:spPr>
      </p:pic>
    </p:spTree>
    <p:extLst>
      <p:ext uri="{BB962C8B-B14F-4D97-AF65-F5344CB8AC3E}">
        <p14:creationId xmlns:p14="http://schemas.microsoft.com/office/powerpoint/2010/main" val="216248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B44646EC-D9E6-67DC-BE3D-12F00B9B7DAE}"/>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EB3E4D42-FC82-4688-8E72-A3974ABA5CC8}"/>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a:solidFill>
                  <a:schemeClr val="accent5">
                    <a:lumMod val="75000"/>
                  </a:schemeClr>
                </a:solidFill>
              </a:rPr>
              <a:t>Refactoring Technique 2: </a:t>
            </a:r>
            <a:r>
              <a:rPr lang="en-GB" altLang="zh-CN" sz="2000">
                <a:solidFill>
                  <a:schemeClr val="accent5">
                    <a:lumMod val="75000"/>
                  </a:schemeClr>
                </a:solidFill>
              </a:rPr>
              <a:t>Replace Type Code with Class</a:t>
            </a:r>
          </a:p>
          <a:p>
            <a:pPr marL="0" lvl="0" indent="0" algn="l" rtl="0">
              <a:spcBef>
                <a:spcPts val="0"/>
              </a:spcBef>
              <a:spcAft>
                <a:spcPts val="0"/>
              </a:spcAft>
              <a:buNone/>
            </a:pPr>
            <a:endParaRPr sz="200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C483B1F5-CC51-3024-86F7-7BA96C4B0872}"/>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65D5052B-7B42-130D-C560-F9826CCCC986}"/>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AC6AF536-DC8F-E9A0-6919-B1CE53A20E7D}"/>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26132D2F-035D-9204-22B5-284F2FC9DA7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22</a:t>
            </a:fld>
            <a:endParaRPr/>
          </a:p>
        </p:txBody>
      </p:sp>
      <p:pic>
        <p:nvPicPr>
          <p:cNvPr id="5" name="Graphic 4" descr="Arrow Right with solid fill">
            <a:extLst>
              <a:ext uri="{FF2B5EF4-FFF2-40B4-BE49-F238E27FC236}">
                <a16:creationId xmlns:a16="http://schemas.microsoft.com/office/drawing/2014/main" id="{B11D1269-684B-3D24-725D-21587CBC6F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66513" y="2183209"/>
            <a:ext cx="914400" cy="914400"/>
          </a:xfrm>
          <a:prstGeom prst="rect">
            <a:avLst/>
          </a:prstGeom>
        </p:spPr>
      </p:pic>
      <p:pic>
        <p:nvPicPr>
          <p:cNvPr id="4" name="Picture 3" descr="A screen shot of a computer code&#10;&#10;Description automatically generated">
            <a:extLst>
              <a:ext uri="{FF2B5EF4-FFF2-40B4-BE49-F238E27FC236}">
                <a16:creationId xmlns:a16="http://schemas.microsoft.com/office/drawing/2014/main" id="{5AFA382E-A937-0123-670A-5D2CF599F35E}"/>
              </a:ext>
            </a:extLst>
          </p:cNvPr>
          <p:cNvPicPr>
            <a:picLocks noChangeAspect="1"/>
          </p:cNvPicPr>
          <p:nvPr/>
        </p:nvPicPr>
        <p:blipFill>
          <a:blip r:embed="rId6"/>
          <a:stretch>
            <a:fillRect/>
          </a:stretch>
        </p:blipFill>
        <p:spPr>
          <a:xfrm>
            <a:off x="248478" y="1790416"/>
            <a:ext cx="3169734" cy="1697880"/>
          </a:xfrm>
          <a:prstGeom prst="rect">
            <a:avLst/>
          </a:prstGeom>
        </p:spPr>
      </p:pic>
      <p:pic>
        <p:nvPicPr>
          <p:cNvPr id="6" name="Picture 5" descr="A screen shot of a computer code&#10;&#10;Description automatically generated">
            <a:extLst>
              <a:ext uri="{FF2B5EF4-FFF2-40B4-BE49-F238E27FC236}">
                <a16:creationId xmlns:a16="http://schemas.microsoft.com/office/drawing/2014/main" id="{3B4FE504-FBAE-399B-87F9-E75D63740779}"/>
              </a:ext>
            </a:extLst>
          </p:cNvPr>
          <p:cNvPicPr>
            <a:picLocks noChangeAspect="1"/>
          </p:cNvPicPr>
          <p:nvPr/>
        </p:nvPicPr>
        <p:blipFill>
          <a:blip r:embed="rId7"/>
          <a:stretch>
            <a:fillRect/>
          </a:stretch>
        </p:blipFill>
        <p:spPr>
          <a:xfrm>
            <a:off x="4569849" y="1163599"/>
            <a:ext cx="4418390" cy="3499685"/>
          </a:xfrm>
          <a:prstGeom prst="rect">
            <a:avLst/>
          </a:prstGeom>
        </p:spPr>
      </p:pic>
    </p:spTree>
    <p:extLst>
      <p:ext uri="{BB962C8B-B14F-4D97-AF65-F5344CB8AC3E}">
        <p14:creationId xmlns:p14="http://schemas.microsoft.com/office/powerpoint/2010/main" val="1977429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B44646EC-D9E6-67DC-BE3D-12F00B9B7DAE}"/>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EB3E4D42-FC82-4688-8E72-A3974ABA5CC8}"/>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a:solidFill>
                  <a:schemeClr val="accent5">
                    <a:lumMod val="75000"/>
                  </a:schemeClr>
                </a:solidFill>
              </a:rPr>
              <a:t>Refactoring Technique 2: </a:t>
            </a:r>
            <a:r>
              <a:rPr lang="en-GB" altLang="zh-CN" sz="2000">
                <a:solidFill>
                  <a:schemeClr val="accent5">
                    <a:lumMod val="75000"/>
                  </a:schemeClr>
                </a:solidFill>
              </a:rPr>
              <a:t>Replace Type Code with Class</a:t>
            </a:r>
          </a:p>
          <a:p>
            <a:pPr marL="0" lvl="0" indent="0" algn="l" rtl="0">
              <a:spcBef>
                <a:spcPts val="0"/>
              </a:spcBef>
              <a:spcAft>
                <a:spcPts val="0"/>
              </a:spcAft>
              <a:buNone/>
            </a:pPr>
            <a:endParaRPr sz="200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C483B1F5-CC51-3024-86F7-7BA96C4B0872}"/>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65D5052B-7B42-130D-C560-F9826CCCC986}"/>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AC6AF536-DC8F-E9A0-6919-B1CE53A20E7D}"/>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26132D2F-035D-9204-22B5-284F2FC9DA7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23</a:t>
            </a:fld>
            <a:endParaRPr/>
          </a:p>
        </p:txBody>
      </p:sp>
      <p:pic>
        <p:nvPicPr>
          <p:cNvPr id="3" name="Picture 2">
            <a:extLst>
              <a:ext uri="{FF2B5EF4-FFF2-40B4-BE49-F238E27FC236}">
                <a16:creationId xmlns:a16="http://schemas.microsoft.com/office/drawing/2014/main" id="{12A8DBA6-1376-2C91-8CF6-7F7CB55DCA57}"/>
              </a:ext>
            </a:extLst>
          </p:cNvPr>
          <p:cNvPicPr>
            <a:picLocks noChangeAspect="1"/>
          </p:cNvPicPr>
          <p:nvPr/>
        </p:nvPicPr>
        <p:blipFill>
          <a:blip r:embed="rId4"/>
          <a:stretch>
            <a:fillRect/>
          </a:stretch>
        </p:blipFill>
        <p:spPr>
          <a:xfrm>
            <a:off x="2286000" y="1659901"/>
            <a:ext cx="4572000" cy="1823699"/>
          </a:xfrm>
          <a:prstGeom prst="rect">
            <a:avLst/>
          </a:prstGeom>
        </p:spPr>
      </p:pic>
    </p:spTree>
    <p:extLst>
      <p:ext uri="{BB962C8B-B14F-4D97-AF65-F5344CB8AC3E}">
        <p14:creationId xmlns:p14="http://schemas.microsoft.com/office/powerpoint/2010/main" val="2043750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B44646EC-D9E6-67DC-BE3D-12F00B9B7DAE}"/>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EB3E4D42-FC82-4688-8E72-A3974ABA5CC8}"/>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a:solidFill>
                  <a:schemeClr val="accent5">
                    <a:lumMod val="75000"/>
                  </a:schemeClr>
                </a:solidFill>
              </a:rPr>
              <a:t>Refactoring Technique 2: </a:t>
            </a:r>
            <a:r>
              <a:rPr lang="en-GB" altLang="zh-CN" sz="2000">
                <a:solidFill>
                  <a:schemeClr val="accent5">
                    <a:lumMod val="75000"/>
                  </a:schemeClr>
                </a:solidFill>
              </a:rPr>
              <a:t>Replace Type Code with Class</a:t>
            </a:r>
          </a:p>
          <a:p>
            <a:pPr marL="0" lvl="0" indent="0" algn="l" rtl="0">
              <a:spcBef>
                <a:spcPts val="0"/>
              </a:spcBef>
              <a:spcAft>
                <a:spcPts val="0"/>
              </a:spcAft>
              <a:buNone/>
            </a:pPr>
            <a:endParaRPr sz="200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C483B1F5-CC51-3024-86F7-7BA96C4B0872}"/>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65D5052B-7B42-130D-C560-F9826CCCC986}"/>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AC6AF536-DC8F-E9A0-6919-B1CE53A20E7D}"/>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26132D2F-035D-9204-22B5-284F2FC9DA7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24</a:t>
            </a:fld>
            <a:endParaRPr/>
          </a:p>
        </p:txBody>
      </p:sp>
      <p:pic>
        <p:nvPicPr>
          <p:cNvPr id="3" name="Picture 2" descr="A screen shot of a computer code&#10;&#10;Description automatically generated">
            <a:extLst>
              <a:ext uri="{FF2B5EF4-FFF2-40B4-BE49-F238E27FC236}">
                <a16:creationId xmlns:a16="http://schemas.microsoft.com/office/drawing/2014/main" id="{198C8565-250D-E081-AB67-7B11C613CF69}"/>
              </a:ext>
            </a:extLst>
          </p:cNvPr>
          <p:cNvPicPr>
            <a:picLocks noChangeAspect="1"/>
          </p:cNvPicPr>
          <p:nvPr/>
        </p:nvPicPr>
        <p:blipFill>
          <a:blip r:embed="rId4"/>
          <a:stretch>
            <a:fillRect/>
          </a:stretch>
        </p:blipFill>
        <p:spPr>
          <a:xfrm>
            <a:off x="1285875" y="1384360"/>
            <a:ext cx="6637734" cy="2374778"/>
          </a:xfrm>
          <a:prstGeom prst="rect">
            <a:avLst/>
          </a:prstGeom>
        </p:spPr>
      </p:pic>
    </p:spTree>
    <p:extLst>
      <p:ext uri="{BB962C8B-B14F-4D97-AF65-F5344CB8AC3E}">
        <p14:creationId xmlns:p14="http://schemas.microsoft.com/office/powerpoint/2010/main" val="3369781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B44646EC-D9E6-67DC-BE3D-12F00B9B7DAE}"/>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EB3E4D42-FC82-4688-8E72-A3974ABA5CC8}"/>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a:solidFill>
                  <a:schemeClr val="accent5">
                    <a:lumMod val="75000"/>
                  </a:schemeClr>
                </a:solidFill>
              </a:rPr>
              <a:t>Refactoring Technique 2: </a:t>
            </a:r>
            <a:r>
              <a:rPr lang="en-GB" altLang="zh-CN" sz="2000">
                <a:solidFill>
                  <a:schemeClr val="accent5">
                    <a:lumMod val="75000"/>
                  </a:schemeClr>
                </a:solidFill>
              </a:rPr>
              <a:t>Replace Type Code with Class</a:t>
            </a:r>
          </a:p>
          <a:p>
            <a:pPr marL="0" lvl="0" indent="0" algn="l" rtl="0">
              <a:spcBef>
                <a:spcPts val="0"/>
              </a:spcBef>
              <a:spcAft>
                <a:spcPts val="0"/>
              </a:spcAft>
              <a:buNone/>
            </a:pPr>
            <a:endParaRPr sz="200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C483B1F5-CC51-3024-86F7-7BA96C4B0872}"/>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65D5052B-7B42-130D-C560-F9826CCCC986}"/>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AC6AF536-DC8F-E9A0-6919-B1CE53A20E7D}"/>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26132D2F-035D-9204-22B5-284F2FC9DA7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25</a:t>
            </a:fld>
            <a:endParaRPr/>
          </a:p>
        </p:txBody>
      </p:sp>
      <p:pic>
        <p:nvPicPr>
          <p:cNvPr id="2" name="Picture 1" descr="A screen shot of a computer code&#10;&#10;Description automatically generated">
            <a:extLst>
              <a:ext uri="{FF2B5EF4-FFF2-40B4-BE49-F238E27FC236}">
                <a16:creationId xmlns:a16="http://schemas.microsoft.com/office/drawing/2014/main" id="{74A331C6-CFDA-1F86-1300-8CCB18815D00}"/>
              </a:ext>
            </a:extLst>
          </p:cNvPr>
          <p:cNvPicPr>
            <a:picLocks noChangeAspect="1"/>
          </p:cNvPicPr>
          <p:nvPr/>
        </p:nvPicPr>
        <p:blipFill>
          <a:blip r:embed="rId4"/>
          <a:stretch>
            <a:fillRect/>
          </a:stretch>
        </p:blipFill>
        <p:spPr>
          <a:xfrm>
            <a:off x="4333876" y="1510393"/>
            <a:ext cx="4363640" cy="2027464"/>
          </a:xfrm>
          <a:prstGeom prst="rect">
            <a:avLst/>
          </a:prstGeom>
        </p:spPr>
      </p:pic>
      <p:pic>
        <p:nvPicPr>
          <p:cNvPr id="4" name="Picture 3" descr="A screen shot of a computer program&#10;&#10;Description automatically generated">
            <a:extLst>
              <a:ext uri="{FF2B5EF4-FFF2-40B4-BE49-F238E27FC236}">
                <a16:creationId xmlns:a16="http://schemas.microsoft.com/office/drawing/2014/main" id="{BD2A5A2A-D7E4-824E-618C-5E8EC558CA2B}"/>
              </a:ext>
            </a:extLst>
          </p:cNvPr>
          <p:cNvPicPr>
            <a:picLocks noChangeAspect="1"/>
          </p:cNvPicPr>
          <p:nvPr/>
        </p:nvPicPr>
        <p:blipFill>
          <a:blip r:embed="rId5"/>
          <a:stretch>
            <a:fillRect/>
          </a:stretch>
        </p:blipFill>
        <p:spPr>
          <a:xfrm>
            <a:off x="244078" y="1915885"/>
            <a:ext cx="3286126" cy="1311731"/>
          </a:xfrm>
          <a:prstGeom prst="rect">
            <a:avLst/>
          </a:prstGeom>
        </p:spPr>
      </p:pic>
      <p:pic>
        <p:nvPicPr>
          <p:cNvPr id="5" name="Graphic 4" descr="Arrow Right with solid fill">
            <a:extLst>
              <a:ext uri="{FF2B5EF4-FFF2-40B4-BE49-F238E27FC236}">
                <a16:creationId xmlns:a16="http://schemas.microsoft.com/office/drawing/2014/main" id="{0CB70BCC-BC7D-1264-65AA-D93197D614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12573" y="2209800"/>
            <a:ext cx="640557" cy="640557"/>
          </a:xfrm>
          <a:prstGeom prst="rect">
            <a:avLst/>
          </a:prstGeom>
        </p:spPr>
      </p:pic>
    </p:spTree>
    <p:extLst>
      <p:ext uri="{BB962C8B-B14F-4D97-AF65-F5344CB8AC3E}">
        <p14:creationId xmlns:p14="http://schemas.microsoft.com/office/powerpoint/2010/main" val="2455557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B44646EC-D9E6-67DC-BE3D-12F00B9B7DAE}"/>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EB3E4D42-FC82-4688-8E72-A3974ABA5CC8}"/>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a:solidFill>
                  <a:schemeClr val="accent5">
                    <a:lumMod val="75000"/>
                  </a:schemeClr>
                </a:solidFill>
              </a:rPr>
              <a:t>Refactoring Technique 2: </a:t>
            </a:r>
            <a:r>
              <a:rPr lang="en-GB" altLang="zh-CN" sz="2000">
                <a:solidFill>
                  <a:schemeClr val="accent5">
                    <a:lumMod val="75000"/>
                  </a:schemeClr>
                </a:solidFill>
              </a:rPr>
              <a:t>Replace Type Code with Class</a:t>
            </a:r>
          </a:p>
          <a:p>
            <a:pPr marL="0" lvl="0" indent="0" algn="l" rtl="0">
              <a:spcBef>
                <a:spcPts val="0"/>
              </a:spcBef>
              <a:spcAft>
                <a:spcPts val="0"/>
              </a:spcAft>
              <a:buNone/>
            </a:pPr>
            <a:endParaRPr sz="200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C483B1F5-CC51-3024-86F7-7BA96C4B0872}"/>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65D5052B-7B42-130D-C560-F9826CCCC986}"/>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AC6AF536-DC8F-E9A0-6919-B1CE53A20E7D}"/>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26132D2F-035D-9204-22B5-284F2FC9DA7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26</a:t>
            </a:fld>
            <a:endParaRPr/>
          </a:p>
        </p:txBody>
      </p:sp>
      <p:sp>
        <p:nvSpPr>
          <p:cNvPr id="3" name="TextBox 2">
            <a:extLst>
              <a:ext uri="{FF2B5EF4-FFF2-40B4-BE49-F238E27FC236}">
                <a16:creationId xmlns:a16="http://schemas.microsoft.com/office/drawing/2014/main" id="{357D3CC9-6ED2-B565-E2A3-BD9937F09B00}"/>
              </a:ext>
            </a:extLst>
          </p:cNvPr>
          <p:cNvSpPr txBox="1"/>
          <p:nvPr/>
        </p:nvSpPr>
        <p:spPr>
          <a:xfrm>
            <a:off x="171900" y="907312"/>
            <a:ext cx="8794575" cy="892552"/>
          </a:xfrm>
          <a:prstGeom prst="rect">
            <a:avLst/>
          </a:prstGeom>
          <a:noFill/>
        </p:spPr>
        <p:txBody>
          <a:bodyPr wrap="square" lIns="91440" tIns="45720" rIns="91440" bIns="45720" rtlCol="0" anchor="t">
            <a:spAutoFit/>
          </a:bodyPr>
          <a:lstStyle/>
          <a:p>
            <a:pPr rtl="0">
              <a:spcBef>
                <a:spcPts val="0"/>
              </a:spcBef>
              <a:spcAft>
                <a:spcPts val="0"/>
              </a:spcAft>
            </a:pPr>
            <a:r>
              <a:rPr lang="en-US" sz="1800">
                <a:solidFill>
                  <a:schemeClr val="tx1"/>
                </a:solidFill>
              </a:rPr>
              <a:t>Pros of Replacing Type Code with Type Class:</a:t>
            </a:r>
          </a:p>
          <a:p>
            <a:pPr rtl="0">
              <a:spcBef>
                <a:spcPts val="0"/>
              </a:spcBef>
              <a:spcAft>
                <a:spcPts val="0"/>
              </a:spcAft>
            </a:pPr>
            <a:endParaRPr lang="en-US" sz="1800">
              <a:solidFill>
                <a:schemeClr val="bg2"/>
              </a:solidFill>
            </a:endParaRPr>
          </a:p>
          <a:p>
            <a:pPr fontAlgn="base">
              <a:buFont typeface="Arial" panose="020B0604020202020204" pitchFamily="34" charset="0"/>
              <a:buChar char="•"/>
            </a:pPr>
            <a:endParaRPr lang="en-GB" sz="1600">
              <a:solidFill>
                <a:schemeClr val="tx1"/>
              </a:solidFill>
              <a:latin typeface="Roboto"/>
            </a:endParaRPr>
          </a:p>
        </p:txBody>
      </p:sp>
      <p:sp>
        <p:nvSpPr>
          <p:cNvPr id="2" name="TextBox 1">
            <a:extLst>
              <a:ext uri="{FF2B5EF4-FFF2-40B4-BE49-F238E27FC236}">
                <a16:creationId xmlns:a16="http://schemas.microsoft.com/office/drawing/2014/main" id="{0F7ECC7B-4161-046F-FBF6-2A6F6C69192E}"/>
              </a:ext>
            </a:extLst>
          </p:cNvPr>
          <p:cNvSpPr txBox="1"/>
          <p:nvPr/>
        </p:nvSpPr>
        <p:spPr>
          <a:xfrm>
            <a:off x="244650" y="1654954"/>
            <a:ext cx="6975276"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GB" sz="1600">
                <a:solidFill>
                  <a:schemeClr val="tx1"/>
                </a:solidFill>
              </a:rPr>
              <a:t> Turn sets of primitive values into full-fledged classes</a:t>
            </a:r>
            <a:endParaRPr lang="en-US" sz="1600"/>
          </a:p>
          <a:p>
            <a:pPr marL="457200" lvl="1"/>
            <a:endParaRPr lang="en-GB" sz="1300"/>
          </a:p>
          <a:p>
            <a:pPr marL="285750" indent="-285750">
              <a:buFont typeface="Arial,Sans-Serif"/>
              <a:buChar char="•"/>
            </a:pPr>
            <a:r>
              <a:rPr lang="en-GB" sz="1600">
                <a:solidFill>
                  <a:schemeClr val="tx1"/>
                </a:solidFill>
              </a:rPr>
              <a:t> Move Code to the Classes of the type</a:t>
            </a:r>
            <a:endParaRPr lang="en-US" sz="1600">
              <a:solidFill>
                <a:schemeClr val="tx1"/>
              </a:solidFill>
            </a:endParaRPr>
          </a:p>
          <a:p>
            <a:pPr marL="457200" lvl="1"/>
            <a:endParaRPr lang="en-GB" sz="1300"/>
          </a:p>
          <a:p>
            <a:pPr marL="285750" indent="-285750">
              <a:buFont typeface="Arial,Sans-Serif"/>
              <a:buChar char="•"/>
            </a:pPr>
            <a:r>
              <a:rPr lang="en-GB" sz="1600">
                <a:solidFill>
                  <a:schemeClr val="tx1"/>
                </a:solidFill>
              </a:rPr>
              <a:t> Allows type hinting for values </a:t>
            </a:r>
            <a:endParaRPr lang="en-US">
              <a:solidFill>
                <a:schemeClr val="tx1"/>
              </a:solidFill>
            </a:endParaRPr>
          </a:p>
          <a:p>
            <a:pPr algn="l"/>
            <a:endParaRPr lang="en-US"/>
          </a:p>
        </p:txBody>
      </p:sp>
    </p:spTree>
    <p:extLst>
      <p:ext uri="{BB962C8B-B14F-4D97-AF65-F5344CB8AC3E}">
        <p14:creationId xmlns:p14="http://schemas.microsoft.com/office/powerpoint/2010/main" val="166829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B44646EC-D9E6-67DC-BE3D-12F00B9B7DAE}"/>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EB3E4D42-FC82-4688-8E72-A3974ABA5CC8}"/>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a:solidFill>
                  <a:schemeClr val="accent5">
                    <a:lumMod val="75000"/>
                  </a:schemeClr>
                </a:solidFill>
              </a:rPr>
              <a:t>Refactoring Technique 2: </a:t>
            </a:r>
            <a:r>
              <a:rPr lang="en-GB" altLang="zh-CN" sz="2000">
                <a:solidFill>
                  <a:schemeClr val="accent5">
                    <a:lumMod val="75000"/>
                  </a:schemeClr>
                </a:solidFill>
              </a:rPr>
              <a:t>Replace Type Code with Class</a:t>
            </a:r>
          </a:p>
          <a:p>
            <a:pPr marL="0" lvl="0" indent="0" algn="l" rtl="0">
              <a:spcBef>
                <a:spcPts val="0"/>
              </a:spcBef>
              <a:spcAft>
                <a:spcPts val="0"/>
              </a:spcAft>
              <a:buNone/>
            </a:pPr>
            <a:endParaRPr sz="200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C483B1F5-CC51-3024-86F7-7BA96C4B0872}"/>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65D5052B-7B42-130D-C560-F9826CCCC986}"/>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AC6AF536-DC8F-E9A0-6919-B1CE53A20E7D}"/>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26132D2F-035D-9204-22B5-284F2FC9DA7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27</a:t>
            </a:fld>
            <a:endParaRPr/>
          </a:p>
        </p:txBody>
      </p:sp>
      <p:sp>
        <p:nvSpPr>
          <p:cNvPr id="2" name="TextBox 1">
            <a:extLst>
              <a:ext uri="{FF2B5EF4-FFF2-40B4-BE49-F238E27FC236}">
                <a16:creationId xmlns:a16="http://schemas.microsoft.com/office/drawing/2014/main" id="{0F7ECC7B-4161-046F-FBF6-2A6F6C69192E}"/>
              </a:ext>
            </a:extLst>
          </p:cNvPr>
          <p:cNvSpPr txBox="1"/>
          <p:nvPr/>
        </p:nvSpPr>
        <p:spPr>
          <a:xfrm>
            <a:off x="244650" y="1017193"/>
            <a:ext cx="8002319"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1"/>
                </a:solidFill>
              </a:rPr>
              <a:t>References:</a:t>
            </a:r>
          </a:p>
          <a:p>
            <a:pPr marL="285750" indent="-285750">
              <a:buFont typeface="Arial"/>
              <a:buChar char="•"/>
            </a:pPr>
            <a:endParaRPr lang="en-US" sz="1800">
              <a:solidFill>
                <a:schemeClr val="tx1"/>
              </a:solidFill>
            </a:endParaRPr>
          </a:p>
          <a:p>
            <a:pPr marL="285750" indent="-285750">
              <a:buFont typeface="Arial,Sans-Serif"/>
              <a:buChar char="•"/>
            </a:pPr>
            <a:r>
              <a:rPr lang="en-US" sz="1800">
                <a:solidFill>
                  <a:schemeClr val="bg2"/>
                </a:solidFill>
                <a:hlinkClick r:id="rId4">
                  <a:extLst>
                    <a:ext uri="{A12FA001-AC4F-418D-AE19-62706E023703}">
                      <ahyp:hlinkClr xmlns:ahyp="http://schemas.microsoft.com/office/drawing/2018/hyperlinkcolor" val="tx"/>
                    </a:ext>
                  </a:extLst>
                </a:hlinkClick>
              </a:rPr>
              <a:t>https://www.baeldung.com/java-liskov-substitution-principle</a:t>
            </a:r>
            <a:r>
              <a:rPr lang="en-US" sz="1800">
                <a:solidFill>
                  <a:schemeClr val="bg2"/>
                </a:solidFill>
              </a:rPr>
              <a:t> </a:t>
            </a:r>
          </a:p>
          <a:p>
            <a:pPr marL="285750" indent="-285750">
              <a:buFont typeface="Arial,Sans-Serif"/>
              <a:buChar char="•"/>
            </a:pPr>
            <a:endParaRPr lang="en-US" sz="1800">
              <a:solidFill>
                <a:schemeClr val="bg2"/>
              </a:solidFill>
            </a:endParaRPr>
          </a:p>
          <a:p>
            <a:pPr marL="285750" indent="-285750">
              <a:buFont typeface="Arial,Sans-Serif"/>
              <a:buChar char="•"/>
            </a:pPr>
            <a:r>
              <a:rPr lang="en-US" sz="1800">
                <a:solidFill>
                  <a:schemeClr val="bg2"/>
                </a:solidFill>
                <a:hlinkClick r:id="rId5">
                  <a:extLst>
                    <a:ext uri="{A12FA001-AC4F-418D-AE19-62706E023703}">
                      <ahyp:hlinkClr xmlns:ahyp="http://schemas.microsoft.com/office/drawing/2018/hyperlinkcolor" val="tx"/>
                    </a:ext>
                  </a:extLst>
                </a:hlinkClick>
              </a:rPr>
              <a:t>https://refactoring.guru/introduce-parameter-object</a:t>
            </a:r>
            <a:r>
              <a:rPr lang="en-US" sz="1800">
                <a:solidFill>
                  <a:schemeClr val="bg2"/>
                </a:solidFill>
              </a:rPr>
              <a:t> </a:t>
            </a:r>
            <a:endParaRPr lang="en-US">
              <a:solidFill>
                <a:schemeClr val="bg2"/>
              </a:solidFill>
            </a:endParaRPr>
          </a:p>
          <a:p>
            <a:pPr marL="285750" indent="-285750">
              <a:buFont typeface="Arial,Sans-Serif"/>
              <a:buChar char="•"/>
            </a:pPr>
            <a:endParaRPr lang="en-US" sz="1800">
              <a:solidFill>
                <a:schemeClr val="bg2"/>
              </a:solidFill>
            </a:endParaRPr>
          </a:p>
          <a:p>
            <a:pPr marL="285750" indent="-285750">
              <a:buFont typeface="Arial,Sans-Serif"/>
              <a:buChar char="•"/>
            </a:pPr>
            <a:r>
              <a:rPr lang="en-US" sz="1800">
                <a:solidFill>
                  <a:schemeClr val="bg2"/>
                </a:solidFill>
                <a:hlinkClick r:id="rId6">
                  <a:extLst>
                    <a:ext uri="{A12FA001-AC4F-418D-AE19-62706E023703}">
                      <ahyp:hlinkClr xmlns:ahyp="http://schemas.microsoft.com/office/drawing/2018/hyperlinkcolor" val="tx"/>
                    </a:ext>
                  </a:extLst>
                </a:hlinkClick>
              </a:rPr>
              <a:t>https://rockit.zone/post/switch-case/replacing-type-code-with-class/</a:t>
            </a:r>
            <a:endParaRPr lang="en-US" sz="1800">
              <a:solidFill>
                <a:schemeClr val="bg2"/>
              </a:solidFill>
            </a:endParaRPr>
          </a:p>
          <a:p>
            <a:pPr marL="285750" indent="-285750">
              <a:buFont typeface="Arial,Sans-Serif"/>
              <a:buChar char="•"/>
            </a:pPr>
            <a:endParaRPr lang="en-US" sz="1800">
              <a:solidFill>
                <a:schemeClr val="bg2"/>
              </a:solidFill>
            </a:endParaRPr>
          </a:p>
          <a:p>
            <a:pPr marL="285750" indent="-285750">
              <a:buFont typeface="Arial,Sans-Serif"/>
              <a:buChar char="•"/>
            </a:pPr>
            <a:r>
              <a:rPr lang="en-US" sz="1800">
                <a:solidFill>
                  <a:schemeClr val="bg2"/>
                </a:solidFill>
              </a:rPr>
              <a:t>Refactoring Book – Martin Fowler</a:t>
            </a:r>
          </a:p>
          <a:p>
            <a:pPr marL="285750" indent="-285750">
              <a:buFont typeface="Arial,Sans-Serif"/>
              <a:buChar char="•"/>
            </a:pPr>
            <a:endParaRPr lang="en-GB" sz="1600">
              <a:solidFill>
                <a:schemeClr val="tx1"/>
              </a:solidFill>
            </a:endParaRPr>
          </a:p>
        </p:txBody>
      </p:sp>
    </p:spTree>
    <p:extLst>
      <p:ext uri="{BB962C8B-B14F-4D97-AF65-F5344CB8AC3E}">
        <p14:creationId xmlns:p14="http://schemas.microsoft.com/office/powerpoint/2010/main" val="108131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B44646EC-D9E6-67DC-BE3D-12F00B9B7DAE}"/>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EB3E4D42-FC82-4688-8E72-A3974ABA5CC8}"/>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a:solidFill>
                  <a:schemeClr val="accent5">
                    <a:lumMod val="75000"/>
                  </a:schemeClr>
                </a:solidFill>
              </a:rPr>
              <a:t>Refactoring Technique 2: </a:t>
            </a:r>
            <a:r>
              <a:rPr lang="en-GB" altLang="zh-CN" sz="2000">
                <a:solidFill>
                  <a:schemeClr val="accent5">
                    <a:lumMod val="75000"/>
                  </a:schemeClr>
                </a:solidFill>
              </a:rPr>
              <a:t>Replace Type Code with Class</a:t>
            </a:r>
          </a:p>
          <a:p>
            <a:pPr marL="0" lvl="0" indent="0" algn="l" rtl="0">
              <a:spcBef>
                <a:spcPts val="0"/>
              </a:spcBef>
              <a:spcAft>
                <a:spcPts val="0"/>
              </a:spcAft>
              <a:buNone/>
            </a:pPr>
            <a:endParaRPr sz="200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C483B1F5-CC51-3024-86F7-7BA96C4B0872}"/>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65D5052B-7B42-130D-C560-F9826CCCC986}"/>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AC6AF536-DC8F-E9A0-6919-B1CE53A20E7D}"/>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26132D2F-035D-9204-22B5-284F2FC9DA7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28</a:t>
            </a:fld>
            <a:endParaRPr/>
          </a:p>
        </p:txBody>
      </p:sp>
      <p:sp>
        <p:nvSpPr>
          <p:cNvPr id="3" name="TextBox 2">
            <a:extLst>
              <a:ext uri="{FF2B5EF4-FFF2-40B4-BE49-F238E27FC236}">
                <a16:creationId xmlns:a16="http://schemas.microsoft.com/office/drawing/2014/main" id="{357D3CC9-6ED2-B565-E2A3-BD9937F09B00}"/>
              </a:ext>
            </a:extLst>
          </p:cNvPr>
          <p:cNvSpPr txBox="1"/>
          <p:nvPr/>
        </p:nvSpPr>
        <p:spPr>
          <a:xfrm>
            <a:off x="171900" y="907312"/>
            <a:ext cx="8794575" cy="3693319"/>
          </a:xfrm>
          <a:prstGeom prst="rect">
            <a:avLst/>
          </a:prstGeom>
          <a:noFill/>
        </p:spPr>
        <p:txBody>
          <a:bodyPr wrap="square" rtlCol="0">
            <a:spAutoFit/>
          </a:bodyPr>
          <a:lstStyle/>
          <a:p>
            <a:pPr rtl="0">
              <a:spcBef>
                <a:spcPts val="0"/>
              </a:spcBef>
              <a:spcAft>
                <a:spcPts val="0"/>
              </a:spcAft>
            </a:pPr>
            <a:endParaRPr lang="en-US" sz="1800">
              <a:solidFill>
                <a:schemeClr val="tx1"/>
              </a:solidFill>
            </a:endParaRPr>
          </a:p>
          <a:p>
            <a:pPr rtl="0">
              <a:spcBef>
                <a:spcPts val="0"/>
              </a:spcBef>
              <a:spcAft>
                <a:spcPts val="0"/>
              </a:spcAft>
            </a:pPr>
            <a:endParaRPr lang="en-US" sz="1800">
              <a:solidFill>
                <a:schemeClr val="tx1"/>
              </a:solidFill>
            </a:endParaRPr>
          </a:p>
          <a:p>
            <a:pPr rtl="0">
              <a:spcBef>
                <a:spcPts val="0"/>
              </a:spcBef>
              <a:spcAft>
                <a:spcPts val="0"/>
              </a:spcAft>
            </a:pPr>
            <a:endParaRPr lang="en-US" sz="1800">
              <a:solidFill>
                <a:schemeClr val="tx1"/>
              </a:solidFill>
            </a:endParaRPr>
          </a:p>
          <a:p>
            <a:pPr rtl="0">
              <a:spcBef>
                <a:spcPts val="0"/>
              </a:spcBef>
              <a:spcAft>
                <a:spcPts val="0"/>
              </a:spcAft>
            </a:pPr>
            <a:endParaRPr lang="en-US" sz="1800">
              <a:solidFill>
                <a:schemeClr val="tx1"/>
              </a:solidFill>
            </a:endParaRPr>
          </a:p>
          <a:p>
            <a:pPr rtl="0">
              <a:spcBef>
                <a:spcPts val="0"/>
              </a:spcBef>
              <a:spcAft>
                <a:spcPts val="0"/>
              </a:spcAft>
            </a:pPr>
            <a:endParaRPr lang="en-US" sz="1800">
              <a:solidFill>
                <a:schemeClr val="tx1"/>
              </a:solidFill>
            </a:endParaRPr>
          </a:p>
          <a:p>
            <a:pPr rtl="0">
              <a:spcBef>
                <a:spcPts val="0"/>
              </a:spcBef>
              <a:spcAft>
                <a:spcPts val="0"/>
              </a:spcAft>
            </a:pPr>
            <a:endParaRPr lang="en-US" sz="1800">
              <a:solidFill>
                <a:schemeClr val="tx1"/>
              </a:solidFill>
            </a:endParaRPr>
          </a:p>
          <a:p>
            <a:pPr rtl="0">
              <a:spcBef>
                <a:spcPts val="0"/>
              </a:spcBef>
              <a:spcAft>
                <a:spcPts val="0"/>
              </a:spcAft>
            </a:pPr>
            <a:endParaRPr lang="en-US" sz="1800">
              <a:solidFill>
                <a:schemeClr val="tx1"/>
              </a:solidFill>
            </a:endParaRPr>
          </a:p>
          <a:p>
            <a:pPr rtl="0">
              <a:spcBef>
                <a:spcPts val="0"/>
              </a:spcBef>
              <a:spcAft>
                <a:spcPts val="0"/>
              </a:spcAft>
            </a:pPr>
            <a:endParaRPr lang="en-US" sz="1800">
              <a:solidFill>
                <a:schemeClr val="tx1"/>
              </a:solidFill>
            </a:endParaRPr>
          </a:p>
          <a:p>
            <a:pPr rtl="0">
              <a:spcBef>
                <a:spcPts val="0"/>
              </a:spcBef>
              <a:spcAft>
                <a:spcPts val="0"/>
              </a:spcAft>
            </a:pPr>
            <a:endParaRPr lang="en-US" sz="1800">
              <a:solidFill>
                <a:schemeClr val="tx1"/>
              </a:solidFill>
            </a:endParaRPr>
          </a:p>
          <a:p>
            <a:pPr rtl="0">
              <a:spcBef>
                <a:spcPts val="0"/>
              </a:spcBef>
              <a:spcAft>
                <a:spcPts val="0"/>
              </a:spcAft>
            </a:pPr>
            <a:endParaRPr lang="en-US" sz="1800">
              <a:solidFill>
                <a:schemeClr val="tx1"/>
              </a:solidFill>
            </a:endParaRPr>
          </a:p>
          <a:p>
            <a:pPr rtl="0">
              <a:spcBef>
                <a:spcPts val="0"/>
              </a:spcBef>
              <a:spcAft>
                <a:spcPts val="0"/>
              </a:spcAft>
            </a:pPr>
            <a:endParaRPr lang="en-US" sz="1800">
              <a:solidFill>
                <a:schemeClr val="tx1"/>
              </a:solidFill>
            </a:endParaRPr>
          </a:p>
          <a:p>
            <a:pPr rtl="0">
              <a:spcBef>
                <a:spcPts val="0"/>
              </a:spcBef>
              <a:spcAft>
                <a:spcPts val="0"/>
              </a:spcAft>
            </a:pPr>
            <a:endParaRPr lang="en-US" sz="1800">
              <a:solidFill>
                <a:schemeClr val="tx1"/>
              </a:solidFill>
            </a:endParaRPr>
          </a:p>
          <a:p>
            <a:pPr rtl="0">
              <a:spcBef>
                <a:spcPts val="0"/>
              </a:spcBef>
              <a:spcAft>
                <a:spcPts val="0"/>
              </a:spcAft>
            </a:pPr>
            <a:r>
              <a:rPr lang="en-US" sz="1800">
                <a:solidFill>
                  <a:schemeClr val="tx1"/>
                </a:solidFill>
              </a:rPr>
              <a:t>Thank You!</a:t>
            </a:r>
            <a:endParaRPr lang="en-US" sz="1800">
              <a:solidFill>
                <a:schemeClr val="bg2"/>
              </a:solidFill>
            </a:endParaRPr>
          </a:p>
        </p:txBody>
      </p:sp>
    </p:spTree>
    <p:extLst>
      <p:ext uri="{BB962C8B-B14F-4D97-AF65-F5344CB8AC3E}">
        <p14:creationId xmlns:p14="http://schemas.microsoft.com/office/powerpoint/2010/main" val="353193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67D1E547-4D55-F810-95F4-900452DC64FC}"/>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55FAFC0D-BCF5-FB1E-3024-4F2820D4C411}"/>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solidFill>
                  <a:schemeClr val="accent5">
                    <a:lumMod val="75000"/>
                  </a:schemeClr>
                </a:solidFill>
              </a:rPr>
              <a:t>Which category does it fall under?</a:t>
            </a:r>
            <a:endParaRPr sz="2500" dirty="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D35407DF-7D78-7D40-1C03-3796DBAFF5F1}"/>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453A723C-7CC6-9900-F897-A5E062231344}"/>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93F74B23-AC3F-857A-07FC-3D5F7C7D531E}"/>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83E008C2-291F-5F05-3E2C-1AAB71559424}"/>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3</a:t>
            </a:fld>
            <a:endParaRPr/>
          </a:p>
        </p:txBody>
      </p:sp>
      <p:sp>
        <p:nvSpPr>
          <p:cNvPr id="3" name="TextBox 2">
            <a:extLst>
              <a:ext uri="{FF2B5EF4-FFF2-40B4-BE49-F238E27FC236}">
                <a16:creationId xmlns:a16="http://schemas.microsoft.com/office/drawing/2014/main" id="{3D92B19A-232A-291F-8F4E-BC4492B1C410}"/>
              </a:ext>
            </a:extLst>
          </p:cNvPr>
          <p:cNvSpPr txBox="1"/>
          <p:nvPr/>
        </p:nvSpPr>
        <p:spPr>
          <a:xfrm>
            <a:off x="171900" y="907312"/>
            <a:ext cx="8794575" cy="3103414"/>
          </a:xfrm>
          <a:prstGeom prst="rect">
            <a:avLst/>
          </a:prstGeom>
          <a:noFill/>
        </p:spPr>
        <p:txBody>
          <a:bodyPr wrap="square" rtlCol="0">
            <a:spAutoFit/>
          </a:bodyPr>
          <a:lstStyle/>
          <a:p>
            <a:pPr marL="360000" indent="-285750">
              <a:lnSpc>
                <a:spcPct val="150000"/>
              </a:lnSpc>
              <a:spcBef>
                <a:spcPts val="600"/>
              </a:spcBef>
              <a:buFont typeface="Arial" panose="020B0604020202020204" pitchFamily="34" charset="0"/>
              <a:buChar char="•"/>
            </a:pPr>
            <a:r>
              <a:rPr lang="en-US" sz="1800" dirty="0"/>
              <a:t>Primitive Obsession falls under the "Bloater" category in the Code Smell Taxonomy. </a:t>
            </a:r>
          </a:p>
          <a:p>
            <a:pPr marL="360000" indent="-285750">
              <a:lnSpc>
                <a:spcPct val="150000"/>
              </a:lnSpc>
              <a:spcBef>
                <a:spcPts val="600"/>
              </a:spcBef>
              <a:buFont typeface="Arial" panose="020B0604020202020204" pitchFamily="34" charset="0"/>
              <a:buChar char="•"/>
            </a:pPr>
            <a:r>
              <a:rPr lang="en-US" sz="1800" dirty="0"/>
              <a:t>Bloater smells refer to code that has grown so large and complex that it becomes difficult to understand, maintain, and extend. </a:t>
            </a:r>
          </a:p>
          <a:p>
            <a:pPr marL="360000" indent="-285750">
              <a:lnSpc>
                <a:spcPct val="150000"/>
              </a:lnSpc>
              <a:spcBef>
                <a:spcPts val="600"/>
              </a:spcBef>
              <a:buFont typeface="Arial" panose="020B0604020202020204" pitchFamily="34" charset="0"/>
              <a:buChar char="•"/>
            </a:pPr>
            <a:r>
              <a:rPr lang="en-US" sz="1800" dirty="0"/>
              <a:t>Primitive Obsession contributes to bloated code by adding unnecessary complexity and reducing readability due to the proliferation of primitive data types and their associated logic.</a:t>
            </a:r>
            <a:endParaRPr lang="en-IN" sz="1800" dirty="0"/>
          </a:p>
        </p:txBody>
      </p:sp>
    </p:spTree>
    <p:extLst>
      <p:ext uri="{BB962C8B-B14F-4D97-AF65-F5344CB8AC3E}">
        <p14:creationId xmlns:p14="http://schemas.microsoft.com/office/powerpoint/2010/main" val="73909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121A1CD2-4D42-AF69-F625-AC531AACE4F6}"/>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1F5EAFA5-EFCC-A53B-789C-59652DB004D6}"/>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solidFill>
                  <a:schemeClr val="accent5">
                    <a:lumMod val="75000"/>
                  </a:schemeClr>
                </a:solidFill>
              </a:rPr>
              <a:t>What is Primitive Obsession?</a:t>
            </a:r>
            <a:endParaRPr sz="2500" dirty="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9A338CB0-5EFC-B431-E9BD-E56E14798DEC}"/>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4601177B-7634-7633-6AED-5AFCE2BFEB36}"/>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BDB1F4C2-DE84-8C86-29A8-0B736D67E24C}"/>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A56C9F31-0E8A-FBC8-81C6-D273066CB487}"/>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4</a:t>
            </a:fld>
            <a:endParaRPr/>
          </a:p>
        </p:txBody>
      </p:sp>
      <p:sp>
        <p:nvSpPr>
          <p:cNvPr id="3" name="TextBox 2">
            <a:extLst>
              <a:ext uri="{FF2B5EF4-FFF2-40B4-BE49-F238E27FC236}">
                <a16:creationId xmlns:a16="http://schemas.microsoft.com/office/drawing/2014/main" id="{6F067883-FCFA-79EB-965C-96EDB1CB6C76}"/>
              </a:ext>
            </a:extLst>
          </p:cNvPr>
          <p:cNvSpPr txBox="1"/>
          <p:nvPr/>
        </p:nvSpPr>
        <p:spPr>
          <a:xfrm>
            <a:off x="171900" y="907312"/>
            <a:ext cx="8794575" cy="4426853"/>
          </a:xfrm>
          <a:prstGeom prst="rect">
            <a:avLst/>
          </a:prstGeom>
          <a:noFill/>
        </p:spPr>
        <p:txBody>
          <a:bodyPr wrap="square" rtlCol="0">
            <a:spAutoFit/>
          </a:bodyPr>
          <a:lstStyle/>
          <a:p>
            <a:pPr marL="285750" indent="-285750">
              <a:lnSpc>
                <a:spcPct val="150000"/>
              </a:lnSpc>
              <a:spcBef>
                <a:spcPts val="600"/>
              </a:spcBef>
              <a:buFont typeface="Arial" panose="020B0604020202020204" pitchFamily="34" charset="0"/>
              <a:buChar char="•"/>
            </a:pPr>
            <a:r>
              <a:rPr lang="en-US" sz="1800" dirty="0"/>
              <a:t>Primitive obsession is a code smell in which primitive data types are used excessively to represent your data models. The problem with primitives is they are very general, and when they are used to hold domain concepts and ideas they result in inefficient programming. Domain concepts are the ideas that are unique to the setting of your application.</a:t>
            </a:r>
          </a:p>
          <a:p>
            <a:pPr>
              <a:lnSpc>
                <a:spcPct val="150000"/>
              </a:lnSpc>
              <a:spcBef>
                <a:spcPts val="600"/>
              </a:spcBef>
            </a:pPr>
            <a:endParaRPr lang="en-US" sz="1800" dirty="0"/>
          </a:p>
          <a:p>
            <a:pPr marL="285750" indent="-285750">
              <a:lnSpc>
                <a:spcPct val="150000"/>
              </a:lnSpc>
              <a:spcBef>
                <a:spcPts val="600"/>
              </a:spcBef>
              <a:buFont typeface="Arial" panose="020B0604020202020204" pitchFamily="34" charset="0"/>
              <a:buChar char="•"/>
            </a:pPr>
            <a:r>
              <a:rPr lang="en-US" sz="1800" dirty="0"/>
              <a:t>Primitive Obsession happens when we take the easy route. We start with simple fields to hold data because it's quick. But then we keep adding more fields this way, and soon our class becomes big and hard to manage.</a:t>
            </a:r>
          </a:p>
          <a:p>
            <a:pPr marL="285750" indent="-285750">
              <a:lnSpc>
                <a:spcPct val="150000"/>
              </a:lnSpc>
              <a:spcBef>
                <a:spcPts val="600"/>
              </a:spcBef>
              <a:buFont typeface="Arial" panose="020B0604020202020204" pitchFamily="34" charset="0"/>
              <a:buChar char="•"/>
            </a:pPr>
            <a:endParaRPr lang="en-US" sz="1800" dirty="0"/>
          </a:p>
        </p:txBody>
      </p:sp>
    </p:spTree>
    <p:extLst>
      <p:ext uri="{BB962C8B-B14F-4D97-AF65-F5344CB8AC3E}">
        <p14:creationId xmlns:p14="http://schemas.microsoft.com/office/powerpoint/2010/main" val="222451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8A698521-0343-7D6C-0994-7D37064E76F1}"/>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624147CE-0FB9-746D-FB5A-4B4873063F7E}"/>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solidFill>
                  <a:schemeClr val="accent5">
                    <a:lumMod val="75000"/>
                  </a:schemeClr>
                </a:solidFill>
              </a:rPr>
              <a:t>How it violates Liskov’s Substitution Principle?</a:t>
            </a:r>
            <a:endParaRPr sz="2500" dirty="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B6AB998E-5FB5-E474-07CF-D3E03219C5BD}"/>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CC7C53E2-07FE-9467-98BA-9A3BE60A6F3F}"/>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16220C9D-54A1-67CD-E03E-9AC5D8022ABD}"/>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615A4A8D-F728-0C0D-A679-028F76E5CCFF}"/>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5</a:t>
            </a:fld>
            <a:endParaRPr/>
          </a:p>
        </p:txBody>
      </p:sp>
      <p:sp>
        <p:nvSpPr>
          <p:cNvPr id="3" name="TextBox 2">
            <a:extLst>
              <a:ext uri="{FF2B5EF4-FFF2-40B4-BE49-F238E27FC236}">
                <a16:creationId xmlns:a16="http://schemas.microsoft.com/office/drawing/2014/main" id="{0D40AA13-A416-1E22-2F3F-1F35080C0A6D}"/>
              </a:ext>
            </a:extLst>
          </p:cNvPr>
          <p:cNvSpPr txBox="1"/>
          <p:nvPr/>
        </p:nvSpPr>
        <p:spPr>
          <a:xfrm>
            <a:off x="171900" y="907312"/>
            <a:ext cx="8794575" cy="1287532"/>
          </a:xfrm>
          <a:prstGeom prst="rect">
            <a:avLst/>
          </a:prstGeom>
          <a:noFill/>
        </p:spPr>
        <p:txBody>
          <a:bodyPr wrap="square" rtlCol="0">
            <a:spAutoFit/>
          </a:bodyPr>
          <a:lstStyle/>
          <a:p>
            <a:pPr marL="285750" indent="-285750">
              <a:lnSpc>
                <a:spcPct val="150000"/>
              </a:lnSpc>
              <a:spcBef>
                <a:spcPts val="600"/>
              </a:spcBef>
              <a:buFont typeface="Arial" panose="020B0604020202020204" pitchFamily="34" charset="0"/>
              <a:buChar char="•"/>
            </a:pPr>
            <a:r>
              <a:rPr lang="en-US" sz="1800" dirty="0"/>
              <a:t>Liskov's Substitution Principle (LSP) states that objects of a superclass should be replaceable with objects of a subclass without affecting the correctness of the program.</a:t>
            </a:r>
          </a:p>
        </p:txBody>
      </p:sp>
      <p:sp>
        <p:nvSpPr>
          <p:cNvPr id="2" name="TextBox 1">
            <a:extLst>
              <a:ext uri="{FF2B5EF4-FFF2-40B4-BE49-F238E27FC236}">
                <a16:creationId xmlns:a16="http://schemas.microsoft.com/office/drawing/2014/main" id="{8CFFF4D6-AB1E-C4AC-94BC-8C261808842C}"/>
              </a:ext>
            </a:extLst>
          </p:cNvPr>
          <p:cNvSpPr txBox="1"/>
          <p:nvPr/>
        </p:nvSpPr>
        <p:spPr>
          <a:xfrm>
            <a:off x="171900" y="2466753"/>
            <a:ext cx="8660212" cy="25340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t>In the context of Primitive Obsession, violating LSP can occur when primitive data types are used inconsistently throughout the codebase. For example, if different parts of the code expect different types of primitive data (e.g., int in one place, string in another), it becomes challenging to substitute one type for another without risking errors or unexpected behavior.</a:t>
            </a:r>
          </a:p>
          <a:p>
            <a:pPr>
              <a:lnSpc>
                <a:spcPct val="150000"/>
              </a:lnSpc>
            </a:pPr>
            <a:endParaRPr lang="en-IN" sz="1800" dirty="0"/>
          </a:p>
        </p:txBody>
      </p:sp>
    </p:spTree>
    <p:extLst>
      <p:ext uri="{BB962C8B-B14F-4D97-AF65-F5344CB8AC3E}">
        <p14:creationId xmlns:p14="http://schemas.microsoft.com/office/powerpoint/2010/main" val="101368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1F5ECA3A-1721-6AF0-FCE4-69168A4CFE6C}"/>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4A51A436-AEBC-19E3-ACFB-F42536220C94}"/>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solidFill>
                  <a:schemeClr val="accent5">
                    <a:lumMod val="75000"/>
                  </a:schemeClr>
                </a:solidFill>
              </a:rPr>
              <a:t>How to make it obey LSP?</a:t>
            </a:r>
            <a:endParaRPr sz="2500" dirty="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EE9B3E27-4F40-D94F-7C80-C963E58563ED}"/>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8C1C43FE-4AF9-76CD-377C-9618D6FE9B16}"/>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A5C4878B-971D-2859-8B7C-3E01E7E513EE}"/>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48085D53-45BF-2939-04BC-999B70BFA270}"/>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6</a:t>
            </a:fld>
            <a:endParaRPr/>
          </a:p>
        </p:txBody>
      </p:sp>
      <p:sp>
        <p:nvSpPr>
          <p:cNvPr id="3" name="TextBox 2">
            <a:extLst>
              <a:ext uri="{FF2B5EF4-FFF2-40B4-BE49-F238E27FC236}">
                <a16:creationId xmlns:a16="http://schemas.microsoft.com/office/drawing/2014/main" id="{C6E0CFA0-4EE8-8294-14DC-BA692C99666F}"/>
              </a:ext>
            </a:extLst>
          </p:cNvPr>
          <p:cNvSpPr txBox="1"/>
          <p:nvPr/>
        </p:nvSpPr>
        <p:spPr>
          <a:xfrm>
            <a:off x="171900" y="907312"/>
            <a:ext cx="8794575" cy="3780522"/>
          </a:xfrm>
          <a:prstGeom prst="rect">
            <a:avLst/>
          </a:prstGeom>
          <a:noFill/>
        </p:spPr>
        <p:txBody>
          <a:bodyPr wrap="square" rtlCol="0">
            <a:spAutoFit/>
          </a:bodyPr>
          <a:lstStyle/>
          <a:p>
            <a:pPr>
              <a:lnSpc>
                <a:spcPct val="150000"/>
              </a:lnSpc>
              <a:spcBef>
                <a:spcPts val="600"/>
              </a:spcBef>
            </a:pPr>
            <a:r>
              <a:rPr lang="en-US" sz="1800" dirty="0"/>
              <a:t>Replacing primitive types with custom classes or objects enhances adherence to Liskov's Substitution Principle (LSP) by encapsulating behavior, ensuring consistent interfaces, and promoting polymorphic behavior. Custom classes encapsulate behavior related to data, ensuring that any changes or substitutions can be made without compromising program correctness. Additionally, consistent interfaces defined within these classes facilitate the interchangeability of subclasses, promoting code reuse and simplifying maintenance efforts. Ultimately, this approach fosters greater flexibility in substituting objects while maintaining program correctness, mitigating the risks associated with Primitive Obsession code smells.</a:t>
            </a:r>
          </a:p>
        </p:txBody>
      </p:sp>
    </p:spTree>
    <p:extLst>
      <p:ext uri="{BB962C8B-B14F-4D97-AF65-F5344CB8AC3E}">
        <p14:creationId xmlns:p14="http://schemas.microsoft.com/office/powerpoint/2010/main" val="389145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B44646EC-D9E6-67DC-BE3D-12F00B9B7DAE}"/>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EB3E4D42-FC82-4688-8E72-A3974ABA5CC8}"/>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solidFill>
                  <a:schemeClr val="accent5">
                    <a:lumMod val="75000"/>
                  </a:schemeClr>
                </a:solidFill>
              </a:rPr>
              <a:t>Refactoring – 1: Introduce Parameter Object</a:t>
            </a:r>
          </a:p>
          <a:p>
            <a:pPr marL="0" lvl="0" indent="0" algn="l" rtl="0">
              <a:spcBef>
                <a:spcPts val="0"/>
              </a:spcBef>
              <a:spcAft>
                <a:spcPts val="0"/>
              </a:spcAft>
              <a:buNone/>
            </a:pPr>
            <a:endParaRPr sz="2500" dirty="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C483B1F5-CC51-3024-86F7-7BA96C4B0872}"/>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65D5052B-7B42-130D-C560-F9826CCCC986}"/>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AC6AF536-DC8F-E9A0-6919-B1CE53A20E7D}"/>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26132D2F-035D-9204-22B5-284F2FC9DA7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7</a:t>
            </a:fld>
            <a:endParaRPr/>
          </a:p>
        </p:txBody>
      </p:sp>
      <p:sp>
        <p:nvSpPr>
          <p:cNvPr id="3" name="TextBox 2">
            <a:extLst>
              <a:ext uri="{FF2B5EF4-FFF2-40B4-BE49-F238E27FC236}">
                <a16:creationId xmlns:a16="http://schemas.microsoft.com/office/drawing/2014/main" id="{357D3CC9-6ED2-B565-E2A3-BD9937F09B00}"/>
              </a:ext>
            </a:extLst>
          </p:cNvPr>
          <p:cNvSpPr txBox="1"/>
          <p:nvPr/>
        </p:nvSpPr>
        <p:spPr>
          <a:xfrm>
            <a:off x="171900" y="907312"/>
            <a:ext cx="8794575" cy="1287532"/>
          </a:xfrm>
          <a:prstGeom prst="rect">
            <a:avLst/>
          </a:prstGeom>
          <a:noFill/>
        </p:spPr>
        <p:txBody>
          <a:bodyPr wrap="square" rtlCol="0">
            <a:spAutoFit/>
          </a:bodyPr>
          <a:lstStyle/>
          <a:p>
            <a:pPr marL="285750" indent="-285750">
              <a:lnSpc>
                <a:spcPct val="150000"/>
              </a:lnSpc>
              <a:spcBef>
                <a:spcPts val="600"/>
              </a:spcBef>
              <a:buFont typeface="Arial" panose="020B0604020202020204" pitchFamily="34" charset="0"/>
              <a:buChar char="•"/>
            </a:pPr>
            <a:r>
              <a:rPr lang="en-US" sz="1800" dirty="0"/>
              <a:t>This refactoring aligns with the principles of encapsulation and abstraction, and it draws upon design patterns such as the Builder or Factory patterns to create parameter objects that encapsulate related data.</a:t>
            </a:r>
          </a:p>
        </p:txBody>
      </p:sp>
      <p:sp>
        <p:nvSpPr>
          <p:cNvPr id="2" name="TextBox 1">
            <a:extLst>
              <a:ext uri="{FF2B5EF4-FFF2-40B4-BE49-F238E27FC236}">
                <a16:creationId xmlns:a16="http://schemas.microsoft.com/office/drawing/2014/main" id="{F64C0488-A9D6-BBEC-33CC-A1BEED8B408B}"/>
              </a:ext>
            </a:extLst>
          </p:cNvPr>
          <p:cNvSpPr txBox="1"/>
          <p:nvPr/>
        </p:nvSpPr>
        <p:spPr>
          <a:xfrm>
            <a:off x="244575" y="2495107"/>
            <a:ext cx="8622978" cy="872034"/>
          </a:xfrm>
          <a:prstGeom prst="rect">
            <a:avLst/>
          </a:prstGeom>
          <a:noFill/>
        </p:spPr>
        <p:txBody>
          <a:bodyPr wrap="square" rtlCol="0">
            <a:spAutoFit/>
          </a:bodyPr>
          <a:lstStyle/>
          <a:p>
            <a:pPr marL="285750" indent="-285750">
              <a:lnSpc>
                <a:spcPct val="150000"/>
              </a:lnSpc>
              <a:spcBef>
                <a:spcPts val="600"/>
              </a:spcBef>
              <a:buFont typeface="Arial" panose="020B0604020202020204" pitchFamily="34" charset="0"/>
              <a:buChar char="•"/>
            </a:pPr>
            <a:r>
              <a:rPr lang="en-US" sz="1800" dirty="0"/>
              <a:t>To implement this refactoring, we first identify areas of code where primitive data types are excessively used to represent related pieces of information.</a:t>
            </a:r>
          </a:p>
        </p:txBody>
      </p:sp>
    </p:spTree>
    <p:extLst>
      <p:ext uri="{BB962C8B-B14F-4D97-AF65-F5344CB8AC3E}">
        <p14:creationId xmlns:p14="http://schemas.microsoft.com/office/powerpoint/2010/main" val="8373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CD01AB11-BC1E-8824-7EC7-A6721DCE4032}"/>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AFF2D0DD-6FD3-E433-6608-081245B455FE}"/>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solidFill>
                  <a:schemeClr val="accent5">
                    <a:lumMod val="75000"/>
                  </a:schemeClr>
                </a:solidFill>
              </a:rPr>
              <a:t>Refactoring – 1: Introduce Parameter Object</a:t>
            </a:r>
          </a:p>
          <a:p>
            <a:pPr marL="0" lvl="0" indent="0" algn="l" rtl="0">
              <a:spcBef>
                <a:spcPts val="0"/>
              </a:spcBef>
              <a:spcAft>
                <a:spcPts val="0"/>
              </a:spcAft>
              <a:buNone/>
            </a:pPr>
            <a:endParaRPr sz="2500" dirty="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BD293111-5060-87EB-9C77-8BDCD6D0AD59}"/>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891528A2-FE21-7CAC-BA06-5F6950C712B7}"/>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9684D9EC-380F-8377-DC5E-272BA7D07766}"/>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0867C785-C054-FDDA-3E45-574452E29326}"/>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8</a:t>
            </a:fld>
            <a:endParaRPr/>
          </a:p>
        </p:txBody>
      </p:sp>
      <p:sp>
        <p:nvSpPr>
          <p:cNvPr id="3" name="TextBox 2">
            <a:extLst>
              <a:ext uri="{FF2B5EF4-FFF2-40B4-BE49-F238E27FC236}">
                <a16:creationId xmlns:a16="http://schemas.microsoft.com/office/drawing/2014/main" id="{B988AD21-D35B-FBB0-CC61-A9575DFDA792}"/>
              </a:ext>
            </a:extLst>
          </p:cNvPr>
          <p:cNvSpPr txBox="1"/>
          <p:nvPr/>
        </p:nvSpPr>
        <p:spPr>
          <a:xfrm>
            <a:off x="171900" y="907312"/>
            <a:ext cx="8794575" cy="1703030"/>
          </a:xfrm>
          <a:prstGeom prst="rect">
            <a:avLst/>
          </a:prstGeom>
          <a:noFill/>
        </p:spPr>
        <p:txBody>
          <a:bodyPr wrap="square" rtlCol="0">
            <a:spAutoFit/>
          </a:bodyPr>
          <a:lstStyle/>
          <a:p>
            <a:pPr marL="285750" indent="-285750">
              <a:lnSpc>
                <a:spcPct val="150000"/>
              </a:lnSpc>
              <a:spcBef>
                <a:spcPts val="600"/>
              </a:spcBef>
              <a:buFont typeface="Arial" panose="020B0604020202020204" pitchFamily="34" charset="0"/>
              <a:buChar char="•"/>
            </a:pPr>
            <a:r>
              <a:rPr lang="en-US" sz="1800" dirty="0"/>
              <a:t>Instead of passing individual primitive parameters to methods or constructors, we consolidate these parameters into a single parameter object. This parameter object acts as a container for the related data, providing a more cohesive and meaningful representation of the concept.</a:t>
            </a:r>
          </a:p>
        </p:txBody>
      </p:sp>
      <p:sp>
        <p:nvSpPr>
          <p:cNvPr id="2" name="TextBox 1">
            <a:extLst>
              <a:ext uri="{FF2B5EF4-FFF2-40B4-BE49-F238E27FC236}">
                <a16:creationId xmlns:a16="http://schemas.microsoft.com/office/drawing/2014/main" id="{2E85FB90-1629-9F24-7D0A-647E7A7BDD17}"/>
              </a:ext>
            </a:extLst>
          </p:cNvPr>
          <p:cNvSpPr txBox="1"/>
          <p:nvPr/>
        </p:nvSpPr>
        <p:spPr>
          <a:xfrm>
            <a:off x="171900" y="2734475"/>
            <a:ext cx="87219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t>Which design principle does it let us adhere to?</a:t>
            </a:r>
            <a:endParaRPr lang="en-IN" sz="1800" dirty="0"/>
          </a:p>
        </p:txBody>
      </p:sp>
      <p:sp>
        <p:nvSpPr>
          <p:cNvPr id="4" name="TextBox 3">
            <a:extLst>
              <a:ext uri="{FF2B5EF4-FFF2-40B4-BE49-F238E27FC236}">
                <a16:creationId xmlns:a16="http://schemas.microsoft.com/office/drawing/2014/main" id="{70BF5C7A-C5DF-D3E0-C2BD-0FEA4533E95D}"/>
              </a:ext>
            </a:extLst>
          </p:cNvPr>
          <p:cNvSpPr txBox="1"/>
          <p:nvPr/>
        </p:nvSpPr>
        <p:spPr>
          <a:xfrm>
            <a:off x="171900" y="2988629"/>
            <a:ext cx="8721900" cy="2118529"/>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60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By introducing parameter objects, we adhere to the Single Responsibility Principle (SRP), as each parameter object is responsible for encapsulating a specific set of related data. This promotes code clarity and maintainability by reducing the proliferation of primitive data types and improving the readability of method signatures.</a:t>
            </a:r>
          </a:p>
        </p:txBody>
      </p:sp>
    </p:spTree>
    <p:extLst>
      <p:ext uri="{BB962C8B-B14F-4D97-AF65-F5344CB8AC3E}">
        <p14:creationId xmlns:p14="http://schemas.microsoft.com/office/powerpoint/2010/main" val="5663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5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4794D15D-E553-2B55-90C3-13A2D19DAF25}"/>
            </a:ext>
          </a:extLst>
        </p:cNvPr>
        <p:cNvGrpSpPr/>
        <p:nvPr/>
      </p:nvGrpSpPr>
      <p:grpSpPr>
        <a:xfrm>
          <a:off x="0" y="0"/>
          <a:ext cx="0" cy="0"/>
          <a:chOff x="0" y="0"/>
          <a:chExt cx="0" cy="0"/>
        </a:xfrm>
      </p:grpSpPr>
      <p:sp>
        <p:nvSpPr>
          <p:cNvPr id="67" name="Google Shape;67;g1f0e0ef71b3_1_5">
            <a:extLst>
              <a:ext uri="{FF2B5EF4-FFF2-40B4-BE49-F238E27FC236}">
                <a16:creationId xmlns:a16="http://schemas.microsoft.com/office/drawing/2014/main" id="{29FB7C8D-71A8-E00D-4C2A-3350FAFB3E63}"/>
              </a:ext>
            </a:extLst>
          </p:cNvPr>
          <p:cNvSpPr txBox="1"/>
          <p:nvPr/>
        </p:nvSpPr>
        <p:spPr>
          <a:xfrm>
            <a:off x="244575" y="158475"/>
            <a:ext cx="87219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solidFill>
                  <a:schemeClr val="accent5">
                    <a:lumMod val="75000"/>
                  </a:schemeClr>
                </a:solidFill>
              </a:rPr>
              <a:t>Refactoring – 1: Introduce Parameter Object</a:t>
            </a:r>
          </a:p>
          <a:p>
            <a:pPr marL="0" lvl="0" indent="0" algn="l" rtl="0">
              <a:spcBef>
                <a:spcPts val="0"/>
              </a:spcBef>
              <a:spcAft>
                <a:spcPts val="0"/>
              </a:spcAft>
              <a:buNone/>
            </a:pPr>
            <a:endParaRPr sz="2500" dirty="0">
              <a:solidFill>
                <a:schemeClr val="accent5">
                  <a:lumMod val="75000"/>
                </a:schemeClr>
              </a:solidFill>
            </a:endParaRPr>
          </a:p>
        </p:txBody>
      </p:sp>
      <p:grpSp>
        <p:nvGrpSpPr>
          <p:cNvPr id="69" name="Google Shape;69;g1f0e0ef71b3_1_5">
            <a:extLst>
              <a:ext uri="{FF2B5EF4-FFF2-40B4-BE49-F238E27FC236}">
                <a16:creationId xmlns:a16="http://schemas.microsoft.com/office/drawing/2014/main" id="{5CD61624-2B06-66BE-946D-42ABE0166774}"/>
              </a:ext>
            </a:extLst>
          </p:cNvPr>
          <p:cNvGrpSpPr/>
          <p:nvPr/>
        </p:nvGrpSpPr>
        <p:grpSpPr>
          <a:xfrm>
            <a:off x="171900" y="38500"/>
            <a:ext cx="8867250" cy="704375"/>
            <a:chOff x="171900" y="38500"/>
            <a:chExt cx="8867250" cy="704375"/>
          </a:xfrm>
        </p:grpSpPr>
        <p:pic>
          <p:nvPicPr>
            <p:cNvPr id="70" name="Google Shape;70;g1f0e0ef71b3_1_5">
              <a:extLst>
                <a:ext uri="{FF2B5EF4-FFF2-40B4-BE49-F238E27FC236}">
                  <a16:creationId xmlns:a16="http://schemas.microsoft.com/office/drawing/2014/main" id="{ADC2F2C1-6188-1C1A-2C54-FCBB64EE4D8D}"/>
                </a:ext>
              </a:extLst>
            </p:cNvPr>
            <p:cNvPicPr preferRelativeResize="0"/>
            <p:nvPr/>
          </p:nvPicPr>
          <p:blipFill rotWithShape="1">
            <a:blip r:embed="rId3">
              <a:alphaModFix/>
            </a:blip>
            <a:srcRect/>
            <a:stretch/>
          </p:blipFill>
          <p:spPr>
            <a:xfrm>
              <a:off x="8360200" y="38500"/>
              <a:ext cx="678950" cy="643100"/>
            </a:xfrm>
            <a:prstGeom prst="rect">
              <a:avLst/>
            </a:prstGeom>
            <a:noFill/>
            <a:ln>
              <a:noFill/>
            </a:ln>
          </p:spPr>
        </p:pic>
        <p:cxnSp>
          <p:nvCxnSpPr>
            <p:cNvPr id="71" name="Google Shape;71;g1f0e0ef71b3_1_5">
              <a:extLst>
                <a:ext uri="{FF2B5EF4-FFF2-40B4-BE49-F238E27FC236}">
                  <a16:creationId xmlns:a16="http://schemas.microsoft.com/office/drawing/2014/main" id="{9CD6DC2E-56D7-5A05-0FE0-3F4F03B1C85B}"/>
                </a:ext>
              </a:extLst>
            </p:cNvPr>
            <p:cNvCxnSpPr/>
            <p:nvPr/>
          </p:nvCxnSpPr>
          <p:spPr>
            <a:xfrm rot="10800000" flipH="1">
              <a:off x="171900" y="739275"/>
              <a:ext cx="8800200" cy="3600"/>
            </a:xfrm>
            <a:prstGeom prst="straightConnector1">
              <a:avLst/>
            </a:prstGeom>
            <a:noFill/>
            <a:ln w="19050" cap="flat" cmpd="sng">
              <a:solidFill>
                <a:srgbClr val="F4792A"/>
              </a:solidFill>
              <a:prstDash val="solid"/>
              <a:round/>
              <a:headEnd type="none" w="sm" len="sm"/>
              <a:tailEnd type="none" w="sm" len="sm"/>
            </a:ln>
          </p:spPr>
        </p:cxnSp>
      </p:grpSp>
      <p:sp>
        <p:nvSpPr>
          <p:cNvPr id="79" name="Google Shape;79;g1f0e0ef71b3_1_5">
            <a:extLst>
              <a:ext uri="{FF2B5EF4-FFF2-40B4-BE49-F238E27FC236}">
                <a16:creationId xmlns:a16="http://schemas.microsoft.com/office/drawing/2014/main" id="{E3C0C9C1-FBDC-5EBC-D37E-6F11127E4B0E}"/>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CN"/>
              <a:t>9</a:t>
            </a:fld>
            <a:endParaRPr/>
          </a:p>
        </p:txBody>
      </p:sp>
      <p:sp>
        <p:nvSpPr>
          <p:cNvPr id="3" name="TextBox 2">
            <a:extLst>
              <a:ext uri="{FF2B5EF4-FFF2-40B4-BE49-F238E27FC236}">
                <a16:creationId xmlns:a16="http://schemas.microsoft.com/office/drawing/2014/main" id="{55CBBB15-5728-533C-2AE8-9FB2A151AEE1}"/>
              </a:ext>
            </a:extLst>
          </p:cNvPr>
          <p:cNvSpPr txBox="1"/>
          <p:nvPr/>
        </p:nvSpPr>
        <p:spPr>
          <a:xfrm>
            <a:off x="171900" y="907312"/>
            <a:ext cx="8794575" cy="3518848"/>
          </a:xfrm>
          <a:prstGeom prst="rect">
            <a:avLst/>
          </a:prstGeom>
          <a:noFill/>
        </p:spPr>
        <p:txBody>
          <a:bodyPr wrap="square" rtlCol="0">
            <a:spAutoFit/>
          </a:bodyPr>
          <a:lstStyle/>
          <a:p>
            <a:pPr marL="285750" indent="-285750">
              <a:lnSpc>
                <a:spcPct val="150000"/>
              </a:lnSpc>
              <a:spcBef>
                <a:spcPts val="600"/>
              </a:spcBef>
              <a:buFont typeface="Arial" panose="020B0604020202020204" pitchFamily="34" charset="0"/>
              <a:buChar char="•"/>
            </a:pPr>
            <a:r>
              <a:rPr lang="en-US" sz="1800" dirty="0"/>
              <a:t>Furthermore, this refactoring technique enables us to apply design patterns such as the Builder or Factory patterns to construct parameter objects with complex initialization logic or validation requirements. </a:t>
            </a:r>
          </a:p>
          <a:p>
            <a:pPr marL="285750" indent="-285750">
              <a:lnSpc>
                <a:spcPct val="150000"/>
              </a:lnSpc>
              <a:spcBef>
                <a:spcPts val="600"/>
              </a:spcBef>
              <a:buFont typeface="Arial" panose="020B0604020202020204" pitchFamily="34" charset="0"/>
              <a:buChar char="•"/>
            </a:pPr>
            <a:r>
              <a:rPr lang="en-US" sz="1800" dirty="0"/>
              <a:t>Introducing Parameter Objects can help reduce coupling by decoupling data representation from business logic. Exhibits Content Coupling.</a:t>
            </a:r>
          </a:p>
          <a:p>
            <a:pPr marL="285750" indent="-285750">
              <a:lnSpc>
                <a:spcPct val="150000"/>
              </a:lnSpc>
              <a:spcBef>
                <a:spcPts val="600"/>
              </a:spcBef>
              <a:buFont typeface="Arial" panose="020B0604020202020204" pitchFamily="34" charset="0"/>
              <a:buChar char="•"/>
            </a:pPr>
            <a:r>
              <a:rPr lang="en-US" sz="1800" dirty="0"/>
              <a:t>Parameter Objects typically promote high cohesion within modules by encapsulating related data and behavior into a single class. Exhibits Functional Cohesion</a:t>
            </a:r>
            <a:endParaRPr lang="en-US" sz="3200" dirty="0"/>
          </a:p>
        </p:txBody>
      </p:sp>
      <p:sp>
        <p:nvSpPr>
          <p:cNvPr id="2" name="TextBox 1">
            <a:extLst>
              <a:ext uri="{FF2B5EF4-FFF2-40B4-BE49-F238E27FC236}">
                <a16:creationId xmlns:a16="http://schemas.microsoft.com/office/drawing/2014/main" id="{AF05E859-58F2-9D57-3F03-06F50195FDA6}"/>
              </a:ext>
            </a:extLst>
          </p:cNvPr>
          <p:cNvSpPr txBox="1"/>
          <p:nvPr/>
        </p:nvSpPr>
        <p:spPr>
          <a:xfrm>
            <a:off x="171900" y="4384298"/>
            <a:ext cx="8661675" cy="646331"/>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Now let’s see this Code Smell and its refactoring using approach 1 using some real-world code examples.</a:t>
            </a:r>
            <a:endParaRPr lang="en-IN" sz="1800" dirty="0"/>
          </a:p>
        </p:txBody>
      </p:sp>
    </p:spTree>
    <p:extLst>
      <p:ext uri="{BB962C8B-B14F-4D97-AF65-F5344CB8AC3E}">
        <p14:creationId xmlns:p14="http://schemas.microsoft.com/office/powerpoint/2010/main" val="409633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2374</TotalTime>
  <Words>1627</Words>
  <Application>Microsoft Macintosh PowerPoint</Application>
  <PresentationFormat>On-screen Show (16:9)</PresentationFormat>
  <Paragraphs>186</Paragraphs>
  <Slides>28</Slides>
  <Notes>27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Times New Roman</vt:lpstr>
      <vt:lpstr>Calibri</vt:lpstr>
      <vt:lpstr>Wingdings</vt:lpstr>
      <vt:lpstr>Arial,Sans-Serif</vt:lpstr>
      <vt:lpstr>Segoe UI</vt:lpstr>
      <vt:lpstr>Roboto</vt:lpstr>
      <vt:lpstr>Simple Light</vt:lpstr>
      <vt:lpstr>Code Smell: Primitive Obsession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Sequential  Vision Language Planning</dc:title>
  <dc:creator>Shalin Kaji</dc:creator>
  <cp:lastModifiedBy>Sharma, Gaurav</cp:lastModifiedBy>
  <cp:revision>16</cp:revision>
  <dcterms:modified xsi:type="dcterms:W3CDTF">2024-03-20T05:21:57Z</dcterms:modified>
</cp:coreProperties>
</file>