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5" r:id="rId29"/>
    <p:sldId id="281" r:id="rId30"/>
    <p:sldId id="282"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8" r:id="rId58"/>
    <p:sldId id="319" r:id="rId59"/>
    <p:sldId id="320" r:id="rId60"/>
    <p:sldId id="321" r:id="rId61"/>
    <p:sldId id="322" r:id="rId62"/>
    <p:sldId id="313" r:id="rId63"/>
    <p:sldId id="314" r:id="rId64"/>
    <p:sldId id="315" r:id="rId65"/>
    <p:sldId id="316" r:id="rId66"/>
    <p:sldId id="310" r:id="rId67"/>
    <p:sldId id="328" r:id="rId68"/>
    <p:sldId id="329" r:id="rId69"/>
    <p:sldId id="330" r:id="rId70"/>
    <p:sldId id="332" r:id="rId71"/>
    <p:sldId id="333" r:id="rId72"/>
    <p:sldId id="334" r:id="rId73"/>
    <p:sldId id="335" r:id="rId74"/>
    <p:sldId id="336" r:id="rId75"/>
    <p:sldId id="337" r:id="rId76"/>
    <p:sldId id="325" r:id="rId77"/>
    <p:sldId id="326" r:id="rId78"/>
    <p:sldId id="327" r:id="rId79"/>
    <p:sldId id="323" r:id="rId80"/>
    <p:sldId id="324"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70D3-7486-411C-A21E-5512CBE09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A4D2B4-24C8-4A72-9188-F47443AFC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4B0054-0931-4914-BAEA-2005B129BE04}"/>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8D90BA36-8892-4A8A-9663-A7AE23849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1922C-B193-4928-95FF-B81C03EDCCE1}"/>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284266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D1FD-F193-4F7C-8D8C-D6E529756A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8B55B-A997-487B-B8BA-38DE6D96DB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22809-88E6-48F8-8B51-81A2E3B5D295}"/>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B8ED439B-DBDA-4943-9C01-991697632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C36E9-4AAA-4C09-9433-251C2FD56EB3}"/>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399097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79DD8-E43D-4FA3-BB76-96B3D955E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2AACD-C44A-40FF-A66E-29294A1713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183BA-B8BE-4F2A-81CA-375CA53080E0}"/>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12C78F21-676C-44EA-BE20-7C386DD07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50AD3-E3AB-471B-9744-C74651105A38}"/>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31910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26FF-598F-421A-ACF7-06BB572FE8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B3D864-8853-468C-A928-215BC4FCB5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D1B87-7612-4A1E-91B7-A911E4DBB0CD}"/>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751A297A-F60D-4C56-B0AF-2272E9CA2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137D0-036C-4950-951B-A766CD5FCDF7}"/>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111342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1414-0524-4275-92B8-24EF6ED51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62848C-4262-47FE-82A9-1A7D7E02B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A39D2-5899-4852-9235-7373E77D6FF8}"/>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2C93FB6E-B500-4339-AD09-9918347FD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8C085-672D-4F4C-A61E-987F253DC98E}"/>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392484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40CE-968E-4217-BFEC-A7E5FB156D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D4DFED-462D-4A70-A09B-CF86C56002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B387C0-353B-4D8D-BD0F-4F2BA4C79B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F79305-2048-4469-91A6-A52FE0823A40}"/>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6" name="Footer Placeholder 5">
            <a:extLst>
              <a:ext uri="{FF2B5EF4-FFF2-40B4-BE49-F238E27FC236}">
                <a16:creationId xmlns:a16="http://schemas.microsoft.com/office/drawing/2014/main" id="{29039081-8B17-4A27-8E08-F54F34331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364C9E-C976-4149-A85A-AF84AAD780A7}"/>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55572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F131-D347-488D-9130-D74B94082A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EB8EBA-DA69-4ED1-A8F4-CF183D6A7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5083B5-E1D9-4DCD-B128-CBF6C7E9BC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2BC36-1C6A-4286-A34A-1D1712E62C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08D6D-90F5-418D-BDE2-4CCD127958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2AEC76-7679-42BD-83EE-F65E350DCBFC}"/>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8" name="Footer Placeholder 7">
            <a:extLst>
              <a:ext uri="{FF2B5EF4-FFF2-40B4-BE49-F238E27FC236}">
                <a16:creationId xmlns:a16="http://schemas.microsoft.com/office/drawing/2014/main" id="{18E28987-CBDE-4EAD-8836-CFC29DBC35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F8C67-B91B-4BB0-A935-0608E8DB036D}"/>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52574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F3ED-46AF-44F5-B55F-94725AFAFC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F744CE-9C9A-4E1E-AE87-81221E6AA149}"/>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4" name="Footer Placeholder 3">
            <a:extLst>
              <a:ext uri="{FF2B5EF4-FFF2-40B4-BE49-F238E27FC236}">
                <a16:creationId xmlns:a16="http://schemas.microsoft.com/office/drawing/2014/main" id="{4B1535B5-6E8A-400C-B4FA-AEBBEFA90E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AF6E97-AD3B-4141-A909-14C47AFDD954}"/>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385609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4FA1C-B200-441B-977A-2B130CEA68D7}"/>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3" name="Footer Placeholder 2">
            <a:extLst>
              <a:ext uri="{FF2B5EF4-FFF2-40B4-BE49-F238E27FC236}">
                <a16:creationId xmlns:a16="http://schemas.microsoft.com/office/drawing/2014/main" id="{A9FB5BAA-3597-4EF8-8BFC-958F97F92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1305DA-8CCA-4192-8B5C-41E5DCF69014}"/>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9879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416E-D2BF-4760-8645-74872DFB2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60ACB2-BD2F-49EF-B4AA-2A5E1A346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8A627A-2A6E-4F77-800C-AFCE4527B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18306E-6278-4CF6-98BF-E7C46009BE99}"/>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6" name="Footer Placeholder 5">
            <a:extLst>
              <a:ext uri="{FF2B5EF4-FFF2-40B4-BE49-F238E27FC236}">
                <a16:creationId xmlns:a16="http://schemas.microsoft.com/office/drawing/2014/main" id="{8B3065B4-D4C5-4EC2-82CD-2CC5AB8E6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E0CCF-07ED-4A96-98C0-8B0D3727D246}"/>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70227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3F4A-52DB-4B28-AB75-990EFF4F1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3202D-36D4-43D1-8830-11264A755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917F53-9DA8-48C8-97B1-BCE53C657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892652-490B-410C-8E9F-BFCD196D2576}"/>
              </a:ext>
            </a:extLst>
          </p:cNvPr>
          <p:cNvSpPr>
            <a:spLocks noGrp="1"/>
          </p:cNvSpPr>
          <p:nvPr>
            <p:ph type="dt" sz="half" idx="10"/>
          </p:nvPr>
        </p:nvSpPr>
        <p:spPr/>
        <p:txBody>
          <a:bodyPr/>
          <a:lstStyle/>
          <a:p>
            <a:fld id="{05A906F5-D047-4CA5-BAF2-789AC15A58CA}" type="datetimeFigureOut">
              <a:rPr lang="en-IN" smtClean="0"/>
              <a:t>12-07-2021</a:t>
            </a:fld>
            <a:endParaRPr lang="en-IN"/>
          </a:p>
        </p:txBody>
      </p:sp>
      <p:sp>
        <p:nvSpPr>
          <p:cNvPr id="6" name="Footer Placeholder 5">
            <a:extLst>
              <a:ext uri="{FF2B5EF4-FFF2-40B4-BE49-F238E27FC236}">
                <a16:creationId xmlns:a16="http://schemas.microsoft.com/office/drawing/2014/main" id="{CB9765B7-14A0-4B10-B8B2-D0172CC6B3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F5518-A52A-4B0B-ADA0-C6C4843065E4}"/>
              </a:ext>
            </a:extLst>
          </p:cNvPr>
          <p:cNvSpPr>
            <a:spLocks noGrp="1"/>
          </p:cNvSpPr>
          <p:nvPr>
            <p:ph type="sldNum" sz="quarter" idx="12"/>
          </p:nvPr>
        </p:nvSpPr>
        <p:spPr/>
        <p:txBody>
          <a:bodyPr/>
          <a:lstStyle/>
          <a:p>
            <a:fld id="{54E04FFB-3D80-4624-B6A4-E9BA078F5228}" type="slidenum">
              <a:rPr lang="en-IN" smtClean="0"/>
              <a:t>‹#›</a:t>
            </a:fld>
            <a:endParaRPr lang="en-IN"/>
          </a:p>
        </p:txBody>
      </p:sp>
    </p:spTree>
    <p:extLst>
      <p:ext uri="{BB962C8B-B14F-4D97-AF65-F5344CB8AC3E}">
        <p14:creationId xmlns:p14="http://schemas.microsoft.com/office/powerpoint/2010/main" val="67138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65922-EF07-43D1-B091-C4F79739B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B1BED-46D6-41C9-8263-D03855937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F7445-298B-4038-9116-E05785FE9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906F5-D047-4CA5-BAF2-789AC15A58CA}" type="datetimeFigureOut">
              <a:rPr lang="en-IN" smtClean="0"/>
              <a:t>12-07-2021</a:t>
            </a:fld>
            <a:endParaRPr lang="en-IN"/>
          </a:p>
        </p:txBody>
      </p:sp>
      <p:sp>
        <p:nvSpPr>
          <p:cNvPr id="5" name="Footer Placeholder 4">
            <a:extLst>
              <a:ext uri="{FF2B5EF4-FFF2-40B4-BE49-F238E27FC236}">
                <a16:creationId xmlns:a16="http://schemas.microsoft.com/office/drawing/2014/main" id="{0C177A05-0638-461F-9356-7E4A2C535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605CCD-A69E-4B11-8171-429BE9733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04FFB-3D80-4624-B6A4-E9BA078F5228}" type="slidenum">
              <a:rPr lang="en-IN" smtClean="0"/>
              <a:t>‹#›</a:t>
            </a:fld>
            <a:endParaRPr lang="en-IN"/>
          </a:p>
        </p:txBody>
      </p:sp>
    </p:spTree>
    <p:extLst>
      <p:ext uri="{BB962C8B-B14F-4D97-AF65-F5344CB8AC3E}">
        <p14:creationId xmlns:p14="http://schemas.microsoft.com/office/powerpoint/2010/main" val="289611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journaldev.com/46194/natural-language-processing-task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mygreatlearning.com/blog/natural-language-processing-tutoria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hyperlink" Target="https://www.nltk.org/book_1ed/ch01.html#len-set" TargetMode="External"/><Relationship Id="rId4" Type="http://schemas.openxmlformats.org/officeDocument/2006/relationships/hyperlink" Target="https://www.nltk.org/book_1ed/ch01.html#sorted-se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C668-3C7B-4286-857C-E8346DD83693}"/>
              </a:ext>
            </a:extLst>
          </p:cNvPr>
          <p:cNvSpPr>
            <a:spLocks noGrp="1"/>
          </p:cNvSpPr>
          <p:nvPr>
            <p:ph type="ctrTitle"/>
          </p:nvPr>
        </p:nvSpPr>
        <p:spPr>
          <a:xfrm>
            <a:off x="1524000" y="1122362"/>
            <a:ext cx="9144000" cy="4135437"/>
          </a:xfrm>
        </p:spPr>
        <p:txBody>
          <a:bodyPr/>
          <a:lstStyle/>
          <a:p>
            <a:r>
              <a:rPr lang="en-IN" dirty="0"/>
              <a:t>NATURAL LANGUAGE PROCESSING</a:t>
            </a:r>
          </a:p>
        </p:txBody>
      </p:sp>
      <p:sp>
        <p:nvSpPr>
          <p:cNvPr id="3" name="Subtitle 2">
            <a:extLst>
              <a:ext uri="{FF2B5EF4-FFF2-40B4-BE49-F238E27FC236}">
                <a16:creationId xmlns:a16="http://schemas.microsoft.com/office/drawing/2014/main" id="{27065A60-DB6E-4D01-8C51-46A45B9A75DC}"/>
              </a:ext>
            </a:extLst>
          </p:cNvPr>
          <p:cNvSpPr>
            <a:spLocks noGrp="1"/>
          </p:cNvSpPr>
          <p:nvPr>
            <p:ph type="subTitle" idx="1"/>
          </p:nvPr>
        </p:nvSpPr>
        <p:spPr>
          <a:xfrm>
            <a:off x="1524000" y="1828800"/>
            <a:ext cx="9144000" cy="3429000"/>
          </a:xfrm>
        </p:spPr>
        <p:txBody>
          <a:bodyPr/>
          <a:lstStyle/>
          <a:p>
            <a:endParaRPr lang="en-IN" dirty="0"/>
          </a:p>
        </p:txBody>
      </p:sp>
    </p:spTree>
    <p:extLst>
      <p:ext uri="{BB962C8B-B14F-4D97-AF65-F5344CB8AC3E}">
        <p14:creationId xmlns:p14="http://schemas.microsoft.com/office/powerpoint/2010/main" val="388763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C61FF7-4255-4CA0-8E4F-9408D524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80" y="466928"/>
            <a:ext cx="10837123" cy="4124527"/>
          </a:xfrm>
          <a:prstGeom prst="rect">
            <a:avLst/>
          </a:prstGeom>
        </p:spPr>
      </p:pic>
    </p:spTree>
    <p:extLst>
      <p:ext uri="{BB962C8B-B14F-4D97-AF65-F5344CB8AC3E}">
        <p14:creationId xmlns:p14="http://schemas.microsoft.com/office/powerpoint/2010/main" val="178700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44D65-2B68-4D69-85CC-2BB8C6DD0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24" y="992221"/>
            <a:ext cx="8129795" cy="3858032"/>
          </a:xfrm>
          <a:prstGeom prst="rect">
            <a:avLst/>
          </a:prstGeom>
        </p:spPr>
      </p:pic>
    </p:spTree>
    <p:extLst>
      <p:ext uri="{BB962C8B-B14F-4D97-AF65-F5344CB8AC3E}">
        <p14:creationId xmlns:p14="http://schemas.microsoft.com/office/powerpoint/2010/main" val="300469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9E6B90-0BA7-4018-A187-88D4513F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61" y="388424"/>
            <a:ext cx="11265133" cy="3040576"/>
          </a:xfrm>
          <a:prstGeom prst="rect">
            <a:avLst/>
          </a:prstGeom>
        </p:spPr>
      </p:pic>
      <p:pic>
        <p:nvPicPr>
          <p:cNvPr id="10" name="Picture 9">
            <a:extLst>
              <a:ext uri="{FF2B5EF4-FFF2-40B4-BE49-F238E27FC236}">
                <a16:creationId xmlns:a16="http://schemas.microsoft.com/office/drawing/2014/main" id="{70C5BDDE-893C-4C0F-82DF-AD2224390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378" y="3945497"/>
            <a:ext cx="5622587" cy="1949524"/>
          </a:xfrm>
          <a:prstGeom prst="rect">
            <a:avLst/>
          </a:prstGeom>
        </p:spPr>
      </p:pic>
    </p:spTree>
    <p:extLst>
      <p:ext uri="{BB962C8B-B14F-4D97-AF65-F5344CB8AC3E}">
        <p14:creationId xmlns:p14="http://schemas.microsoft.com/office/powerpoint/2010/main" val="102762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9EB52-8FE2-4081-BFF6-3E3A61A3F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060" y="598081"/>
            <a:ext cx="8059185" cy="4907549"/>
          </a:xfrm>
          <a:prstGeom prst="rect">
            <a:avLst/>
          </a:prstGeom>
        </p:spPr>
      </p:pic>
    </p:spTree>
    <p:extLst>
      <p:ext uri="{BB962C8B-B14F-4D97-AF65-F5344CB8AC3E}">
        <p14:creationId xmlns:p14="http://schemas.microsoft.com/office/powerpoint/2010/main" val="8159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D168-D89D-4694-90DA-890C4B695B3E}"/>
              </a:ext>
            </a:extLst>
          </p:cNvPr>
          <p:cNvSpPr>
            <a:spLocks noGrp="1"/>
          </p:cNvSpPr>
          <p:nvPr>
            <p:ph type="title"/>
          </p:nvPr>
        </p:nvSpPr>
        <p:spPr/>
        <p:txBody>
          <a:bodyPr/>
          <a:lstStyle/>
          <a:p>
            <a:pPr algn="ctr"/>
            <a:r>
              <a:rPr lang="en-IN" b="1" dirty="0"/>
              <a:t>Word Embeddings</a:t>
            </a:r>
            <a:br>
              <a:rPr lang="en-IN" b="1" dirty="0"/>
            </a:br>
            <a:endParaRPr lang="en-IN" dirty="0"/>
          </a:p>
        </p:txBody>
      </p:sp>
      <p:sp>
        <p:nvSpPr>
          <p:cNvPr id="3" name="Content Placeholder 2">
            <a:extLst>
              <a:ext uri="{FF2B5EF4-FFF2-40B4-BE49-F238E27FC236}">
                <a16:creationId xmlns:a16="http://schemas.microsoft.com/office/drawing/2014/main" id="{7606979B-0CB1-4249-B2FB-095ED2044486}"/>
              </a:ext>
            </a:extLst>
          </p:cNvPr>
          <p:cNvSpPr>
            <a:spLocks noGrp="1"/>
          </p:cNvSpPr>
          <p:nvPr>
            <p:ph idx="1"/>
          </p:nvPr>
        </p:nvSpPr>
        <p:spPr/>
        <p:txBody>
          <a:bodyPr>
            <a:normAutofit fontScale="70000" lnSpcReduction="20000"/>
          </a:bodyPr>
          <a:lstStyle/>
          <a:p>
            <a:r>
              <a:rPr lang="en-IN" dirty="0"/>
              <a:t>As it turns out, many Machine Learning algorithms and almost all Deep Learning Architectures are incapable of processing </a:t>
            </a:r>
            <a:r>
              <a:rPr lang="en-IN" i="1" dirty="0"/>
              <a:t>strings </a:t>
            </a:r>
            <a:r>
              <a:rPr lang="en-IN" dirty="0"/>
              <a:t>or </a:t>
            </a:r>
            <a:r>
              <a:rPr lang="en-IN" i="1" dirty="0"/>
              <a:t>plain text </a:t>
            </a:r>
            <a:r>
              <a:rPr lang="en-IN" dirty="0"/>
              <a:t>in their raw form. They require numbers as inputs to perform any sort of job, be it classification, regression etc. in broad terms. And with the huge amount of data that is present in the text format, it is imperative to extract knowledge out of it and build applications. Some real world applications of text applications are – sentiment analysis of reviews by Amazon etc., document or news classification or clustering by Google etc.</a:t>
            </a:r>
          </a:p>
          <a:p>
            <a:r>
              <a:rPr lang="en-IN" dirty="0"/>
              <a:t>Let us now define Word Embeddings formally. A Word Embedding format generally tries to map a word using a dictionary to a vector. Let us break this sentence down into finer details to have a clear view.</a:t>
            </a:r>
          </a:p>
          <a:p>
            <a:r>
              <a:rPr lang="en-IN" dirty="0"/>
              <a:t>Take a look at this example – </a:t>
            </a:r>
            <a:r>
              <a:rPr lang="en-IN" b="1" dirty="0"/>
              <a:t>sentence</a:t>
            </a:r>
            <a:r>
              <a:rPr lang="en-IN" dirty="0"/>
              <a:t>=” Word Embeddings are Word converted into numbers ”</a:t>
            </a:r>
          </a:p>
          <a:p>
            <a:r>
              <a:rPr lang="en-IN" dirty="0"/>
              <a:t>A </a:t>
            </a:r>
            <a:r>
              <a:rPr lang="en-IN" i="1" dirty="0"/>
              <a:t>word </a:t>
            </a:r>
            <a:r>
              <a:rPr lang="en-IN" dirty="0"/>
              <a:t>in this </a:t>
            </a:r>
            <a:r>
              <a:rPr lang="en-IN" b="1" dirty="0"/>
              <a:t>sentence</a:t>
            </a:r>
            <a:r>
              <a:rPr lang="en-IN" dirty="0"/>
              <a:t> may be “Embeddings” or “numbers ” etc.</a:t>
            </a:r>
          </a:p>
          <a:p>
            <a:r>
              <a:rPr lang="en-IN" dirty="0"/>
              <a:t>A </a:t>
            </a:r>
            <a:r>
              <a:rPr lang="en-IN" i="1" dirty="0"/>
              <a:t>dictionary </a:t>
            </a:r>
            <a:r>
              <a:rPr lang="en-IN" dirty="0"/>
              <a:t>may be the list of all unique words in the </a:t>
            </a:r>
            <a:r>
              <a:rPr lang="en-IN" b="1" dirty="0"/>
              <a:t>sentence. </a:t>
            </a:r>
            <a:r>
              <a:rPr lang="en-IN" dirty="0"/>
              <a:t>So, a dictionary may look like – [‘</a:t>
            </a:r>
            <a:r>
              <a:rPr lang="en-IN" dirty="0" err="1"/>
              <a:t>Word’,’Embeddings’,’are’,’Converted’,’into’,’numbers</a:t>
            </a:r>
            <a:r>
              <a:rPr lang="en-IN" dirty="0"/>
              <a:t>’]</a:t>
            </a:r>
          </a:p>
          <a:p>
            <a:r>
              <a:rPr lang="en-IN" dirty="0"/>
              <a:t>A ve</a:t>
            </a:r>
            <a:r>
              <a:rPr lang="en-IN" i="1" dirty="0"/>
              <a:t>ctor </a:t>
            </a:r>
            <a:r>
              <a:rPr lang="en-IN" dirty="0"/>
              <a:t>representation of a word may be a one-hot encoded vector where 1 stands for the position where the word exists and 0 everywhere else. The vector representation of “numbers”</a:t>
            </a:r>
            <a:r>
              <a:rPr lang="en-IN" b="1" dirty="0"/>
              <a:t> </a:t>
            </a:r>
            <a:r>
              <a:rPr lang="en-IN" dirty="0"/>
              <a:t>in this format according to the above dictionary is [0,0,0,0,0,1] and of converted is[0,0,0,1,0,0].</a:t>
            </a:r>
          </a:p>
          <a:p>
            <a:endParaRPr lang="en-IN" dirty="0"/>
          </a:p>
        </p:txBody>
      </p:sp>
    </p:spTree>
    <p:extLst>
      <p:ext uri="{BB962C8B-B14F-4D97-AF65-F5344CB8AC3E}">
        <p14:creationId xmlns:p14="http://schemas.microsoft.com/office/powerpoint/2010/main" val="318829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D7C0-33F8-4E59-8B7F-F41EDDF011F5}"/>
              </a:ext>
            </a:extLst>
          </p:cNvPr>
          <p:cNvSpPr>
            <a:spLocks noGrp="1"/>
          </p:cNvSpPr>
          <p:nvPr>
            <p:ph type="title"/>
          </p:nvPr>
        </p:nvSpPr>
        <p:spPr>
          <a:xfrm>
            <a:off x="838200" y="365125"/>
            <a:ext cx="10515600" cy="899471"/>
          </a:xfrm>
        </p:spPr>
        <p:txBody>
          <a:bodyPr/>
          <a:lstStyle/>
          <a:p>
            <a:pPr algn="ctr"/>
            <a:r>
              <a:rPr lang="en-IN" b="1" dirty="0"/>
              <a:t>types of Word Embeddings</a:t>
            </a:r>
          </a:p>
        </p:txBody>
      </p:sp>
      <p:sp>
        <p:nvSpPr>
          <p:cNvPr id="3" name="Content Placeholder 2">
            <a:extLst>
              <a:ext uri="{FF2B5EF4-FFF2-40B4-BE49-F238E27FC236}">
                <a16:creationId xmlns:a16="http://schemas.microsoft.com/office/drawing/2014/main" id="{03CCD5F3-2B68-40A5-B5A3-0D5FE65E46C4}"/>
              </a:ext>
            </a:extLst>
          </p:cNvPr>
          <p:cNvSpPr>
            <a:spLocks noGrp="1"/>
          </p:cNvSpPr>
          <p:nvPr>
            <p:ph idx="1"/>
          </p:nvPr>
        </p:nvSpPr>
        <p:spPr>
          <a:xfrm rot="10800000" flipV="1">
            <a:off x="1070042" y="3429000"/>
            <a:ext cx="10283757" cy="1493196"/>
          </a:xfrm>
        </p:spPr>
        <p:txBody>
          <a:bodyPr/>
          <a:lstStyle/>
          <a:p>
            <a:pPr algn="ctr"/>
            <a:r>
              <a:rPr lang="en-IN" dirty="0"/>
              <a:t>Frequency based Embedding</a:t>
            </a:r>
          </a:p>
          <a:p>
            <a:pPr algn="ctr"/>
            <a:r>
              <a:rPr lang="en-IN" dirty="0"/>
              <a:t>Prediction based Embedding</a:t>
            </a:r>
          </a:p>
          <a:p>
            <a:endParaRPr lang="en-IN" dirty="0"/>
          </a:p>
        </p:txBody>
      </p:sp>
    </p:spTree>
    <p:extLst>
      <p:ext uri="{BB962C8B-B14F-4D97-AF65-F5344CB8AC3E}">
        <p14:creationId xmlns:p14="http://schemas.microsoft.com/office/powerpoint/2010/main" val="239414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E6DEFF-3E4D-4D87-B48F-23CC11D58F06}"/>
              </a:ext>
            </a:extLst>
          </p:cNvPr>
          <p:cNvSpPr/>
          <p:nvPr/>
        </p:nvSpPr>
        <p:spPr>
          <a:xfrm>
            <a:off x="739302" y="428017"/>
            <a:ext cx="8404698" cy="4801314"/>
          </a:xfrm>
          <a:prstGeom prst="rect">
            <a:avLst/>
          </a:prstGeom>
        </p:spPr>
        <p:txBody>
          <a:bodyPr wrap="square">
            <a:spAutoFit/>
          </a:bodyPr>
          <a:lstStyle/>
          <a:p>
            <a:r>
              <a:rPr lang="en-IN" dirty="0">
                <a:solidFill>
                  <a:srgbClr val="595858"/>
                </a:solidFill>
                <a:latin typeface="roboto"/>
              </a:rPr>
              <a:t>There are generally three types of vectors that we encounter under this category.</a:t>
            </a: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US" dirty="0">
              <a:solidFill>
                <a:srgbClr val="595858"/>
              </a:solidFill>
              <a:latin typeface="roboto"/>
            </a:endParaRPr>
          </a:p>
          <a:p>
            <a:endParaRPr lang="en-IN" dirty="0">
              <a:solidFill>
                <a:srgbClr val="595858"/>
              </a:solidFill>
              <a:latin typeface="roboto"/>
            </a:endParaRPr>
          </a:p>
          <a:p>
            <a:endParaRPr lang="en-US" dirty="0">
              <a:solidFill>
                <a:srgbClr val="595858"/>
              </a:solidFill>
              <a:latin typeface="roboto"/>
            </a:endParaRPr>
          </a:p>
          <a:p>
            <a:endParaRPr lang="en-IN" dirty="0">
              <a:solidFill>
                <a:srgbClr val="595858"/>
              </a:solidFill>
              <a:latin typeface="roboto"/>
            </a:endParaRPr>
          </a:p>
          <a:p>
            <a:pPr algn="ctr">
              <a:buFont typeface="+mj-lt"/>
              <a:buAutoNum type="arabicPeriod"/>
            </a:pPr>
            <a:r>
              <a:rPr lang="en-IN" dirty="0">
                <a:solidFill>
                  <a:srgbClr val="595858"/>
                </a:solidFill>
                <a:latin typeface="roboto"/>
              </a:rPr>
              <a:t>Count Vector</a:t>
            </a:r>
          </a:p>
          <a:p>
            <a:pPr algn="ctr">
              <a:buFont typeface="+mj-lt"/>
              <a:buAutoNum type="arabicPeriod"/>
            </a:pPr>
            <a:r>
              <a:rPr lang="en-IN" dirty="0">
                <a:solidFill>
                  <a:srgbClr val="595858"/>
                </a:solidFill>
                <a:latin typeface="roboto"/>
              </a:rPr>
              <a:t>TF-IDF Vector</a:t>
            </a:r>
          </a:p>
          <a:p>
            <a:pPr algn="ctr">
              <a:buFont typeface="+mj-lt"/>
              <a:buAutoNum type="arabicPeriod"/>
            </a:pPr>
            <a:r>
              <a:rPr lang="en-IN" dirty="0">
                <a:solidFill>
                  <a:srgbClr val="595858"/>
                </a:solidFill>
                <a:latin typeface="roboto"/>
              </a:rPr>
              <a:t>Co-Occurrence Vector</a:t>
            </a:r>
            <a:endParaRPr lang="en-IN" b="0" i="0" dirty="0">
              <a:solidFill>
                <a:srgbClr val="595858"/>
              </a:solidFill>
              <a:effectLst/>
              <a:latin typeface="roboto"/>
            </a:endParaRPr>
          </a:p>
        </p:txBody>
      </p:sp>
    </p:spTree>
    <p:extLst>
      <p:ext uri="{BB962C8B-B14F-4D97-AF65-F5344CB8AC3E}">
        <p14:creationId xmlns:p14="http://schemas.microsoft.com/office/powerpoint/2010/main" val="251242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A58B6-3B7D-4703-8C52-67EA8D2AC199}"/>
              </a:ext>
            </a:extLst>
          </p:cNvPr>
          <p:cNvSpPr/>
          <p:nvPr/>
        </p:nvSpPr>
        <p:spPr>
          <a:xfrm>
            <a:off x="3589507" y="359923"/>
            <a:ext cx="3219894" cy="369332"/>
          </a:xfrm>
          <a:prstGeom prst="rect">
            <a:avLst/>
          </a:prstGeom>
        </p:spPr>
        <p:txBody>
          <a:bodyPr wrap="square">
            <a:spAutoFit/>
          </a:bodyPr>
          <a:lstStyle/>
          <a:p>
            <a:pPr algn="ctr"/>
            <a:r>
              <a:rPr lang="en-IN" b="1" dirty="0">
                <a:solidFill>
                  <a:srgbClr val="333333"/>
                </a:solidFill>
                <a:latin typeface="poppins"/>
              </a:rPr>
              <a:t>Count Vector</a:t>
            </a:r>
            <a:endParaRPr lang="en-IN" b="1" i="0" dirty="0">
              <a:solidFill>
                <a:srgbClr val="333333"/>
              </a:solidFill>
              <a:effectLst/>
              <a:latin typeface="poppins"/>
            </a:endParaRPr>
          </a:p>
        </p:txBody>
      </p:sp>
      <p:sp>
        <p:nvSpPr>
          <p:cNvPr id="5" name="Rectangle 4">
            <a:extLst>
              <a:ext uri="{FF2B5EF4-FFF2-40B4-BE49-F238E27FC236}">
                <a16:creationId xmlns:a16="http://schemas.microsoft.com/office/drawing/2014/main" id="{28A5D481-ADD2-4E6B-8DB5-C3CC8EA0FA4C}"/>
              </a:ext>
            </a:extLst>
          </p:cNvPr>
          <p:cNvSpPr/>
          <p:nvPr/>
        </p:nvSpPr>
        <p:spPr>
          <a:xfrm>
            <a:off x="515566" y="1040861"/>
            <a:ext cx="11313268" cy="5355312"/>
          </a:xfrm>
          <a:prstGeom prst="rect">
            <a:avLst/>
          </a:prstGeom>
        </p:spPr>
        <p:txBody>
          <a:bodyPr wrap="square">
            <a:spAutoFit/>
          </a:bodyPr>
          <a:lstStyle/>
          <a:p>
            <a:r>
              <a:rPr lang="en-IN" dirty="0">
                <a:solidFill>
                  <a:srgbClr val="595858"/>
                </a:solidFill>
                <a:latin typeface="roboto"/>
              </a:rPr>
              <a:t>Consider a Corpus C of D documents {d1,d2…..</a:t>
            </a:r>
            <a:r>
              <a:rPr lang="en-IN" dirty="0" err="1">
                <a:solidFill>
                  <a:srgbClr val="595858"/>
                </a:solidFill>
                <a:latin typeface="roboto"/>
              </a:rPr>
              <a:t>dD</a:t>
            </a:r>
            <a:r>
              <a:rPr lang="en-IN" dirty="0">
                <a:solidFill>
                  <a:srgbClr val="595858"/>
                </a:solidFill>
                <a:latin typeface="roboto"/>
              </a:rPr>
              <a:t>} and N unique tokens extracted out of the corpus C. The N tokens will form our dictionary and the size of the Count Vector matrix M will be given by D X N. Each row in the matrix M contains the frequency of tokens in document D(</a:t>
            </a:r>
            <a:r>
              <a:rPr lang="en-IN" dirty="0" err="1">
                <a:solidFill>
                  <a:srgbClr val="595858"/>
                </a:solidFill>
                <a:latin typeface="roboto"/>
              </a:rPr>
              <a:t>i</a:t>
            </a:r>
            <a:r>
              <a:rPr lang="en-IN" dirty="0">
                <a:solidFill>
                  <a:srgbClr val="595858"/>
                </a:solidFill>
                <a:latin typeface="roboto"/>
              </a:rPr>
              <a:t>).</a:t>
            </a:r>
          </a:p>
          <a:p>
            <a:endParaRPr lang="en-US" dirty="0">
              <a:solidFill>
                <a:srgbClr val="595858"/>
              </a:solidFill>
              <a:latin typeface="roboto"/>
            </a:endParaRPr>
          </a:p>
          <a:p>
            <a:endParaRPr lang="en-IN" dirty="0">
              <a:solidFill>
                <a:srgbClr val="595858"/>
              </a:solidFill>
              <a:latin typeface="roboto"/>
            </a:endParaRPr>
          </a:p>
          <a:p>
            <a:r>
              <a:rPr lang="en-IN" dirty="0">
                <a:solidFill>
                  <a:srgbClr val="595858"/>
                </a:solidFill>
                <a:latin typeface="roboto"/>
              </a:rPr>
              <a:t>Let us understand this using a simple example.</a:t>
            </a:r>
          </a:p>
          <a:p>
            <a:endParaRPr lang="en-US" dirty="0">
              <a:solidFill>
                <a:srgbClr val="595858"/>
              </a:solidFill>
              <a:latin typeface="roboto"/>
            </a:endParaRPr>
          </a:p>
          <a:p>
            <a:endParaRPr lang="en-IN" dirty="0">
              <a:solidFill>
                <a:srgbClr val="595858"/>
              </a:solidFill>
              <a:latin typeface="roboto"/>
            </a:endParaRPr>
          </a:p>
          <a:p>
            <a:r>
              <a:rPr lang="en-IN" dirty="0">
                <a:solidFill>
                  <a:srgbClr val="595858"/>
                </a:solidFill>
                <a:latin typeface="roboto"/>
              </a:rPr>
              <a:t>D1: He is a lazy boy. She is also lazy.</a:t>
            </a:r>
          </a:p>
          <a:p>
            <a:endParaRPr lang="en-IN" dirty="0">
              <a:solidFill>
                <a:srgbClr val="595858"/>
              </a:solidFill>
              <a:latin typeface="roboto"/>
            </a:endParaRPr>
          </a:p>
          <a:p>
            <a:r>
              <a:rPr lang="en-IN" dirty="0">
                <a:solidFill>
                  <a:srgbClr val="595858"/>
                </a:solidFill>
                <a:latin typeface="roboto"/>
              </a:rPr>
              <a:t>D2: Neeraj is a lazy person.</a:t>
            </a:r>
          </a:p>
          <a:p>
            <a:endParaRPr lang="en-IN" dirty="0">
              <a:solidFill>
                <a:srgbClr val="595858"/>
              </a:solidFill>
              <a:latin typeface="roboto"/>
            </a:endParaRPr>
          </a:p>
          <a:p>
            <a:r>
              <a:rPr lang="en-IN" dirty="0">
                <a:solidFill>
                  <a:srgbClr val="595858"/>
                </a:solidFill>
                <a:latin typeface="roboto"/>
              </a:rPr>
              <a:t>The dictionary created may be a list of unique tokens(words) in the corpus</a:t>
            </a:r>
          </a:p>
          <a:p>
            <a:endParaRPr lang="en-IN" dirty="0">
              <a:solidFill>
                <a:srgbClr val="595858"/>
              </a:solidFill>
              <a:latin typeface="roboto"/>
            </a:endParaRPr>
          </a:p>
          <a:p>
            <a:r>
              <a:rPr lang="en-IN" dirty="0">
                <a:solidFill>
                  <a:srgbClr val="595858"/>
                </a:solidFill>
                <a:latin typeface="roboto"/>
              </a:rPr>
              <a:t>=[‘</a:t>
            </a:r>
            <a:r>
              <a:rPr lang="en-IN" dirty="0" err="1">
                <a:solidFill>
                  <a:srgbClr val="595858"/>
                </a:solidFill>
                <a:latin typeface="roboto"/>
              </a:rPr>
              <a:t>He’,’She’,’lazy’,’boy’,’Neeraj’,’person</a:t>
            </a:r>
            <a:r>
              <a:rPr lang="en-IN" dirty="0">
                <a:solidFill>
                  <a:srgbClr val="595858"/>
                </a:solidFill>
                <a:latin typeface="roboto"/>
              </a:rPr>
              <a:t>’]</a:t>
            </a:r>
          </a:p>
          <a:p>
            <a:endParaRPr lang="en-US" dirty="0">
              <a:solidFill>
                <a:srgbClr val="595858"/>
              </a:solidFill>
              <a:latin typeface="roboto"/>
            </a:endParaRPr>
          </a:p>
          <a:p>
            <a:endParaRPr lang="en-IN" dirty="0">
              <a:solidFill>
                <a:srgbClr val="595858"/>
              </a:solidFill>
              <a:latin typeface="roboto"/>
            </a:endParaRPr>
          </a:p>
          <a:p>
            <a:r>
              <a:rPr lang="en-IN" dirty="0">
                <a:solidFill>
                  <a:srgbClr val="595858"/>
                </a:solidFill>
                <a:latin typeface="roboto"/>
              </a:rPr>
              <a:t>Here, D=2, N=6</a:t>
            </a:r>
          </a:p>
          <a:p>
            <a:r>
              <a:rPr lang="en-IN" dirty="0">
                <a:solidFill>
                  <a:srgbClr val="595858"/>
                </a:solidFill>
                <a:latin typeface="roboto"/>
              </a:rPr>
              <a:t>The count matrix M of size 2 X 6 will be represented as –</a:t>
            </a:r>
            <a:endParaRPr lang="en-IN" b="0" i="0" dirty="0">
              <a:solidFill>
                <a:srgbClr val="595858"/>
              </a:solidFill>
              <a:effectLst/>
              <a:latin typeface="roboto"/>
            </a:endParaRPr>
          </a:p>
        </p:txBody>
      </p:sp>
    </p:spTree>
    <p:extLst>
      <p:ext uri="{BB962C8B-B14F-4D97-AF65-F5344CB8AC3E}">
        <p14:creationId xmlns:p14="http://schemas.microsoft.com/office/powerpoint/2010/main" val="285346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C45A7F-04F1-4338-98DA-D591F7757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986" y="551995"/>
            <a:ext cx="4869602" cy="1143099"/>
          </a:xfrm>
          <a:prstGeom prst="rect">
            <a:avLst/>
          </a:prstGeom>
        </p:spPr>
      </p:pic>
      <p:sp>
        <p:nvSpPr>
          <p:cNvPr id="5" name="Rectangle 4">
            <a:extLst>
              <a:ext uri="{FF2B5EF4-FFF2-40B4-BE49-F238E27FC236}">
                <a16:creationId xmlns:a16="http://schemas.microsoft.com/office/drawing/2014/main" id="{FE308B1A-86D9-4C32-A95A-3710EE323508}"/>
              </a:ext>
            </a:extLst>
          </p:cNvPr>
          <p:cNvSpPr/>
          <p:nvPr/>
        </p:nvSpPr>
        <p:spPr>
          <a:xfrm>
            <a:off x="0" y="2042809"/>
            <a:ext cx="12192000" cy="4524315"/>
          </a:xfrm>
          <a:prstGeom prst="rect">
            <a:avLst/>
          </a:prstGeom>
        </p:spPr>
        <p:txBody>
          <a:bodyPr wrap="square">
            <a:spAutoFit/>
          </a:bodyPr>
          <a:lstStyle/>
          <a:p>
            <a:r>
              <a:rPr lang="en-IN" dirty="0">
                <a:solidFill>
                  <a:srgbClr val="595858"/>
                </a:solidFill>
                <a:latin typeface="roboto"/>
              </a:rPr>
              <a:t>Now, a column can also be understood as word vector for the corresponding word in the matrix M. For example, the word vector for ‘lazy’ in the above matrix is [2,1] and so </a:t>
            </a:r>
            <a:r>
              <a:rPr lang="en-IN" dirty="0" err="1">
                <a:solidFill>
                  <a:srgbClr val="595858"/>
                </a:solidFill>
                <a:latin typeface="roboto"/>
              </a:rPr>
              <a:t>on.Here</a:t>
            </a:r>
            <a:r>
              <a:rPr lang="en-IN" dirty="0">
                <a:solidFill>
                  <a:srgbClr val="595858"/>
                </a:solidFill>
                <a:latin typeface="roboto"/>
              </a:rPr>
              <a:t>, the </a:t>
            </a:r>
            <a:r>
              <a:rPr lang="en-IN" i="1" dirty="0">
                <a:solidFill>
                  <a:srgbClr val="595858"/>
                </a:solidFill>
                <a:latin typeface="roboto"/>
              </a:rPr>
              <a:t>rows</a:t>
            </a:r>
            <a:r>
              <a:rPr lang="en-IN" dirty="0">
                <a:solidFill>
                  <a:srgbClr val="595858"/>
                </a:solidFill>
                <a:latin typeface="roboto"/>
              </a:rPr>
              <a:t> correspond to the </a:t>
            </a:r>
            <a:r>
              <a:rPr lang="en-IN" i="1" dirty="0">
                <a:solidFill>
                  <a:srgbClr val="595858"/>
                </a:solidFill>
                <a:latin typeface="roboto"/>
              </a:rPr>
              <a:t>documents</a:t>
            </a:r>
            <a:r>
              <a:rPr lang="en-IN" dirty="0">
                <a:solidFill>
                  <a:srgbClr val="595858"/>
                </a:solidFill>
                <a:latin typeface="roboto"/>
              </a:rPr>
              <a:t> in the corpus and the </a:t>
            </a:r>
            <a:r>
              <a:rPr lang="en-IN" i="1" dirty="0">
                <a:solidFill>
                  <a:srgbClr val="595858"/>
                </a:solidFill>
                <a:latin typeface="roboto"/>
              </a:rPr>
              <a:t>columns</a:t>
            </a:r>
            <a:r>
              <a:rPr lang="en-IN" dirty="0">
                <a:solidFill>
                  <a:srgbClr val="595858"/>
                </a:solidFill>
                <a:latin typeface="roboto"/>
              </a:rPr>
              <a:t> correspond to the </a:t>
            </a:r>
            <a:r>
              <a:rPr lang="en-IN" i="1" dirty="0">
                <a:solidFill>
                  <a:srgbClr val="595858"/>
                </a:solidFill>
                <a:latin typeface="roboto"/>
              </a:rPr>
              <a:t>tokens</a:t>
            </a:r>
            <a:r>
              <a:rPr lang="en-IN" dirty="0">
                <a:solidFill>
                  <a:srgbClr val="595858"/>
                </a:solidFill>
                <a:latin typeface="roboto"/>
              </a:rPr>
              <a:t> in the dictionary. The second row in the above matrix may be read as – D2 contains ‘lazy’: once, ‘Neeraj’: once and ‘person’ once.</a:t>
            </a:r>
          </a:p>
          <a:p>
            <a:r>
              <a:rPr lang="en-IN" dirty="0">
                <a:solidFill>
                  <a:srgbClr val="595858"/>
                </a:solidFill>
                <a:latin typeface="roboto"/>
              </a:rPr>
              <a:t>Now there may be quite a few variations while preparing the above matrix M. The variations will be generally in-</a:t>
            </a:r>
          </a:p>
          <a:p>
            <a:pPr>
              <a:buFont typeface="+mj-lt"/>
              <a:buAutoNum type="arabicPeriod"/>
            </a:pPr>
            <a:r>
              <a:rPr lang="en-IN" dirty="0">
                <a:solidFill>
                  <a:srgbClr val="595858"/>
                </a:solidFill>
                <a:latin typeface="roboto"/>
              </a:rPr>
              <a:t>The way dictionary is prepared.</a:t>
            </a:r>
            <a:br>
              <a:rPr lang="en-IN" dirty="0">
                <a:solidFill>
                  <a:srgbClr val="595858"/>
                </a:solidFill>
                <a:latin typeface="roboto"/>
              </a:rPr>
            </a:br>
            <a:r>
              <a:rPr lang="en-IN" dirty="0">
                <a:solidFill>
                  <a:srgbClr val="595858"/>
                </a:solidFill>
                <a:latin typeface="roboto"/>
              </a:rPr>
              <a:t>Why? Because in real world applications we might have a corpus which contains millions of documents. And with millions of document, we can extract hundreds of millions of unique words. So basically, the matrix that will be prepared like above will be a very sparse one and inefficient for any computation. So an alternative to using every unique word as a dictionary element would be to pick say top 10,000 words based on frequency and then prepare a dictionary.</a:t>
            </a:r>
          </a:p>
          <a:p>
            <a:pPr>
              <a:buFont typeface="+mj-lt"/>
              <a:buAutoNum type="arabicPeriod"/>
            </a:pPr>
            <a:r>
              <a:rPr lang="en-IN" dirty="0">
                <a:solidFill>
                  <a:srgbClr val="595858"/>
                </a:solidFill>
                <a:latin typeface="roboto"/>
              </a:rPr>
              <a:t>The way count is taken for each word.</a:t>
            </a:r>
            <a:br>
              <a:rPr lang="en-IN" dirty="0">
                <a:solidFill>
                  <a:srgbClr val="595858"/>
                </a:solidFill>
                <a:latin typeface="roboto"/>
              </a:rPr>
            </a:br>
            <a:r>
              <a:rPr lang="en-IN" dirty="0">
                <a:solidFill>
                  <a:srgbClr val="595858"/>
                </a:solidFill>
                <a:latin typeface="roboto"/>
              </a:rPr>
              <a:t>We may either take the frequency (number of times a word has appeared in the document) or the presence(has the word appeared in the document?) to be the entry in the count matrix M. But generally, frequency method is preferred over the latter.</a:t>
            </a:r>
          </a:p>
          <a:p>
            <a:r>
              <a:rPr lang="en-IN" dirty="0">
                <a:solidFill>
                  <a:srgbClr val="595858"/>
                </a:solidFill>
                <a:latin typeface="roboto"/>
              </a:rPr>
              <a:t>Below is a representational image of the matrix M for easy understanding.</a:t>
            </a:r>
            <a:endParaRPr lang="en-IN" b="0" i="0" dirty="0">
              <a:solidFill>
                <a:srgbClr val="595858"/>
              </a:solidFill>
              <a:effectLst/>
              <a:latin typeface="roboto"/>
            </a:endParaRPr>
          </a:p>
        </p:txBody>
      </p:sp>
    </p:spTree>
    <p:extLst>
      <p:ext uri="{BB962C8B-B14F-4D97-AF65-F5344CB8AC3E}">
        <p14:creationId xmlns:p14="http://schemas.microsoft.com/office/powerpoint/2010/main" val="339988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analyticsvidhya.com/wp-content/uploads/2017/06/04164920/count-vector.png">
            <a:extLst>
              <a:ext uri="{FF2B5EF4-FFF2-40B4-BE49-F238E27FC236}">
                <a16:creationId xmlns:a16="http://schemas.microsoft.com/office/drawing/2014/main" id="{CE6F0061-4470-46A1-AC8E-7BC90271A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391" y="800100"/>
            <a:ext cx="567568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6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7798-BC71-4496-B7FE-0CECE15C3D8B}"/>
              </a:ext>
            </a:extLst>
          </p:cNvPr>
          <p:cNvSpPr>
            <a:spLocks noGrp="1"/>
          </p:cNvSpPr>
          <p:nvPr>
            <p:ph type="title"/>
          </p:nvPr>
        </p:nvSpPr>
        <p:spPr/>
        <p:txBody>
          <a:bodyPr/>
          <a:lstStyle/>
          <a:p>
            <a:pPr algn="ctr"/>
            <a:r>
              <a:rPr lang="en-IN" dirty="0"/>
              <a:t>NLP</a:t>
            </a:r>
          </a:p>
        </p:txBody>
      </p:sp>
      <p:graphicFrame>
        <p:nvGraphicFramePr>
          <p:cNvPr id="4" name="Content Placeholder 3">
            <a:extLst>
              <a:ext uri="{FF2B5EF4-FFF2-40B4-BE49-F238E27FC236}">
                <a16:creationId xmlns:a16="http://schemas.microsoft.com/office/drawing/2014/main" id="{447D87C7-AC37-49D6-9823-F9B58D376EC2}"/>
              </a:ext>
            </a:extLst>
          </p:cNvPr>
          <p:cNvGraphicFramePr>
            <a:graphicFrameLocks noGrp="1"/>
          </p:cNvGraphicFramePr>
          <p:nvPr>
            <p:ph idx="1"/>
            <p:extLst>
              <p:ext uri="{D42A27DB-BD31-4B8C-83A1-F6EECF244321}">
                <p14:modId xmlns:p14="http://schemas.microsoft.com/office/powerpoint/2010/main" val="1368784423"/>
              </p:ext>
            </p:extLst>
          </p:nvPr>
        </p:nvGraphicFramePr>
        <p:xfrm>
          <a:off x="398835" y="1770434"/>
          <a:ext cx="11459182" cy="9326880"/>
        </p:xfrm>
        <a:graphic>
          <a:graphicData uri="http://schemas.openxmlformats.org/drawingml/2006/table">
            <a:tbl>
              <a:tblPr/>
              <a:tblGrid>
                <a:gridCol w="27679">
                  <a:extLst>
                    <a:ext uri="{9D8B030D-6E8A-4147-A177-3AD203B41FA5}">
                      <a16:colId xmlns:a16="http://schemas.microsoft.com/office/drawing/2014/main" val="860732899"/>
                    </a:ext>
                  </a:extLst>
                </a:gridCol>
                <a:gridCol w="11431503">
                  <a:extLst>
                    <a:ext uri="{9D8B030D-6E8A-4147-A177-3AD203B41FA5}">
                      <a16:colId xmlns:a16="http://schemas.microsoft.com/office/drawing/2014/main" val="494344575"/>
                    </a:ext>
                  </a:extLst>
                </a:gridCol>
              </a:tblGrid>
              <a:tr h="4581728">
                <a:tc>
                  <a:txBody>
                    <a:bodyPr/>
                    <a:lstStyle/>
                    <a:p>
                      <a:r>
                        <a:rPr lang="en-IN">
                          <a:effectLst/>
                          <a:latin typeface="Courier New" panose="02070309020205020404" pitchFamily="49" charset="0"/>
                        </a:rPr>
                        <a:t> </a:t>
                      </a:r>
                    </a:p>
                  </a:txBody>
                  <a:tcPr marL="0" marR="0" marT="0" marB="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4060A0"/>
                    </a:solidFill>
                  </a:tcPr>
                </a:tc>
                <a:tc>
                  <a:txBody>
                    <a:bodyPr/>
                    <a:lstStyle/>
                    <a:p>
                      <a:r>
                        <a:rPr lang="en-IN" dirty="0">
                          <a:solidFill>
                            <a:srgbClr val="9B0000"/>
                          </a:solidFill>
                          <a:effectLst/>
                        </a:rPr>
                        <a:t> </a:t>
                      </a:r>
                      <a:r>
                        <a:rPr lang="en-IN" dirty="0">
                          <a:solidFill>
                            <a:srgbClr val="E06000"/>
                          </a:solidFill>
                          <a:effectLst/>
                        </a:rPr>
                        <a:t>import</a:t>
                      </a:r>
                      <a:r>
                        <a:rPr lang="en-IN" dirty="0">
                          <a:effectLst/>
                        </a:rPr>
                        <a:t> </a:t>
                      </a:r>
                      <a:r>
                        <a:rPr lang="en-IN" dirty="0" err="1">
                          <a:effectLst/>
                        </a:rPr>
                        <a:t>nltk</a:t>
                      </a:r>
                      <a:r>
                        <a:rPr lang="en-IN" dirty="0">
                          <a:effectLst/>
                        </a:rPr>
                        <a:t> </a:t>
                      </a:r>
                    </a:p>
                    <a:p>
                      <a:r>
                        <a:rPr lang="en-IN" dirty="0">
                          <a:solidFill>
                            <a:srgbClr val="9B0000"/>
                          </a:solidFill>
                          <a:effectLst/>
                        </a:rPr>
                        <a:t> </a:t>
                      </a:r>
                      <a:r>
                        <a:rPr lang="en-IN" dirty="0" err="1">
                          <a:effectLst/>
                        </a:rPr>
                        <a:t>nltk.download</a:t>
                      </a:r>
                      <a:r>
                        <a:rPr lang="en-IN" dirty="0">
                          <a:effectLst/>
                        </a:rPr>
                        <a:t>()</a:t>
                      </a:r>
                    </a:p>
                    <a:p>
                      <a:r>
                        <a:rPr lang="en-IN" sz="1800" kern="1200" dirty="0">
                          <a:solidFill>
                            <a:schemeClr val="tx1"/>
                          </a:solidFill>
                          <a:effectLst/>
                          <a:latin typeface="+mn-lt"/>
                          <a:ea typeface="+mn-ea"/>
                          <a:cs typeface="+mn-cs"/>
                        </a:rPr>
                        <a:t>from</a:t>
                      </a:r>
                      <a:r>
                        <a:rPr lang="en-IN" dirty="0"/>
                        <a:t> </a:t>
                      </a:r>
                      <a:r>
                        <a:rPr lang="en-IN" dirty="0" err="1"/>
                        <a:t>nltk.book</a:t>
                      </a:r>
                      <a:r>
                        <a:rPr lang="en-IN" dirty="0"/>
                        <a:t> </a:t>
                      </a:r>
                      <a:r>
                        <a:rPr lang="en-IN" sz="1800" kern="1200" dirty="0">
                          <a:solidFill>
                            <a:schemeClr val="tx1"/>
                          </a:solidFill>
                          <a:effectLst/>
                          <a:latin typeface="+mn-lt"/>
                          <a:ea typeface="+mn-ea"/>
                          <a:cs typeface="+mn-cs"/>
                        </a:rPr>
                        <a:t>import</a:t>
                      </a:r>
                      <a:r>
                        <a:rPr lang="en-IN" dirty="0"/>
                        <a:t> *</a:t>
                      </a:r>
                    </a:p>
                    <a:p>
                      <a:endParaRPr lang="en-IN" dirty="0"/>
                    </a:p>
                    <a:p>
                      <a:endParaRPr lang="en-IN" dirty="0"/>
                    </a:p>
                    <a:p>
                      <a:r>
                        <a:rPr lang="en-IN" dirty="0"/>
                        <a:t>text1.concordance(</a:t>
                      </a:r>
                      <a:r>
                        <a:rPr lang="en-IN" sz="1800" kern="1200" dirty="0">
                          <a:solidFill>
                            <a:schemeClr val="tx1"/>
                          </a:solidFill>
                          <a:effectLst/>
                          <a:latin typeface="+mn-lt"/>
                          <a:ea typeface="+mn-ea"/>
                          <a:cs typeface="+mn-cs"/>
                        </a:rPr>
                        <a:t>"monstrous"</a:t>
                      </a:r>
                      <a:r>
                        <a:rPr lang="en-IN" dirty="0"/>
                        <a:t>)</a:t>
                      </a:r>
                    </a:p>
                    <a:p>
                      <a:r>
                        <a:rPr lang="en-IN" sz="1800" b="0" i="0" kern="1200" dirty="0">
                          <a:solidFill>
                            <a:schemeClr val="tx1"/>
                          </a:solidFill>
                          <a:effectLst/>
                          <a:highlight>
                            <a:srgbClr val="808080"/>
                          </a:highlight>
                          <a:latin typeface="+mn-lt"/>
                          <a:ea typeface="+mn-ea"/>
                          <a:cs typeface="+mn-cs"/>
                        </a:rPr>
                        <a:t> A concordance view shows us every occurrence of a given word, together with some context</a:t>
                      </a:r>
                      <a:endParaRPr lang="en-IN" dirty="0">
                        <a:highlight>
                          <a:srgbClr val="808080"/>
                        </a:highlight>
                      </a:endParaRPr>
                    </a:p>
                    <a:p>
                      <a:endParaRPr lang="en-IN" dirty="0"/>
                    </a:p>
                    <a:p>
                      <a:r>
                        <a:rPr lang="en-IN" dirty="0"/>
                        <a:t>text1.similar(</a:t>
                      </a:r>
                      <a:r>
                        <a:rPr lang="en-IN" sz="1800" kern="1200" dirty="0">
                          <a:solidFill>
                            <a:schemeClr val="tx1"/>
                          </a:solidFill>
                          <a:effectLst/>
                          <a:latin typeface="+mn-lt"/>
                          <a:ea typeface="+mn-ea"/>
                          <a:cs typeface="+mn-cs"/>
                        </a:rPr>
                        <a:t>"monstrous"</a:t>
                      </a:r>
                      <a:r>
                        <a:rPr lang="en-IN" dirty="0"/>
                        <a:t>)</a:t>
                      </a:r>
                    </a:p>
                    <a:p>
                      <a:r>
                        <a:rPr lang="en-IN" sz="1800" b="0" i="0" kern="1200" dirty="0">
                          <a:solidFill>
                            <a:schemeClr val="tx1"/>
                          </a:solidFill>
                          <a:effectLst/>
                          <a:highlight>
                            <a:srgbClr val="808080"/>
                          </a:highlight>
                          <a:latin typeface="+mn-lt"/>
                          <a:ea typeface="+mn-ea"/>
                          <a:cs typeface="+mn-cs"/>
                        </a:rPr>
                        <a:t>We can find out by appending the term </a:t>
                      </a:r>
                      <a:r>
                        <a:rPr lang="en-IN" dirty="0">
                          <a:highlight>
                            <a:srgbClr val="808080"/>
                          </a:highlight>
                        </a:rPr>
                        <a:t>similar</a:t>
                      </a:r>
                      <a:r>
                        <a:rPr lang="en-IN" sz="1800" b="0" i="0" kern="1200" dirty="0">
                          <a:solidFill>
                            <a:schemeClr val="tx1"/>
                          </a:solidFill>
                          <a:effectLst/>
                          <a:highlight>
                            <a:srgbClr val="808080"/>
                          </a:highlight>
                          <a:latin typeface="+mn-lt"/>
                          <a:ea typeface="+mn-ea"/>
                          <a:cs typeface="+mn-cs"/>
                        </a:rPr>
                        <a:t> to the name of the text </a:t>
                      </a:r>
                      <a:endParaRPr lang="en-IN" dirty="0">
                        <a:highlight>
                          <a:srgbClr val="808080"/>
                        </a:highlight>
                      </a:endParaRPr>
                    </a:p>
                    <a:p>
                      <a:endParaRPr lang="en-IN" dirty="0"/>
                    </a:p>
                    <a:p>
                      <a:r>
                        <a:rPr lang="en-IN" dirty="0"/>
                        <a:t>text2.common_contexts([</a:t>
                      </a:r>
                      <a:r>
                        <a:rPr lang="en-IN" sz="1800" kern="1200" dirty="0">
                          <a:solidFill>
                            <a:schemeClr val="tx1"/>
                          </a:solidFill>
                          <a:effectLst/>
                          <a:latin typeface="+mn-lt"/>
                          <a:ea typeface="+mn-ea"/>
                          <a:cs typeface="+mn-cs"/>
                        </a:rPr>
                        <a:t>"monstrous"</a:t>
                      </a:r>
                      <a:r>
                        <a:rPr lang="en-IN" dirty="0"/>
                        <a:t>, </a:t>
                      </a:r>
                      <a:r>
                        <a:rPr lang="en-IN" sz="1800" kern="1200" dirty="0">
                          <a:solidFill>
                            <a:schemeClr val="tx1"/>
                          </a:solidFill>
                          <a:effectLst/>
                          <a:latin typeface="+mn-lt"/>
                          <a:ea typeface="+mn-ea"/>
                          <a:cs typeface="+mn-cs"/>
                        </a:rPr>
                        <a:t>"very"</a:t>
                      </a:r>
                      <a:r>
                        <a:rPr lang="en-IN" dirty="0"/>
                        <a:t>])</a:t>
                      </a:r>
                    </a:p>
                    <a:p>
                      <a:endParaRPr lang="en-IN" dirty="0"/>
                    </a:p>
                    <a:p>
                      <a:r>
                        <a:rPr lang="en-IN" sz="1800" b="0" i="0" kern="1200" dirty="0">
                          <a:solidFill>
                            <a:schemeClr val="tx1"/>
                          </a:solidFill>
                          <a:effectLst/>
                          <a:highlight>
                            <a:srgbClr val="808080"/>
                          </a:highlight>
                          <a:latin typeface="+mn-lt"/>
                          <a:ea typeface="+mn-ea"/>
                          <a:cs typeface="+mn-cs"/>
                        </a:rPr>
                        <a:t>The term </a:t>
                      </a:r>
                      <a:r>
                        <a:rPr lang="en-IN" dirty="0" err="1">
                          <a:highlight>
                            <a:srgbClr val="808080"/>
                          </a:highlight>
                        </a:rPr>
                        <a:t>common_contexts</a:t>
                      </a:r>
                      <a:r>
                        <a:rPr lang="en-IN" sz="1800" b="0" i="0" kern="1200" dirty="0">
                          <a:solidFill>
                            <a:schemeClr val="tx1"/>
                          </a:solidFill>
                          <a:effectLst/>
                          <a:highlight>
                            <a:srgbClr val="808080"/>
                          </a:highlight>
                          <a:latin typeface="+mn-lt"/>
                          <a:ea typeface="+mn-ea"/>
                          <a:cs typeface="+mn-cs"/>
                        </a:rPr>
                        <a:t> allows us to examine just the contexts that are shared by two or more words</a:t>
                      </a:r>
                      <a:endParaRPr lang="en-IN" dirty="0">
                        <a:highlight>
                          <a:srgbClr val="808080"/>
                        </a:highlight>
                      </a:endParaRPr>
                    </a:p>
                    <a:p>
                      <a:endParaRPr lang="en-IN" dirty="0"/>
                    </a:p>
                    <a:p>
                      <a:endParaRPr lang="en-IN" dirty="0"/>
                    </a:p>
                    <a:p>
                      <a:endParaRPr lang="en-IN" dirty="0"/>
                    </a:p>
                    <a:p>
                      <a:endParaRPr lang="en-IN" dirty="0"/>
                    </a:p>
                    <a:p>
                      <a:endParaRPr lang="en-IN" dirty="0"/>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p>
                      <a:endParaRPr lang="en-IN" dirty="0">
                        <a:effectLst/>
                      </a:endParaRPr>
                    </a:p>
                  </a:txBody>
                  <a:tcPr marL="0" marR="0" marT="0" marB="0" anchor="ctr">
                    <a:lnL w="762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36283003"/>
                  </a:ext>
                </a:extLst>
              </a:tr>
            </a:tbl>
          </a:graphicData>
        </a:graphic>
      </p:graphicFrame>
    </p:spTree>
    <p:extLst>
      <p:ext uri="{BB962C8B-B14F-4D97-AF65-F5344CB8AC3E}">
        <p14:creationId xmlns:p14="http://schemas.microsoft.com/office/powerpoint/2010/main" val="66494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94845A-4EF8-43F0-B393-FBD34E57BB38}"/>
              </a:ext>
            </a:extLst>
          </p:cNvPr>
          <p:cNvSpPr/>
          <p:nvPr/>
        </p:nvSpPr>
        <p:spPr>
          <a:xfrm>
            <a:off x="933855" y="474345"/>
            <a:ext cx="8210145" cy="5632311"/>
          </a:xfrm>
          <a:prstGeom prst="rect">
            <a:avLst/>
          </a:prstGeom>
        </p:spPr>
        <p:txBody>
          <a:bodyPr wrap="square">
            <a:spAutoFit/>
          </a:bodyPr>
          <a:lstStyle/>
          <a:p>
            <a:r>
              <a:rPr lang="en-IN" dirty="0"/>
              <a:t>from </a:t>
            </a:r>
            <a:r>
              <a:rPr lang="en-IN" dirty="0" err="1"/>
              <a:t>sklearn.feature_extraction.text</a:t>
            </a:r>
            <a:r>
              <a:rPr lang="en-IN" dirty="0"/>
              <a:t> import </a:t>
            </a:r>
            <a:r>
              <a:rPr lang="en-IN" dirty="0" err="1"/>
              <a:t>CountVectorizer</a:t>
            </a:r>
            <a:endParaRPr lang="en-IN" dirty="0"/>
          </a:p>
          <a:p>
            <a:endParaRPr lang="en-IN" dirty="0"/>
          </a:p>
          <a:p>
            <a:r>
              <a:rPr lang="en-IN" dirty="0"/>
              <a:t>document = [“one people help two",</a:t>
            </a:r>
          </a:p>
          <a:p>
            <a:r>
              <a:rPr lang="en-IN" dirty="0"/>
              <a:t>			"Two people help Four peoples",</a:t>
            </a:r>
          </a:p>
          <a:p>
            <a:r>
              <a:rPr lang="en-IN" dirty="0"/>
              <a:t>			"Each people helps many other peoples at </a:t>
            </a:r>
            <a:r>
              <a:rPr lang="en-IN" dirty="0" err="1"/>
              <a:t>longerrun</a:t>
            </a:r>
            <a:r>
              <a:rPr lang="en-IN" dirty="0"/>
              <a:t>"]</a:t>
            </a:r>
          </a:p>
          <a:p>
            <a:endParaRPr lang="en-IN" dirty="0"/>
          </a:p>
          <a:p>
            <a:r>
              <a:rPr lang="en-IN" dirty="0"/>
              <a:t># Create a Vectorizer Object</a:t>
            </a:r>
          </a:p>
          <a:p>
            <a:r>
              <a:rPr lang="en-IN" dirty="0"/>
              <a:t>vectorizer = </a:t>
            </a:r>
            <a:r>
              <a:rPr lang="en-IN" dirty="0" err="1"/>
              <a:t>CountVectorizer</a:t>
            </a:r>
            <a:r>
              <a:rPr lang="en-IN" dirty="0"/>
              <a:t>()</a:t>
            </a:r>
          </a:p>
          <a:p>
            <a:endParaRPr lang="en-IN" dirty="0"/>
          </a:p>
          <a:p>
            <a:r>
              <a:rPr lang="en-IN" dirty="0" err="1"/>
              <a:t>vectorizer.fit</a:t>
            </a:r>
            <a:r>
              <a:rPr lang="en-IN" dirty="0"/>
              <a:t>(document)</a:t>
            </a:r>
          </a:p>
          <a:p>
            <a:endParaRPr lang="en-IN" dirty="0"/>
          </a:p>
          <a:p>
            <a:r>
              <a:rPr lang="en-IN" dirty="0"/>
              <a:t># Printing the identified Unique words along with their indices</a:t>
            </a:r>
          </a:p>
          <a:p>
            <a:r>
              <a:rPr lang="en-IN" dirty="0"/>
              <a:t>print("Vocabulary: ", </a:t>
            </a:r>
            <a:r>
              <a:rPr lang="en-IN" dirty="0" err="1"/>
              <a:t>vectorizer.vocabulary</a:t>
            </a:r>
            <a:r>
              <a:rPr lang="en-IN" dirty="0"/>
              <a:t>_)</a:t>
            </a:r>
          </a:p>
          <a:p>
            <a:endParaRPr lang="en-IN" dirty="0"/>
          </a:p>
          <a:p>
            <a:r>
              <a:rPr lang="en-IN" dirty="0"/>
              <a:t># Encode the Document</a:t>
            </a:r>
          </a:p>
          <a:p>
            <a:r>
              <a:rPr lang="en-IN" dirty="0"/>
              <a:t>vector = </a:t>
            </a:r>
            <a:r>
              <a:rPr lang="en-IN" dirty="0" err="1"/>
              <a:t>vectorizer.transform</a:t>
            </a:r>
            <a:r>
              <a:rPr lang="en-IN" dirty="0"/>
              <a:t>(document)</a:t>
            </a:r>
          </a:p>
          <a:p>
            <a:endParaRPr lang="en-IN" dirty="0"/>
          </a:p>
          <a:p>
            <a:r>
              <a:rPr lang="en-IN" dirty="0"/>
              <a:t># Summarizing the Encoded Texts</a:t>
            </a:r>
          </a:p>
          <a:p>
            <a:r>
              <a:rPr lang="en-IN" dirty="0"/>
              <a:t>print("Encoded Document is:")</a:t>
            </a:r>
          </a:p>
          <a:p>
            <a:r>
              <a:rPr lang="en-IN" dirty="0"/>
              <a:t>print(</a:t>
            </a:r>
            <a:r>
              <a:rPr lang="en-IN" dirty="0" err="1"/>
              <a:t>vector.toarray</a:t>
            </a:r>
            <a:r>
              <a:rPr lang="en-IN" dirty="0"/>
              <a:t>())</a:t>
            </a:r>
          </a:p>
        </p:txBody>
      </p:sp>
    </p:spTree>
    <p:extLst>
      <p:ext uri="{BB962C8B-B14F-4D97-AF65-F5344CB8AC3E}">
        <p14:creationId xmlns:p14="http://schemas.microsoft.com/office/powerpoint/2010/main" val="330006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E7A83-1AAD-4A2F-869F-4C8E7D7EEC33}"/>
              </a:ext>
            </a:extLst>
          </p:cNvPr>
          <p:cNvSpPr/>
          <p:nvPr/>
        </p:nvSpPr>
        <p:spPr>
          <a:xfrm>
            <a:off x="3404682" y="603115"/>
            <a:ext cx="3731924" cy="369332"/>
          </a:xfrm>
          <a:prstGeom prst="rect">
            <a:avLst/>
          </a:prstGeom>
        </p:spPr>
        <p:txBody>
          <a:bodyPr wrap="square">
            <a:spAutoFit/>
          </a:bodyPr>
          <a:lstStyle/>
          <a:p>
            <a:pPr algn="ctr"/>
            <a:r>
              <a:rPr lang="en-IN" b="1" dirty="0">
                <a:solidFill>
                  <a:srgbClr val="333333"/>
                </a:solidFill>
                <a:latin typeface="poppins"/>
              </a:rPr>
              <a:t>TF-IDF vectorization</a:t>
            </a:r>
            <a:endParaRPr lang="en-IN" b="1" i="0" dirty="0">
              <a:solidFill>
                <a:srgbClr val="333333"/>
              </a:solidFill>
              <a:effectLst/>
              <a:latin typeface="poppins"/>
            </a:endParaRPr>
          </a:p>
        </p:txBody>
      </p:sp>
      <p:sp>
        <p:nvSpPr>
          <p:cNvPr id="3" name="Rectangle 2">
            <a:extLst>
              <a:ext uri="{FF2B5EF4-FFF2-40B4-BE49-F238E27FC236}">
                <a16:creationId xmlns:a16="http://schemas.microsoft.com/office/drawing/2014/main" id="{73BF28F4-484D-49F3-BD31-7EC852266010}"/>
              </a:ext>
            </a:extLst>
          </p:cNvPr>
          <p:cNvSpPr/>
          <p:nvPr/>
        </p:nvSpPr>
        <p:spPr>
          <a:xfrm>
            <a:off x="807395" y="1731524"/>
            <a:ext cx="10583693" cy="923330"/>
          </a:xfrm>
          <a:prstGeom prst="rect">
            <a:avLst/>
          </a:prstGeom>
        </p:spPr>
        <p:txBody>
          <a:bodyPr wrap="square">
            <a:spAutoFit/>
          </a:bodyPr>
          <a:lstStyle/>
          <a:p>
            <a:r>
              <a:rPr lang="en-IN" dirty="0">
                <a:solidFill>
                  <a:srgbClr val="595858"/>
                </a:solidFill>
                <a:latin typeface="roboto"/>
              </a:rPr>
              <a:t>This is another method which is based on the frequency method but it is different to the count vectorization in the sense that it takes into account not just the occurrence of a word in a single document but in the entire corpus. </a:t>
            </a:r>
            <a:endParaRPr lang="en-IN" dirty="0"/>
          </a:p>
        </p:txBody>
      </p:sp>
      <p:sp>
        <p:nvSpPr>
          <p:cNvPr id="4" name="Rectangle 3">
            <a:extLst>
              <a:ext uri="{FF2B5EF4-FFF2-40B4-BE49-F238E27FC236}">
                <a16:creationId xmlns:a16="http://schemas.microsoft.com/office/drawing/2014/main" id="{DD3B7A4D-73A4-42AD-A52F-5759213C136F}"/>
              </a:ext>
            </a:extLst>
          </p:cNvPr>
          <p:cNvSpPr/>
          <p:nvPr/>
        </p:nvSpPr>
        <p:spPr>
          <a:xfrm>
            <a:off x="564204" y="2801566"/>
            <a:ext cx="11264630" cy="3416320"/>
          </a:xfrm>
          <a:prstGeom prst="rect">
            <a:avLst/>
          </a:prstGeom>
        </p:spPr>
        <p:txBody>
          <a:bodyPr wrap="square">
            <a:spAutoFit/>
          </a:bodyPr>
          <a:lstStyle/>
          <a:p>
            <a:r>
              <a:rPr lang="en-IN" dirty="0">
                <a:solidFill>
                  <a:srgbClr val="595858"/>
                </a:solidFill>
                <a:latin typeface="roboto"/>
              </a:rPr>
              <a:t>This is another method which is based on the frequency method but it is different to the count vectorization in the sense that it takes into account not just the occurrence of a word in a single document but in the entire corpus. So, what is the rationale behind this? Let us try to understand.</a:t>
            </a:r>
          </a:p>
          <a:p>
            <a:r>
              <a:rPr lang="en-IN" dirty="0">
                <a:solidFill>
                  <a:srgbClr val="595858"/>
                </a:solidFill>
                <a:latin typeface="roboto"/>
              </a:rPr>
              <a:t>Common words like ‘is’, ‘the’, ‘a’ etc. tend to appear quite frequently in comparison to the words which are important to a document. For example, a document </a:t>
            </a:r>
            <a:r>
              <a:rPr lang="en-IN" b="1" dirty="0">
                <a:solidFill>
                  <a:srgbClr val="333333"/>
                </a:solidFill>
                <a:latin typeface="roboto"/>
              </a:rPr>
              <a:t>A</a:t>
            </a:r>
            <a:r>
              <a:rPr lang="en-IN" dirty="0">
                <a:solidFill>
                  <a:srgbClr val="595858"/>
                </a:solidFill>
                <a:latin typeface="roboto"/>
              </a:rPr>
              <a:t> on Lionel Messi is going to contain more </a:t>
            </a:r>
            <a:r>
              <a:rPr lang="en-IN" dirty="0" err="1">
                <a:solidFill>
                  <a:srgbClr val="595858"/>
                </a:solidFill>
                <a:latin typeface="roboto"/>
              </a:rPr>
              <a:t>occurences</a:t>
            </a:r>
            <a:r>
              <a:rPr lang="en-IN" dirty="0">
                <a:solidFill>
                  <a:srgbClr val="595858"/>
                </a:solidFill>
                <a:latin typeface="roboto"/>
              </a:rPr>
              <a:t> of the word “Messi” in comparison to other documents. But common words like “the” etc. are also going to be present in higher frequency in almost every document.</a:t>
            </a:r>
          </a:p>
          <a:p>
            <a:endParaRPr lang="en-IN" dirty="0">
              <a:solidFill>
                <a:srgbClr val="595858"/>
              </a:solidFill>
              <a:latin typeface="roboto"/>
            </a:endParaRPr>
          </a:p>
          <a:p>
            <a:r>
              <a:rPr lang="en-IN" dirty="0">
                <a:solidFill>
                  <a:srgbClr val="595858"/>
                </a:solidFill>
                <a:latin typeface="roboto"/>
              </a:rPr>
              <a:t>Ideally, what we would want is to down weight the common words occurring in almost all documents and give more importance to words that appear in a subset of documents.</a:t>
            </a:r>
          </a:p>
          <a:p>
            <a:r>
              <a:rPr lang="en-IN" dirty="0">
                <a:solidFill>
                  <a:srgbClr val="595858"/>
                </a:solidFill>
                <a:latin typeface="roboto"/>
              </a:rPr>
              <a:t>TF-IDF works by penalising these common words by assigning them lower weights while giving importance to words like Messi in a particular document</a:t>
            </a:r>
            <a:endParaRPr lang="en-IN" b="0" i="0" dirty="0">
              <a:solidFill>
                <a:srgbClr val="595858"/>
              </a:solidFill>
              <a:effectLst/>
              <a:latin typeface="roboto"/>
            </a:endParaRPr>
          </a:p>
        </p:txBody>
      </p:sp>
    </p:spTree>
    <p:extLst>
      <p:ext uri="{BB962C8B-B14F-4D97-AF65-F5344CB8AC3E}">
        <p14:creationId xmlns:p14="http://schemas.microsoft.com/office/powerpoint/2010/main" val="421063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1EA5D-9410-4447-AF15-7FD7243D2CBB}"/>
              </a:ext>
            </a:extLst>
          </p:cNvPr>
          <p:cNvSpPr/>
          <p:nvPr/>
        </p:nvSpPr>
        <p:spPr>
          <a:xfrm>
            <a:off x="544749" y="486384"/>
            <a:ext cx="11381362" cy="923330"/>
          </a:xfrm>
          <a:prstGeom prst="rect">
            <a:avLst/>
          </a:prstGeom>
        </p:spPr>
        <p:txBody>
          <a:bodyPr wrap="square">
            <a:spAutoFit/>
          </a:bodyPr>
          <a:lstStyle/>
          <a:p>
            <a:r>
              <a:rPr lang="en-IN" dirty="0">
                <a:solidFill>
                  <a:srgbClr val="595858"/>
                </a:solidFill>
                <a:latin typeface="roboto"/>
              </a:rPr>
              <a:t>Consider the below sample table which gives the count of terms(tokens/words) in two documents.</a:t>
            </a:r>
          </a:p>
          <a:p>
            <a:br>
              <a:rPr lang="en-IN" dirty="0"/>
            </a:br>
            <a:endParaRPr lang="en-IN" dirty="0"/>
          </a:p>
        </p:txBody>
      </p:sp>
      <p:pic>
        <p:nvPicPr>
          <p:cNvPr id="4098" name="Picture 2" descr="https://cdn.analyticsvidhya.com/wp-content/uploads/2017/06/04171138/Tf-IDF.png">
            <a:extLst>
              <a:ext uri="{FF2B5EF4-FFF2-40B4-BE49-F238E27FC236}">
                <a16:creationId xmlns:a16="http://schemas.microsoft.com/office/drawing/2014/main" id="{EAC6F6DF-CFA4-49C4-85A6-DAC8002D5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79" y="1599517"/>
            <a:ext cx="6697696" cy="282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30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1FBFDD-709E-447B-99B0-662B4E06EB0A}"/>
              </a:ext>
            </a:extLst>
          </p:cNvPr>
          <p:cNvSpPr/>
          <p:nvPr/>
        </p:nvSpPr>
        <p:spPr>
          <a:xfrm>
            <a:off x="233464" y="233464"/>
            <a:ext cx="11682919" cy="6463308"/>
          </a:xfrm>
          <a:prstGeom prst="rect">
            <a:avLst/>
          </a:prstGeom>
        </p:spPr>
        <p:txBody>
          <a:bodyPr wrap="square">
            <a:spAutoFit/>
          </a:bodyPr>
          <a:lstStyle/>
          <a:p>
            <a:r>
              <a:rPr lang="en-IN" dirty="0">
                <a:solidFill>
                  <a:srgbClr val="595858"/>
                </a:solidFill>
                <a:latin typeface="roboto"/>
              </a:rPr>
              <a:t>Now, let us define a few terms related to TF-IDF.</a:t>
            </a:r>
          </a:p>
          <a:p>
            <a:r>
              <a:rPr lang="en-IN" dirty="0">
                <a:solidFill>
                  <a:srgbClr val="595858"/>
                </a:solidFill>
                <a:latin typeface="roboto"/>
              </a:rPr>
              <a:t> </a:t>
            </a:r>
          </a:p>
          <a:p>
            <a:r>
              <a:rPr lang="en-IN" dirty="0">
                <a:solidFill>
                  <a:srgbClr val="595858"/>
                </a:solidFill>
                <a:latin typeface="roboto"/>
              </a:rPr>
              <a:t>TF = (Number of times term t appears in a document)/(Number of terms in the document)</a:t>
            </a:r>
          </a:p>
          <a:p>
            <a:r>
              <a:rPr lang="en-IN" dirty="0">
                <a:solidFill>
                  <a:srgbClr val="595858"/>
                </a:solidFill>
                <a:latin typeface="roboto"/>
              </a:rPr>
              <a:t>So, TF(This,Document1) = 1/8</a:t>
            </a:r>
          </a:p>
          <a:p>
            <a:r>
              <a:rPr lang="en-IN" dirty="0">
                <a:solidFill>
                  <a:srgbClr val="595858"/>
                </a:solidFill>
                <a:latin typeface="roboto"/>
              </a:rPr>
              <a:t>TF(This, Document2)=1/5</a:t>
            </a:r>
          </a:p>
          <a:p>
            <a:r>
              <a:rPr lang="en-IN" dirty="0">
                <a:solidFill>
                  <a:srgbClr val="595858"/>
                </a:solidFill>
                <a:latin typeface="roboto"/>
              </a:rPr>
              <a:t>It denotes the contribution of the word to the document </a:t>
            </a:r>
            <a:r>
              <a:rPr lang="en-IN" dirty="0" err="1">
                <a:solidFill>
                  <a:srgbClr val="595858"/>
                </a:solidFill>
                <a:latin typeface="roboto"/>
              </a:rPr>
              <a:t>i.e</a:t>
            </a:r>
            <a:r>
              <a:rPr lang="en-IN" dirty="0">
                <a:solidFill>
                  <a:srgbClr val="595858"/>
                </a:solidFill>
                <a:latin typeface="roboto"/>
              </a:rPr>
              <a:t> words relevant to the document should be frequent. </a:t>
            </a:r>
            <a:r>
              <a:rPr lang="en-IN" dirty="0" err="1">
                <a:solidFill>
                  <a:srgbClr val="595858"/>
                </a:solidFill>
                <a:latin typeface="roboto"/>
              </a:rPr>
              <a:t>eg</a:t>
            </a:r>
            <a:r>
              <a:rPr lang="en-IN" dirty="0">
                <a:solidFill>
                  <a:srgbClr val="595858"/>
                </a:solidFill>
                <a:latin typeface="roboto"/>
              </a:rPr>
              <a:t>: A document about Messi should contain the word ‘Messi’ in large number.</a:t>
            </a:r>
          </a:p>
          <a:p>
            <a:r>
              <a:rPr lang="en-IN" dirty="0">
                <a:solidFill>
                  <a:srgbClr val="595858"/>
                </a:solidFill>
                <a:latin typeface="roboto"/>
              </a:rPr>
              <a:t>IDF = log(N/n), where, N is the number of documents and n is the number of documents a term t has appeared in.</a:t>
            </a:r>
          </a:p>
          <a:p>
            <a:r>
              <a:rPr lang="en-IN" dirty="0">
                <a:solidFill>
                  <a:srgbClr val="595858"/>
                </a:solidFill>
                <a:latin typeface="roboto"/>
              </a:rPr>
              <a:t>where N is the number of documents and n is the number of documents a term t has appeared in.</a:t>
            </a:r>
          </a:p>
          <a:p>
            <a:r>
              <a:rPr lang="en-IN" dirty="0">
                <a:solidFill>
                  <a:srgbClr val="595858"/>
                </a:solidFill>
                <a:latin typeface="roboto"/>
              </a:rPr>
              <a:t>So, IDF(This) = log(2/2) = 0.</a:t>
            </a:r>
          </a:p>
          <a:p>
            <a:r>
              <a:rPr lang="en-IN" dirty="0">
                <a:solidFill>
                  <a:srgbClr val="595858"/>
                </a:solidFill>
                <a:latin typeface="roboto"/>
              </a:rPr>
              <a:t>So, how do we explain the reasoning behind IDF? Ideally, if a word has appeared in all the document, then probably that word is not relevant to a particular document. But if it has appeared in a subset of documents then probably the word is of some relevance to the documents it is present in.</a:t>
            </a:r>
          </a:p>
          <a:p>
            <a:r>
              <a:rPr lang="en-IN" dirty="0">
                <a:solidFill>
                  <a:srgbClr val="595858"/>
                </a:solidFill>
                <a:latin typeface="roboto"/>
              </a:rPr>
              <a:t>Let us compute IDF for the word ‘Messi’.</a:t>
            </a:r>
          </a:p>
          <a:p>
            <a:r>
              <a:rPr lang="en-IN" dirty="0">
                <a:solidFill>
                  <a:srgbClr val="595858"/>
                </a:solidFill>
                <a:latin typeface="roboto"/>
              </a:rPr>
              <a:t>IDF(Messi) = log(2/1) = 0.301.</a:t>
            </a:r>
          </a:p>
          <a:p>
            <a:r>
              <a:rPr lang="en-IN" dirty="0">
                <a:solidFill>
                  <a:srgbClr val="595858"/>
                </a:solidFill>
                <a:latin typeface="roboto"/>
              </a:rPr>
              <a:t>Now, let us compare the TF-IDF for a common word ‘This’ and a word ‘Messi’ which seems to be of relevance to Document 1.</a:t>
            </a:r>
          </a:p>
          <a:p>
            <a:r>
              <a:rPr lang="en-IN" dirty="0">
                <a:solidFill>
                  <a:srgbClr val="595858"/>
                </a:solidFill>
                <a:latin typeface="roboto"/>
              </a:rPr>
              <a:t>TF-IDF(This,Document1) = (1/8) * (0) = 0</a:t>
            </a:r>
          </a:p>
          <a:p>
            <a:r>
              <a:rPr lang="en-IN" dirty="0">
                <a:solidFill>
                  <a:srgbClr val="595858"/>
                </a:solidFill>
                <a:latin typeface="roboto"/>
              </a:rPr>
              <a:t>TF-IDF(This, Document2) = (1/5) * (0) = 0</a:t>
            </a:r>
          </a:p>
          <a:p>
            <a:r>
              <a:rPr lang="en-IN" dirty="0">
                <a:solidFill>
                  <a:srgbClr val="595858"/>
                </a:solidFill>
                <a:latin typeface="roboto"/>
              </a:rPr>
              <a:t>TF-IDF(Messi, Document1) = (4/8)*0.301 = 0.15</a:t>
            </a:r>
          </a:p>
          <a:p>
            <a:r>
              <a:rPr lang="en-IN" dirty="0">
                <a:solidFill>
                  <a:srgbClr val="595858"/>
                </a:solidFill>
                <a:latin typeface="roboto"/>
              </a:rPr>
              <a:t>As, you can see for Document1 , TF-IDF method heavily penalises the word ‘This’ but assigns greater weight to ‘Messi’. So, this may be understood as ‘Messi’ is an important word for Document1 from the context of the entire corpus.</a:t>
            </a:r>
            <a:endParaRPr lang="en-IN" b="0" i="0" dirty="0">
              <a:solidFill>
                <a:srgbClr val="595858"/>
              </a:solidFill>
              <a:effectLst/>
              <a:latin typeface="roboto"/>
            </a:endParaRPr>
          </a:p>
        </p:txBody>
      </p:sp>
    </p:spTree>
    <p:extLst>
      <p:ext uri="{BB962C8B-B14F-4D97-AF65-F5344CB8AC3E}">
        <p14:creationId xmlns:p14="http://schemas.microsoft.com/office/powerpoint/2010/main" val="332138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3EBAC0-2B25-47A5-9A97-4F6B4B68DD0C}"/>
              </a:ext>
            </a:extLst>
          </p:cNvPr>
          <p:cNvSpPr/>
          <p:nvPr/>
        </p:nvSpPr>
        <p:spPr>
          <a:xfrm>
            <a:off x="204282" y="214009"/>
            <a:ext cx="11556458" cy="6186309"/>
          </a:xfrm>
          <a:prstGeom prst="rect">
            <a:avLst/>
          </a:prstGeom>
        </p:spPr>
        <p:txBody>
          <a:bodyPr wrap="square">
            <a:spAutoFit/>
          </a:bodyPr>
          <a:lstStyle/>
          <a:p>
            <a:r>
              <a:rPr lang="en-IN" dirty="0"/>
              <a:t># import required module</a:t>
            </a:r>
          </a:p>
          <a:p>
            <a:r>
              <a:rPr lang="en-IN" dirty="0"/>
              <a:t>from </a:t>
            </a:r>
            <a:r>
              <a:rPr lang="en-IN" dirty="0" err="1"/>
              <a:t>sklearn.feature_extraction.text</a:t>
            </a:r>
            <a:r>
              <a:rPr lang="en-IN" dirty="0"/>
              <a:t> import </a:t>
            </a:r>
            <a:r>
              <a:rPr lang="en-IN" dirty="0" err="1"/>
              <a:t>TfidfVectorizer</a:t>
            </a:r>
            <a:endParaRPr lang="en-IN" dirty="0"/>
          </a:p>
          <a:p>
            <a:endParaRPr lang="en-IN" dirty="0"/>
          </a:p>
          <a:p>
            <a:r>
              <a:rPr lang="en-IN" dirty="0"/>
              <a:t># assign documents</a:t>
            </a:r>
          </a:p>
          <a:p>
            <a:r>
              <a:rPr lang="en-IN" dirty="0"/>
              <a:t>d0 = 'Geeks for geeks'</a:t>
            </a:r>
          </a:p>
          <a:p>
            <a:r>
              <a:rPr lang="en-IN" dirty="0"/>
              <a:t>d1 = 'Geeks'</a:t>
            </a:r>
          </a:p>
          <a:p>
            <a:r>
              <a:rPr lang="en-IN" dirty="0"/>
              <a:t>d2 = 'r2j'</a:t>
            </a:r>
          </a:p>
          <a:p>
            <a:endParaRPr lang="en-IN" dirty="0"/>
          </a:p>
          <a:p>
            <a:r>
              <a:rPr lang="en-IN" dirty="0"/>
              <a:t># merge documents into a single corpus</a:t>
            </a:r>
          </a:p>
          <a:p>
            <a:r>
              <a:rPr lang="en-IN" dirty="0"/>
              <a:t>string = [d0, d1, d2]</a:t>
            </a:r>
          </a:p>
          <a:p>
            <a:endParaRPr lang="en-IN" dirty="0"/>
          </a:p>
          <a:p>
            <a:r>
              <a:rPr lang="en-IN" dirty="0"/>
              <a:t># create object</a:t>
            </a:r>
          </a:p>
          <a:p>
            <a:r>
              <a:rPr lang="en-IN" dirty="0" err="1"/>
              <a:t>tfidf</a:t>
            </a:r>
            <a:r>
              <a:rPr lang="en-IN" dirty="0"/>
              <a:t> = </a:t>
            </a:r>
            <a:r>
              <a:rPr lang="en-IN" dirty="0" err="1"/>
              <a:t>TfidfVectorizer</a:t>
            </a:r>
            <a:r>
              <a:rPr lang="en-IN" dirty="0"/>
              <a:t>()</a:t>
            </a:r>
          </a:p>
          <a:p>
            <a:endParaRPr lang="en-IN" dirty="0"/>
          </a:p>
          <a:p>
            <a:r>
              <a:rPr lang="en-IN" dirty="0"/>
              <a:t># get </a:t>
            </a:r>
            <a:r>
              <a:rPr lang="en-IN" dirty="0" err="1"/>
              <a:t>tf</a:t>
            </a:r>
            <a:r>
              <a:rPr lang="en-IN" dirty="0"/>
              <a:t>-df values</a:t>
            </a:r>
          </a:p>
          <a:p>
            <a:r>
              <a:rPr lang="en-IN" dirty="0"/>
              <a:t>result = </a:t>
            </a:r>
            <a:r>
              <a:rPr lang="en-IN" dirty="0" err="1"/>
              <a:t>tfidf.fit_transform</a:t>
            </a:r>
            <a:r>
              <a:rPr lang="en-IN" dirty="0"/>
              <a:t>(string)</a:t>
            </a:r>
          </a:p>
          <a:p>
            <a:endParaRPr lang="en-IN" dirty="0"/>
          </a:p>
          <a:p>
            <a:r>
              <a:rPr lang="en-IN" dirty="0"/>
              <a:t># get </a:t>
            </a:r>
            <a:r>
              <a:rPr lang="en-IN" dirty="0" err="1"/>
              <a:t>idf</a:t>
            </a:r>
            <a:r>
              <a:rPr lang="en-IN" dirty="0"/>
              <a:t> values</a:t>
            </a:r>
          </a:p>
          <a:p>
            <a:r>
              <a:rPr lang="en-IN" dirty="0"/>
              <a:t>print('\</a:t>
            </a:r>
            <a:r>
              <a:rPr lang="en-IN" dirty="0" err="1"/>
              <a:t>nidf</a:t>
            </a:r>
            <a:r>
              <a:rPr lang="en-IN" dirty="0"/>
              <a:t> values:')</a:t>
            </a:r>
          </a:p>
          <a:p>
            <a:r>
              <a:rPr lang="en-IN" dirty="0"/>
              <a:t>for ele1, ele2 in zip(</a:t>
            </a:r>
            <a:r>
              <a:rPr lang="en-IN" dirty="0" err="1"/>
              <a:t>tfidf.get_feature_names</a:t>
            </a:r>
            <a:r>
              <a:rPr lang="en-IN" dirty="0"/>
              <a:t>(), </a:t>
            </a:r>
            <a:r>
              <a:rPr lang="en-IN" dirty="0" err="1"/>
              <a:t>tfidf.idf</a:t>
            </a:r>
            <a:r>
              <a:rPr lang="en-IN" dirty="0"/>
              <a:t>_):</a:t>
            </a:r>
          </a:p>
          <a:p>
            <a:r>
              <a:rPr lang="en-IN" dirty="0"/>
              <a:t>	print(ele1, ':', ele2)</a:t>
            </a:r>
          </a:p>
          <a:p>
            <a:endParaRPr lang="en-IN" dirty="0"/>
          </a:p>
        </p:txBody>
      </p:sp>
    </p:spTree>
    <p:extLst>
      <p:ext uri="{BB962C8B-B14F-4D97-AF65-F5344CB8AC3E}">
        <p14:creationId xmlns:p14="http://schemas.microsoft.com/office/powerpoint/2010/main" val="305054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BCBFD-9C45-40A1-ADC3-ED2FFE2813B8}"/>
              </a:ext>
            </a:extLst>
          </p:cNvPr>
          <p:cNvSpPr/>
          <p:nvPr/>
        </p:nvSpPr>
        <p:spPr>
          <a:xfrm>
            <a:off x="476655" y="661482"/>
            <a:ext cx="8667345" cy="3139321"/>
          </a:xfrm>
          <a:prstGeom prst="rect">
            <a:avLst/>
          </a:prstGeom>
        </p:spPr>
        <p:txBody>
          <a:bodyPr wrap="square">
            <a:spAutoFit/>
          </a:bodyPr>
          <a:lstStyle/>
          <a:p>
            <a:r>
              <a:rPr lang="en-IN" dirty="0"/>
              <a:t># get indexing</a:t>
            </a:r>
          </a:p>
          <a:p>
            <a:r>
              <a:rPr lang="en-IN" dirty="0"/>
              <a:t>print('\</a:t>
            </a:r>
            <a:r>
              <a:rPr lang="en-IN" dirty="0" err="1"/>
              <a:t>nWord</a:t>
            </a:r>
            <a:r>
              <a:rPr lang="en-IN" dirty="0"/>
              <a:t> indexes:')</a:t>
            </a:r>
          </a:p>
          <a:p>
            <a:r>
              <a:rPr lang="en-IN" dirty="0"/>
              <a:t>print(</a:t>
            </a:r>
            <a:r>
              <a:rPr lang="en-IN" dirty="0" err="1"/>
              <a:t>tfidf.vocabulary</a:t>
            </a:r>
            <a:r>
              <a:rPr lang="en-IN" dirty="0"/>
              <a:t>_)</a:t>
            </a:r>
          </a:p>
          <a:p>
            <a:endParaRPr lang="en-IN" dirty="0"/>
          </a:p>
          <a:p>
            <a:r>
              <a:rPr lang="en-IN" dirty="0"/>
              <a:t># display </a:t>
            </a:r>
            <a:r>
              <a:rPr lang="en-IN" dirty="0" err="1"/>
              <a:t>tf-idf</a:t>
            </a:r>
            <a:r>
              <a:rPr lang="en-IN" dirty="0"/>
              <a:t> values</a:t>
            </a:r>
          </a:p>
          <a:p>
            <a:r>
              <a:rPr lang="en-IN" dirty="0"/>
              <a:t>print('\</a:t>
            </a:r>
            <a:r>
              <a:rPr lang="en-IN" dirty="0" err="1"/>
              <a:t>ntf-idf</a:t>
            </a:r>
            <a:r>
              <a:rPr lang="en-IN" dirty="0"/>
              <a:t> value:')</a:t>
            </a:r>
          </a:p>
          <a:p>
            <a:r>
              <a:rPr lang="en-IN" dirty="0"/>
              <a:t>print(result)</a:t>
            </a:r>
          </a:p>
          <a:p>
            <a:endParaRPr lang="en-IN" dirty="0"/>
          </a:p>
          <a:p>
            <a:r>
              <a:rPr lang="en-IN" dirty="0"/>
              <a:t># in matrix form</a:t>
            </a:r>
          </a:p>
          <a:p>
            <a:r>
              <a:rPr lang="en-IN" dirty="0"/>
              <a:t>print('\</a:t>
            </a:r>
            <a:r>
              <a:rPr lang="en-IN" dirty="0" err="1"/>
              <a:t>ntf-idf</a:t>
            </a:r>
            <a:r>
              <a:rPr lang="en-IN" dirty="0"/>
              <a:t> values in matrix form:')</a:t>
            </a:r>
          </a:p>
          <a:p>
            <a:r>
              <a:rPr lang="en-IN" dirty="0"/>
              <a:t>print(</a:t>
            </a:r>
            <a:r>
              <a:rPr lang="en-IN" dirty="0" err="1"/>
              <a:t>result.toarray</a:t>
            </a:r>
            <a:r>
              <a:rPr lang="en-IN" dirty="0"/>
              <a:t>())</a:t>
            </a:r>
          </a:p>
        </p:txBody>
      </p:sp>
    </p:spTree>
    <p:extLst>
      <p:ext uri="{BB962C8B-B14F-4D97-AF65-F5344CB8AC3E}">
        <p14:creationId xmlns:p14="http://schemas.microsoft.com/office/powerpoint/2010/main" val="348337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996877-0016-48B9-9B05-31B62C21AF93}"/>
              </a:ext>
            </a:extLst>
          </p:cNvPr>
          <p:cNvSpPr/>
          <p:nvPr/>
        </p:nvSpPr>
        <p:spPr>
          <a:xfrm>
            <a:off x="2490281" y="262647"/>
            <a:ext cx="6123652" cy="369332"/>
          </a:xfrm>
          <a:prstGeom prst="rect">
            <a:avLst/>
          </a:prstGeom>
        </p:spPr>
        <p:txBody>
          <a:bodyPr wrap="square">
            <a:spAutoFit/>
          </a:bodyPr>
          <a:lstStyle/>
          <a:p>
            <a:r>
              <a:rPr lang="en-IN" b="1" dirty="0">
                <a:solidFill>
                  <a:srgbClr val="333333"/>
                </a:solidFill>
                <a:latin typeface="poppins"/>
              </a:rPr>
              <a:t>Co-Occurrence Matrix with a fixed context window</a:t>
            </a:r>
            <a:endParaRPr lang="en-IN" b="1" i="0" dirty="0">
              <a:solidFill>
                <a:srgbClr val="333333"/>
              </a:solidFill>
              <a:effectLst/>
              <a:latin typeface="poppins"/>
            </a:endParaRPr>
          </a:p>
        </p:txBody>
      </p:sp>
      <p:sp>
        <p:nvSpPr>
          <p:cNvPr id="3" name="Rectangle 2">
            <a:extLst>
              <a:ext uri="{FF2B5EF4-FFF2-40B4-BE49-F238E27FC236}">
                <a16:creationId xmlns:a16="http://schemas.microsoft.com/office/drawing/2014/main" id="{1CC97F8C-A72D-4DDF-A23D-0912310E39F3}"/>
              </a:ext>
            </a:extLst>
          </p:cNvPr>
          <p:cNvSpPr/>
          <p:nvPr/>
        </p:nvSpPr>
        <p:spPr>
          <a:xfrm>
            <a:off x="340468" y="982495"/>
            <a:ext cx="10972800" cy="4524315"/>
          </a:xfrm>
          <a:prstGeom prst="rect">
            <a:avLst/>
          </a:prstGeom>
        </p:spPr>
        <p:txBody>
          <a:bodyPr wrap="square">
            <a:spAutoFit/>
          </a:bodyPr>
          <a:lstStyle/>
          <a:p>
            <a:r>
              <a:rPr lang="en-IN" b="1" dirty="0">
                <a:solidFill>
                  <a:srgbClr val="333333"/>
                </a:solidFill>
                <a:latin typeface="roboto"/>
              </a:rPr>
              <a:t>The big idea</a:t>
            </a:r>
            <a:r>
              <a:rPr lang="en-IN" dirty="0">
                <a:solidFill>
                  <a:srgbClr val="595858"/>
                </a:solidFill>
                <a:latin typeface="roboto"/>
              </a:rPr>
              <a:t> – Similar words tend to occur together and will have similar context for example – Apple is a fruit. Mango is a fruit.</a:t>
            </a: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br>
              <a:rPr lang="en-IN" dirty="0">
                <a:solidFill>
                  <a:srgbClr val="595858"/>
                </a:solidFill>
                <a:latin typeface="roboto"/>
              </a:rPr>
            </a:br>
            <a:r>
              <a:rPr lang="en-IN" dirty="0">
                <a:solidFill>
                  <a:srgbClr val="595858"/>
                </a:solidFill>
                <a:latin typeface="roboto"/>
              </a:rPr>
              <a:t>Apple and mango tend to have a similar context </a:t>
            </a:r>
            <a:r>
              <a:rPr lang="en-IN" dirty="0" err="1">
                <a:solidFill>
                  <a:srgbClr val="595858"/>
                </a:solidFill>
                <a:latin typeface="roboto"/>
              </a:rPr>
              <a:t>i.e</a:t>
            </a:r>
            <a:r>
              <a:rPr lang="en-IN" dirty="0">
                <a:solidFill>
                  <a:srgbClr val="595858"/>
                </a:solidFill>
                <a:latin typeface="roboto"/>
              </a:rPr>
              <a:t> fruit.</a:t>
            </a:r>
          </a:p>
          <a:p>
            <a:r>
              <a:rPr lang="en-IN" dirty="0">
                <a:solidFill>
                  <a:srgbClr val="595858"/>
                </a:solidFill>
                <a:latin typeface="roboto"/>
              </a:rPr>
              <a:t>Before I dive into the details of how a co-occurrence matrix is constructed, there are two concepts that need to be clarified – Co-Occurrence and Context Window.</a:t>
            </a:r>
          </a:p>
          <a:p>
            <a:r>
              <a:rPr lang="en-IN" dirty="0">
                <a:solidFill>
                  <a:srgbClr val="595858"/>
                </a:solidFill>
                <a:latin typeface="roboto"/>
              </a:rPr>
              <a:t>Co-occurrence – For a given corpus, the co-occurrence of a pair of words say w1 and w2 is the number of times they have appeared together in a Context Window.</a:t>
            </a:r>
          </a:p>
          <a:p>
            <a:r>
              <a:rPr lang="en-IN" dirty="0">
                <a:solidFill>
                  <a:srgbClr val="595858"/>
                </a:solidFill>
                <a:latin typeface="roboto"/>
              </a:rPr>
              <a:t>Context Window – Context window is specified by a number and the direction. So what does a context window of 2 (around) </a:t>
            </a:r>
            <a:endParaRPr lang="en-IN" b="0" i="0" dirty="0">
              <a:solidFill>
                <a:srgbClr val="595858"/>
              </a:solidFill>
              <a:effectLst/>
              <a:latin typeface="roboto"/>
            </a:endParaRPr>
          </a:p>
        </p:txBody>
      </p:sp>
    </p:spTree>
    <p:extLst>
      <p:ext uri="{BB962C8B-B14F-4D97-AF65-F5344CB8AC3E}">
        <p14:creationId xmlns:p14="http://schemas.microsoft.com/office/powerpoint/2010/main" val="186365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F3EE9-9A24-4F93-B4C4-1F3F39811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02" y="1070044"/>
            <a:ext cx="9014288" cy="3989778"/>
          </a:xfrm>
          <a:prstGeom prst="rect">
            <a:avLst/>
          </a:prstGeom>
        </p:spPr>
      </p:pic>
    </p:spTree>
    <p:extLst>
      <p:ext uri="{BB962C8B-B14F-4D97-AF65-F5344CB8AC3E}">
        <p14:creationId xmlns:p14="http://schemas.microsoft.com/office/powerpoint/2010/main" val="202607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E02822-676F-4C18-97D7-0EB3E60D4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74" y="544580"/>
            <a:ext cx="8868159" cy="5768840"/>
          </a:xfrm>
          <a:prstGeom prst="rect">
            <a:avLst/>
          </a:prstGeom>
        </p:spPr>
      </p:pic>
    </p:spTree>
    <p:extLst>
      <p:ext uri="{BB962C8B-B14F-4D97-AF65-F5344CB8AC3E}">
        <p14:creationId xmlns:p14="http://schemas.microsoft.com/office/powerpoint/2010/main" val="2872682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BEE6F8-4D84-4897-A801-D04BB8F72B8C}"/>
              </a:ext>
            </a:extLst>
          </p:cNvPr>
          <p:cNvSpPr>
            <a:spLocks noChangeArrowheads="1"/>
          </p:cNvSpPr>
          <p:nvPr/>
        </p:nvSpPr>
        <p:spPr bwMode="auto">
          <a:xfrm>
            <a:off x="418289" y="46567"/>
            <a:ext cx="11773710" cy="6463308"/>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numpy</a:t>
            </a:r>
            <a:r>
              <a:rPr kumimoji="0" lang="en-US" altLang="en-US" sz="1200" b="0" i="0" u="none" strike="noStrike" cap="none" normalizeH="0" baseline="0" dirty="0">
                <a:ln>
                  <a:noFill/>
                </a:ln>
                <a:solidFill>
                  <a:srgbClr val="000000"/>
                </a:solidFill>
                <a:effectLst/>
                <a:latin typeface="Consolas" panose="020B0609020204030204" pitchFamily="49" charset="0"/>
              </a:rPr>
              <a:t> as np</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nltk</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from</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nltk</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bigrams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itertools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pandas as pd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rPr>
              <a:t>def</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generate_co_occurrence_matrix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(corpus):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vocab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FF1493"/>
                </a:solidFill>
                <a:effectLst/>
                <a:latin typeface="Consolas" panose="020B0609020204030204" pitchFamily="49" charset="0"/>
              </a:rPr>
              <a:t>set</a:t>
            </a:r>
            <a:r>
              <a:rPr kumimoji="0" lang="en-US" altLang="en-US" sz="1200" b="0" i="0" u="none" strike="noStrike" cap="none" normalizeH="0" baseline="0" dirty="0">
                <a:ln>
                  <a:noFill/>
                </a:ln>
                <a:solidFill>
                  <a:srgbClr val="000000"/>
                </a:solidFill>
                <a:effectLst/>
                <a:latin typeface="Consolas" panose="020B0609020204030204" pitchFamily="49" charset="0"/>
              </a:rPr>
              <a:t>(corpus)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vocab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FF1493"/>
                </a:solidFill>
                <a:effectLst/>
                <a:latin typeface="Consolas" panose="020B0609020204030204" pitchFamily="49" charset="0"/>
              </a:rPr>
              <a:t>list</a:t>
            </a:r>
            <a:r>
              <a:rPr kumimoji="0" lang="en-US" altLang="en-US" sz="1200" b="0" i="0" u="none" strike="noStrike" cap="none" normalizeH="0" baseline="0" dirty="0">
                <a:ln>
                  <a:noFill/>
                </a:ln>
                <a:solidFill>
                  <a:srgbClr val="000000"/>
                </a:solidFill>
                <a:effectLst/>
                <a:latin typeface="Consolas" panose="020B0609020204030204" pitchFamily="49" charset="0"/>
              </a:rPr>
              <a:t>(vocab)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vocab_index</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{word: </a:t>
            </a:r>
            <a:r>
              <a:rPr kumimoji="0" lang="en-US" altLang="en-US" sz="1200" b="0" i="0" u="none" strike="noStrike" cap="none" normalizeH="0" baseline="0" dirty="0" err="1">
                <a:ln>
                  <a:noFill/>
                </a:ln>
                <a:solidFill>
                  <a:srgbClr val="000000"/>
                </a:solidFill>
                <a:effectLst/>
                <a:latin typeface="Consolas" panose="020B0609020204030204" pitchFamily="49" charset="0"/>
              </a:rPr>
              <a:t>i</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for</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a:t>
            </a:r>
            <a:r>
              <a:rPr kumimoji="0" lang="en-US" altLang="en-US" sz="1200" b="0" i="0" u="none" strike="noStrike" cap="none" normalizeH="0" baseline="0" dirty="0">
                <a:ln>
                  <a:noFill/>
                </a:ln>
                <a:solidFill>
                  <a:srgbClr val="000000"/>
                </a:solidFill>
                <a:effectLst/>
                <a:latin typeface="Consolas" panose="020B0609020204030204" pitchFamily="49" charset="0"/>
              </a:rPr>
              <a:t>, word </a:t>
            </a:r>
            <a:r>
              <a:rPr kumimoji="0" lang="en-US" altLang="en-US" sz="1200" b="1" i="0" u="none" strike="noStrike" cap="none" normalizeH="0" baseline="0" dirty="0">
                <a:ln>
                  <a:noFill/>
                </a:ln>
                <a:solidFill>
                  <a:srgbClr val="006699"/>
                </a:solidFill>
                <a:effectLst/>
                <a:latin typeface="Consolas" panose="020B0609020204030204" pitchFamily="49" charset="0"/>
              </a:rPr>
              <a:t>in</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FF1493"/>
                </a:solidFill>
                <a:effectLst/>
                <a:latin typeface="Consolas" panose="020B0609020204030204" pitchFamily="49" charset="0"/>
              </a:rPr>
              <a:t>enumerate</a:t>
            </a:r>
            <a:r>
              <a:rPr kumimoji="0" lang="en-US" altLang="en-US" sz="1200" b="0" i="0" u="none" strike="noStrike" cap="none" normalizeH="0" baseline="0" dirty="0">
                <a:ln>
                  <a:noFill/>
                </a:ln>
                <a:solidFill>
                  <a:srgbClr val="000000"/>
                </a:solidFill>
                <a:effectLst/>
                <a:latin typeface="Consolas" panose="020B0609020204030204" pitchFamily="49" charset="0"/>
              </a:rPr>
              <a:t>(vocab)}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Create bigrams from all words in corpus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bi_grams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FF1493"/>
                </a:solidFill>
                <a:effectLst/>
                <a:latin typeface="Consolas" panose="020B0609020204030204" pitchFamily="49" charset="0"/>
              </a:rPr>
              <a:t>list</a:t>
            </a:r>
            <a:r>
              <a:rPr kumimoji="0" lang="en-US" altLang="en-US" sz="1200" b="0" i="0" u="none" strike="noStrike" cap="none" normalizeH="0" baseline="0" dirty="0">
                <a:ln>
                  <a:noFill/>
                </a:ln>
                <a:solidFill>
                  <a:srgbClr val="000000"/>
                </a:solidFill>
                <a:effectLst/>
                <a:latin typeface="Consolas" panose="020B0609020204030204" pitchFamily="49" charset="0"/>
              </a:rPr>
              <a:t>(bigrams(corpus))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Frequency distribution of bigrams ((word1, word2), </a:t>
            </a:r>
            <a:r>
              <a:rPr kumimoji="0" lang="en-US" altLang="en-US" sz="1200" b="0" i="0" u="none" strike="noStrike" cap="none" normalizeH="0" baseline="0" dirty="0" err="1">
                <a:ln>
                  <a:noFill/>
                </a:ln>
                <a:solidFill>
                  <a:srgbClr val="008200"/>
                </a:solidFill>
                <a:effectLst/>
                <a:latin typeface="Consolas" panose="020B0609020204030204" pitchFamily="49" charset="0"/>
              </a:rPr>
              <a:t>num_occurrences</a:t>
            </a:r>
            <a:r>
              <a:rPr kumimoji="0" lang="en-US" altLang="en-US" sz="1200" b="0" i="0" u="none" strike="noStrike" cap="none" normalizeH="0" baseline="0" dirty="0">
                <a:ln>
                  <a:noFill/>
                </a:ln>
                <a:solidFill>
                  <a:srgbClr val="0082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bigram_freq</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nltk.FreqDist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bi_grams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most_common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FF1493"/>
                </a:solidFill>
                <a:effectLst/>
                <a:latin typeface="Consolas" panose="020B0609020204030204" pitchFamily="49" charset="0"/>
              </a:rPr>
              <a:t>len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bi_grams</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a:t>
            </a:r>
            <a:r>
              <a:rPr kumimoji="0" lang="en-US" altLang="en-US" sz="1200" b="0" i="0" u="none" strike="noStrike" cap="none" normalizeH="0" baseline="0" dirty="0" err="1">
                <a:ln>
                  <a:noFill/>
                </a:ln>
                <a:solidFill>
                  <a:srgbClr val="008200"/>
                </a:solidFill>
                <a:effectLst/>
                <a:latin typeface="Consolas" panose="020B0609020204030204" pitchFamily="49" charset="0"/>
              </a:rPr>
              <a:t>Initialise</a:t>
            </a:r>
            <a:r>
              <a:rPr kumimoji="0" lang="en-US" altLang="en-US" sz="1200" b="0" i="0" u="none" strike="noStrike" cap="none" normalizeH="0" baseline="0" dirty="0">
                <a:ln>
                  <a:noFill/>
                </a:ln>
                <a:solidFill>
                  <a:srgbClr val="008200"/>
                </a:solidFill>
                <a:effectLst/>
                <a:latin typeface="Consolas" panose="020B0609020204030204" pitchFamily="49" charset="0"/>
              </a:rPr>
              <a:t> co-occurrence matrix</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a:t>
            </a:r>
            <a:r>
              <a:rPr kumimoji="0" lang="en-US" altLang="en-US" sz="1200" b="0" i="0" u="none" strike="noStrike" cap="none" normalizeH="0" baseline="0" dirty="0" err="1">
                <a:ln>
                  <a:noFill/>
                </a:ln>
                <a:solidFill>
                  <a:srgbClr val="0082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8200"/>
                </a:solidFill>
                <a:effectLst/>
                <a:latin typeface="Consolas" panose="020B0609020204030204" pitchFamily="49" charset="0"/>
              </a:rPr>
              <a:t>[current][previous]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np.zeros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FF1493"/>
                </a:solidFill>
                <a:effectLst/>
                <a:latin typeface="Consolas" panose="020B0609020204030204" pitchFamily="49" charset="0"/>
              </a:rPr>
              <a:t>len</a:t>
            </a:r>
            <a:r>
              <a:rPr kumimoji="0" lang="en-US" altLang="en-US" sz="1200" b="0" i="0" u="none" strike="noStrike" cap="none" normalizeH="0" baseline="0" dirty="0">
                <a:ln>
                  <a:noFill/>
                </a:ln>
                <a:solidFill>
                  <a:srgbClr val="000000"/>
                </a:solidFill>
                <a:effectLst/>
                <a:latin typeface="Consolas" panose="020B0609020204030204" pitchFamily="49" charset="0"/>
              </a:rPr>
              <a:t>(vocab), </a:t>
            </a:r>
            <a:r>
              <a:rPr kumimoji="0" lang="en-US" altLang="en-US" sz="1200" b="0" i="0" u="none" strike="noStrike" cap="none" normalizeH="0" baseline="0" dirty="0" err="1">
                <a:ln>
                  <a:noFill/>
                </a:ln>
                <a:solidFill>
                  <a:srgbClr val="FF1493"/>
                </a:solidFill>
                <a:effectLst/>
                <a:latin typeface="Consolas" panose="020B0609020204030204" pitchFamily="49" charset="0"/>
              </a:rPr>
              <a:t>len</a:t>
            </a:r>
            <a:r>
              <a:rPr kumimoji="0" lang="en-US" altLang="en-US" sz="1200" b="0" i="0" u="none" strike="noStrike" cap="none" normalizeH="0" baseline="0" dirty="0">
                <a:ln>
                  <a:noFill/>
                </a:ln>
                <a:solidFill>
                  <a:srgbClr val="000000"/>
                </a:solidFill>
                <a:effectLst/>
                <a:latin typeface="Consolas" panose="020B0609020204030204" pitchFamily="49" charset="0"/>
              </a:rPr>
              <a:t>(vocab)))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Loop through the bigrams taking the current and previous word,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and the number of occurrences of the bigram.</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for</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bigram </a:t>
            </a:r>
            <a:r>
              <a:rPr kumimoji="0" lang="en-US" altLang="en-US" sz="1200" b="1" i="0" u="none" strike="noStrike" cap="none" normalizeH="0" baseline="0" dirty="0">
                <a:ln>
                  <a:noFill/>
                </a:ln>
                <a:solidFill>
                  <a:srgbClr val="006699"/>
                </a:solidFill>
                <a:effectLst/>
                <a:latin typeface="Consolas" panose="020B0609020204030204" pitchFamily="49" charset="0"/>
              </a:rPr>
              <a:t>in</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bigram_freq</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current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bigram[</a:t>
            </a:r>
            <a:r>
              <a:rPr kumimoji="0" lang="en-US" altLang="en-US" sz="1200" b="0" i="0" u="none" strike="noStrike" cap="none" normalizeH="0" baseline="0" dirty="0">
                <a:ln>
                  <a:noFill/>
                </a:ln>
                <a:solidFill>
                  <a:srgbClr val="009900"/>
                </a:solidFill>
                <a:effectLst/>
                <a:latin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1</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previous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bigram[</a:t>
            </a:r>
            <a:r>
              <a:rPr kumimoji="0" lang="en-US" altLang="en-US" sz="1200" b="0" i="0" u="none" strike="noStrike" cap="none" normalizeH="0" baseline="0" dirty="0">
                <a:ln>
                  <a:noFill/>
                </a:ln>
                <a:solidFill>
                  <a:srgbClr val="009900"/>
                </a:solidFill>
                <a:effectLst/>
                <a:latin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count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bigram[</a:t>
            </a:r>
            <a:r>
              <a:rPr kumimoji="0" lang="en-US" altLang="en-US" sz="1200" b="0" i="0" u="none" strike="noStrike" cap="none" normalizeH="0" baseline="0" dirty="0">
                <a:ln>
                  <a:noFill/>
                </a:ln>
                <a:solidFill>
                  <a:srgbClr val="009900"/>
                </a:solidFill>
                <a:effectLst/>
                <a:latin typeface="Consolas" panose="020B0609020204030204" pitchFamily="49" charset="0"/>
              </a:rPr>
              <a:t>1</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pos_current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vocab_index</a:t>
            </a:r>
            <a:r>
              <a:rPr kumimoji="0" lang="en-US" altLang="en-US" sz="1200" b="0" i="0" u="none" strike="noStrike" cap="none" normalizeH="0" baseline="0" dirty="0">
                <a:ln>
                  <a:noFill/>
                </a:ln>
                <a:solidFill>
                  <a:srgbClr val="000000"/>
                </a:solidFill>
                <a:effectLst/>
                <a:latin typeface="Consolas" panose="020B0609020204030204" pitchFamily="49" charset="0"/>
              </a:rPr>
              <a:t>[current]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pos_previous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vocab_index</a:t>
            </a:r>
            <a:r>
              <a:rPr kumimoji="0" lang="en-US" altLang="en-US" sz="1200" b="0" i="0" u="none" strike="noStrike" cap="none" normalizeH="0" baseline="0" dirty="0">
                <a:ln>
                  <a:noFill/>
                </a:ln>
                <a:solidFill>
                  <a:srgbClr val="000000"/>
                </a:solidFill>
                <a:effectLst/>
                <a:latin typeface="Consolas" panose="020B0609020204030204" pitchFamily="49" charset="0"/>
              </a:rPr>
              <a:t>[previous]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pos_current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pos_previous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count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np.matrix</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return the matrix and the index</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424242"/>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co_occurrence_matrix</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vocab_index</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198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EB9B-C8CA-4C93-B4BB-62A2E67F1DE3}"/>
              </a:ext>
            </a:extLst>
          </p:cNvPr>
          <p:cNvSpPr>
            <a:spLocks noChangeArrowheads="1"/>
          </p:cNvSpPr>
          <p:nvPr/>
        </p:nvSpPr>
        <p:spPr bwMode="auto">
          <a:xfrm>
            <a:off x="680935" y="350513"/>
            <a:ext cx="11511065" cy="307777"/>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Unicode MS"/>
              </a:rPr>
              <a:t>text4.dispersion_plot([</a:t>
            </a:r>
            <a:r>
              <a:rPr kumimoji="0" lang="en-US" altLang="en-US" sz="2000" b="1" i="0" u="none" strike="noStrike" cap="none" normalizeH="0" baseline="0" dirty="0">
                <a:ln>
                  <a:noFill/>
                </a:ln>
                <a:solidFill>
                  <a:srgbClr val="00AA00"/>
                </a:solidFill>
                <a:effectLst/>
                <a:latin typeface="Arial Unicode MS"/>
              </a:rPr>
              <a:t>"citizens"</a:t>
            </a:r>
            <a:r>
              <a:rPr kumimoji="0" lang="en-US" altLang="en-US" sz="2000" b="1"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00AA00"/>
                </a:solidFill>
                <a:effectLst/>
                <a:latin typeface="Arial Unicode MS"/>
              </a:rPr>
              <a:t>"democracy"</a:t>
            </a:r>
            <a:r>
              <a:rPr kumimoji="0" lang="en-US" altLang="en-US" sz="2000" b="1"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00AA00"/>
                </a:solidFill>
                <a:effectLst/>
                <a:latin typeface="Arial Unicode MS"/>
              </a:rPr>
              <a:t>"freedom"</a:t>
            </a:r>
            <a:r>
              <a:rPr kumimoji="0" lang="en-US" altLang="en-US" sz="2000" b="1"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00AA00"/>
                </a:solidFill>
                <a:effectLst/>
                <a:latin typeface="Arial Unicode MS"/>
              </a:rPr>
              <a:t>"duties"</a:t>
            </a:r>
            <a:r>
              <a:rPr kumimoji="0" lang="en-US" altLang="en-US" sz="2000" b="1"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00AA00"/>
                </a:solidFill>
                <a:effectLst/>
                <a:latin typeface="Arial Unicode MS"/>
              </a:rPr>
              <a:t>"America"</a:t>
            </a:r>
            <a:r>
              <a:rPr kumimoji="0" lang="en-US" altLang="en-US" sz="2000" b="1"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1333026-7269-4F42-AC7C-B3862652C921}"/>
              </a:ext>
            </a:extLst>
          </p:cNvPr>
          <p:cNvSpPr/>
          <p:nvPr/>
        </p:nvSpPr>
        <p:spPr>
          <a:xfrm>
            <a:off x="972765" y="1138136"/>
            <a:ext cx="10496145" cy="923330"/>
          </a:xfrm>
          <a:prstGeom prst="rect">
            <a:avLst/>
          </a:prstGeom>
        </p:spPr>
        <p:txBody>
          <a:bodyPr wrap="square">
            <a:spAutoFit/>
          </a:bodyPr>
          <a:lstStyle/>
          <a:p>
            <a:r>
              <a:rPr lang="en-IN" b="0" i="0" dirty="0">
                <a:solidFill>
                  <a:srgbClr val="000000"/>
                </a:solidFill>
                <a:effectLst/>
                <a:latin typeface="Times New Roman" panose="02020603050405020304" pitchFamily="18" charset="0"/>
              </a:rPr>
              <a:t>It is one thing to automatically detect that a particular word occurs in a text, and to display some words that appear in the same context. However, we can also determine the </a:t>
            </a:r>
            <a:r>
              <a:rPr lang="en-IN" b="0" i="1" dirty="0">
                <a:solidFill>
                  <a:srgbClr val="000000"/>
                </a:solidFill>
                <a:effectLst/>
                <a:latin typeface="Times New Roman" panose="02020603050405020304" pitchFamily="18" charset="0"/>
              </a:rPr>
              <a:t>location</a:t>
            </a:r>
            <a:r>
              <a:rPr lang="en-IN" b="0" i="0" dirty="0">
                <a:solidFill>
                  <a:srgbClr val="000000"/>
                </a:solidFill>
                <a:effectLst/>
                <a:latin typeface="Times New Roman" panose="02020603050405020304" pitchFamily="18" charset="0"/>
              </a:rPr>
              <a:t> of a word in the text: how many words from the beginning it appears. This positional information can be displayed using a </a:t>
            </a:r>
            <a:r>
              <a:rPr lang="en-IN" b="1" i="0" dirty="0">
                <a:solidFill>
                  <a:srgbClr val="000000"/>
                </a:solidFill>
                <a:effectLst/>
                <a:latin typeface="Times New Roman" panose="02020603050405020304" pitchFamily="18" charset="0"/>
              </a:rPr>
              <a:t>dispersion plot</a:t>
            </a:r>
            <a:endParaRPr lang="en-IN" dirty="0"/>
          </a:p>
        </p:txBody>
      </p:sp>
      <p:sp>
        <p:nvSpPr>
          <p:cNvPr id="4" name="Rectangle 2">
            <a:extLst>
              <a:ext uri="{FF2B5EF4-FFF2-40B4-BE49-F238E27FC236}">
                <a16:creationId xmlns:a16="http://schemas.microsoft.com/office/drawing/2014/main" id="{9179B377-A0D3-42F0-88CE-7DEDB6CB649B}"/>
              </a:ext>
            </a:extLst>
          </p:cNvPr>
          <p:cNvSpPr>
            <a:spLocks noChangeArrowheads="1"/>
          </p:cNvSpPr>
          <p:nvPr/>
        </p:nvSpPr>
        <p:spPr bwMode="auto">
          <a:xfrm rot="10800000" flipV="1">
            <a:off x="457200" y="3114047"/>
            <a:ext cx="9046723" cy="307777"/>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Unicode MS"/>
              </a:rPr>
              <a:t>text3.generate()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4A88DAA-C783-48D1-B5A5-C35F948CD332}"/>
              </a:ext>
            </a:extLst>
          </p:cNvPr>
          <p:cNvSpPr/>
          <p:nvPr/>
        </p:nvSpPr>
        <p:spPr>
          <a:xfrm rot="10800000" flipV="1">
            <a:off x="554477" y="3613666"/>
            <a:ext cx="7955004" cy="369332"/>
          </a:xfrm>
          <a:prstGeom prst="rect">
            <a:avLst/>
          </a:prstGeom>
        </p:spPr>
        <p:txBody>
          <a:bodyPr wrap="square">
            <a:spAutoFit/>
          </a:bodyPr>
          <a:lstStyle/>
          <a:p>
            <a:r>
              <a:rPr lang="en-IN" b="0" i="0" dirty="0">
                <a:solidFill>
                  <a:srgbClr val="000000"/>
                </a:solidFill>
                <a:effectLst/>
                <a:latin typeface="Times New Roman" panose="02020603050405020304" pitchFamily="18" charset="0"/>
              </a:rPr>
              <a:t> generating some random text in the various styles</a:t>
            </a:r>
            <a:endParaRPr lang="en-IN" dirty="0"/>
          </a:p>
        </p:txBody>
      </p:sp>
      <p:graphicFrame>
        <p:nvGraphicFramePr>
          <p:cNvPr id="8" name="Table 7">
            <a:extLst>
              <a:ext uri="{FF2B5EF4-FFF2-40B4-BE49-F238E27FC236}">
                <a16:creationId xmlns:a16="http://schemas.microsoft.com/office/drawing/2014/main" id="{FE8E884B-8890-442E-8C15-36A972668616}"/>
              </a:ext>
            </a:extLst>
          </p:cNvPr>
          <p:cNvGraphicFramePr>
            <a:graphicFrameLocks noGrp="1"/>
          </p:cNvGraphicFramePr>
          <p:nvPr>
            <p:extLst>
              <p:ext uri="{D42A27DB-BD31-4B8C-83A1-F6EECF244321}">
                <p14:modId xmlns:p14="http://schemas.microsoft.com/office/powerpoint/2010/main" val="1375624137"/>
              </p:ext>
            </p:extLst>
          </p:nvPr>
        </p:nvGraphicFramePr>
        <p:xfrm>
          <a:off x="817124" y="4796535"/>
          <a:ext cx="10312940" cy="548640"/>
        </p:xfrm>
        <a:graphic>
          <a:graphicData uri="http://schemas.openxmlformats.org/drawingml/2006/table">
            <a:tbl>
              <a:tblPr/>
              <a:tblGrid>
                <a:gridCol w="10312940">
                  <a:extLst>
                    <a:ext uri="{9D8B030D-6E8A-4147-A177-3AD203B41FA5}">
                      <a16:colId xmlns:a16="http://schemas.microsoft.com/office/drawing/2014/main" val="3866331527"/>
                    </a:ext>
                  </a:extLst>
                </a:gridCol>
              </a:tblGrid>
              <a:tr h="0">
                <a:tc>
                  <a:txBody>
                    <a:bodyPr/>
                    <a:lstStyle/>
                    <a:p>
                      <a:endParaRPr lang="en-IN"/>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2843892894"/>
                  </a:ext>
                </a:extLst>
              </a:tr>
              <a:tr h="0">
                <a:tc>
                  <a:txBody>
                    <a:bodyPr/>
                    <a:lstStyle/>
                    <a:p>
                      <a:r>
                        <a:rPr lang="en-IN" b="1" dirty="0">
                          <a:effectLst/>
                        </a:rPr>
                        <a:t>sorted(set(text3))</a:t>
                      </a:r>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2368169586"/>
                  </a:ext>
                </a:extLst>
              </a:tr>
            </a:tbl>
          </a:graphicData>
        </a:graphic>
      </p:graphicFrame>
      <p:sp>
        <p:nvSpPr>
          <p:cNvPr id="9" name="Rectangle 4">
            <a:extLst>
              <a:ext uri="{FF2B5EF4-FFF2-40B4-BE49-F238E27FC236}">
                <a16:creationId xmlns:a16="http://schemas.microsoft.com/office/drawing/2014/main" id="{93795519-682A-45EF-8661-DFE24942950A}"/>
              </a:ext>
            </a:extLst>
          </p:cNvPr>
          <p:cNvSpPr>
            <a:spLocks noChangeArrowheads="1"/>
          </p:cNvSpPr>
          <p:nvPr/>
        </p:nvSpPr>
        <p:spPr bwMode="auto">
          <a:xfrm flipV="1">
            <a:off x="849432" y="4797010"/>
            <a:ext cx="11957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804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93661B-3805-49AD-92AA-26046AB8EA51}"/>
              </a:ext>
            </a:extLst>
          </p:cNvPr>
          <p:cNvSpPr>
            <a:spLocks noChangeArrowheads="1"/>
          </p:cNvSpPr>
          <p:nvPr/>
        </p:nvSpPr>
        <p:spPr bwMode="auto">
          <a:xfrm>
            <a:off x="1293779" y="820912"/>
            <a:ext cx="5097294" cy="2200602"/>
          </a:xfrm>
          <a:prstGeom prst="rect">
            <a:avLst/>
          </a:prstGeom>
          <a:solidFill>
            <a:srgbClr val="F5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text_data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rgbClr val="0000FF"/>
                </a:solidFill>
                <a:effectLst/>
                <a:latin typeface="Consolas" panose="020B0609020204030204" pitchFamily="49" charset="0"/>
              </a:rPr>
              <a:t>'Where'</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'Python'</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'is'</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'used'</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rgbClr val="0000FF"/>
                </a:solidFill>
                <a:effectLst/>
                <a:latin typeface="Consolas" panose="020B0609020204030204" pitchFamily="49" charset="0"/>
              </a:rPr>
              <a:t>'What'</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'is'</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'Python'</a:t>
            </a: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'used'</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'in'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rgbClr val="0000FF"/>
                </a:solidFill>
                <a:effectLst/>
                <a:latin typeface="Consolas" panose="020B0609020204030204" pitchFamily="49" charset="0"/>
              </a:rPr>
              <a:t>'Why'</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'Python'</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'is'</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'best'</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rgbClr val="0000FF"/>
                </a:solidFill>
                <a:effectLst/>
                <a:latin typeface="Consolas" panose="020B0609020204030204" pitchFamily="49" charset="0"/>
              </a:rPr>
              <a:t>'What'</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'companies'</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'use'</a:t>
            </a:r>
            <a:r>
              <a:rPr kumimoji="0" lang="en-US" altLang="en-US" sz="11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'Python'</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Create one list using many lists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data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FF1493"/>
                </a:solidFill>
                <a:effectLst/>
                <a:latin typeface="Consolas" panose="020B0609020204030204" pitchFamily="49" charset="0"/>
              </a:rPr>
              <a:t>list</a:t>
            </a:r>
            <a:r>
              <a:rPr kumimoji="0" lang="en-US" altLang="en-US" sz="1100" b="0" i="0" u="none" strike="noStrike" cap="none" normalizeH="0" baseline="0">
                <a:ln>
                  <a:noFill/>
                </a:ln>
                <a:solidFill>
                  <a:srgbClr val="000000"/>
                </a:solidFill>
                <a:effectLst/>
                <a:latin typeface="Consolas" panose="020B0609020204030204" pitchFamily="49" charset="0"/>
              </a:rPr>
              <a:t>(itertools.chain.from_iterable(text_data))</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matrix, vocab_index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generate_co_occurrence_matrix(data)</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data_matrix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pd.DataFrame(matrix, index</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000000"/>
                </a:solidFill>
                <a:effectLst/>
                <a:latin typeface="Consolas" panose="020B0609020204030204" pitchFamily="49" charset="0"/>
              </a:rPr>
              <a:t>vocab_index,</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24242"/>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columns</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1100" b="0" i="0" u="none" strike="noStrike" cap="none" normalizeH="0" baseline="0">
                <a:ln>
                  <a:noFill/>
                </a:ln>
                <a:solidFill>
                  <a:srgbClr val="000000"/>
                </a:solidFill>
                <a:effectLst/>
                <a:latin typeface="Consolas" panose="020B0609020204030204" pitchFamily="49" charset="0"/>
              </a:rPr>
              <a:t>vocab_index)</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1493"/>
                </a:solidFill>
                <a:effectLst/>
                <a:latin typeface="Consolas" panose="020B0609020204030204" pitchFamily="49" charset="0"/>
              </a:rPr>
              <a:t>print</a:t>
            </a:r>
            <a:r>
              <a:rPr kumimoji="0" lang="en-US" altLang="en-US" sz="1100" b="0" i="0" u="none" strike="noStrike" cap="none" normalizeH="0" baseline="0">
                <a:ln>
                  <a:noFill/>
                </a:ln>
                <a:solidFill>
                  <a:srgbClr val="000000"/>
                </a:solidFill>
                <a:effectLst/>
                <a:latin typeface="Consolas" panose="020B0609020204030204" pitchFamily="49" charset="0"/>
              </a:rPr>
              <a:t>(data_matrix)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7652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E84-167C-48CD-8672-BD4ADE4ECE30}"/>
              </a:ext>
            </a:extLst>
          </p:cNvPr>
          <p:cNvSpPr>
            <a:spLocks noGrp="1"/>
          </p:cNvSpPr>
          <p:nvPr>
            <p:ph type="title"/>
          </p:nvPr>
        </p:nvSpPr>
        <p:spPr/>
        <p:txBody>
          <a:bodyPr/>
          <a:lstStyle/>
          <a:p>
            <a:pPr algn="ctr"/>
            <a:r>
              <a:rPr lang="en-US" dirty="0"/>
              <a:t>BAG OF WORD</a:t>
            </a:r>
            <a:endParaRPr lang="en-IN" dirty="0"/>
          </a:p>
        </p:txBody>
      </p:sp>
      <p:sp>
        <p:nvSpPr>
          <p:cNvPr id="3" name="Content Placeholder 2">
            <a:extLst>
              <a:ext uri="{FF2B5EF4-FFF2-40B4-BE49-F238E27FC236}">
                <a16:creationId xmlns:a16="http://schemas.microsoft.com/office/drawing/2014/main" id="{BE2007C2-BAD6-4187-8B12-88A3D60F2729}"/>
              </a:ext>
            </a:extLst>
          </p:cNvPr>
          <p:cNvSpPr>
            <a:spLocks noGrp="1"/>
          </p:cNvSpPr>
          <p:nvPr>
            <p:ph idx="1"/>
          </p:nvPr>
        </p:nvSpPr>
        <p:spPr/>
        <p:txBody>
          <a:bodyPr>
            <a:normAutofit fontScale="85000" lnSpcReduction="10000"/>
          </a:bodyPr>
          <a:lstStyle/>
          <a:p>
            <a:r>
              <a:rPr lang="en-IN" dirty="0"/>
              <a:t>Bag of words </a:t>
            </a:r>
            <a:r>
              <a:rPr lang="en-IN" b="1" dirty="0"/>
              <a:t>(BOW)</a:t>
            </a:r>
            <a:r>
              <a:rPr lang="en-IN" dirty="0"/>
              <a:t> is a technique to extract features from the text for </a:t>
            </a:r>
            <a:r>
              <a:rPr lang="en-IN" b="1" dirty="0">
                <a:hlinkClick r:id="rId2"/>
              </a:rPr>
              <a:t>Natural Language Processing</a:t>
            </a:r>
            <a:r>
              <a:rPr lang="en-IN" b="1" dirty="0"/>
              <a:t>.</a:t>
            </a:r>
            <a:endParaRPr lang="en-IN" dirty="0"/>
          </a:p>
          <a:p>
            <a:r>
              <a:rPr lang="en-IN" dirty="0"/>
              <a:t>The bag of word model focuses on the word count to represent a sentence. So, the order of the words in a sentence is not considered under the BOW model.</a:t>
            </a:r>
          </a:p>
          <a:p>
            <a:r>
              <a:rPr lang="en-IN" dirty="0"/>
              <a:t>The steps involved in creating the </a:t>
            </a:r>
            <a:r>
              <a:rPr lang="en-IN" b="1" dirty="0"/>
              <a:t>BOW model</a:t>
            </a:r>
            <a:r>
              <a:rPr lang="en-IN" dirty="0"/>
              <a:t> for a piece of text are as follows:</a:t>
            </a:r>
          </a:p>
          <a:p>
            <a:r>
              <a:rPr lang="en-IN" dirty="0"/>
              <a:t>Tokenize the text and store the tokens in a list.</a:t>
            </a:r>
          </a:p>
          <a:p>
            <a:r>
              <a:rPr lang="en-IN" dirty="0"/>
              <a:t>Create a vocabulary out of the tokens.</a:t>
            </a:r>
          </a:p>
          <a:p>
            <a:r>
              <a:rPr lang="en-IN" dirty="0"/>
              <a:t>Count the number of occurrences of tokens in each sentence and store the count.</a:t>
            </a:r>
          </a:p>
          <a:p>
            <a:r>
              <a:rPr lang="en-IN" dirty="0"/>
              <a:t>Create a bag of words model by converting the text into vectors with count of each word from the vocabulary.</a:t>
            </a:r>
          </a:p>
          <a:p>
            <a:endParaRPr lang="en-IN" dirty="0"/>
          </a:p>
        </p:txBody>
      </p:sp>
    </p:spTree>
    <p:extLst>
      <p:ext uri="{BB962C8B-B14F-4D97-AF65-F5344CB8AC3E}">
        <p14:creationId xmlns:p14="http://schemas.microsoft.com/office/powerpoint/2010/main" val="2612127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360FB-9E60-4D8E-9CC2-1747801B1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29" y="1565748"/>
            <a:ext cx="7872142" cy="3726503"/>
          </a:xfrm>
          <a:prstGeom prst="rect">
            <a:avLst/>
          </a:prstGeom>
        </p:spPr>
      </p:pic>
    </p:spTree>
    <p:extLst>
      <p:ext uri="{BB962C8B-B14F-4D97-AF65-F5344CB8AC3E}">
        <p14:creationId xmlns:p14="http://schemas.microsoft.com/office/powerpoint/2010/main" val="1387227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44E67-F1D6-421A-86EE-5F5615A7A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015" y="1390473"/>
            <a:ext cx="7955969" cy="4077053"/>
          </a:xfrm>
          <a:prstGeom prst="rect">
            <a:avLst/>
          </a:prstGeom>
        </p:spPr>
      </p:pic>
    </p:spTree>
    <p:extLst>
      <p:ext uri="{BB962C8B-B14F-4D97-AF65-F5344CB8AC3E}">
        <p14:creationId xmlns:p14="http://schemas.microsoft.com/office/powerpoint/2010/main" val="3342277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B49B3D-3D12-4674-AAC0-A361C263F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17" y="1756265"/>
            <a:ext cx="7216765" cy="3345470"/>
          </a:xfrm>
          <a:prstGeom prst="rect">
            <a:avLst/>
          </a:prstGeom>
        </p:spPr>
      </p:pic>
    </p:spTree>
    <p:extLst>
      <p:ext uri="{BB962C8B-B14F-4D97-AF65-F5344CB8AC3E}">
        <p14:creationId xmlns:p14="http://schemas.microsoft.com/office/powerpoint/2010/main" val="2519607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07061E-9D8F-4669-A3CC-559FAB5A82F5}"/>
              </a:ext>
            </a:extLst>
          </p:cNvPr>
          <p:cNvSpPr>
            <a:spLocks noChangeArrowheads="1"/>
          </p:cNvSpPr>
          <p:nvPr/>
        </p:nvSpPr>
        <p:spPr bwMode="auto">
          <a:xfrm>
            <a:off x="523783" y="-332330"/>
            <a:ext cx="11668217" cy="6500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292929"/>
                </a:solidFill>
                <a:effectLst/>
                <a:latin typeface="sohne"/>
              </a:rPr>
              <a:t>                                                                             N-Grams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n-US" altLang="en-US" sz="2200" dirty="0">
              <a:solidFill>
                <a:srgbClr val="292929"/>
              </a:solidFill>
              <a:latin typeface="sohne"/>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92929"/>
              </a:solidFill>
              <a:effectLst/>
              <a:latin typeface="sohne"/>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n-US" altLang="en-US" sz="2200" dirty="0">
              <a:solidFill>
                <a:srgbClr val="292929"/>
              </a:solidFill>
              <a:latin typeface="sohne"/>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92929"/>
              </a:solidFill>
              <a:effectLst/>
              <a:latin typeface="sohne"/>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N-Grams is an important concept to understand in text analytics. Essentially, N-Grams is a set of 1 or more consecutive sequence of items that occur next to each other. As mentioned above, N is a numerical value that implies the n items of sequence of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When we type </a:t>
            </a:r>
            <a:r>
              <a:rPr kumimoji="0" lang="en-US" altLang="en-US" b="0" i="1" u="none" strike="noStrike" cap="none" normalizeH="0" baseline="0" dirty="0">
                <a:ln>
                  <a:noFill/>
                </a:ln>
                <a:solidFill>
                  <a:srgbClr val="292929"/>
                </a:solidFill>
                <a:effectLst/>
                <a:latin typeface="charter"/>
              </a:rPr>
              <a:t>text</a:t>
            </a:r>
            <a:r>
              <a:rPr kumimoji="0" lang="en-US" altLang="en-US" b="0" i="0" u="none" strike="noStrike" cap="none" normalizeH="0" baseline="0" dirty="0">
                <a:ln>
                  <a:noFill/>
                </a:ln>
                <a:solidFill>
                  <a:srgbClr val="292929"/>
                </a:solidFill>
                <a:effectLst/>
                <a:latin typeface="charter"/>
              </a:rPr>
              <a:t> in a search engine, we can see the probabilistic model of the search engine starts predicting the next set of words based on the context. This is known as the </a:t>
            </a:r>
            <a:r>
              <a:rPr kumimoji="0" lang="en-US" altLang="en-US" b="0" i="1" u="none" strike="noStrike" cap="none" normalizeH="0" baseline="0" dirty="0">
                <a:ln>
                  <a:noFill/>
                </a:ln>
                <a:solidFill>
                  <a:srgbClr val="292929"/>
                </a:solidFill>
                <a:effectLst/>
                <a:latin typeface="charter"/>
              </a:rPr>
              <a:t>Autocomplete </a:t>
            </a:r>
            <a:r>
              <a:rPr kumimoji="0" lang="en-US" altLang="en-US" b="0" i="0" u="none" strike="noStrike" cap="none" normalizeH="0" baseline="0" dirty="0">
                <a:ln>
                  <a:noFill/>
                </a:ln>
                <a:solidFill>
                  <a:srgbClr val="292929"/>
                </a:solidFill>
                <a:effectLst/>
                <a:latin typeface="charter"/>
              </a:rPr>
              <a:t>feature of the search engines.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N-Grams allows us to build this text mining forecasting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757575"/>
                </a:solidFill>
                <a:effectLst/>
                <a:latin typeface="fell"/>
              </a:rPr>
              <a:t>N-Grams allows us to predict the next words of a 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4137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84AD5A-6E9A-407B-A70C-4BC520C347EC}"/>
              </a:ext>
            </a:extLst>
          </p:cNvPr>
          <p:cNvSpPr>
            <a:spLocks noChangeArrowheads="1"/>
          </p:cNvSpPr>
          <p:nvPr/>
        </p:nvSpPr>
        <p:spPr bwMode="auto">
          <a:xfrm rot="10800000" flipV="1">
            <a:off x="2228294" y="1615298"/>
            <a:ext cx="9963704"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757575"/>
                </a:solidFill>
                <a:effectLst/>
                <a:latin typeface="fell"/>
              </a:rPr>
              <a:t>N-Grams allows us to predict the next words of a text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757575"/>
              </a:solidFill>
              <a:latin typeface="fe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757575"/>
              </a:solidFill>
              <a:effectLst/>
              <a:latin typeface="fe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757575"/>
              </a:solidFill>
              <a:latin typeface="fe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757575"/>
              </a:solidFill>
              <a:effectLst/>
              <a:latin typeface="fe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757575"/>
              </a:solidFill>
              <a:latin typeface="fe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As an instance, if the sentence is “</a:t>
            </a:r>
            <a:r>
              <a:rPr kumimoji="0" lang="en-US" altLang="en-US" sz="1500" b="0" i="0" u="none" strike="noStrike" cap="none" normalizeH="0" baseline="0" dirty="0" err="1">
                <a:ln>
                  <a:noFill/>
                </a:ln>
                <a:solidFill>
                  <a:srgbClr val="292929"/>
                </a:solidFill>
                <a:effectLst/>
                <a:latin typeface="charter"/>
              </a:rPr>
              <a:t>FinTechExplained</a:t>
            </a:r>
            <a:r>
              <a:rPr kumimoji="0" lang="en-US" altLang="en-US" sz="1500" b="0" i="0" u="none" strike="noStrike" cap="none" normalizeH="0" baseline="0" dirty="0">
                <a:ln>
                  <a:noFill/>
                </a:ln>
                <a:solidFill>
                  <a:srgbClr val="292929"/>
                </a:solidFill>
                <a:effectLst/>
                <a:latin typeface="charter"/>
              </a:rPr>
              <a:t> is a publication”, then: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1-Gram would be: </a:t>
            </a:r>
            <a:r>
              <a:rPr kumimoji="0" lang="en-US" altLang="en-US" sz="1500" b="0" i="0" u="none" strike="noStrike" cap="none" normalizeH="0" baseline="0" dirty="0" err="1">
                <a:ln>
                  <a:noFill/>
                </a:ln>
                <a:solidFill>
                  <a:srgbClr val="292929"/>
                </a:solidFill>
                <a:effectLst/>
                <a:latin typeface="charter"/>
              </a:rPr>
              <a:t>FinTechExplained</a:t>
            </a:r>
            <a:r>
              <a:rPr kumimoji="0" lang="en-US" altLang="en-US" sz="1500" b="0" i="0" u="none" strike="noStrike" cap="none" normalizeH="0" baseline="0" dirty="0">
                <a:ln>
                  <a:noFill/>
                </a:ln>
                <a:solidFill>
                  <a:srgbClr val="292929"/>
                </a:solidFill>
                <a:effectLst/>
                <a:latin typeface="charter"/>
              </a:rPr>
              <a:t>, is, a, publication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2-Gram would be: </a:t>
            </a:r>
            <a:r>
              <a:rPr kumimoji="0" lang="en-US" altLang="en-US" sz="1500" b="0" i="0" u="none" strike="noStrike" cap="none" normalizeH="0" baseline="0" dirty="0" err="1">
                <a:ln>
                  <a:noFill/>
                </a:ln>
                <a:solidFill>
                  <a:srgbClr val="292929"/>
                </a:solidFill>
                <a:effectLst/>
                <a:latin typeface="charter"/>
              </a:rPr>
              <a:t>FinTechExplained</a:t>
            </a:r>
            <a:r>
              <a:rPr kumimoji="0" lang="en-US" altLang="en-US" sz="1500" b="0" i="0" u="none" strike="noStrike" cap="none" normalizeH="0" baseline="0" dirty="0">
                <a:ln>
                  <a:noFill/>
                </a:ln>
                <a:solidFill>
                  <a:srgbClr val="292929"/>
                </a:solidFill>
                <a:effectLst/>
                <a:latin typeface="charter"/>
              </a:rPr>
              <a:t> is, is a, a publication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92929"/>
                </a:solidFill>
                <a:effectLst/>
                <a:latin typeface="charter"/>
              </a:rPr>
              <a:t>3-Gram would be: </a:t>
            </a:r>
            <a:r>
              <a:rPr kumimoji="0" lang="en-US" altLang="en-US" sz="1500" b="0" i="0" u="none" strike="noStrike" cap="none" normalizeH="0" baseline="0" dirty="0" err="1">
                <a:ln>
                  <a:noFill/>
                </a:ln>
                <a:solidFill>
                  <a:srgbClr val="292929"/>
                </a:solidFill>
                <a:effectLst/>
                <a:latin typeface="charter"/>
              </a:rPr>
              <a:t>FinTechExplained</a:t>
            </a:r>
            <a:r>
              <a:rPr kumimoji="0" lang="en-US" altLang="en-US" sz="1500" b="0" i="0" u="none" strike="noStrike" cap="none" normalizeH="0" baseline="0" dirty="0">
                <a:ln>
                  <a:noFill/>
                </a:ln>
                <a:solidFill>
                  <a:srgbClr val="292929"/>
                </a:solidFill>
                <a:effectLst/>
                <a:latin typeface="charter"/>
              </a:rPr>
              <a:t> is a, is a publication</a:t>
            </a:r>
            <a:endParaRPr kumimoji="0" lang="en-US" altLang="en-US" sz="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234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4FA56-683C-49B3-B23A-489493D72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185" y="2381159"/>
            <a:ext cx="6797629" cy="2095682"/>
          </a:xfrm>
          <a:prstGeom prst="rect">
            <a:avLst/>
          </a:prstGeom>
        </p:spPr>
      </p:pic>
    </p:spTree>
    <p:extLst>
      <p:ext uri="{BB962C8B-B14F-4D97-AF65-F5344CB8AC3E}">
        <p14:creationId xmlns:p14="http://schemas.microsoft.com/office/powerpoint/2010/main" val="601530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DCDD-CA6D-487D-A053-FE04ADBA4748}"/>
              </a:ext>
            </a:extLst>
          </p:cNvPr>
          <p:cNvSpPr>
            <a:spLocks noGrp="1"/>
          </p:cNvSpPr>
          <p:nvPr>
            <p:ph type="title"/>
          </p:nvPr>
        </p:nvSpPr>
        <p:spPr/>
        <p:txBody>
          <a:bodyPr/>
          <a:lstStyle/>
          <a:p>
            <a:pPr algn="ctr"/>
            <a:r>
              <a:rPr lang="en-US" dirty="0"/>
              <a:t>POS-TAGGING</a:t>
            </a:r>
            <a:endParaRPr lang="en-IN" dirty="0"/>
          </a:p>
        </p:txBody>
      </p:sp>
      <p:sp>
        <p:nvSpPr>
          <p:cNvPr id="3" name="Content Placeholder 2">
            <a:extLst>
              <a:ext uri="{FF2B5EF4-FFF2-40B4-BE49-F238E27FC236}">
                <a16:creationId xmlns:a16="http://schemas.microsoft.com/office/drawing/2014/main" id="{94B2B7D0-CC69-4038-B6AA-B50348FD7189}"/>
              </a:ext>
            </a:extLst>
          </p:cNvPr>
          <p:cNvSpPr>
            <a:spLocks noGrp="1"/>
          </p:cNvSpPr>
          <p:nvPr>
            <p:ph idx="1"/>
          </p:nvPr>
        </p:nvSpPr>
        <p:spPr/>
        <p:txBody>
          <a:bodyPr/>
          <a:lstStyle/>
          <a:p>
            <a:r>
              <a:rPr lang="en-IN" dirty="0"/>
              <a:t>POS tags give a large amount of information about a word and its </a:t>
            </a:r>
            <a:r>
              <a:rPr lang="en-IN" dirty="0" err="1"/>
              <a:t>neighbors</a:t>
            </a:r>
            <a:r>
              <a:rPr lang="en-IN" dirty="0"/>
              <a:t>. Their applications can be found in various tasks such as information retrieval, parsing, Text to Speech (TTS) applications, information extraction, linguistic research for corpora. They are also used as an intermediate step for higher-level </a:t>
            </a:r>
            <a:r>
              <a:rPr lang="en-IN" dirty="0">
                <a:hlinkClick r:id="rId2"/>
              </a:rPr>
              <a:t>NLP</a:t>
            </a:r>
            <a:r>
              <a:rPr lang="en-IN" dirty="0"/>
              <a:t> tasks such as parsing, semantics analysis, translation, and many more, which makes POS tagging a necessary function for advanced NLP applications.</a:t>
            </a:r>
          </a:p>
        </p:txBody>
      </p:sp>
    </p:spTree>
    <p:extLst>
      <p:ext uri="{BB962C8B-B14F-4D97-AF65-F5344CB8AC3E}">
        <p14:creationId xmlns:p14="http://schemas.microsoft.com/office/powerpoint/2010/main" val="2092760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ADEB23-8FE2-49FB-A87D-FC8D2CA1DCD3}"/>
              </a:ext>
            </a:extLst>
          </p:cNvPr>
          <p:cNvSpPr/>
          <p:nvPr/>
        </p:nvSpPr>
        <p:spPr>
          <a:xfrm>
            <a:off x="3613212" y="488272"/>
            <a:ext cx="4152027" cy="369332"/>
          </a:xfrm>
          <a:prstGeom prst="rect">
            <a:avLst/>
          </a:prstGeom>
        </p:spPr>
        <p:txBody>
          <a:bodyPr wrap="square">
            <a:spAutoFit/>
          </a:bodyPr>
          <a:lstStyle/>
          <a:p>
            <a:r>
              <a:rPr lang="en-IN" b="1" dirty="0">
                <a:solidFill>
                  <a:srgbClr val="000000"/>
                </a:solidFill>
                <a:latin typeface="Poppins"/>
              </a:rPr>
              <a:t>Stochastic (Probabilistic) tagging</a:t>
            </a:r>
            <a:r>
              <a:rPr lang="en-IN" dirty="0">
                <a:solidFill>
                  <a:srgbClr val="000000"/>
                </a:solidFill>
                <a:latin typeface="Poppins"/>
              </a:rPr>
              <a:t>:</a:t>
            </a:r>
            <a:endParaRPr lang="en-IN" dirty="0"/>
          </a:p>
        </p:txBody>
      </p:sp>
      <p:sp>
        <p:nvSpPr>
          <p:cNvPr id="3" name="Rectangle 2">
            <a:extLst>
              <a:ext uri="{FF2B5EF4-FFF2-40B4-BE49-F238E27FC236}">
                <a16:creationId xmlns:a16="http://schemas.microsoft.com/office/drawing/2014/main" id="{AC790E01-2BF9-48F1-AEF6-CEDED10F326B}"/>
              </a:ext>
            </a:extLst>
          </p:cNvPr>
          <p:cNvSpPr/>
          <p:nvPr/>
        </p:nvSpPr>
        <p:spPr>
          <a:xfrm>
            <a:off x="985421" y="1216241"/>
            <a:ext cx="10741981" cy="4401205"/>
          </a:xfrm>
          <a:prstGeom prst="rect">
            <a:avLst/>
          </a:prstGeom>
        </p:spPr>
        <p:txBody>
          <a:bodyPr wrap="square">
            <a:spAutoFit/>
          </a:bodyPr>
          <a:lstStyle/>
          <a:p>
            <a:r>
              <a:rPr lang="en-IN" sz="2800" dirty="0">
                <a:solidFill>
                  <a:srgbClr val="000000"/>
                </a:solidFill>
                <a:latin typeface="Poppins"/>
              </a:rPr>
              <a:t>A stochastic approach includes frequency, probability or statistics. The simplest stochastic approach finds out the most frequently used tag for a specific word in the annotated training data and uses this information to tag that word in the unannotated text. But sometimes this approach comes up with sequences of tags for sentences that are not acceptable according to the grammar rules of a language. One such approach is to calculate the probabilities of various tag sequences that are possible for a sentence and assign the POS tags from the sequence with the highest probability. Hidden Markov Models (HMMs) are probabilistic approaches to assign a POS Tag.</a:t>
            </a:r>
            <a:endParaRPr lang="en-IN" sz="2800" dirty="0"/>
          </a:p>
        </p:txBody>
      </p:sp>
    </p:spTree>
    <p:extLst>
      <p:ext uri="{BB962C8B-B14F-4D97-AF65-F5344CB8AC3E}">
        <p14:creationId xmlns:p14="http://schemas.microsoft.com/office/powerpoint/2010/main" val="273439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2D5D39-58F9-41CB-A021-4DEE9BF7B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49" y="4669277"/>
            <a:ext cx="5963413" cy="1583206"/>
          </a:xfrm>
          <a:prstGeom prst="rect">
            <a:avLst/>
          </a:prstGeom>
        </p:spPr>
      </p:pic>
      <p:pic>
        <p:nvPicPr>
          <p:cNvPr id="7" name="Picture 6">
            <a:extLst>
              <a:ext uri="{FF2B5EF4-FFF2-40B4-BE49-F238E27FC236}">
                <a16:creationId xmlns:a16="http://schemas.microsoft.com/office/drawing/2014/main" id="{0188065D-BAC8-43B1-843E-3B4512A87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50" y="3187816"/>
            <a:ext cx="5803007" cy="1150720"/>
          </a:xfrm>
          <a:prstGeom prst="rect">
            <a:avLst/>
          </a:prstGeom>
        </p:spPr>
      </p:pic>
      <p:sp>
        <p:nvSpPr>
          <p:cNvPr id="8" name="Rectangle 2">
            <a:extLst>
              <a:ext uri="{FF2B5EF4-FFF2-40B4-BE49-F238E27FC236}">
                <a16:creationId xmlns:a16="http://schemas.microsoft.com/office/drawing/2014/main" id="{C645C96A-FA88-4DBD-BF2E-F4998F3E90FC}"/>
              </a:ext>
            </a:extLst>
          </p:cNvPr>
          <p:cNvSpPr>
            <a:spLocks noChangeArrowheads="1"/>
          </p:cNvSpPr>
          <p:nvPr/>
        </p:nvSpPr>
        <p:spPr bwMode="auto">
          <a:xfrm rot="10800000" flipV="1">
            <a:off x="636348" y="117171"/>
            <a:ext cx="1155565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y wrapping </a:t>
            </a:r>
            <a:r>
              <a:rPr kumimoji="0" lang="en-US" altLang="en-US" sz="1000" b="0" i="0" u="none" strike="noStrike" cap="none" normalizeH="0" baseline="0" dirty="0" bmk="">
                <a:ln>
                  <a:noFill/>
                </a:ln>
                <a:solidFill>
                  <a:srgbClr val="000000"/>
                </a:solidFill>
                <a:effectLst/>
                <a:latin typeface="Arial Unicode MS"/>
                <a:cs typeface="Times New Roman" panose="02020603050405020304" pitchFamily="18" charset="0"/>
              </a:rPr>
              <a:t>sorted()</a:t>
            </a:r>
            <a:r>
              <a:rPr kumimoji="0" lang="en-US" altLang="en-US" sz="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around the Python expression </a:t>
            </a:r>
            <a:r>
              <a:rPr kumimoji="0" lang="en-US" altLang="en-US" sz="1000" b="0" i="0" u="none" strike="noStrike" cap="none" normalizeH="0" baseline="0" dirty="0" bmk="">
                <a:ln>
                  <a:noFill/>
                </a:ln>
                <a:solidFill>
                  <a:srgbClr val="000000"/>
                </a:solidFill>
                <a:effectLst/>
                <a:latin typeface="Arial Unicode MS"/>
                <a:cs typeface="Times New Roman" panose="02020603050405020304" pitchFamily="18" charset="0"/>
              </a:rPr>
              <a:t>set(text3)</a:t>
            </a:r>
            <a:r>
              <a:rPr kumimoji="0" lang="en-US" altLang="en-US" sz="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hlinkClick r:id="rId4"/>
              </a:rPr>
              <a:t>  </a:t>
            </a:r>
            <a:r>
              <a:rPr kumimoji="0" lang="en-US" altLang="en-US" sz="9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we obtain a sorted list of vocabulary items, beginning with various punctuation symbols and continuing with words starting with </a:t>
            </a:r>
            <a:r>
              <a:rPr kumimoji="0" lang="en-US" altLang="en-US" sz="1800" b="0" i="1"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All capitalized words precede lowercase words. We discover the size of the vocabulary indirectly, by asking for the number of items in the set, and again we can use </a:t>
            </a:r>
            <a:r>
              <a:rPr kumimoji="0" lang="en-US" altLang="en-US" sz="1000" b="0" i="0" u="none" strike="noStrike" cap="none" normalizeH="0" baseline="0" dirty="0" err="1" bmk="">
                <a:ln>
                  <a:noFill/>
                </a:ln>
                <a:solidFill>
                  <a:srgbClr val="000000"/>
                </a:solidFill>
                <a:effectLst/>
                <a:latin typeface="Arial Unicode MS"/>
              </a:rPr>
              <a:t>len</a:t>
            </a:r>
            <a:r>
              <a:rPr kumimoji="0" lang="en-US" altLang="en-US" sz="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to obtain this number </a:t>
            </a:r>
            <a:r>
              <a:rPr kumimoji="0" lang="en-US" altLang="en-US" sz="18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hlinkClick r:id="rId5"/>
              </a:rPr>
              <a:t>  </a:t>
            </a:r>
            <a:r>
              <a:rPr kumimoji="0" lang="en-US" altLang="en-US" sz="9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Although it has 44,764 tokens, this book has only 2,789 distinct words, or "word types." A </a:t>
            </a:r>
            <a:r>
              <a:rPr kumimoji="0" lang="en-US" altLang="en-US" sz="1800" b="1"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word type</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is the form or spelling of the word independently of its specific occurrences in a text — that is, the word considered as a unique item of vocabulary. Our count of 2,789 items will include punctuation symbols, so we will generally call these unique items </a:t>
            </a:r>
            <a:r>
              <a:rPr kumimoji="0" lang="en-US" altLang="en-US" sz="1800" b="1"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types</a:t>
            </a:r>
            <a:r>
              <a:rPr kumimoji="0" lang="en-US" altLang="en-US" sz="1800" b="0" i="0" u="none" strike="noStrike" cap="none" normalizeH="0" baseline="0" dirty="0" bmk="">
                <a:ln>
                  <a:noFill/>
                </a:ln>
                <a:solidFill>
                  <a:srgbClr val="000000"/>
                </a:solidFill>
                <a:effectLst/>
                <a:latin typeface="Times New Roman" panose="02020603050405020304" pitchFamily="18" charset="0"/>
                <a:cs typeface="Times New Roman" panose="02020603050405020304" pitchFamily="18" charset="0"/>
              </a:rPr>
              <a:t> instead of word types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5" name="Picture 3" descr="[1]">
            <a:hlinkClick r:id="rId4"/>
            <a:extLst>
              <a:ext uri="{FF2B5EF4-FFF2-40B4-BE49-F238E27FC236}">
                <a16:creationId xmlns:a16="http://schemas.microsoft.com/office/drawing/2014/main" id="{EF07C360-69E1-4DBB-B19D-F2F83C1CFF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6838" y="-823913"/>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
            <a:hlinkClick r:id="rId5"/>
            <a:extLst>
              <a:ext uri="{FF2B5EF4-FFF2-40B4-BE49-F238E27FC236}">
                <a16:creationId xmlns:a16="http://schemas.microsoft.com/office/drawing/2014/main" id="{96E9D90B-064E-49DA-A804-E0D68E01EC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6200" y="-274638"/>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54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OS tagging">
            <a:extLst>
              <a:ext uri="{FF2B5EF4-FFF2-40B4-BE49-F238E27FC236}">
                <a16:creationId xmlns:a16="http://schemas.microsoft.com/office/drawing/2014/main" id="{9EE60C8B-A849-41F9-9553-1367EEE50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385" y="2639858"/>
            <a:ext cx="5514975" cy="2714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8A6BFBC-E989-4CDC-AD50-5741B06268A8}"/>
              </a:ext>
            </a:extLst>
          </p:cNvPr>
          <p:cNvSpPr/>
          <p:nvPr/>
        </p:nvSpPr>
        <p:spPr>
          <a:xfrm>
            <a:off x="3231472" y="363984"/>
            <a:ext cx="4869468" cy="369332"/>
          </a:xfrm>
          <a:prstGeom prst="rect">
            <a:avLst/>
          </a:prstGeom>
        </p:spPr>
        <p:txBody>
          <a:bodyPr wrap="square">
            <a:spAutoFit/>
          </a:bodyPr>
          <a:lstStyle/>
          <a:p>
            <a:r>
              <a:rPr lang="en-IN" b="1" dirty="0">
                <a:solidFill>
                  <a:srgbClr val="111111"/>
                </a:solidFill>
                <a:latin typeface="Poppins"/>
              </a:rPr>
              <a:t>POS tagging with Hidden Markov Model</a:t>
            </a:r>
            <a:endParaRPr lang="en-IN" b="0" i="0" dirty="0">
              <a:solidFill>
                <a:srgbClr val="111111"/>
              </a:solidFill>
              <a:effectLst/>
              <a:latin typeface="Poppins"/>
            </a:endParaRPr>
          </a:p>
        </p:txBody>
      </p:sp>
    </p:spTree>
    <p:extLst>
      <p:ext uri="{BB962C8B-B14F-4D97-AF65-F5344CB8AC3E}">
        <p14:creationId xmlns:p14="http://schemas.microsoft.com/office/powerpoint/2010/main" val="4213041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d1m75rqqgidzqn.cloudfront.net/wp-data/2020/04/17112900/pos3-1.png">
            <a:extLst>
              <a:ext uri="{FF2B5EF4-FFF2-40B4-BE49-F238E27FC236}">
                <a16:creationId xmlns:a16="http://schemas.microsoft.com/office/drawing/2014/main" id="{C1886B40-F9DD-41F7-90FA-85A087617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8" y="795338"/>
            <a:ext cx="5572125"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69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D69FE1-01D8-4D5B-8E1B-338511623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117" y="1950592"/>
            <a:ext cx="6995766" cy="2956816"/>
          </a:xfrm>
          <a:prstGeom prst="rect">
            <a:avLst/>
          </a:prstGeom>
        </p:spPr>
      </p:pic>
    </p:spTree>
    <p:extLst>
      <p:ext uri="{BB962C8B-B14F-4D97-AF65-F5344CB8AC3E}">
        <p14:creationId xmlns:p14="http://schemas.microsoft.com/office/powerpoint/2010/main" val="255352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72173-0490-425E-8EB5-61FC625B0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24" y="1318077"/>
            <a:ext cx="7064352" cy="4221846"/>
          </a:xfrm>
          <a:prstGeom prst="rect">
            <a:avLst/>
          </a:prstGeom>
        </p:spPr>
      </p:pic>
    </p:spTree>
    <p:extLst>
      <p:ext uri="{BB962C8B-B14F-4D97-AF65-F5344CB8AC3E}">
        <p14:creationId xmlns:p14="http://schemas.microsoft.com/office/powerpoint/2010/main" val="1456104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1DB1D6-3D03-4487-A791-344C0D71961C}"/>
              </a:ext>
            </a:extLst>
          </p:cNvPr>
          <p:cNvSpPr/>
          <p:nvPr/>
        </p:nvSpPr>
        <p:spPr>
          <a:xfrm>
            <a:off x="1731146" y="807868"/>
            <a:ext cx="7412854" cy="2308324"/>
          </a:xfrm>
          <a:prstGeom prst="rect">
            <a:avLst/>
          </a:prstGeom>
        </p:spPr>
        <p:txBody>
          <a:bodyPr wrap="square">
            <a:spAutoFit/>
          </a:bodyPr>
          <a:lstStyle/>
          <a:p>
            <a:r>
              <a:rPr lang="en-IN" dirty="0">
                <a:solidFill>
                  <a:srgbClr val="000000"/>
                </a:solidFill>
                <a:latin typeface="Poppins"/>
              </a:rPr>
              <a:t>From the above table, we infer that</a:t>
            </a:r>
            <a:br>
              <a:rPr lang="en-IN" dirty="0">
                <a:solidFill>
                  <a:srgbClr val="000000"/>
                </a:solidFill>
                <a:latin typeface="Poppins"/>
              </a:rPr>
            </a:br>
            <a:endParaRPr lang="en-IN" dirty="0">
              <a:solidFill>
                <a:srgbClr val="000000"/>
              </a:solidFill>
              <a:latin typeface="Poppins"/>
            </a:endParaRPr>
          </a:p>
          <a:p>
            <a:r>
              <a:rPr lang="en-IN" dirty="0">
                <a:solidFill>
                  <a:srgbClr val="000000"/>
                </a:solidFill>
                <a:latin typeface="Poppins"/>
              </a:rPr>
              <a:t>The probability that Mary is Noun = 4/9</a:t>
            </a:r>
          </a:p>
          <a:p>
            <a:r>
              <a:rPr lang="en-IN" dirty="0">
                <a:solidFill>
                  <a:srgbClr val="000000"/>
                </a:solidFill>
                <a:latin typeface="Poppins"/>
              </a:rPr>
              <a:t>The probability that Mary is Model = 0</a:t>
            </a:r>
          </a:p>
          <a:p>
            <a:r>
              <a:rPr lang="en-IN" dirty="0">
                <a:solidFill>
                  <a:srgbClr val="000000"/>
                </a:solidFill>
                <a:latin typeface="Poppins"/>
              </a:rPr>
              <a:t>The probability that Will  is Noun = 1/9</a:t>
            </a:r>
          </a:p>
          <a:p>
            <a:r>
              <a:rPr lang="en-IN" dirty="0">
                <a:solidFill>
                  <a:srgbClr val="000000"/>
                </a:solidFill>
                <a:latin typeface="Poppins"/>
              </a:rPr>
              <a:t>The probability that Will is Model = 3/4</a:t>
            </a:r>
          </a:p>
          <a:p>
            <a:r>
              <a:rPr lang="en-IN" dirty="0">
                <a:solidFill>
                  <a:srgbClr val="000000"/>
                </a:solidFill>
                <a:latin typeface="Poppins"/>
              </a:rPr>
              <a:t>In a similar manner, you can figure out the rest of the probabilities. These are the emission probabilities.</a:t>
            </a:r>
            <a:endParaRPr lang="en-IN" b="0" i="0" dirty="0">
              <a:solidFill>
                <a:srgbClr val="000000"/>
              </a:solidFill>
              <a:effectLst/>
              <a:latin typeface="Poppins"/>
            </a:endParaRPr>
          </a:p>
        </p:txBody>
      </p:sp>
    </p:spTree>
    <p:extLst>
      <p:ext uri="{BB962C8B-B14F-4D97-AF65-F5344CB8AC3E}">
        <p14:creationId xmlns:p14="http://schemas.microsoft.com/office/powerpoint/2010/main" val="3204016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B44231-0E22-48EB-ABD9-7FA30BFB9EC8}"/>
              </a:ext>
            </a:extLst>
          </p:cNvPr>
          <p:cNvSpPr/>
          <p:nvPr/>
        </p:nvSpPr>
        <p:spPr>
          <a:xfrm>
            <a:off x="3595457" y="497150"/>
            <a:ext cx="3653840" cy="369332"/>
          </a:xfrm>
          <a:prstGeom prst="rect">
            <a:avLst/>
          </a:prstGeom>
        </p:spPr>
        <p:txBody>
          <a:bodyPr wrap="square">
            <a:spAutoFit/>
          </a:bodyPr>
          <a:lstStyle/>
          <a:p>
            <a:r>
              <a:rPr lang="en-IN" dirty="0">
                <a:solidFill>
                  <a:srgbClr val="000000"/>
                </a:solidFill>
                <a:latin typeface="Poppins"/>
              </a:rPr>
              <a:t>transition probabilities</a:t>
            </a:r>
            <a:endParaRPr lang="en-IN" dirty="0"/>
          </a:p>
        </p:txBody>
      </p:sp>
      <p:pic>
        <p:nvPicPr>
          <p:cNvPr id="7170" name="Picture 2" descr="POS tagging">
            <a:extLst>
              <a:ext uri="{FF2B5EF4-FFF2-40B4-BE49-F238E27FC236}">
                <a16:creationId xmlns:a16="http://schemas.microsoft.com/office/drawing/2014/main" id="{699639F1-4F2B-42B5-97E7-EC9E6084B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437" y="1440895"/>
            <a:ext cx="560070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210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61151-0F92-4E7C-A6CA-90086D0B6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67" y="221313"/>
            <a:ext cx="8768944" cy="2672807"/>
          </a:xfrm>
          <a:prstGeom prst="rect">
            <a:avLst/>
          </a:prstGeom>
        </p:spPr>
      </p:pic>
      <p:sp>
        <p:nvSpPr>
          <p:cNvPr id="4" name="Rectangle 3">
            <a:extLst>
              <a:ext uri="{FF2B5EF4-FFF2-40B4-BE49-F238E27FC236}">
                <a16:creationId xmlns:a16="http://schemas.microsoft.com/office/drawing/2014/main" id="{004E7B96-1808-4A84-9E7F-731839CB55B0}"/>
              </a:ext>
            </a:extLst>
          </p:cNvPr>
          <p:cNvSpPr/>
          <p:nvPr/>
        </p:nvSpPr>
        <p:spPr>
          <a:xfrm>
            <a:off x="1500326" y="3728621"/>
            <a:ext cx="10067278" cy="1754326"/>
          </a:xfrm>
          <a:prstGeom prst="rect">
            <a:avLst/>
          </a:prstGeom>
        </p:spPr>
        <p:txBody>
          <a:bodyPr wrap="square">
            <a:spAutoFit/>
          </a:bodyPr>
          <a:lstStyle/>
          <a:p>
            <a:r>
              <a:rPr lang="en-IN" dirty="0">
                <a:solidFill>
                  <a:srgbClr val="000000"/>
                </a:solidFill>
                <a:latin typeface="Poppins"/>
              </a:rPr>
              <a:t>In the above figure, we can see that the &lt;S&gt; tag is followed by the N tag three times, thus the first entry is 3.The model tag follows the &lt;S&gt; just once, thus the second entry is 1. In a similar manner, the rest of the table is filled.</a:t>
            </a:r>
          </a:p>
          <a:p>
            <a:r>
              <a:rPr lang="en-IN" dirty="0">
                <a:solidFill>
                  <a:srgbClr val="000000"/>
                </a:solidFill>
                <a:latin typeface="Poppins"/>
              </a:rPr>
              <a:t>Next, we divide each term in a row of the table by the total number of co-occurrences of the tag in consideration, for example, The Model tag is followed by any other tag four times as shown below, thus we divide each element in the third row by four.</a:t>
            </a:r>
            <a:endParaRPr lang="en-IN" b="0" i="0" dirty="0">
              <a:solidFill>
                <a:srgbClr val="000000"/>
              </a:solidFill>
              <a:effectLst/>
              <a:latin typeface="Poppins"/>
            </a:endParaRPr>
          </a:p>
        </p:txBody>
      </p:sp>
    </p:spTree>
    <p:extLst>
      <p:ext uri="{BB962C8B-B14F-4D97-AF65-F5344CB8AC3E}">
        <p14:creationId xmlns:p14="http://schemas.microsoft.com/office/powerpoint/2010/main" val="265681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OS tagging">
            <a:extLst>
              <a:ext uri="{FF2B5EF4-FFF2-40B4-BE49-F238E27FC236}">
                <a16:creationId xmlns:a16="http://schemas.microsoft.com/office/drawing/2014/main" id="{F2A889F2-987F-459B-BD04-885561688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914400"/>
            <a:ext cx="57721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16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B700C-DDCB-4298-BD51-974110BAD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263" y="514905"/>
            <a:ext cx="6809474" cy="1885700"/>
          </a:xfrm>
          <a:prstGeom prst="rect">
            <a:avLst/>
          </a:prstGeom>
        </p:spPr>
      </p:pic>
      <p:sp>
        <p:nvSpPr>
          <p:cNvPr id="4" name="Rectangle 3">
            <a:extLst>
              <a:ext uri="{FF2B5EF4-FFF2-40B4-BE49-F238E27FC236}">
                <a16:creationId xmlns:a16="http://schemas.microsoft.com/office/drawing/2014/main" id="{293AFFD8-461B-423C-8E6C-40AA1343FCD7}"/>
              </a:ext>
            </a:extLst>
          </p:cNvPr>
          <p:cNvSpPr/>
          <p:nvPr/>
        </p:nvSpPr>
        <p:spPr>
          <a:xfrm>
            <a:off x="1127464" y="3551068"/>
            <a:ext cx="8016536" cy="2031325"/>
          </a:xfrm>
          <a:prstGeom prst="rect">
            <a:avLst/>
          </a:prstGeom>
        </p:spPr>
        <p:txBody>
          <a:bodyPr wrap="square">
            <a:spAutoFit/>
          </a:bodyPr>
          <a:lstStyle/>
          <a:p>
            <a:r>
              <a:rPr lang="en-IN" dirty="0">
                <a:solidFill>
                  <a:srgbClr val="000000"/>
                </a:solidFill>
                <a:latin typeface="Poppins"/>
              </a:rPr>
              <a:t>Will can spot Mary’  be tagged as-</a:t>
            </a:r>
          </a:p>
          <a:p>
            <a:pPr>
              <a:buFont typeface="Arial" panose="020B0604020202020204" pitchFamily="34" charset="0"/>
              <a:buChar char="•"/>
            </a:pPr>
            <a:r>
              <a:rPr lang="en-IN" dirty="0">
                <a:solidFill>
                  <a:srgbClr val="000000"/>
                </a:solidFill>
                <a:latin typeface="Poppins"/>
              </a:rPr>
              <a:t>Will as a  model</a:t>
            </a:r>
          </a:p>
          <a:p>
            <a:pPr>
              <a:buFont typeface="Arial" panose="020B0604020202020204" pitchFamily="34" charset="0"/>
              <a:buChar char="•"/>
            </a:pPr>
            <a:r>
              <a:rPr lang="en-IN" dirty="0">
                <a:solidFill>
                  <a:srgbClr val="000000"/>
                </a:solidFill>
                <a:latin typeface="Poppins"/>
              </a:rPr>
              <a:t>Can as a verb</a:t>
            </a:r>
          </a:p>
          <a:p>
            <a:pPr>
              <a:buFont typeface="Arial" panose="020B0604020202020204" pitchFamily="34" charset="0"/>
              <a:buChar char="•"/>
            </a:pPr>
            <a:r>
              <a:rPr lang="en-IN" dirty="0">
                <a:solidFill>
                  <a:srgbClr val="000000"/>
                </a:solidFill>
                <a:latin typeface="Poppins"/>
              </a:rPr>
              <a:t>Spot as a noun</a:t>
            </a:r>
          </a:p>
          <a:p>
            <a:pPr>
              <a:buFont typeface="Arial" panose="020B0604020202020204" pitchFamily="34" charset="0"/>
              <a:buChar char="•"/>
            </a:pPr>
            <a:r>
              <a:rPr lang="en-IN" dirty="0">
                <a:solidFill>
                  <a:srgbClr val="000000"/>
                </a:solidFill>
                <a:latin typeface="Poppins"/>
              </a:rPr>
              <a:t>Mary as a noun</a:t>
            </a:r>
          </a:p>
          <a:p>
            <a:r>
              <a:rPr lang="en-IN" dirty="0">
                <a:solidFill>
                  <a:srgbClr val="000000"/>
                </a:solidFill>
                <a:latin typeface="Poppins"/>
              </a:rPr>
              <a:t>Now calculate the probability of this sequence being correct in the following manner.</a:t>
            </a:r>
            <a:endParaRPr lang="en-IN" b="0" i="0" dirty="0">
              <a:solidFill>
                <a:srgbClr val="000000"/>
              </a:solidFill>
              <a:effectLst/>
              <a:latin typeface="Poppins"/>
            </a:endParaRPr>
          </a:p>
        </p:txBody>
      </p:sp>
    </p:spTree>
    <p:extLst>
      <p:ext uri="{BB962C8B-B14F-4D97-AF65-F5344CB8AC3E}">
        <p14:creationId xmlns:p14="http://schemas.microsoft.com/office/powerpoint/2010/main" val="25796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OS tagging">
            <a:extLst>
              <a:ext uri="{FF2B5EF4-FFF2-40B4-BE49-F238E27FC236}">
                <a16:creationId xmlns:a16="http://schemas.microsoft.com/office/drawing/2014/main" id="{0BD3AA4C-C8B9-4BD9-8FA0-3110B03B6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928" y="1647910"/>
            <a:ext cx="6727147" cy="311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1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B2149D-57E3-4E14-9AE5-0220F02475EC}"/>
              </a:ext>
            </a:extLst>
          </p:cNvPr>
          <p:cNvSpPr/>
          <p:nvPr/>
        </p:nvSpPr>
        <p:spPr>
          <a:xfrm>
            <a:off x="447472" y="496112"/>
            <a:ext cx="11449456" cy="646331"/>
          </a:xfrm>
          <a:prstGeom prst="rect">
            <a:avLst/>
          </a:prstGeom>
        </p:spPr>
        <p:txBody>
          <a:bodyPr wrap="square">
            <a:spAutoFit/>
          </a:bodyPr>
          <a:lstStyle/>
          <a:p>
            <a:r>
              <a:rPr lang="en-IN" b="0" i="0" dirty="0">
                <a:solidFill>
                  <a:srgbClr val="464E56"/>
                </a:solidFill>
                <a:effectLst/>
                <a:latin typeface="helvetica neue"/>
              </a:rPr>
              <a:t>lexical diversity’ is a measurement of how many different lexical words there are in a text. Lexical words are words such as nouns, adjectives, verbs, and adverbs that convey meaning in a text.</a:t>
            </a:r>
            <a:endParaRPr lang="en-IN" dirty="0"/>
          </a:p>
        </p:txBody>
      </p:sp>
      <p:sp>
        <p:nvSpPr>
          <p:cNvPr id="3" name="Rectangle 1">
            <a:extLst>
              <a:ext uri="{FF2B5EF4-FFF2-40B4-BE49-F238E27FC236}">
                <a16:creationId xmlns:a16="http://schemas.microsoft.com/office/drawing/2014/main" id="{F4313E30-A1A4-4A6F-9844-1FADD99A858A}"/>
              </a:ext>
            </a:extLst>
          </p:cNvPr>
          <p:cNvSpPr>
            <a:spLocks noChangeArrowheads="1"/>
          </p:cNvSpPr>
          <p:nvPr/>
        </p:nvSpPr>
        <p:spPr bwMode="auto">
          <a:xfrm rot="10800000" flipV="1">
            <a:off x="826850" y="1575483"/>
            <a:ext cx="105934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Arial Unicode MS"/>
              </a:rPr>
              <a:t>lexical_diversity</a:t>
            </a:r>
            <a:r>
              <a:rPr kumimoji="0" lang="en-US" altLang="en-US" sz="2800" b="0" i="0" u="none" strike="noStrike" cap="none" normalizeH="0" baseline="0" dirty="0">
                <a:ln>
                  <a:noFill/>
                </a:ln>
                <a:solidFill>
                  <a:srgbClr val="000000"/>
                </a:solidFill>
                <a:effectLst/>
                <a:latin typeface="Arial Unicode MS"/>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a:ln>
                  <a:noFill/>
                </a:ln>
                <a:solidFill>
                  <a:srgbClr val="000000"/>
                </a:solidFill>
                <a:effectLst/>
                <a:latin typeface="Arial Unicode MS"/>
              </a:rPr>
              <a:t>percentage()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are the names for specific blocks of code, we can go ahead and use these functions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585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B4197-5581-43B9-A0A2-EBA579F5B33F}"/>
              </a:ext>
            </a:extLst>
          </p:cNvPr>
          <p:cNvSpPr/>
          <p:nvPr/>
        </p:nvSpPr>
        <p:spPr>
          <a:xfrm>
            <a:off x="1198485" y="346229"/>
            <a:ext cx="7945515" cy="5786199"/>
          </a:xfrm>
          <a:prstGeom prst="rect">
            <a:avLst/>
          </a:prstGeom>
        </p:spPr>
        <p:txBody>
          <a:bodyPr wrap="square">
            <a:spAutoFit/>
          </a:bodyPr>
          <a:lstStyle/>
          <a:p>
            <a:r>
              <a:rPr lang="en-IN" sz="2000" dirty="0">
                <a:solidFill>
                  <a:srgbClr val="000000"/>
                </a:solidFill>
                <a:latin typeface="Poppins"/>
              </a:rPr>
              <a:t>The probability of the tag Model (M) comes after the tag &lt;S&gt; is ¼ as seen in the table. Also, the probability that the word Will is a Model is 3/4. In the same manner, we calculate each and every probability in the graph. Now the product of these probabilities is the likelihood that this sequence is right. Since the tags are not correct, the product is zero.</a:t>
            </a:r>
          </a:p>
          <a:p>
            <a:endParaRPr lang="en-US" dirty="0">
              <a:solidFill>
                <a:srgbClr val="000000"/>
              </a:solidFill>
              <a:latin typeface="Poppins"/>
            </a:endParaRPr>
          </a:p>
          <a:p>
            <a:endParaRPr lang="en-US" dirty="0">
              <a:solidFill>
                <a:srgbClr val="000000"/>
              </a:solidFill>
              <a:latin typeface="Poppins"/>
            </a:endParaRPr>
          </a:p>
          <a:p>
            <a:endParaRPr lang="en-US" dirty="0">
              <a:solidFill>
                <a:srgbClr val="000000"/>
              </a:solidFill>
              <a:latin typeface="Poppins"/>
            </a:endParaRPr>
          </a:p>
          <a:p>
            <a:endParaRPr lang="en-US" dirty="0">
              <a:solidFill>
                <a:srgbClr val="000000"/>
              </a:solidFill>
              <a:latin typeface="Poppins"/>
            </a:endParaRPr>
          </a:p>
          <a:p>
            <a:endParaRPr lang="en-IN" dirty="0">
              <a:solidFill>
                <a:srgbClr val="000000"/>
              </a:solidFill>
              <a:latin typeface="Poppins"/>
            </a:endParaRPr>
          </a:p>
          <a:p>
            <a:r>
              <a:rPr lang="en-IN" b="1" dirty="0">
                <a:solidFill>
                  <a:srgbClr val="000000"/>
                </a:solidFill>
                <a:latin typeface="Poppins"/>
              </a:rPr>
              <a:t>1/4*3/4*3/4*0*1*2/9*1/9*4/9*4/9=0</a:t>
            </a:r>
          </a:p>
          <a:p>
            <a:endParaRPr lang="en-US" b="1" dirty="0">
              <a:solidFill>
                <a:srgbClr val="000000"/>
              </a:solidFill>
              <a:latin typeface="Poppins"/>
            </a:endParaRPr>
          </a:p>
          <a:p>
            <a:endParaRPr lang="en-US" b="1" dirty="0">
              <a:solidFill>
                <a:srgbClr val="000000"/>
              </a:solidFill>
              <a:latin typeface="Poppins"/>
            </a:endParaRPr>
          </a:p>
          <a:p>
            <a:endParaRPr lang="en-US" b="1" dirty="0">
              <a:solidFill>
                <a:srgbClr val="000000"/>
              </a:solidFill>
              <a:latin typeface="Poppins"/>
            </a:endParaRPr>
          </a:p>
          <a:p>
            <a:endParaRPr lang="en-US" b="1" dirty="0">
              <a:solidFill>
                <a:srgbClr val="000000"/>
              </a:solidFill>
              <a:latin typeface="Poppins"/>
            </a:endParaRPr>
          </a:p>
          <a:p>
            <a:endParaRPr lang="en-US" b="1" dirty="0">
              <a:solidFill>
                <a:srgbClr val="000000"/>
              </a:solidFill>
              <a:latin typeface="Poppins"/>
            </a:endParaRPr>
          </a:p>
          <a:p>
            <a:endParaRPr lang="en-US" b="1" dirty="0">
              <a:solidFill>
                <a:srgbClr val="000000"/>
              </a:solidFill>
              <a:latin typeface="Poppins"/>
            </a:endParaRPr>
          </a:p>
          <a:p>
            <a:endParaRPr lang="en-IN" dirty="0">
              <a:solidFill>
                <a:srgbClr val="000000"/>
              </a:solidFill>
              <a:latin typeface="Poppins"/>
            </a:endParaRPr>
          </a:p>
          <a:p>
            <a:r>
              <a:rPr lang="en-IN" dirty="0">
                <a:solidFill>
                  <a:srgbClr val="000000"/>
                </a:solidFill>
                <a:latin typeface="Poppins"/>
              </a:rPr>
              <a:t>When these words are correctly tagged, we get a probability greater than zero as shown below</a:t>
            </a:r>
            <a:endParaRPr lang="en-IN" b="0" i="0" dirty="0">
              <a:solidFill>
                <a:srgbClr val="000000"/>
              </a:solidFill>
              <a:effectLst/>
              <a:latin typeface="Poppins"/>
            </a:endParaRPr>
          </a:p>
        </p:txBody>
      </p:sp>
    </p:spTree>
    <p:extLst>
      <p:ext uri="{BB962C8B-B14F-4D97-AF65-F5344CB8AC3E}">
        <p14:creationId xmlns:p14="http://schemas.microsoft.com/office/powerpoint/2010/main" val="3125694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OS tagging">
            <a:extLst>
              <a:ext uri="{FF2B5EF4-FFF2-40B4-BE49-F238E27FC236}">
                <a16:creationId xmlns:a16="http://schemas.microsoft.com/office/drawing/2014/main" id="{FD6FC6FD-4A48-4EF9-9E85-AF0880415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745" y="1393794"/>
            <a:ext cx="7386343" cy="28408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6FD829F-7721-4299-8047-943F0608486C}"/>
              </a:ext>
            </a:extLst>
          </p:cNvPr>
          <p:cNvSpPr/>
          <p:nvPr/>
        </p:nvSpPr>
        <p:spPr>
          <a:xfrm>
            <a:off x="1340526" y="4389320"/>
            <a:ext cx="7803474" cy="646331"/>
          </a:xfrm>
          <a:prstGeom prst="rect">
            <a:avLst/>
          </a:prstGeom>
        </p:spPr>
        <p:txBody>
          <a:bodyPr wrap="square">
            <a:spAutoFit/>
          </a:bodyPr>
          <a:lstStyle/>
          <a:p>
            <a:r>
              <a:rPr lang="en-IN" dirty="0">
                <a:solidFill>
                  <a:srgbClr val="000000"/>
                </a:solidFill>
                <a:latin typeface="Poppins"/>
              </a:rPr>
              <a:t>Calculating  the product of these terms we get,</a:t>
            </a:r>
          </a:p>
          <a:p>
            <a:r>
              <a:rPr lang="en-IN" b="1" dirty="0">
                <a:solidFill>
                  <a:srgbClr val="000000"/>
                </a:solidFill>
                <a:latin typeface="Poppins"/>
              </a:rPr>
              <a:t>3/4*1/9*3/9*1/4*3/4*1/4*1*4/9*4/9=0.00025720164</a:t>
            </a:r>
            <a:endParaRPr lang="en-IN" b="0" i="0" dirty="0">
              <a:solidFill>
                <a:srgbClr val="000000"/>
              </a:solidFill>
              <a:effectLst/>
              <a:latin typeface="Poppins"/>
            </a:endParaRPr>
          </a:p>
        </p:txBody>
      </p:sp>
      <p:sp>
        <p:nvSpPr>
          <p:cNvPr id="3" name="Rectangle 2">
            <a:extLst>
              <a:ext uri="{FF2B5EF4-FFF2-40B4-BE49-F238E27FC236}">
                <a16:creationId xmlns:a16="http://schemas.microsoft.com/office/drawing/2014/main" id="{C9F499E0-21A7-4F54-9F7F-475DAF91B7C1}"/>
              </a:ext>
            </a:extLst>
          </p:cNvPr>
          <p:cNvSpPr/>
          <p:nvPr/>
        </p:nvSpPr>
        <p:spPr>
          <a:xfrm>
            <a:off x="1340526" y="5357025"/>
            <a:ext cx="7803473" cy="1200329"/>
          </a:xfrm>
          <a:prstGeom prst="rect">
            <a:avLst/>
          </a:prstGeom>
        </p:spPr>
        <p:txBody>
          <a:bodyPr wrap="square">
            <a:spAutoFit/>
          </a:bodyPr>
          <a:lstStyle/>
          <a:p>
            <a:r>
              <a:rPr lang="pt-BR" dirty="0">
                <a:solidFill>
                  <a:srgbClr val="000000"/>
                </a:solidFill>
                <a:latin typeface="Poppins"/>
              </a:rPr>
              <a:t>&lt;S&gt;→N→M→N→N→&lt;E&gt; =</a:t>
            </a:r>
            <a:r>
              <a:rPr lang="pt-BR" b="1" dirty="0">
                <a:solidFill>
                  <a:srgbClr val="000000"/>
                </a:solidFill>
                <a:latin typeface="Poppins"/>
              </a:rPr>
              <a:t>3/4*1/9*3/9*1/4*1/4*2/9*1/9*4/9*4/9=0.00000846754</a:t>
            </a:r>
            <a:endParaRPr lang="pt-BR" dirty="0">
              <a:solidFill>
                <a:srgbClr val="000000"/>
              </a:solidFill>
              <a:latin typeface="Poppins"/>
            </a:endParaRPr>
          </a:p>
          <a:p>
            <a:r>
              <a:rPr lang="pt-BR" dirty="0">
                <a:solidFill>
                  <a:srgbClr val="000000"/>
                </a:solidFill>
                <a:latin typeface="Poppins"/>
              </a:rPr>
              <a:t>&lt;S&gt;→N→M→N→V→&lt;E&gt;=</a:t>
            </a:r>
            <a:r>
              <a:rPr lang="pt-BR" b="1" dirty="0">
                <a:solidFill>
                  <a:srgbClr val="000000"/>
                </a:solidFill>
                <a:latin typeface="Poppins"/>
              </a:rPr>
              <a:t>3/4*1/9*3/9*1/4*3/4*1/4*1*4/9*4/9=0.00025720164</a:t>
            </a:r>
            <a:endParaRPr lang="pt-BR" b="0" i="0" dirty="0">
              <a:solidFill>
                <a:srgbClr val="000000"/>
              </a:solidFill>
              <a:effectLst/>
              <a:latin typeface="Poppins"/>
            </a:endParaRPr>
          </a:p>
        </p:txBody>
      </p:sp>
    </p:spTree>
    <p:extLst>
      <p:ext uri="{BB962C8B-B14F-4D97-AF65-F5344CB8AC3E}">
        <p14:creationId xmlns:p14="http://schemas.microsoft.com/office/powerpoint/2010/main" val="1280904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DEC928-8188-4E64-82F6-79805C1671D4}"/>
              </a:ext>
            </a:extLst>
          </p:cNvPr>
          <p:cNvSpPr/>
          <p:nvPr/>
        </p:nvSpPr>
        <p:spPr>
          <a:xfrm>
            <a:off x="3018408" y="497150"/>
            <a:ext cx="5112187" cy="369332"/>
          </a:xfrm>
          <a:prstGeom prst="rect">
            <a:avLst/>
          </a:prstGeom>
        </p:spPr>
        <p:txBody>
          <a:bodyPr wrap="square">
            <a:spAutoFit/>
          </a:bodyPr>
          <a:lstStyle/>
          <a:p>
            <a:r>
              <a:rPr lang="en-IN" b="1" dirty="0">
                <a:solidFill>
                  <a:srgbClr val="111111"/>
                </a:solidFill>
                <a:latin typeface="Poppins"/>
              </a:rPr>
              <a:t>Optimizing HMM with Viterbi Algorithm </a:t>
            </a:r>
            <a:endParaRPr lang="en-IN" b="0" i="0" dirty="0">
              <a:solidFill>
                <a:srgbClr val="111111"/>
              </a:solidFill>
              <a:effectLst/>
              <a:latin typeface="Poppins"/>
            </a:endParaRPr>
          </a:p>
        </p:txBody>
      </p:sp>
      <p:sp>
        <p:nvSpPr>
          <p:cNvPr id="3" name="Rectangle 2">
            <a:extLst>
              <a:ext uri="{FF2B5EF4-FFF2-40B4-BE49-F238E27FC236}">
                <a16:creationId xmlns:a16="http://schemas.microsoft.com/office/drawing/2014/main" id="{989934C2-2189-4DB1-AC27-66861242D836}"/>
              </a:ext>
            </a:extLst>
          </p:cNvPr>
          <p:cNvSpPr/>
          <p:nvPr/>
        </p:nvSpPr>
        <p:spPr>
          <a:xfrm>
            <a:off x="2192784" y="1171852"/>
            <a:ext cx="6951216" cy="1200329"/>
          </a:xfrm>
          <a:prstGeom prst="rect">
            <a:avLst/>
          </a:prstGeom>
        </p:spPr>
        <p:txBody>
          <a:bodyPr wrap="square">
            <a:spAutoFit/>
          </a:bodyPr>
          <a:lstStyle/>
          <a:p>
            <a:r>
              <a:rPr lang="en-IN" dirty="0">
                <a:solidFill>
                  <a:srgbClr val="000000"/>
                </a:solidFill>
                <a:latin typeface="Poppins"/>
              </a:rPr>
              <a:t>The Viterbi algorithm is a dynamic programmatical </a:t>
            </a:r>
            <a:r>
              <a:rPr lang="en-IN" dirty="0" err="1">
                <a:solidFill>
                  <a:srgbClr val="000000"/>
                </a:solidFill>
                <a:latin typeface="Poppins"/>
              </a:rPr>
              <a:t>algo</a:t>
            </a:r>
            <a:r>
              <a:rPr lang="en-IN" dirty="0">
                <a:solidFill>
                  <a:srgbClr val="000000"/>
                </a:solidFill>
                <a:latin typeface="Poppins"/>
              </a:rPr>
              <a:t> for finding the most likely sequence of hidden states—called the Viterbi path—that results in a sequence of observed events, especially in the context of  (HMM).</a:t>
            </a:r>
            <a:endParaRPr lang="en-IN" dirty="0"/>
          </a:p>
        </p:txBody>
      </p:sp>
      <p:sp>
        <p:nvSpPr>
          <p:cNvPr id="4" name="Rectangle 3">
            <a:extLst>
              <a:ext uri="{FF2B5EF4-FFF2-40B4-BE49-F238E27FC236}">
                <a16:creationId xmlns:a16="http://schemas.microsoft.com/office/drawing/2014/main" id="{B28114CF-535A-4D1A-8C58-CA5A2FE96EFE}"/>
              </a:ext>
            </a:extLst>
          </p:cNvPr>
          <p:cNvSpPr/>
          <p:nvPr/>
        </p:nvSpPr>
        <p:spPr>
          <a:xfrm>
            <a:off x="1003177" y="2911876"/>
            <a:ext cx="10848512" cy="1015663"/>
          </a:xfrm>
          <a:prstGeom prst="rect">
            <a:avLst/>
          </a:prstGeom>
        </p:spPr>
        <p:txBody>
          <a:bodyPr wrap="square">
            <a:spAutoFit/>
          </a:bodyPr>
          <a:lstStyle/>
          <a:p>
            <a:r>
              <a:rPr lang="en-IN" sz="2000" dirty="0">
                <a:solidFill>
                  <a:srgbClr val="000000"/>
                </a:solidFill>
                <a:latin typeface="Poppins"/>
              </a:rPr>
              <a:t>we optimized the HMM and bought our calculations down from 81 to just two. Now we are going to further optimize the HMM by using the Viterbi algorithm. Let us use the same example we used before and apply the Viterbi algorithm to it</a:t>
            </a:r>
            <a:endParaRPr lang="en-IN" sz="2000" dirty="0"/>
          </a:p>
        </p:txBody>
      </p:sp>
    </p:spTree>
    <p:extLst>
      <p:ext uri="{BB962C8B-B14F-4D97-AF65-F5344CB8AC3E}">
        <p14:creationId xmlns:p14="http://schemas.microsoft.com/office/powerpoint/2010/main" val="3738044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POS tagging">
            <a:extLst>
              <a:ext uri="{FF2B5EF4-FFF2-40B4-BE49-F238E27FC236}">
                <a16:creationId xmlns:a16="http://schemas.microsoft.com/office/drawing/2014/main" id="{17321474-51E2-49A2-B18D-523735F9D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23" y="816746"/>
            <a:ext cx="10296889" cy="42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332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OS tagging">
            <a:extLst>
              <a:ext uri="{FF2B5EF4-FFF2-40B4-BE49-F238E27FC236}">
                <a16:creationId xmlns:a16="http://schemas.microsoft.com/office/drawing/2014/main" id="{F37CE0FC-0788-4A21-9F89-B1EE3731A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26" y="1144960"/>
            <a:ext cx="6924582" cy="139553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POS tagging">
            <a:extLst>
              <a:ext uri="{FF2B5EF4-FFF2-40B4-BE49-F238E27FC236}">
                <a16:creationId xmlns:a16="http://schemas.microsoft.com/office/drawing/2014/main" id="{48588FC9-725B-493D-B846-7A9E03C41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322" y="2722759"/>
            <a:ext cx="7267670" cy="20965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EC1C72-A357-47A1-8014-A89DD5EFAF63}"/>
              </a:ext>
            </a:extLst>
          </p:cNvPr>
          <p:cNvSpPr/>
          <p:nvPr/>
        </p:nvSpPr>
        <p:spPr>
          <a:xfrm>
            <a:off x="2248593" y="5066709"/>
            <a:ext cx="6895406" cy="646331"/>
          </a:xfrm>
          <a:prstGeom prst="rect">
            <a:avLst/>
          </a:prstGeom>
        </p:spPr>
        <p:txBody>
          <a:bodyPr wrap="square">
            <a:spAutoFit/>
          </a:bodyPr>
          <a:lstStyle/>
          <a:p>
            <a:r>
              <a:rPr lang="en-IN" dirty="0">
                <a:solidFill>
                  <a:srgbClr val="000000"/>
                </a:solidFill>
                <a:latin typeface="Poppins"/>
              </a:rPr>
              <a:t>Now we are really concerned with the mini path having the lowest probability.</a:t>
            </a:r>
            <a:endParaRPr lang="en-IN" dirty="0"/>
          </a:p>
        </p:txBody>
      </p:sp>
    </p:spTree>
    <p:extLst>
      <p:ext uri="{BB962C8B-B14F-4D97-AF65-F5344CB8AC3E}">
        <p14:creationId xmlns:p14="http://schemas.microsoft.com/office/powerpoint/2010/main" val="1404546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OS tagging">
            <a:extLst>
              <a:ext uri="{FF2B5EF4-FFF2-40B4-BE49-F238E27FC236}">
                <a16:creationId xmlns:a16="http://schemas.microsoft.com/office/drawing/2014/main" id="{B3ADC3E4-78C5-41A0-A3EF-D6BA6224C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261" y="1349407"/>
            <a:ext cx="7507428" cy="363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26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OS tagging">
            <a:extLst>
              <a:ext uri="{FF2B5EF4-FFF2-40B4-BE49-F238E27FC236}">
                <a16:creationId xmlns:a16="http://schemas.microsoft.com/office/drawing/2014/main" id="{1D557CF7-87C4-4684-A0FD-38B11F168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2209800"/>
            <a:ext cx="64960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C965118-4F23-4C66-AA7B-AFEE0AF23DAC}"/>
              </a:ext>
            </a:extLst>
          </p:cNvPr>
          <p:cNvSpPr/>
          <p:nvPr/>
        </p:nvSpPr>
        <p:spPr>
          <a:xfrm>
            <a:off x="1970842" y="5130643"/>
            <a:ext cx="7173157" cy="923330"/>
          </a:xfrm>
          <a:prstGeom prst="rect">
            <a:avLst/>
          </a:prstGeom>
        </p:spPr>
        <p:txBody>
          <a:bodyPr wrap="square">
            <a:spAutoFit/>
          </a:bodyPr>
          <a:lstStyle/>
          <a:p>
            <a:r>
              <a:rPr lang="en-IN" dirty="0">
                <a:solidFill>
                  <a:srgbClr val="000000"/>
                </a:solidFill>
                <a:latin typeface="Poppins"/>
              </a:rPr>
              <a:t>As you may have noticed, this algorithm returns only one path as compared to the previous method which suggested two paths. Thus by using this algorithm, we saved us a lot of computations.</a:t>
            </a:r>
            <a:endParaRPr lang="en-IN" dirty="0"/>
          </a:p>
        </p:txBody>
      </p:sp>
    </p:spTree>
    <p:extLst>
      <p:ext uri="{BB962C8B-B14F-4D97-AF65-F5344CB8AC3E}">
        <p14:creationId xmlns:p14="http://schemas.microsoft.com/office/powerpoint/2010/main" val="2189046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D0F884-C318-43A2-8223-3E08CDF581EB}"/>
              </a:ext>
            </a:extLst>
          </p:cNvPr>
          <p:cNvSpPr/>
          <p:nvPr/>
        </p:nvSpPr>
        <p:spPr>
          <a:xfrm>
            <a:off x="1242873" y="1367161"/>
            <a:ext cx="10182687" cy="2031325"/>
          </a:xfrm>
          <a:prstGeom prst="rect">
            <a:avLst/>
          </a:prstGeom>
        </p:spPr>
        <p:txBody>
          <a:bodyPr wrap="square">
            <a:spAutoFit/>
          </a:bodyPr>
          <a:lstStyle/>
          <a:p>
            <a:pPr fontAlgn="base"/>
            <a:r>
              <a:rPr lang="en-IN" dirty="0">
                <a:solidFill>
                  <a:srgbClr val="494949"/>
                </a:solidFill>
                <a:latin typeface="Poppins"/>
              </a:rPr>
              <a:t>Cosine similarity is a measure of similarity between two non-zero vectors. It is calculated as the angle between these vectors (which is also the same as their inner product).</a:t>
            </a:r>
          </a:p>
          <a:p>
            <a:pPr fontAlgn="base"/>
            <a:endParaRPr lang="en-IN" dirty="0">
              <a:solidFill>
                <a:srgbClr val="494949"/>
              </a:solidFill>
              <a:latin typeface="Poppins"/>
            </a:endParaRPr>
          </a:p>
          <a:p>
            <a:pPr fontAlgn="base"/>
            <a:endParaRPr lang="en-IN" dirty="0">
              <a:solidFill>
                <a:srgbClr val="494949"/>
              </a:solidFill>
              <a:latin typeface="Poppins"/>
            </a:endParaRPr>
          </a:p>
          <a:p>
            <a:pPr fontAlgn="base"/>
            <a:endParaRPr lang="en-IN" dirty="0">
              <a:solidFill>
                <a:srgbClr val="494949"/>
              </a:solidFill>
              <a:latin typeface="Poppins"/>
            </a:endParaRPr>
          </a:p>
          <a:p>
            <a:pPr fontAlgn="base"/>
            <a:r>
              <a:rPr lang="en-IN" dirty="0">
                <a:solidFill>
                  <a:srgbClr val="494949"/>
                </a:solidFill>
                <a:latin typeface="Poppins"/>
              </a:rPr>
              <a:t>Well that sounded like a lot of technical information that may be new or difficult to the learner. We will break it down by part along with the detailed visualizations and examples here.</a:t>
            </a:r>
            <a:endParaRPr lang="en-IN" b="0" i="0" dirty="0">
              <a:solidFill>
                <a:srgbClr val="494949"/>
              </a:solidFill>
              <a:effectLst/>
              <a:latin typeface="Poppins"/>
            </a:endParaRPr>
          </a:p>
        </p:txBody>
      </p:sp>
      <p:sp>
        <p:nvSpPr>
          <p:cNvPr id="3" name="Rectangle 2">
            <a:extLst>
              <a:ext uri="{FF2B5EF4-FFF2-40B4-BE49-F238E27FC236}">
                <a16:creationId xmlns:a16="http://schemas.microsoft.com/office/drawing/2014/main" id="{51C90448-3A94-4623-8CC2-D0133D9DB3C7}"/>
              </a:ext>
            </a:extLst>
          </p:cNvPr>
          <p:cNvSpPr/>
          <p:nvPr/>
        </p:nvSpPr>
        <p:spPr>
          <a:xfrm>
            <a:off x="3781887" y="328474"/>
            <a:ext cx="3200734" cy="369332"/>
          </a:xfrm>
          <a:prstGeom prst="rect">
            <a:avLst/>
          </a:prstGeom>
        </p:spPr>
        <p:txBody>
          <a:bodyPr wrap="square">
            <a:spAutoFit/>
          </a:bodyPr>
          <a:lstStyle/>
          <a:p>
            <a:r>
              <a:rPr lang="en-IN" dirty="0">
                <a:solidFill>
                  <a:srgbClr val="494949"/>
                </a:solidFill>
                <a:latin typeface="Poppins"/>
              </a:rPr>
              <a:t>Cosine similarity </a:t>
            </a:r>
            <a:endParaRPr lang="en-IN" dirty="0"/>
          </a:p>
        </p:txBody>
      </p:sp>
      <p:pic>
        <p:nvPicPr>
          <p:cNvPr id="5" name="Picture 4">
            <a:extLst>
              <a:ext uri="{FF2B5EF4-FFF2-40B4-BE49-F238E27FC236}">
                <a16:creationId xmlns:a16="http://schemas.microsoft.com/office/drawing/2014/main" id="{9F06C409-BCCE-4884-B9FE-8CEBC3C2C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52" y="3846207"/>
            <a:ext cx="5356917" cy="2558110"/>
          </a:xfrm>
          <a:prstGeom prst="rect">
            <a:avLst/>
          </a:prstGeom>
        </p:spPr>
      </p:pic>
    </p:spTree>
    <p:extLst>
      <p:ext uri="{BB962C8B-B14F-4D97-AF65-F5344CB8AC3E}">
        <p14:creationId xmlns:p14="http://schemas.microsoft.com/office/powerpoint/2010/main" val="3897846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0F05C-00C7-4405-A4B9-84EC79261ECD}"/>
              </a:ext>
            </a:extLst>
          </p:cNvPr>
          <p:cNvSpPr/>
          <p:nvPr/>
        </p:nvSpPr>
        <p:spPr>
          <a:xfrm>
            <a:off x="1757778" y="1207364"/>
            <a:ext cx="7048870" cy="1477328"/>
          </a:xfrm>
          <a:prstGeom prst="rect">
            <a:avLst/>
          </a:prstGeom>
        </p:spPr>
        <p:txBody>
          <a:bodyPr wrap="square">
            <a:spAutoFit/>
          </a:bodyPr>
          <a:lstStyle/>
          <a:p>
            <a:pPr fontAlgn="base"/>
            <a:r>
              <a:rPr lang="en-IN" dirty="0">
                <a:solidFill>
                  <a:srgbClr val="494949"/>
                </a:solidFill>
                <a:latin typeface="Poppins"/>
              </a:rPr>
              <a:t>From the graph we can see that vector </a:t>
            </a:r>
            <a:r>
              <a:rPr lang="en-IN" b="1" dirty="0">
                <a:solidFill>
                  <a:srgbClr val="494949"/>
                </a:solidFill>
                <a:latin typeface="inherit"/>
              </a:rPr>
              <a:t>A</a:t>
            </a:r>
            <a:r>
              <a:rPr lang="en-IN" dirty="0">
                <a:solidFill>
                  <a:srgbClr val="494949"/>
                </a:solidFill>
                <a:latin typeface="Poppins"/>
              </a:rPr>
              <a:t> is more similar to vector </a:t>
            </a:r>
            <a:r>
              <a:rPr lang="en-IN" b="1" dirty="0">
                <a:solidFill>
                  <a:srgbClr val="494949"/>
                </a:solidFill>
                <a:latin typeface="inherit"/>
              </a:rPr>
              <a:t>B</a:t>
            </a:r>
            <a:r>
              <a:rPr lang="en-IN" dirty="0">
                <a:solidFill>
                  <a:srgbClr val="494949"/>
                </a:solidFill>
                <a:latin typeface="Poppins"/>
              </a:rPr>
              <a:t> than to vector </a:t>
            </a:r>
            <a:r>
              <a:rPr lang="en-IN" b="1" dirty="0">
                <a:solidFill>
                  <a:srgbClr val="494949"/>
                </a:solidFill>
                <a:latin typeface="inherit"/>
              </a:rPr>
              <a:t>C</a:t>
            </a:r>
            <a:r>
              <a:rPr lang="en-IN" dirty="0">
                <a:solidFill>
                  <a:srgbClr val="494949"/>
                </a:solidFill>
                <a:latin typeface="Poppins"/>
              </a:rPr>
              <a:t>, for example.</a:t>
            </a:r>
          </a:p>
          <a:p>
            <a:pPr fontAlgn="base"/>
            <a:r>
              <a:rPr lang="en-IN" dirty="0">
                <a:solidFill>
                  <a:srgbClr val="494949"/>
                </a:solidFill>
                <a:latin typeface="Poppins"/>
              </a:rPr>
              <a:t>But how were we able to tell? Well by just looking at it we see that they </a:t>
            </a:r>
            <a:r>
              <a:rPr lang="en-IN" b="1" dirty="0">
                <a:solidFill>
                  <a:srgbClr val="494949"/>
                </a:solidFill>
                <a:latin typeface="inherit"/>
              </a:rPr>
              <a:t>A</a:t>
            </a:r>
            <a:r>
              <a:rPr lang="en-IN" dirty="0">
                <a:solidFill>
                  <a:srgbClr val="494949"/>
                </a:solidFill>
                <a:latin typeface="Poppins"/>
              </a:rPr>
              <a:t> and </a:t>
            </a:r>
            <a:r>
              <a:rPr lang="en-IN" b="1" dirty="0">
                <a:solidFill>
                  <a:srgbClr val="494949"/>
                </a:solidFill>
                <a:latin typeface="inherit"/>
              </a:rPr>
              <a:t>B</a:t>
            </a:r>
            <a:r>
              <a:rPr lang="en-IN" dirty="0">
                <a:solidFill>
                  <a:srgbClr val="494949"/>
                </a:solidFill>
                <a:latin typeface="Poppins"/>
              </a:rPr>
              <a:t> are closer to each other than </a:t>
            </a:r>
            <a:r>
              <a:rPr lang="en-IN" b="1" dirty="0">
                <a:solidFill>
                  <a:srgbClr val="494949"/>
                </a:solidFill>
                <a:latin typeface="inherit"/>
              </a:rPr>
              <a:t>A</a:t>
            </a:r>
            <a:r>
              <a:rPr lang="en-IN" dirty="0">
                <a:solidFill>
                  <a:srgbClr val="494949"/>
                </a:solidFill>
                <a:latin typeface="Poppins"/>
              </a:rPr>
              <a:t> to </a:t>
            </a:r>
            <a:r>
              <a:rPr lang="en-IN" b="1" dirty="0">
                <a:solidFill>
                  <a:srgbClr val="494949"/>
                </a:solidFill>
                <a:latin typeface="inherit"/>
              </a:rPr>
              <a:t>C</a:t>
            </a:r>
            <a:r>
              <a:rPr lang="en-IN" dirty="0">
                <a:solidFill>
                  <a:srgbClr val="494949"/>
                </a:solidFill>
                <a:latin typeface="Poppins"/>
              </a:rPr>
              <a:t>. Mathematically speaking, the angle </a:t>
            </a:r>
            <a:r>
              <a:rPr lang="en-IN" b="1" dirty="0">
                <a:solidFill>
                  <a:srgbClr val="494949"/>
                </a:solidFill>
                <a:latin typeface="inherit"/>
              </a:rPr>
              <a:t>A0B</a:t>
            </a:r>
            <a:r>
              <a:rPr lang="en-IN" dirty="0">
                <a:solidFill>
                  <a:srgbClr val="494949"/>
                </a:solidFill>
                <a:latin typeface="Poppins"/>
              </a:rPr>
              <a:t> is smaller than </a:t>
            </a:r>
            <a:r>
              <a:rPr lang="en-IN" b="1" dirty="0">
                <a:solidFill>
                  <a:srgbClr val="494949"/>
                </a:solidFill>
                <a:latin typeface="inherit"/>
              </a:rPr>
              <a:t>A0C</a:t>
            </a:r>
            <a:r>
              <a:rPr lang="en-IN" dirty="0">
                <a:solidFill>
                  <a:srgbClr val="494949"/>
                </a:solidFill>
                <a:latin typeface="Poppins"/>
              </a:rPr>
              <a:t>.</a:t>
            </a:r>
            <a:endParaRPr lang="en-IN" b="0" i="0" dirty="0">
              <a:solidFill>
                <a:srgbClr val="494949"/>
              </a:solidFill>
              <a:effectLst/>
              <a:latin typeface="Poppins"/>
            </a:endParaRPr>
          </a:p>
        </p:txBody>
      </p:sp>
      <p:pic>
        <p:nvPicPr>
          <p:cNvPr id="2050" name="Picture 2" descr="cosine similarity python">
            <a:extLst>
              <a:ext uri="{FF2B5EF4-FFF2-40B4-BE49-F238E27FC236}">
                <a16:creationId xmlns:a16="http://schemas.microsoft.com/office/drawing/2014/main" id="{1DA6319A-BAB7-4729-9CC6-1BC1D005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648" y="2344815"/>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38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48951D-3DF2-4C2E-9FEC-2F93A6C0F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204" y="925613"/>
            <a:ext cx="7521592" cy="5006774"/>
          </a:xfrm>
          <a:prstGeom prst="rect">
            <a:avLst/>
          </a:prstGeom>
        </p:spPr>
      </p:pic>
    </p:spTree>
    <p:extLst>
      <p:ext uri="{BB962C8B-B14F-4D97-AF65-F5344CB8AC3E}">
        <p14:creationId xmlns:p14="http://schemas.microsoft.com/office/powerpoint/2010/main" val="395973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22E512-BF3E-4E5C-B489-D133E456BD63}"/>
              </a:ext>
            </a:extLst>
          </p:cNvPr>
          <p:cNvSpPr/>
          <p:nvPr/>
        </p:nvSpPr>
        <p:spPr>
          <a:xfrm>
            <a:off x="3083668" y="282102"/>
            <a:ext cx="4374243" cy="369332"/>
          </a:xfrm>
          <a:prstGeom prst="rect">
            <a:avLst/>
          </a:prstGeom>
        </p:spPr>
        <p:txBody>
          <a:bodyPr wrap="square">
            <a:spAutoFit/>
          </a:bodyPr>
          <a:lstStyle/>
          <a:p>
            <a:r>
              <a:rPr lang="en-IN" b="1" i="0" dirty="0">
                <a:solidFill>
                  <a:srgbClr val="000000"/>
                </a:solidFill>
                <a:effectLst/>
                <a:latin typeface="Times New Roman" panose="02020603050405020304" pitchFamily="18" charset="0"/>
              </a:rPr>
              <a:t>Collocations and Bigrams</a:t>
            </a:r>
          </a:p>
        </p:txBody>
      </p:sp>
      <p:sp>
        <p:nvSpPr>
          <p:cNvPr id="3" name="Rectangle 1">
            <a:extLst>
              <a:ext uri="{FF2B5EF4-FFF2-40B4-BE49-F238E27FC236}">
                <a16:creationId xmlns:a16="http://schemas.microsoft.com/office/drawing/2014/main" id="{8BBDE19F-0239-437E-85FC-7733ECF4D09B}"/>
              </a:ext>
            </a:extLst>
          </p:cNvPr>
          <p:cNvSpPr>
            <a:spLocks noChangeArrowheads="1"/>
          </p:cNvSpPr>
          <p:nvPr/>
        </p:nvSpPr>
        <p:spPr bwMode="auto">
          <a:xfrm rot="10800000" flipV="1">
            <a:off x="350196" y="1245778"/>
            <a:ext cx="118418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t>
            </a:r>
            <a:r>
              <a:rPr kumimoji="0" lang="en-US" altLang="en-US" sz="1800" b="1"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ollocation</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is a sequence of words that occur together unusually often. Thus </a:t>
            </a:r>
            <a:r>
              <a:rPr kumimoji="0" lang="en-US" altLang="en-US" sz="1800" b="0" i="1"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red wine</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is a collocation, whereas </a:t>
            </a:r>
            <a:r>
              <a:rPr kumimoji="0" lang="en-US" altLang="en-US" sz="1800" b="0" i="1"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the wine</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is not. A characteristic of collocations is that they are resistant to substitution with words that have similar senses; for example, </a:t>
            </a:r>
            <a:r>
              <a:rPr kumimoji="0" lang="en-US" altLang="en-US" sz="1800" b="0" i="1"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maroon wine</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sounds definitely odd.</a:t>
            </a:r>
            <a:endParaRPr kumimoji="0" lang="en-US" altLang="en-US" sz="1800" b="0" i="0" u="none" strike="noStrike" cap="none" normalizeH="0" baseline="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To get a handle on collocations, we start off by extracting from a text a list of word pairs, also known as </a:t>
            </a:r>
            <a:r>
              <a:rPr kumimoji="0" lang="en-US" altLang="en-US" sz="1800" b="1"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bigrams</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This is easily accomplished with the function </a:t>
            </a:r>
            <a:r>
              <a:rPr kumimoji="0" lang="en-US" altLang="en-US" sz="1000" b="0" i="0" u="none" strike="noStrike" cap="none" normalizeH="0" baseline="0" bmk="">
                <a:ln>
                  <a:noFill/>
                </a:ln>
                <a:solidFill>
                  <a:srgbClr val="000000"/>
                </a:solidFill>
                <a:effectLst/>
                <a:latin typeface="Arial Unicode MS"/>
                <a:cs typeface="Times New Roman" panose="02020603050405020304" pitchFamily="18" charset="0"/>
              </a:rPr>
              <a:t>bigrams()</a:t>
            </a:r>
            <a:r>
              <a:rPr kumimoji="0" lang="en-US" altLang="en-US" sz="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9F16DDD0-06B5-44E3-9BF1-646487FB45DC}"/>
              </a:ext>
            </a:extLst>
          </p:cNvPr>
          <p:cNvGraphicFramePr>
            <a:graphicFrameLocks noGrp="1"/>
          </p:cNvGraphicFramePr>
          <p:nvPr/>
        </p:nvGraphicFramePr>
        <p:xfrm>
          <a:off x="838200" y="3726974"/>
          <a:ext cx="10515600" cy="548640"/>
        </p:xfrm>
        <a:graphic>
          <a:graphicData uri="http://schemas.openxmlformats.org/drawingml/2006/table">
            <a:tbl>
              <a:tblPr/>
              <a:tblGrid>
                <a:gridCol w="10515600">
                  <a:extLst>
                    <a:ext uri="{9D8B030D-6E8A-4147-A177-3AD203B41FA5}">
                      <a16:colId xmlns:a16="http://schemas.microsoft.com/office/drawing/2014/main" val="876090865"/>
                    </a:ext>
                  </a:extLst>
                </a:gridCol>
              </a:tblGrid>
              <a:tr h="0">
                <a:tc>
                  <a:txBody>
                    <a:bodyPr/>
                    <a:lstStyle/>
                    <a:p>
                      <a:endParaRPr lang="en-IN"/>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2300609983"/>
                  </a:ext>
                </a:extLst>
              </a:tr>
              <a:tr h="0">
                <a:tc>
                  <a:txBody>
                    <a:bodyPr/>
                    <a:lstStyle/>
                    <a:p>
                      <a:r>
                        <a:rPr lang="en-IN" b="1" dirty="0">
                          <a:effectLst/>
                        </a:rPr>
                        <a:t>bigrams([</a:t>
                      </a:r>
                      <a:r>
                        <a:rPr lang="en-IN" b="1" dirty="0">
                          <a:solidFill>
                            <a:srgbClr val="00AA00"/>
                          </a:solidFill>
                          <a:effectLst/>
                        </a:rPr>
                        <a:t>'more'</a:t>
                      </a:r>
                      <a:r>
                        <a:rPr lang="en-IN" b="1" dirty="0">
                          <a:effectLst/>
                        </a:rPr>
                        <a:t>, </a:t>
                      </a:r>
                      <a:r>
                        <a:rPr lang="en-IN" b="1" dirty="0">
                          <a:solidFill>
                            <a:srgbClr val="00AA00"/>
                          </a:solidFill>
                          <a:effectLst/>
                        </a:rPr>
                        <a:t>'is'</a:t>
                      </a:r>
                      <a:r>
                        <a:rPr lang="en-IN" b="1" dirty="0">
                          <a:effectLst/>
                        </a:rPr>
                        <a:t>, </a:t>
                      </a:r>
                      <a:r>
                        <a:rPr lang="en-IN" b="1" dirty="0">
                          <a:solidFill>
                            <a:srgbClr val="00AA00"/>
                          </a:solidFill>
                          <a:effectLst/>
                        </a:rPr>
                        <a:t>'said'</a:t>
                      </a:r>
                      <a:r>
                        <a:rPr lang="en-IN" b="1" dirty="0">
                          <a:effectLst/>
                        </a:rPr>
                        <a:t>, </a:t>
                      </a:r>
                      <a:r>
                        <a:rPr lang="en-IN" b="1" dirty="0">
                          <a:solidFill>
                            <a:srgbClr val="00AA00"/>
                          </a:solidFill>
                          <a:effectLst/>
                        </a:rPr>
                        <a:t>'than'</a:t>
                      </a:r>
                      <a:r>
                        <a:rPr lang="en-IN" b="1" dirty="0">
                          <a:effectLst/>
                        </a:rPr>
                        <a:t>, </a:t>
                      </a:r>
                      <a:r>
                        <a:rPr lang="en-IN" b="1" dirty="0">
                          <a:solidFill>
                            <a:srgbClr val="00AA00"/>
                          </a:solidFill>
                          <a:effectLst/>
                        </a:rPr>
                        <a:t>'done'</a:t>
                      </a:r>
                      <a:r>
                        <a:rPr lang="en-IN" b="1" dirty="0">
                          <a:effectLst/>
                        </a:rPr>
                        <a:t>])</a:t>
                      </a:r>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2996411138"/>
                  </a:ext>
                </a:extLst>
              </a:tr>
            </a:tbl>
          </a:graphicData>
        </a:graphic>
      </p:graphicFrame>
      <p:sp>
        <p:nvSpPr>
          <p:cNvPr id="5" name="Rectangle 2">
            <a:extLst>
              <a:ext uri="{FF2B5EF4-FFF2-40B4-BE49-F238E27FC236}">
                <a16:creationId xmlns:a16="http://schemas.microsoft.com/office/drawing/2014/main" id="{A99DE1DE-1DDE-4EE1-B9E9-1B8CA3E0CFD5}"/>
              </a:ext>
            </a:extLst>
          </p:cNvPr>
          <p:cNvSpPr>
            <a:spLocks noChangeArrowheads="1"/>
          </p:cNvSpPr>
          <p:nvPr/>
        </p:nvSpPr>
        <p:spPr bwMode="auto">
          <a:xfrm>
            <a:off x="838200" y="3727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959670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630B09-6DC9-4BF5-B745-9D102DFF50C7}"/>
              </a:ext>
            </a:extLst>
          </p:cNvPr>
          <p:cNvSpPr/>
          <p:nvPr/>
        </p:nvSpPr>
        <p:spPr>
          <a:xfrm>
            <a:off x="1766656" y="275209"/>
            <a:ext cx="7377344" cy="646331"/>
          </a:xfrm>
          <a:prstGeom prst="rect">
            <a:avLst/>
          </a:prstGeom>
        </p:spPr>
        <p:txBody>
          <a:bodyPr wrap="square">
            <a:spAutoFit/>
          </a:bodyPr>
          <a:lstStyle/>
          <a:p>
            <a:pPr fontAlgn="base"/>
            <a:r>
              <a:rPr lang="en-IN" b="1" dirty="0">
                <a:solidFill>
                  <a:srgbClr val="494949"/>
                </a:solidFill>
                <a:latin typeface="inherit"/>
              </a:rPr>
              <a:t>Step 2:</a:t>
            </a:r>
            <a:endParaRPr lang="en-IN" dirty="0">
              <a:solidFill>
                <a:srgbClr val="494949"/>
              </a:solidFill>
              <a:latin typeface="Poppins"/>
            </a:endParaRPr>
          </a:p>
          <a:p>
            <a:pPr fontAlgn="base"/>
            <a:r>
              <a:rPr lang="en-IN" dirty="0">
                <a:solidFill>
                  <a:srgbClr val="494949"/>
                </a:solidFill>
                <a:latin typeface="Poppins"/>
              </a:rPr>
              <a:t>The next step is to work through the denominator:</a:t>
            </a:r>
            <a:endParaRPr lang="en-IN" b="0" i="0" dirty="0">
              <a:solidFill>
                <a:srgbClr val="494949"/>
              </a:solidFill>
              <a:effectLst/>
              <a:latin typeface="Poppins"/>
            </a:endParaRPr>
          </a:p>
        </p:txBody>
      </p:sp>
      <p:pic>
        <p:nvPicPr>
          <p:cNvPr id="4" name="Picture 3">
            <a:extLst>
              <a:ext uri="{FF2B5EF4-FFF2-40B4-BE49-F238E27FC236}">
                <a16:creationId xmlns:a16="http://schemas.microsoft.com/office/drawing/2014/main" id="{9ADC322B-1AFC-45E9-9CA2-596FAD0C1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848" y="1611404"/>
            <a:ext cx="5565149" cy="4440989"/>
          </a:xfrm>
          <a:prstGeom prst="rect">
            <a:avLst/>
          </a:prstGeom>
        </p:spPr>
      </p:pic>
    </p:spTree>
    <p:extLst>
      <p:ext uri="{BB962C8B-B14F-4D97-AF65-F5344CB8AC3E}">
        <p14:creationId xmlns:p14="http://schemas.microsoft.com/office/powerpoint/2010/main" val="1787788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93811-463B-4F76-BD1C-B3B17DEB0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344" y="1127465"/>
            <a:ext cx="8100056" cy="4225752"/>
          </a:xfrm>
          <a:prstGeom prst="rect">
            <a:avLst/>
          </a:prstGeom>
        </p:spPr>
      </p:pic>
    </p:spTree>
    <p:extLst>
      <p:ext uri="{BB962C8B-B14F-4D97-AF65-F5344CB8AC3E}">
        <p14:creationId xmlns:p14="http://schemas.microsoft.com/office/powerpoint/2010/main" val="2340260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1FBE-66FA-448C-82C0-E10AE233696F}"/>
              </a:ext>
            </a:extLst>
          </p:cNvPr>
          <p:cNvSpPr>
            <a:spLocks noGrp="1"/>
          </p:cNvSpPr>
          <p:nvPr>
            <p:ph type="title"/>
          </p:nvPr>
        </p:nvSpPr>
        <p:spPr/>
        <p:txBody>
          <a:bodyPr/>
          <a:lstStyle/>
          <a:p>
            <a:pPr algn="ctr"/>
            <a:r>
              <a:rPr lang="en-IN" b="1" dirty="0"/>
              <a:t>Named Entity</a:t>
            </a:r>
            <a:br>
              <a:rPr lang="en-IN" b="1" dirty="0"/>
            </a:br>
            <a:endParaRPr lang="en-IN" dirty="0"/>
          </a:p>
        </p:txBody>
      </p:sp>
      <p:sp>
        <p:nvSpPr>
          <p:cNvPr id="3" name="Content Placeholder 2">
            <a:extLst>
              <a:ext uri="{FF2B5EF4-FFF2-40B4-BE49-F238E27FC236}">
                <a16:creationId xmlns:a16="http://schemas.microsoft.com/office/drawing/2014/main" id="{4DEBEB20-9CF1-423E-9552-13C96DE360A3}"/>
              </a:ext>
            </a:extLst>
          </p:cNvPr>
          <p:cNvSpPr>
            <a:spLocks noGrp="1"/>
          </p:cNvSpPr>
          <p:nvPr>
            <p:ph idx="1"/>
          </p:nvPr>
        </p:nvSpPr>
        <p:spPr/>
        <p:txBody>
          <a:bodyPr/>
          <a:lstStyle/>
          <a:p>
            <a:r>
              <a:rPr lang="en-IN" dirty="0"/>
              <a:t>A named entity is basically a real-life object which has proper identification and can be denoted with a proper name. Named Entities can be a place, person, organization, time, object, or geographic entity.</a:t>
            </a:r>
          </a:p>
          <a:p>
            <a:r>
              <a:rPr lang="en-IN" dirty="0"/>
              <a:t>For example, named entities would be Roger Federer, Honda city, Samsung Galaxy S10. Named entities are usually instances of entity instances. For example, Roger Federer is an instance of a Tennis Player/person, Honda City is an instance of a car and Samsung Galaxy S10 is an instance of a Mobile Phone.</a:t>
            </a:r>
          </a:p>
          <a:p>
            <a:endParaRPr lang="en-IN" dirty="0"/>
          </a:p>
        </p:txBody>
      </p:sp>
    </p:spTree>
    <p:extLst>
      <p:ext uri="{BB962C8B-B14F-4D97-AF65-F5344CB8AC3E}">
        <p14:creationId xmlns:p14="http://schemas.microsoft.com/office/powerpoint/2010/main" val="766400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AF581-16C1-4BE4-85E1-1370814A21E2}"/>
              </a:ext>
            </a:extLst>
          </p:cNvPr>
          <p:cNvSpPr/>
          <p:nvPr/>
        </p:nvSpPr>
        <p:spPr>
          <a:xfrm>
            <a:off x="585926" y="301841"/>
            <a:ext cx="10990556" cy="2862322"/>
          </a:xfrm>
          <a:prstGeom prst="rect">
            <a:avLst/>
          </a:prstGeom>
        </p:spPr>
        <p:txBody>
          <a:bodyPr wrap="square">
            <a:spAutoFit/>
          </a:bodyPr>
          <a:lstStyle/>
          <a:p>
            <a:r>
              <a:rPr lang="en-IN" dirty="0">
                <a:solidFill>
                  <a:srgbClr val="595858"/>
                </a:solidFill>
                <a:latin typeface="roboto"/>
              </a:rPr>
              <a:t>Named Entity Recognition is the process of NLP which deals with identifying and classifying named entities. The raw and structured text is taken and named entities are classified into persons, organizations, places, money, time, etc. Basically, named entities are identified and segmented into various predefined classes.</a:t>
            </a:r>
          </a:p>
          <a:p>
            <a:endParaRPr lang="en-IN" dirty="0">
              <a:solidFill>
                <a:srgbClr val="595858"/>
              </a:solidFill>
              <a:latin typeface="roboto"/>
            </a:endParaRPr>
          </a:p>
          <a:p>
            <a:endParaRPr lang="en-IN" dirty="0">
              <a:solidFill>
                <a:srgbClr val="595858"/>
              </a:solidFill>
              <a:latin typeface="roboto"/>
            </a:endParaRPr>
          </a:p>
          <a:p>
            <a:r>
              <a:rPr lang="en-IN" dirty="0">
                <a:solidFill>
                  <a:srgbClr val="595858"/>
                </a:solidFill>
                <a:latin typeface="roboto"/>
              </a:rPr>
              <a:t>NER systems are developed with various linguistic approaches, as well as statistical and machine learning methods. NER has many applications for project or business purposes.</a:t>
            </a:r>
          </a:p>
          <a:p>
            <a:r>
              <a:rPr lang="en-IN" dirty="0">
                <a:solidFill>
                  <a:srgbClr val="595858"/>
                </a:solidFill>
                <a:latin typeface="roboto"/>
              </a:rPr>
              <a:t>NER model first identifies an entity and then categorizes the entity into the most suitable class. Some of the common types of Named Entities will be:</a:t>
            </a:r>
            <a:endParaRPr lang="en-IN" b="0" i="0" dirty="0">
              <a:solidFill>
                <a:srgbClr val="595858"/>
              </a:solidFill>
              <a:effectLst/>
              <a:latin typeface="roboto"/>
            </a:endParaRPr>
          </a:p>
        </p:txBody>
      </p:sp>
    </p:spTree>
    <p:extLst>
      <p:ext uri="{BB962C8B-B14F-4D97-AF65-F5344CB8AC3E}">
        <p14:creationId xmlns:p14="http://schemas.microsoft.com/office/powerpoint/2010/main" val="29128260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7AC12-158E-4B90-99BF-C863949122DD}"/>
              </a:ext>
            </a:extLst>
          </p:cNvPr>
          <p:cNvSpPr/>
          <p:nvPr/>
        </p:nvSpPr>
        <p:spPr>
          <a:xfrm>
            <a:off x="1961965" y="1074198"/>
            <a:ext cx="7182035" cy="5078313"/>
          </a:xfrm>
          <a:prstGeom prst="rect">
            <a:avLst/>
          </a:prstGeom>
        </p:spPr>
        <p:txBody>
          <a:bodyPr wrap="square">
            <a:spAutoFit/>
          </a:bodyPr>
          <a:lstStyle/>
          <a:p>
            <a:r>
              <a:rPr lang="en-IN" b="1" dirty="0">
                <a:solidFill>
                  <a:srgbClr val="595858"/>
                </a:solidFill>
                <a:latin typeface="roboto"/>
              </a:rPr>
              <a:t>1. Organisations :</a:t>
            </a:r>
            <a:endParaRPr lang="en-IN" dirty="0">
              <a:solidFill>
                <a:srgbClr val="595858"/>
              </a:solidFill>
              <a:latin typeface="roboto"/>
            </a:endParaRPr>
          </a:p>
          <a:p>
            <a:r>
              <a:rPr lang="en-IN" dirty="0">
                <a:solidFill>
                  <a:srgbClr val="595858"/>
                </a:solidFill>
                <a:latin typeface="roboto"/>
              </a:rPr>
              <a:t>NASA, CERN, ISRO, etc</a:t>
            </a: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r>
              <a:rPr lang="en-IN" b="1" dirty="0">
                <a:solidFill>
                  <a:srgbClr val="595858"/>
                </a:solidFill>
                <a:latin typeface="roboto"/>
              </a:rPr>
              <a:t>2. Places:</a:t>
            </a:r>
            <a:endParaRPr lang="en-IN" dirty="0">
              <a:solidFill>
                <a:srgbClr val="595858"/>
              </a:solidFill>
              <a:latin typeface="roboto"/>
            </a:endParaRPr>
          </a:p>
          <a:p>
            <a:r>
              <a:rPr lang="en-IN" dirty="0">
                <a:solidFill>
                  <a:srgbClr val="595858"/>
                </a:solidFill>
                <a:latin typeface="roboto"/>
              </a:rPr>
              <a:t>Mumbai, New York, Kolkata.</a:t>
            </a:r>
          </a:p>
          <a:p>
            <a:endParaRPr lang="en-IN" dirty="0">
              <a:solidFill>
                <a:srgbClr val="595858"/>
              </a:solidFill>
              <a:latin typeface="roboto"/>
            </a:endParaRPr>
          </a:p>
          <a:p>
            <a:endParaRPr lang="en-IN" dirty="0">
              <a:solidFill>
                <a:srgbClr val="595858"/>
              </a:solidFill>
              <a:latin typeface="roboto"/>
            </a:endParaRPr>
          </a:p>
          <a:p>
            <a:endParaRPr lang="en-IN" dirty="0">
              <a:solidFill>
                <a:srgbClr val="595858"/>
              </a:solidFill>
              <a:latin typeface="roboto"/>
            </a:endParaRPr>
          </a:p>
          <a:p>
            <a:r>
              <a:rPr lang="en-IN" b="1" dirty="0">
                <a:solidFill>
                  <a:srgbClr val="595858"/>
                </a:solidFill>
                <a:latin typeface="roboto"/>
              </a:rPr>
              <a:t>3. Money:</a:t>
            </a:r>
            <a:endParaRPr lang="en-IN" dirty="0">
              <a:solidFill>
                <a:srgbClr val="595858"/>
              </a:solidFill>
              <a:latin typeface="roboto"/>
            </a:endParaRPr>
          </a:p>
          <a:p>
            <a:r>
              <a:rPr lang="en-IN" dirty="0">
                <a:solidFill>
                  <a:srgbClr val="595858"/>
                </a:solidFill>
                <a:latin typeface="roboto"/>
              </a:rPr>
              <a:t>1 Billion Dollars, 50 Great Britain Pounds.</a:t>
            </a:r>
          </a:p>
          <a:p>
            <a:endParaRPr lang="en-IN" dirty="0">
              <a:solidFill>
                <a:srgbClr val="595858"/>
              </a:solidFill>
              <a:latin typeface="roboto"/>
            </a:endParaRPr>
          </a:p>
          <a:p>
            <a:endParaRPr lang="en-IN" dirty="0">
              <a:solidFill>
                <a:srgbClr val="595858"/>
              </a:solidFill>
              <a:latin typeface="roboto"/>
            </a:endParaRPr>
          </a:p>
          <a:p>
            <a:r>
              <a:rPr lang="en-IN" b="1" dirty="0">
                <a:solidFill>
                  <a:srgbClr val="595858"/>
                </a:solidFill>
                <a:latin typeface="roboto"/>
              </a:rPr>
              <a:t>4. Date:</a:t>
            </a:r>
            <a:endParaRPr lang="en-IN" dirty="0">
              <a:solidFill>
                <a:srgbClr val="595858"/>
              </a:solidFill>
              <a:latin typeface="roboto"/>
            </a:endParaRPr>
          </a:p>
          <a:p>
            <a:r>
              <a:rPr lang="en-IN" dirty="0">
                <a:solidFill>
                  <a:srgbClr val="595858"/>
                </a:solidFill>
                <a:latin typeface="roboto"/>
              </a:rPr>
              <a:t>15th August 2020</a:t>
            </a:r>
          </a:p>
          <a:p>
            <a:r>
              <a:rPr lang="en-IN" b="1" dirty="0">
                <a:solidFill>
                  <a:srgbClr val="595858"/>
                </a:solidFill>
                <a:latin typeface="roboto"/>
              </a:rPr>
              <a:t>5. Person:</a:t>
            </a:r>
            <a:endParaRPr lang="en-IN" dirty="0">
              <a:solidFill>
                <a:srgbClr val="595858"/>
              </a:solidFill>
              <a:latin typeface="roboto"/>
            </a:endParaRPr>
          </a:p>
          <a:p>
            <a:r>
              <a:rPr lang="en-IN" dirty="0">
                <a:solidFill>
                  <a:srgbClr val="595858"/>
                </a:solidFill>
                <a:latin typeface="roboto"/>
              </a:rPr>
              <a:t>Elon Musk, Richard Feynman, Subhas Chandra Bose.</a:t>
            </a:r>
            <a:endParaRPr lang="en-IN" b="0" i="0" dirty="0">
              <a:solidFill>
                <a:srgbClr val="595858"/>
              </a:solidFill>
              <a:effectLst/>
              <a:latin typeface="roboto"/>
            </a:endParaRPr>
          </a:p>
        </p:txBody>
      </p:sp>
    </p:spTree>
    <p:extLst>
      <p:ext uri="{BB962C8B-B14F-4D97-AF65-F5344CB8AC3E}">
        <p14:creationId xmlns:p14="http://schemas.microsoft.com/office/powerpoint/2010/main" val="2232781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E17D28-81C5-45A0-9332-3CE0D6CFD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199" y="1078027"/>
            <a:ext cx="7292972" cy="1257409"/>
          </a:xfrm>
          <a:prstGeom prst="rect">
            <a:avLst/>
          </a:prstGeom>
        </p:spPr>
      </p:pic>
      <p:pic>
        <p:nvPicPr>
          <p:cNvPr id="6" name="Picture 5">
            <a:extLst>
              <a:ext uri="{FF2B5EF4-FFF2-40B4-BE49-F238E27FC236}">
                <a16:creationId xmlns:a16="http://schemas.microsoft.com/office/drawing/2014/main" id="{051379E4-BC8B-45F0-8D7D-D784ABC0D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009" y="2806424"/>
            <a:ext cx="7285351" cy="1546994"/>
          </a:xfrm>
          <a:prstGeom prst="rect">
            <a:avLst/>
          </a:prstGeom>
        </p:spPr>
      </p:pic>
    </p:spTree>
    <p:extLst>
      <p:ext uri="{BB962C8B-B14F-4D97-AF65-F5344CB8AC3E}">
        <p14:creationId xmlns:p14="http://schemas.microsoft.com/office/powerpoint/2010/main" val="1450821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D13ACF-0F3E-46FE-9D4D-128DA681A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342" y="1653386"/>
            <a:ext cx="7567316" cy="3551228"/>
          </a:xfrm>
          <a:prstGeom prst="rect">
            <a:avLst/>
          </a:prstGeom>
        </p:spPr>
      </p:pic>
    </p:spTree>
    <p:extLst>
      <p:ext uri="{BB962C8B-B14F-4D97-AF65-F5344CB8AC3E}">
        <p14:creationId xmlns:p14="http://schemas.microsoft.com/office/powerpoint/2010/main" val="42877718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4F90-3D34-4B96-8BF0-58F4E5AD4663}"/>
              </a:ext>
            </a:extLst>
          </p:cNvPr>
          <p:cNvSpPr>
            <a:spLocks noGrp="1"/>
          </p:cNvSpPr>
          <p:nvPr>
            <p:ph type="title"/>
          </p:nvPr>
        </p:nvSpPr>
        <p:spPr/>
        <p:txBody>
          <a:bodyPr/>
          <a:lstStyle/>
          <a:p>
            <a:r>
              <a:rPr lang="en-IN" dirty="0"/>
              <a:t>Page Rank Algorithm and Implementation</a:t>
            </a:r>
            <a:br>
              <a:rPr lang="en-IN" dirty="0"/>
            </a:br>
            <a:endParaRPr lang="en-IN" dirty="0"/>
          </a:p>
        </p:txBody>
      </p:sp>
      <p:sp>
        <p:nvSpPr>
          <p:cNvPr id="4" name="Rectangle 1">
            <a:extLst>
              <a:ext uri="{FF2B5EF4-FFF2-40B4-BE49-F238E27FC236}">
                <a16:creationId xmlns:a16="http://schemas.microsoft.com/office/drawing/2014/main" id="{47B50CE9-BC69-498C-B30B-F40E44A517A6}"/>
              </a:ext>
            </a:extLst>
          </p:cNvPr>
          <p:cNvSpPr>
            <a:spLocks noGrp="1" noChangeArrowheads="1"/>
          </p:cNvSpPr>
          <p:nvPr>
            <p:ph idx="1"/>
          </p:nvPr>
        </p:nvSpPr>
        <p:spPr bwMode="auto">
          <a:xfrm>
            <a:off x="969263" y="2371290"/>
            <a:ext cx="953719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apple-system"/>
              </a:rPr>
              <a:t>pageRank</a:t>
            </a:r>
            <a:r>
              <a:rPr kumimoji="0" lang="en-US" altLang="en-US" sz="2000" b="0" i="0" u="none" strike="noStrike" cap="none" normalizeH="0" baseline="0" dirty="0">
                <a:ln>
                  <a:noFill/>
                </a:ln>
                <a:solidFill>
                  <a:srgbClr val="000000"/>
                </a:solidFill>
                <a:effectLst/>
                <a:latin typeface="-apple-system"/>
              </a:rPr>
              <a:t> (PR) is an algorithm used by Google Search to rank websites in their search engine results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PageRank was named after Larry Page, one of the founders of Google.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PageRank is a way of measuring the importance of website pages. According to Google: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rPr>
              <a:t>PageRank works by counting the number and quality of links to a page to determine a rough estimate of how important the website 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rPr>
              <a:t>. The underlying assumption is that more important websites are likely to receive more links from other websites.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It is not the only algorithm used by Google to order search engine results, but it is the first algorithm that was used by the company, and it is the best-known.</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above centrality measure is not implemented for multi-graphs.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029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39B1DA-2ABA-40CF-9DBE-9DB20F6BC38C}"/>
              </a:ext>
            </a:extLst>
          </p:cNvPr>
          <p:cNvSpPr/>
          <p:nvPr/>
        </p:nvSpPr>
        <p:spPr>
          <a:xfrm>
            <a:off x="1065320" y="221942"/>
            <a:ext cx="10324730" cy="1754326"/>
          </a:xfrm>
          <a:prstGeom prst="rect">
            <a:avLst/>
          </a:prstGeom>
        </p:spPr>
        <p:txBody>
          <a:bodyPr wrap="square">
            <a:spAutoFit/>
          </a:bodyPr>
          <a:lstStyle/>
          <a:p>
            <a:r>
              <a:rPr lang="en-IN" dirty="0">
                <a:solidFill>
                  <a:srgbClr val="000000"/>
                </a:solidFill>
                <a:latin typeface="-apple-system"/>
              </a:rPr>
              <a:t>Assume a small universe of four web pages: A, B, C and D. Links from a page to itself, or multiple outbound links from one single page to another single page, are ignored. PageRank is initialized to the same value for all pages. In the original form of PageRank, the sum of PageRank over all pages was the total number of pages on the web at that time, so each page in this example would have an initial value of 1. However, later versions of PageRank, and the remainder of this section, assume a probability distribution between 0 and 1. Hence the initial value for each page in this example is 0.25.</a:t>
            </a:r>
            <a:endParaRPr lang="en-IN" dirty="0"/>
          </a:p>
        </p:txBody>
      </p:sp>
    </p:spTree>
    <p:extLst>
      <p:ext uri="{BB962C8B-B14F-4D97-AF65-F5344CB8AC3E}">
        <p14:creationId xmlns:p14="http://schemas.microsoft.com/office/powerpoint/2010/main" val="80759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567F65-35F3-402C-B3D0-5F976647C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83" y="878888"/>
            <a:ext cx="9669459" cy="4099291"/>
          </a:xfrm>
          <a:prstGeom prst="rect">
            <a:avLst/>
          </a:prstGeom>
        </p:spPr>
      </p:pic>
    </p:spTree>
    <p:extLst>
      <p:ext uri="{BB962C8B-B14F-4D97-AF65-F5344CB8AC3E}">
        <p14:creationId xmlns:p14="http://schemas.microsoft.com/office/powerpoint/2010/main" val="180063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5BAB6B-A3CD-4E16-9815-25AE15740ECA}"/>
              </a:ext>
            </a:extLst>
          </p:cNvPr>
          <p:cNvSpPr>
            <a:spLocks noChangeArrowheads="1"/>
          </p:cNvSpPr>
          <p:nvPr/>
        </p:nvSpPr>
        <p:spPr bwMode="auto">
          <a:xfrm rot="10800000" flipV="1">
            <a:off x="476654" y="717693"/>
            <a:ext cx="117153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n particular, we want to find bigrams that occur more often than we would expect based on the frequency of individual words. The </a:t>
            </a:r>
            <a:r>
              <a:rPr kumimoji="0" lang="en-US" altLang="en-US" sz="1000" b="0" i="0" u="none" strike="noStrike" cap="none" normalizeH="0" baseline="0" bmk="">
                <a:ln>
                  <a:noFill/>
                </a:ln>
                <a:solidFill>
                  <a:srgbClr val="000000"/>
                </a:solidFill>
                <a:effectLst/>
                <a:latin typeface="Arial Unicode MS"/>
                <a:cs typeface="Times New Roman" panose="02020603050405020304" pitchFamily="18" charset="0"/>
              </a:rPr>
              <a:t>collocations()</a:t>
            </a:r>
            <a:r>
              <a:rPr kumimoji="0" lang="en-US" altLang="en-US" sz="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bmk="">
                <a:ln>
                  <a:noFill/>
                </a:ln>
                <a:solidFill>
                  <a:srgbClr val="000000"/>
                </a:solidFill>
                <a:effectLst/>
                <a:latin typeface="Times New Roman" panose="02020603050405020304" pitchFamily="18" charset="0"/>
                <a:cs typeface="Times New Roman" panose="02020603050405020304" pitchFamily="18" charset="0"/>
              </a:rPr>
              <a:t>function does this for 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1B24C125-21E8-4916-9AC5-2F466083D754}"/>
              </a:ext>
            </a:extLst>
          </p:cNvPr>
          <p:cNvGraphicFramePr>
            <a:graphicFrameLocks noGrp="1"/>
          </p:cNvGraphicFramePr>
          <p:nvPr>
            <p:extLst>
              <p:ext uri="{D42A27DB-BD31-4B8C-83A1-F6EECF244321}">
                <p14:modId xmlns:p14="http://schemas.microsoft.com/office/powerpoint/2010/main" val="1303100059"/>
              </p:ext>
            </p:extLst>
          </p:nvPr>
        </p:nvGraphicFramePr>
        <p:xfrm>
          <a:off x="476654" y="1997097"/>
          <a:ext cx="10515600" cy="548640"/>
        </p:xfrm>
        <a:graphic>
          <a:graphicData uri="http://schemas.openxmlformats.org/drawingml/2006/table">
            <a:tbl>
              <a:tblPr/>
              <a:tblGrid>
                <a:gridCol w="10515600">
                  <a:extLst>
                    <a:ext uri="{9D8B030D-6E8A-4147-A177-3AD203B41FA5}">
                      <a16:colId xmlns:a16="http://schemas.microsoft.com/office/drawing/2014/main" val="144156590"/>
                    </a:ext>
                  </a:extLst>
                </a:gridCol>
              </a:tblGrid>
              <a:tr h="0">
                <a:tc>
                  <a:txBody>
                    <a:bodyPr/>
                    <a:lstStyle/>
                    <a:p>
                      <a:endParaRPr lang="en-IN"/>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692946490"/>
                  </a:ext>
                </a:extLst>
              </a:tr>
              <a:tr h="0">
                <a:tc>
                  <a:txBody>
                    <a:bodyPr/>
                    <a:lstStyle/>
                    <a:p>
                      <a:r>
                        <a:rPr lang="en-IN" b="1" dirty="0">
                          <a:effectLst/>
                        </a:rPr>
                        <a:t>text4.collocations()</a:t>
                      </a:r>
                    </a:p>
                  </a:txBody>
                  <a:tcPr marL="0" marR="0" marT="0" marB="0" anchor="ctr">
                    <a:lnL w="7620" cap="flat" cmpd="sng" algn="ctr">
                      <a:solidFill>
                        <a:srgbClr val="808080"/>
                      </a:solidFill>
                      <a:prstDash val="solid"/>
                      <a:round/>
                      <a:headEnd type="none" w="med" len="med"/>
                      <a:tailEnd type="none" w="med" len="med"/>
                    </a:lnL>
                    <a:lnR w="1524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EEEEFF"/>
                    </a:solidFill>
                  </a:tcPr>
                </a:tc>
                <a:extLst>
                  <a:ext uri="{0D108BD9-81ED-4DB2-BD59-A6C34878D82A}">
                    <a16:rowId xmlns:a16="http://schemas.microsoft.com/office/drawing/2014/main" val="3284831729"/>
                  </a:ext>
                </a:extLst>
              </a:tr>
            </a:tbl>
          </a:graphicData>
        </a:graphic>
      </p:graphicFrame>
      <p:sp>
        <p:nvSpPr>
          <p:cNvPr id="5" name="Rectangle 3">
            <a:extLst>
              <a:ext uri="{FF2B5EF4-FFF2-40B4-BE49-F238E27FC236}">
                <a16:creationId xmlns:a16="http://schemas.microsoft.com/office/drawing/2014/main" id="{7FCD9D95-131F-4D03-A3EE-939B4EBFC338}"/>
              </a:ext>
            </a:extLst>
          </p:cNvPr>
          <p:cNvSpPr>
            <a:spLocks noChangeArrowheads="1"/>
          </p:cNvSpPr>
          <p:nvPr/>
        </p:nvSpPr>
        <p:spPr bwMode="auto">
          <a:xfrm>
            <a:off x="838200" y="3727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2D58FF58-A5D1-4BDA-894E-B49F301A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99" y="3429000"/>
            <a:ext cx="7965385" cy="2661876"/>
          </a:xfrm>
          <a:prstGeom prst="rect">
            <a:avLst/>
          </a:prstGeom>
        </p:spPr>
      </p:pic>
    </p:spTree>
    <p:extLst>
      <p:ext uri="{BB962C8B-B14F-4D97-AF65-F5344CB8AC3E}">
        <p14:creationId xmlns:p14="http://schemas.microsoft.com/office/powerpoint/2010/main" val="3458074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82B5-8F64-44F7-A6FC-EA6593950225}"/>
              </a:ext>
            </a:extLst>
          </p:cNvPr>
          <p:cNvSpPr>
            <a:spLocks noGrp="1"/>
          </p:cNvSpPr>
          <p:nvPr>
            <p:ph type="title"/>
          </p:nvPr>
        </p:nvSpPr>
        <p:spPr/>
        <p:txBody>
          <a:bodyPr/>
          <a:lstStyle/>
          <a:p>
            <a:pPr algn="ctr"/>
            <a:r>
              <a:rPr lang="en-IN" dirty="0"/>
              <a:t>Topic modelling</a:t>
            </a:r>
          </a:p>
        </p:txBody>
      </p:sp>
      <p:pic>
        <p:nvPicPr>
          <p:cNvPr id="4" name="Content Placeholder 3">
            <a:extLst>
              <a:ext uri="{FF2B5EF4-FFF2-40B4-BE49-F238E27FC236}">
                <a16:creationId xmlns:a16="http://schemas.microsoft.com/office/drawing/2014/main" id="{40661DD9-825F-47A6-B1D3-94838E06CAE3}"/>
              </a:ext>
            </a:extLst>
          </p:cNvPr>
          <p:cNvPicPr>
            <a:picLocks noGrp="1" noChangeAspect="1"/>
          </p:cNvPicPr>
          <p:nvPr>
            <p:ph idx="1"/>
          </p:nvPr>
        </p:nvPicPr>
        <p:blipFill>
          <a:blip r:embed="rId2"/>
          <a:stretch>
            <a:fillRect/>
          </a:stretch>
        </p:blipFill>
        <p:spPr>
          <a:xfrm>
            <a:off x="2736930" y="1825625"/>
            <a:ext cx="6718140" cy="4351338"/>
          </a:xfrm>
          <a:prstGeom prst="rect">
            <a:avLst/>
          </a:prstGeom>
        </p:spPr>
      </p:pic>
    </p:spTree>
    <p:extLst>
      <p:ext uri="{BB962C8B-B14F-4D97-AF65-F5344CB8AC3E}">
        <p14:creationId xmlns:p14="http://schemas.microsoft.com/office/powerpoint/2010/main" val="1669643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154B9-9855-4CF1-8DCB-5A4232CC6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046" y="1371421"/>
            <a:ext cx="6309907" cy="4115157"/>
          </a:xfrm>
          <a:prstGeom prst="rect">
            <a:avLst/>
          </a:prstGeom>
        </p:spPr>
      </p:pic>
    </p:spTree>
    <p:extLst>
      <p:ext uri="{BB962C8B-B14F-4D97-AF65-F5344CB8AC3E}">
        <p14:creationId xmlns:p14="http://schemas.microsoft.com/office/powerpoint/2010/main" val="41347079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256CF-CBE8-42E4-A6F5-93B58E7EE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85" y="1624614"/>
            <a:ext cx="8628418" cy="3176105"/>
          </a:xfrm>
          <a:prstGeom prst="rect">
            <a:avLst/>
          </a:prstGeom>
        </p:spPr>
      </p:pic>
    </p:spTree>
    <p:extLst>
      <p:ext uri="{BB962C8B-B14F-4D97-AF65-F5344CB8AC3E}">
        <p14:creationId xmlns:p14="http://schemas.microsoft.com/office/powerpoint/2010/main" val="1268799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17280B-4DF8-414D-AC89-FFD057033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39" y="1721972"/>
            <a:ext cx="7643522" cy="3414056"/>
          </a:xfrm>
          <a:prstGeom prst="rect">
            <a:avLst/>
          </a:prstGeom>
        </p:spPr>
      </p:pic>
    </p:spTree>
    <p:extLst>
      <p:ext uri="{BB962C8B-B14F-4D97-AF65-F5344CB8AC3E}">
        <p14:creationId xmlns:p14="http://schemas.microsoft.com/office/powerpoint/2010/main" val="4048995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F806C-71DB-406B-B4C5-66D1B0CFD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963" y="2076333"/>
            <a:ext cx="7552074" cy="2705334"/>
          </a:xfrm>
          <a:prstGeom prst="rect">
            <a:avLst/>
          </a:prstGeom>
        </p:spPr>
      </p:pic>
    </p:spTree>
    <p:extLst>
      <p:ext uri="{BB962C8B-B14F-4D97-AF65-F5344CB8AC3E}">
        <p14:creationId xmlns:p14="http://schemas.microsoft.com/office/powerpoint/2010/main" val="261573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C625D-5F8D-4E27-BF16-2C7A2C792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084" y="1478111"/>
            <a:ext cx="7757832" cy="3901778"/>
          </a:xfrm>
          <a:prstGeom prst="rect">
            <a:avLst/>
          </a:prstGeom>
        </p:spPr>
      </p:pic>
    </p:spTree>
    <p:extLst>
      <p:ext uri="{BB962C8B-B14F-4D97-AF65-F5344CB8AC3E}">
        <p14:creationId xmlns:p14="http://schemas.microsoft.com/office/powerpoint/2010/main" val="36007440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6F30-5525-403D-884D-897D01E0D094}"/>
              </a:ext>
            </a:extLst>
          </p:cNvPr>
          <p:cNvSpPr>
            <a:spLocks noGrp="1"/>
          </p:cNvSpPr>
          <p:nvPr>
            <p:ph type="title"/>
          </p:nvPr>
        </p:nvSpPr>
        <p:spPr/>
        <p:txBody>
          <a:bodyPr/>
          <a:lstStyle/>
          <a:p>
            <a:pPr algn="ctr"/>
            <a:r>
              <a:rPr lang="en-IN" i="1" dirty="0"/>
              <a:t> </a:t>
            </a:r>
            <a:r>
              <a:rPr lang="en-IN" b="1" i="1" dirty="0"/>
              <a:t>Latent Dirichlet Allocation</a:t>
            </a:r>
            <a:endParaRPr lang="en-IN" b="1" dirty="0"/>
          </a:p>
        </p:txBody>
      </p:sp>
      <p:sp>
        <p:nvSpPr>
          <p:cNvPr id="3" name="Content Placeholder 2">
            <a:extLst>
              <a:ext uri="{FF2B5EF4-FFF2-40B4-BE49-F238E27FC236}">
                <a16:creationId xmlns:a16="http://schemas.microsoft.com/office/drawing/2014/main" id="{05202C6C-53F1-45DD-BE65-0F14F5A3C925}"/>
              </a:ext>
            </a:extLst>
          </p:cNvPr>
          <p:cNvSpPr>
            <a:spLocks noGrp="1"/>
          </p:cNvSpPr>
          <p:nvPr>
            <p:ph idx="1"/>
          </p:nvPr>
        </p:nvSpPr>
        <p:spPr/>
        <p:txBody>
          <a:bodyPr/>
          <a:lstStyle/>
          <a:p>
            <a:r>
              <a:rPr lang="en-IN" dirty="0"/>
              <a:t>LDA is a generative probabilistic model that assumes each topic is a mixture over an underlying set of words, and each document is a mixture of over a set of topic probabilities</a:t>
            </a:r>
          </a:p>
        </p:txBody>
      </p:sp>
      <p:pic>
        <p:nvPicPr>
          <p:cNvPr id="5" name="Picture 4">
            <a:extLst>
              <a:ext uri="{FF2B5EF4-FFF2-40B4-BE49-F238E27FC236}">
                <a16:creationId xmlns:a16="http://schemas.microsoft.com/office/drawing/2014/main" id="{7EE9415A-2C7C-4FDC-93E4-FEDB3A1DA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930" y="3009272"/>
            <a:ext cx="7643522" cy="3483603"/>
          </a:xfrm>
          <a:prstGeom prst="rect">
            <a:avLst/>
          </a:prstGeom>
        </p:spPr>
      </p:pic>
    </p:spTree>
    <p:extLst>
      <p:ext uri="{BB962C8B-B14F-4D97-AF65-F5344CB8AC3E}">
        <p14:creationId xmlns:p14="http://schemas.microsoft.com/office/powerpoint/2010/main" val="39216702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1CCDAE-AAB9-43A8-A560-E12B469C9AE3}"/>
              </a:ext>
            </a:extLst>
          </p:cNvPr>
          <p:cNvSpPr>
            <a:spLocks noChangeArrowheads="1"/>
          </p:cNvSpPr>
          <p:nvPr/>
        </p:nvSpPr>
        <p:spPr bwMode="auto">
          <a:xfrm>
            <a:off x="950975" y="-220478"/>
            <a:ext cx="10163867" cy="589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92929"/>
                </a:solidFill>
                <a:effectLst/>
                <a:latin typeface="sohne"/>
              </a:rPr>
              <a:t>Parameters of LDA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rgbClr val="292929"/>
              </a:solidFill>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rgbClr val="292929"/>
              </a:solidFill>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92929"/>
                </a:solidFill>
                <a:effectLst/>
                <a:latin typeface="charter"/>
              </a:rPr>
              <a:t>Alpha parameter</a:t>
            </a:r>
            <a:r>
              <a:rPr kumimoji="0" lang="en-US" altLang="en-US" sz="2000" b="0" i="1" u="none" strike="noStrike" cap="none" normalizeH="0" baseline="0" dirty="0">
                <a:ln>
                  <a:noFill/>
                </a:ln>
                <a:solidFill>
                  <a:srgbClr val="292929"/>
                </a:solidFill>
                <a:effectLst/>
                <a:latin typeface="charter"/>
              </a:rPr>
              <a:t> is Dirichlet prior concentration parameter that represents document-topic density — with </a:t>
            </a:r>
            <a:r>
              <a:rPr kumimoji="0" lang="en-US" altLang="en-US" sz="2000" b="0" i="0" u="none" strike="noStrike" cap="none" normalizeH="0" baseline="0" dirty="0">
                <a:ln>
                  <a:noFill/>
                </a:ln>
                <a:solidFill>
                  <a:srgbClr val="292929"/>
                </a:solidFill>
                <a:effectLst/>
                <a:latin typeface="charter"/>
              </a:rPr>
              <a:t>a higher alpha, documents are assumed to be made up of more topics and result in more specific topic distribution per document.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92929"/>
              </a:solidFill>
              <a:effectLst/>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92929"/>
                </a:solidFill>
                <a:effectLst/>
                <a:latin typeface="charter"/>
              </a:rPr>
              <a:t>Beta parameter</a:t>
            </a:r>
            <a:r>
              <a:rPr kumimoji="0" lang="en-US" altLang="en-US" sz="2000" b="0" i="1" u="none" strike="noStrike" cap="none" normalizeH="0" baseline="0" dirty="0">
                <a:ln>
                  <a:noFill/>
                </a:ln>
                <a:solidFill>
                  <a:srgbClr val="292929"/>
                </a:solidFill>
                <a:effectLst/>
                <a:latin typeface="charter"/>
              </a:rPr>
              <a:t> is the same prior concentration parameter that represents topic-word density — </a:t>
            </a:r>
            <a:r>
              <a:rPr kumimoji="0" lang="en-US" altLang="en-US" sz="2000" b="0" i="0" u="none" strike="noStrike" cap="none" normalizeH="0" baseline="0" dirty="0">
                <a:ln>
                  <a:noFill/>
                </a:ln>
                <a:solidFill>
                  <a:srgbClr val="292929"/>
                </a:solidFill>
                <a:effectLst/>
                <a:latin typeface="charter"/>
              </a:rPr>
              <a:t>with high beta, topics are assumed to made of up most of the words and result in a more specific word distribution per topic.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medium-content-sans-serif-fon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7380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32D51-1430-4D62-83BF-3464AB063763}"/>
              </a:ext>
            </a:extLst>
          </p:cNvPr>
          <p:cNvSpPr/>
          <p:nvPr/>
        </p:nvSpPr>
        <p:spPr>
          <a:xfrm>
            <a:off x="1189608" y="1091953"/>
            <a:ext cx="7954392" cy="3046988"/>
          </a:xfrm>
          <a:prstGeom prst="rect">
            <a:avLst/>
          </a:prstGeom>
        </p:spPr>
        <p:txBody>
          <a:bodyPr wrap="square">
            <a:spAutoFit/>
          </a:bodyPr>
          <a:lstStyle/>
          <a:p>
            <a:pPr>
              <a:buFont typeface="+mj-lt"/>
              <a:buAutoNum type="arabicPeriod"/>
            </a:pPr>
            <a:r>
              <a:rPr lang="en-IN" sz="3200" dirty="0">
                <a:solidFill>
                  <a:srgbClr val="292929"/>
                </a:solidFill>
                <a:latin typeface="charter"/>
              </a:rPr>
              <a:t>Loading data</a:t>
            </a:r>
          </a:p>
          <a:p>
            <a:pPr>
              <a:buFont typeface="+mj-lt"/>
              <a:buAutoNum type="arabicPeriod"/>
            </a:pPr>
            <a:r>
              <a:rPr lang="en-IN" sz="3200" dirty="0">
                <a:solidFill>
                  <a:srgbClr val="292929"/>
                </a:solidFill>
                <a:latin typeface="charter"/>
              </a:rPr>
              <a:t>Data cleaning</a:t>
            </a:r>
          </a:p>
          <a:p>
            <a:pPr>
              <a:buFont typeface="+mj-lt"/>
              <a:buAutoNum type="arabicPeriod"/>
            </a:pPr>
            <a:r>
              <a:rPr lang="en-IN" sz="3200" dirty="0">
                <a:solidFill>
                  <a:srgbClr val="292929"/>
                </a:solidFill>
                <a:latin typeface="charter"/>
              </a:rPr>
              <a:t>Exploratory analysis</a:t>
            </a:r>
          </a:p>
          <a:p>
            <a:pPr>
              <a:buFont typeface="+mj-lt"/>
              <a:buAutoNum type="arabicPeriod"/>
            </a:pPr>
            <a:r>
              <a:rPr lang="en-IN" sz="3200" dirty="0">
                <a:solidFill>
                  <a:srgbClr val="292929"/>
                </a:solidFill>
                <a:latin typeface="charter"/>
              </a:rPr>
              <a:t>Preparing data for LDA analysis</a:t>
            </a:r>
          </a:p>
          <a:p>
            <a:pPr>
              <a:buFont typeface="+mj-lt"/>
              <a:buAutoNum type="arabicPeriod"/>
            </a:pPr>
            <a:r>
              <a:rPr lang="en-IN" sz="3200" dirty="0">
                <a:solidFill>
                  <a:srgbClr val="292929"/>
                </a:solidFill>
                <a:latin typeface="charter"/>
              </a:rPr>
              <a:t>LDA model training</a:t>
            </a:r>
          </a:p>
          <a:p>
            <a:pPr>
              <a:buFont typeface="+mj-lt"/>
              <a:buAutoNum type="arabicPeriod"/>
            </a:pPr>
            <a:r>
              <a:rPr lang="en-IN" sz="3200" dirty="0" err="1">
                <a:solidFill>
                  <a:srgbClr val="292929"/>
                </a:solidFill>
                <a:latin typeface="charter"/>
              </a:rPr>
              <a:t>Analyzing</a:t>
            </a:r>
            <a:r>
              <a:rPr lang="en-IN" sz="3200" dirty="0">
                <a:solidFill>
                  <a:srgbClr val="292929"/>
                </a:solidFill>
                <a:latin typeface="charter"/>
              </a:rPr>
              <a:t> LDA model results</a:t>
            </a:r>
            <a:endParaRPr lang="en-IN" sz="3200" b="0" i="0" dirty="0">
              <a:solidFill>
                <a:srgbClr val="292929"/>
              </a:solidFill>
              <a:effectLst/>
              <a:latin typeface="charter"/>
            </a:endParaRPr>
          </a:p>
        </p:txBody>
      </p:sp>
    </p:spTree>
    <p:extLst>
      <p:ext uri="{BB962C8B-B14F-4D97-AF65-F5344CB8AC3E}">
        <p14:creationId xmlns:p14="http://schemas.microsoft.com/office/powerpoint/2010/main" val="25686306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C974-4D61-4390-87A7-03FBFF03C401}"/>
              </a:ext>
            </a:extLst>
          </p:cNvPr>
          <p:cNvSpPr>
            <a:spLocks noGrp="1"/>
          </p:cNvSpPr>
          <p:nvPr>
            <p:ph type="title"/>
          </p:nvPr>
        </p:nvSpPr>
        <p:spPr/>
        <p:txBody>
          <a:bodyPr/>
          <a:lstStyle/>
          <a:p>
            <a:pPr algn="ctr"/>
            <a:r>
              <a:rPr lang="en-IN" dirty="0"/>
              <a:t>coreference resolution</a:t>
            </a:r>
            <a:br>
              <a:rPr lang="en-IN" dirty="0"/>
            </a:br>
            <a:endParaRPr lang="en-IN" dirty="0"/>
          </a:p>
        </p:txBody>
      </p:sp>
      <p:sp>
        <p:nvSpPr>
          <p:cNvPr id="3" name="Content Placeholder 2">
            <a:extLst>
              <a:ext uri="{FF2B5EF4-FFF2-40B4-BE49-F238E27FC236}">
                <a16:creationId xmlns:a16="http://schemas.microsoft.com/office/drawing/2014/main" id="{AD41E7CC-0C0E-4CCD-806F-A38D5F1063A8}"/>
              </a:ext>
            </a:extLst>
          </p:cNvPr>
          <p:cNvSpPr>
            <a:spLocks noGrp="1"/>
          </p:cNvSpPr>
          <p:nvPr>
            <p:ph idx="1"/>
          </p:nvPr>
        </p:nvSpPr>
        <p:spPr>
          <a:xfrm>
            <a:off x="838200" y="1825625"/>
            <a:ext cx="10515600" cy="4351338"/>
          </a:xfrm>
        </p:spPr>
        <p:txBody>
          <a:bodyPr/>
          <a:lstStyle/>
          <a:p>
            <a:r>
              <a:rPr lang="en-IN" dirty="0"/>
              <a:t>Coreference resolution (CR) is the task of finding all linguistic expressions (called mentions) in a given text that refer to the same real-world entity. After finding and grouping these mentions we can resolve them by replacing, as stated above, pronouns with noun phrases</a:t>
            </a:r>
          </a:p>
        </p:txBody>
      </p:sp>
    </p:spTree>
    <p:extLst>
      <p:ext uri="{BB962C8B-B14F-4D97-AF65-F5344CB8AC3E}">
        <p14:creationId xmlns:p14="http://schemas.microsoft.com/office/powerpoint/2010/main" val="36511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5918F-29F8-419E-9D05-B1060E6BDFFD}"/>
              </a:ext>
            </a:extLst>
          </p:cNvPr>
          <p:cNvSpPr>
            <a:spLocks noChangeArrowheads="1"/>
          </p:cNvSpPr>
          <p:nvPr/>
        </p:nvSpPr>
        <p:spPr bwMode="auto">
          <a:xfrm rot="10800000" flipV="1">
            <a:off x="1245140" y="267033"/>
            <a:ext cx="1035111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Gutenberg Corpus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NLTK includes a small selection of texts from the Project Gutenberg electronic text archive,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which contains some 25,000 free electronic books, hosted at </a:t>
            </a:r>
            <a:r>
              <a:rPr kumimoji="0" lang="en-US" altLang="en-US" sz="2400" b="0" i="0" u="none" strike="noStrike" cap="none" normalizeH="0" baseline="0" dirty="0">
                <a:ln>
                  <a:noFill/>
                </a:ln>
                <a:solidFill>
                  <a:srgbClr val="000000"/>
                </a:solidFill>
                <a:effectLst/>
                <a:latin typeface="Arial Unicode MS"/>
                <a:cs typeface="Times New Roman" panose="02020603050405020304" pitchFamily="18" charset="0"/>
              </a:rPr>
              <a:t>http://www.gutenberg.org/</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begin by getting the Python interpreter to load the NLTK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then ask to see </a:t>
            </a:r>
            <a:r>
              <a:rPr kumimoji="0" lang="en-US" altLang="en-US" sz="2400" b="0" i="0" u="none" strike="noStrike" cap="none" normalizeH="0" baseline="0" dirty="0" err="1">
                <a:ln>
                  <a:noFill/>
                </a:ln>
                <a:solidFill>
                  <a:srgbClr val="000000"/>
                </a:solidFill>
                <a:effectLst/>
                <a:latin typeface="Arial Unicode MS"/>
                <a:cs typeface="Times New Roman" panose="02020603050405020304" pitchFamily="18" charset="0"/>
              </a:rPr>
              <a:t>nltk.corpus.gutenberg.fileids</a:t>
            </a:r>
            <a:r>
              <a:rPr kumimoji="0" lang="en-US" altLang="en-US" sz="2400" b="0" i="0" u="none" strike="noStrike" cap="none" normalizeH="0" baseline="0" dirty="0">
                <a:ln>
                  <a:noFill/>
                </a:ln>
                <a:solidFill>
                  <a:srgbClr val="000000"/>
                </a:solidFill>
                <a:effectLst/>
                <a:latin typeface="Arial Unicode MS"/>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 identifiers in this corpus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3D9DEC08-58AA-4C10-98E2-FC3F1CEAF56B}"/>
              </a:ext>
            </a:extLst>
          </p:cNvPr>
          <p:cNvGraphicFramePr>
            <a:graphicFrameLocks noGrp="1"/>
          </p:cNvGraphicFramePr>
          <p:nvPr>
            <p:extLst>
              <p:ext uri="{D42A27DB-BD31-4B8C-83A1-F6EECF244321}">
                <p14:modId xmlns:p14="http://schemas.microsoft.com/office/powerpoint/2010/main" val="2886090317"/>
              </p:ext>
            </p:extLst>
          </p:nvPr>
        </p:nvGraphicFramePr>
        <p:xfrm>
          <a:off x="838200" y="3726974"/>
          <a:ext cx="10515600" cy="822960"/>
        </p:xfrm>
        <a:graphic>
          <a:graphicData uri="http://schemas.openxmlformats.org/drawingml/2006/table">
            <a:tbl>
              <a:tblPr/>
              <a:tblGrid>
                <a:gridCol w="10515600">
                  <a:extLst>
                    <a:ext uri="{9D8B030D-6E8A-4147-A177-3AD203B41FA5}">
                      <a16:colId xmlns:a16="http://schemas.microsoft.com/office/drawing/2014/main" val="2848995983"/>
                    </a:ext>
                  </a:extLst>
                </a:gridCol>
              </a:tblGrid>
              <a:tr h="0">
                <a:tc>
                  <a:txBody>
                    <a:bodyPr/>
                    <a:lstStyle/>
                    <a:p>
                      <a:br>
                        <a:rPr lang="en-IN" dirty="0">
                          <a:solidFill>
                            <a:srgbClr val="9B0000"/>
                          </a:solidFill>
                          <a:effectLst/>
                        </a:rPr>
                      </a:br>
                      <a:r>
                        <a:rPr lang="en-IN" dirty="0">
                          <a:solidFill>
                            <a:srgbClr val="9B0000"/>
                          </a:solidFill>
                          <a:effectLst/>
                        </a:rPr>
                        <a:t>&gt;&gt;&gt; </a:t>
                      </a:r>
                      <a:r>
                        <a:rPr lang="en-IN" dirty="0">
                          <a:solidFill>
                            <a:srgbClr val="E06000"/>
                          </a:solidFill>
                          <a:effectLst/>
                        </a:rPr>
                        <a:t>import</a:t>
                      </a:r>
                      <a:r>
                        <a:rPr lang="en-IN" dirty="0">
                          <a:effectLst/>
                        </a:rPr>
                        <a:t> </a:t>
                      </a:r>
                      <a:r>
                        <a:rPr lang="en-IN" dirty="0" err="1">
                          <a:effectLst/>
                        </a:rPr>
                        <a:t>nltk</a:t>
                      </a:r>
                      <a:r>
                        <a:rPr lang="en-IN" dirty="0">
                          <a:effectLst/>
                        </a:rPr>
                        <a:t> </a:t>
                      </a:r>
                    </a:p>
                    <a:p>
                      <a:r>
                        <a:rPr lang="en-IN" dirty="0">
                          <a:solidFill>
                            <a:srgbClr val="9B0000"/>
                          </a:solidFill>
                          <a:effectLst/>
                        </a:rPr>
                        <a:t>&gt;&gt;&gt; </a:t>
                      </a:r>
                      <a:r>
                        <a:rPr lang="en-IN" dirty="0" err="1">
                          <a:effectLst/>
                        </a:rPr>
                        <a:t>nltk.corpus.gutenberg.fileids</a:t>
                      </a:r>
                      <a:r>
                        <a:rPr lang="en-IN" dirty="0">
                          <a:effectLst/>
                        </a:rPr>
                        <a:t>()</a:t>
                      </a:r>
                    </a:p>
                  </a:txBody>
                  <a:tcPr marL="0" marR="0" marT="0" marB="0" anchor="ctr">
                    <a:lnL>
                      <a:noFill/>
                    </a:lnL>
                    <a:lnR>
                      <a:noFill/>
                    </a:lnR>
                    <a:lnT>
                      <a:noFill/>
                    </a:lnT>
                    <a:lnB>
                      <a:noFill/>
                    </a:lnB>
                  </a:tcPr>
                </a:tc>
                <a:extLst>
                  <a:ext uri="{0D108BD9-81ED-4DB2-BD59-A6C34878D82A}">
                    <a16:rowId xmlns:a16="http://schemas.microsoft.com/office/drawing/2014/main" val="2182418136"/>
                  </a:ext>
                </a:extLst>
              </a:tr>
            </a:tbl>
          </a:graphicData>
        </a:graphic>
      </p:graphicFrame>
    </p:spTree>
    <p:extLst>
      <p:ext uri="{BB962C8B-B14F-4D97-AF65-F5344CB8AC3E}">
        <p14:creationId xmlns:p14="http://schemas.microsoft.com/office/powerpoint/2010/main" val="32431421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42B448-11C6-4E52-8409-70688227237C}"/>
              </a:ext>
            </a:extLst>
          </p:cNvPr>
          <p:cNvSpPr>
            <a:spLocks noChangeArrowheads="1"/>
          </p:cNvSpPr>
          <p:nvPr/>
        </p:nvSpPr>
        <p:spPr bwMode="auto">
          <a:xfrm>
            <a:off x="292963" y="1598413"/>
            <a:ext cx="1033360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import spacy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import </a:t>
            </a:r>
            <a:r>
              <a:rPr kumimoji="0" lang="en-US" altLang="en-US" b="0" i="0" u="none" strike="noStrike" cap="none" normalizeH="0" baseline="0" dirty="0" err="1">
                <a:ln>
                  <a:noFill/>
                </a:ln>
                <a:solidFill>
                  <a:schemeClr val="tx1"/>
                </a:solidFill>
                <a:effectLst/>
                <a:latin typeface="inherit"/>
              </a:rPr>
              <a:t>neuralcoref</a:t>
            </a:r>
            <a:r>
              <a:rPr kumimoji="0" lang="en-US" altLang="en-US"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inherit"/>
              </a:rPr>
              <a:t>nlp</a:t>
            </a:r>
            <a:r>
              <a:rPr kumimoji="0" lang="en-US" altLang="en-US" b="0" i="0" u="none" strike="noStrike" cap="none" normalizeH="0" baseline="0" dirty="0">
                <a:ln>
                  <a:noFill/>
                </a:ln>
                <a:solidFill>
                  <a:schemeClr val="tx1"/>
                </a:solidFill>
                <a:effectLst/>
                <a:latin typeface="inherit"/>
              </a:rPr>
              <a:t> = </a:t>
            </a:r>
            <a:r>
              <a:rPr kumimoji="0" lang="en-US" altLang="en-US" b="0" i="0" u="none" strike="noStrike" cap="none" normalizeH="0" baseline="0" dirty="0" err="1">
                <a:ln>
                  <a:noFill/>
                </a:ln>
                <a:solidFill>
                  <a:schemeClr val="tx1"/>
                </a:solidFill>
                <a:effectLst/>
                <a:latin typeface="inherit"/>
              </a:rPr>
              <a:t>spacy.load</a:t>
            </a:r>
            <a:r>
              <a:rPr kumimoji="0" lang="en-US" altLang="en-US" b="0" i="0" u="none" strike="noStrike" cap="none" normalizeH="0" baseline="0" dirty="0">
                <a:ln>
                  <a:noFill/>
                </a:ln>
                <a:solidFill>
                  <a:schemeClr val="tx1"/>
                </a:solidFill>
                <a:effectLst/>
                <a:latin typeface="inherit"/>
              </a:rPr>
              <a:t>('</a:t>
            </a:r>
            <a:r>
              <a:rPr kumimoji="0" lang="en-US" altLang="en-US" b="0" i="0" u="none" strike="noStrike" cap="none" normalizeH="0" baseline="0" dirty="0" err="1">
                <a:ln>
                  <a:noFill/>
                </a:ln>
                <a:solidFill>
                  <a:schemeClr val="tx1"/>
                </a:solidFill>
                <a:effectLst/>
                <a:latin typeface="inherit"/>
              </a:rPr>
              <a:t>en_core_web_sm</a:t>
            </a:r>
            <a:r>
              <a:rPr kumimoji="0" lang="en-US" altLang="en-US" b="0" i="0" u="none" strike="noStrike" cap="none" normalizeH="0" baseline="0" dirty="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inherit"/>
              </a:rPr>
              <a:t>neuralcoref.add_to_pipe</a:t>
            </a:r>
            <a:r>
              <a:rPr kumimoji="0" lang="en-US" altLang="en-US" b="0" i="0" u="none" strike="noStrike" cap="none" normalizeH="0" baseline="0" dirty="0">
                <a:ln>
                  <a:noFill/>
                </a:ln>
                <a:solidFill>
                  <a:schemeClr val="tx1"/>
                </a:solidFill>
                <a:effectLst/>
                <a:latin typeface="inherit"/>
              </a:rPr>
              <a:t>(</a:t>
            </a:r>
            <a:r>
              <a:rPr kumimoji="0" lang="en-US" altLang="en-US" b="0" i="0" u="none" strike="noStrike" cap="none" normalizeH="0" baseline="0" dirty="0" err="1">
                <a:ln>
                  <a:noFill/>
                </a:ln>
                <a:solidFill>
                  <a:schemeClr val="tx1"/>
                </a:solidFill>
                <a:effectLst/>
                <a:latin typeface="inherit"/>
              </a:rPr>
              <a:t>nlp</a:t>
            </a:r>
            <a:r>
              <a:rPr kumimoji="0" lang="en-US" altLang="en-US" b="0" i="0" u="none" strike="noStrike" cap="none" normalizeH="0" baseline="0" dirty="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 doc = </a:t>
            </a:r>
            <a:r>
              <a:rPr kumimoji="0" lang="en-US" altLang="en-US" b="0" i="0" u="none" strike="noStrike" cap="none" normalizeH="0" baseline="0" dirty="0" err="1">
                <a:ln>
                  <a:noFill/>
                </a:ln>
                <a:solidFill>
                  <a:schemeClr val="tx1"/>
                </a:solidFill>
                <a:effectLst/>
                <a:latin typeface="inherit"/>
              </a:rPr>
              <a:t>nlp</a:t>
            </a:r>
            <a:r>
              <a:rPr kumimoji="0" lang="en-US" altLang="en-US" b="0" i="0" u="none" strike="noStrike" cap="none" normalizeH="0" baseline="0" dirty="0">
                <a:ln>
                  <a:noFill/>
                </a:ln>
                <a:solidFill>
                  <a:schemeClr val="tx1"/>
                </a:solidFill>
                <a:effectLst/>
                <a:latin typeface="inherit"/>
              </a:rPr>
              <a:t>('London is the capital of and largest city in England and the United Kingdom. It was founded by the Romans.’)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print(doc._.</a:t>
            </a:r>
            <a:r>
              <a:rPr kumimoji="0" lang="en-US" altLang="en-US" b="0" i="0" u="none" strike="noStrike" cap="none" normalizeH="0" baseline="0" dirty="0" err="1">
                <a:ln>
                  <a:noFill/>
                </a:ln>
                <a:solidFill>
                  <a:schemeClr val="tx1"/>
                </a:solidFill>
                <a:effectLst/>
                <a:latin typeface="inherit"/>
              </a:rPr>
              <a:t>coref_clusters</a:t>
            </a:r>
            <a:r>
              <a:rPr kumimoji="0" lang="en-US" altLang="en-US" b="0" i="0" u="none" strike="noStrike" cap="none" normalizeH="0" baseline="0" dirty="0">
                <a:ln>
                  <a:noFill/>
                </a:ln>
                <a:solidFill>
                  <a:schemeClr val="tx1"/>
                </a:solidFill>
                <a:effectLst/>
                <a:latin typeface="inherit"/>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13002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026DC3-9B81-4E6D-8154-4FB5CC120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204" y="2396400"/>
            <a:ext cx="7521592" cy="2065199"/>
          </a:xfrm>
          <a:prstGeom prst="rect">
            <a:avLst/>
          </a:prstGeom>
        </p:spPr>
      </p:pic>
    </p:spTree>
    <p:extLst>
      <p:ext uri="{BB962C8B-B14F-4D97-AF65-F5344CB8AC3E}">
        <p14:creationId xmlns:p14="http://schemas.microsoft.com/office/powerpoint/2010/main" val="138082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8DDC5-F20C-474A-B04C-0B57C419A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03" y="466927"/>
            <a:ext cx="10347867" cy="3130249"/>
          </a:xfrm>
          <a:prstGeom prst="rect">
            <a:avLst/>
          </a:prstGeom>
        </p:spPr>
      </p:pic>
      <p:sp>
        <p:nvSpPr>
          <p:cNvPr id="4" name="Rectangle 1">
            <a:extLst>
              <a:ext uri="{FF2B5EF4-FFF2-40B4-BE49-F238E27FC236}">
                <a16:creationId xmlns:a16="http://schemas.microsoft.com/office/drawing/2014/main" id="{5FA9754F-9DEE-42C1-9D10-9F3BD55C5247}"/>
              </a:ext>
            </a:extLst>
          </p:cNvPr>
          <p:cNvSpPr>
            <a:spLocks noChangeArrowheads="1"/>
          </p:cNvSpPr>
          <p:nvPr/>
        </p:nvSpPr>
        <p:spPr bwMode="auto">
          <a:xfrm>
            <a:off x="885218" y="3718637"/>
            <a:ext cx="10107037" cy="1723549"/>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9B0000"/>
                </a:solidFill>
                <a:effectLst/>
                <a:latin typeface="Arial Unicode MS"/>
              </a:rPr>
              <a:t>&gt;&gt;&gt; </a:t>
            </a:r>
            <a:r>
              <a:rPr kumimoji="0" lang="en-US" altLang="en-US" sz="1400" b="1" i="0" u="none" strike="noStrike" cap="none" normalizeH="0" baseline="0" dirty="0">
                <a:ln>
                  <a:noFill/>
                </a:ln>
                <a:solidFill>
                  <a:srgbClr val="E06000"/>
                </a:solidFill>
                <a:effectLst/>
                <a:latin typeface="Arial Unicode MS"/>
              </a:rPr>
              <a:t>from</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err="1">
                <a:ln>
                  <a:noFill/>
                </a:ln>
                <a:solidFill>
                  <a:srgbClr val="000000"/>
                </a:solidFill>
                <a:effectLst/>
                <a:latin typeface="Arial Unicode MS"/>
              </a:rPr>
              <a:t>nltk.corpus</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E06000"/>
                </a:solidFill>
                <a:effectLst/>
                <a:latin typeface="Arial Unicode MS"/>
              </a:rPr>
              <a:t>import</a:t>
            </a:r>
            <a:r>
              <a:rPr kumimoji="0" lang="en-US" altLang="en-US" sz="1400" b="1" i="0" u="none" strike="noStrike" cap="none" normalizeH="0" baseline="0" dirty="0">
                <a:ln>
                  <a:noFill/>
                </a:ln>
                <a:solidFill>
                  <a:srgbClr val="000000"/>
                </a:solidFill>
                <a:effectLst/>
                <a:latin typeface="Arial Unicode MS"/>
              </a:rPr>
              <a:t> brown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9B0000"/>
                </a:solidFill>
                <a:effectLst/>
                <a:latin typeface="Arial Unicode MS"/>
              </a:rPr>
              <a:t>&gt;&gt;&gt; </a:t>
            </a:r>
            <a:r>
              <a:rPr kumimoji="0" lang="en-US" altLang="en-US" sz="1400" b="1" i="0" u="none" strike="noStrike" cap="none" normalizeH="0" baseline="0" dirty="0" err="1">
                <a:ln>
                  <a:noFill/>
                </a:ln>
                <a:solidFill>
                  <a:srgbClr val="000000"/>
                </a:solidFill>
                <a:effectLst/>
                <a:latin typeface="Arial Unicode MS"/>
              </a:rPr>
              <a:t>brown.categories</a:t>
            </a:r>
            <a:r>
              <a:rPr kumimoji="0" lang="en-US" altLang="en-US" sz="1400" b="1"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FF"/>
                </a:solidFill>
                <a:effectLst/>
                <a:latin typeface="Arial Unicode MS"/>
              </a:rPr>
              <a:t>['adventure', '</a:t>
            </a:r>
            <a:r>
              <a:rPr kumimoji="0" lang="en-US" altLang="en-US" sz="1400" b="1" i="0" u="none" strike="noStrike" cap="none" normalizeH="0" baseline="0" dirty="0" err="1">
                <a:ln>
                  <a:noFill/>
                </a:ln>
                <a:solidFill>
                  <a:srgbClr val="0000FF"/>
                </a:solidFill>
                <a:effectLst/>
                <a:latin typeface="Arial Unicode MS"/>
              </a:rPr>
              <a:t>belles_lettres</a:t>
            </a:r>
            <a:r>
              <a:rPr kumimoji="0" lang="en-US" altLang="en-US" sz="1400" b="1" i="0" u="none" strike="noStrike" cap="none" normalizeH="0" baseline="0" dirty="0">
                <a:ln>
                  <a:noFill/>
                </a:ln>
                <a:solidFill>
                  <a:srgbClr val="0000FF"/>
                </a:solidFill>
                <a:effectLst/>
                <a:latin typeface="Arial Unicode MS"/>
              </a:rPr>
              <a:t>', 'editorial', 'fiction', 'government', 'hobbies',</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00FF"/>
                </a:solidFill>
                <a:effectLst/>
                <a:latin typeface="Arial Unicode MS"/>
              </a:rPr>
              <a:t>'humor', 'learned', 'lore', 'mystery', 'news', 'religion', 'reviews', 'romance',</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00FF"/>
                </a:solidFill>
                <a:effectLst/>
                <a:latin typeface="Arial Unicode MS"/>
              </a:rPr>
              <a:t>'</a:t>
            </a:r>
            <a:r>
              <a:rPr kumimoji="0" lang="en-US" altLang="en-US" sz="1400" b="1" i="0" u="none" strike="noStrike" cap="none" normalizeH="0" baseline="0" dirty="0" err="1">
                <a:ln>
                  <a:noFill/>
                </a:ln>
                <a:solidFill>
                  <a:srgbClr val="0000FF"/>
                </a:solidFill>
                <a:effectLst/>
                <a:latin typeface="Arial Unicode MS"/>
              </a:rPr>
              <a:t>science_fiction</a:t>
            </a:r>
            <a:r>
              <a:rPr kumimoji="0" lang="en-US" altLang="en-US" sz="1400" b="1" i="0" u="none" strike="noStrike" cap="none" normalizeH="0" baseline="0" dirty="0">
                <a:ln>
                  <a:noFill/>
                </a:ln>
                <a:solidFill>
                  <a:srgbClr val="0000FF"/>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9B0000"/>
                </a:solidFill>
                <a:effectLst/>
                <a:latin typeface="Arial Unicode MS"/>
              </a:rPr>
              <a:t>&gt;&gt;&gt; </a:t>
            </a:r>
            <a:r>
              <a:rPr kumimoji="0" lang="en-US" altLang="en-US" sz="1400" b="1" i="0" u="none" strike="noStrike" cap="none" normalizeH="0" baseline="0" dirty="0" err="1">
                <a:ln>
                  <a:noFill/>
                </a:ln>
                <a:solidFill>
                  <a:srgbClr val="000000"/>
                </a:solidFill>
                <a:effectLst/>
                <a:latin typeface="Arial Unicode MS"/>
              </a:rPr>
              <a:t>brown.words</a:t>
            </a:r>
            <a:r>
              <a:rPr kumimoji="0" lang="en-US" altLang="en-US" sz="1400" b="1" i="0" u="none" strike="noStrike" cap="none" normalizeH="0" baseline="0" dirty="0">
                <a:ln>
                  <a:noFill/>
                </a:ln>
                <a:solidFill>
                  <a:srgbClr val="000000"/>
                </a:solidFill>
                <a:effectLst/>
                <a:latin typeface="Arial Unicode MS"/>
              </a:rPr>
              <a:t>(categories=</a:t>
            </a:r>
            <a:r>
              <a:rPr kumimoji="0" lang="en-US" altLang="en-US" sz="1400" b="1" i="0" u="none" strike="noStrike" cap="none" normalizeH="0" baseline="0" dirty="0">
                <a:ln>
                  <a:noFill/>
                </a:ln>
                <a:solidFill>
                  <a:srgbClr val="00AA00"/>
                </a:solidFill>
                <a:effectLst/>
                <a:latin typeface="Arial Unicode MS"/>
              </a:rPr>
              <a:t>'news’</a:t>
            </a:r>
            <a:r>
              <a:rPr kumimoji="0" lang="en-US" altLang="en-US" sz="1400" b="1"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00FF"/>
                </a:solidFill>
                <a:effectLst/>
                <a:latin typeface="Arial Unicode MS"/>
              </a:rPr>
              <a:t>['The', 'Fulton', 'County', 'Grand', 'Jury', 'said',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9B0000"/>
                </a:solidFill>
                <a:effectLst/>
                <a:latin typeface="Arial Unicode MS"/>
              </a:rPr>
              <a:t>&gt;&gt;&gt; </a:t>
            </a:r>
            <a:r>
              <a:rPr kumimoji="0" lang="en-US" altLang="en-US" sz="1400" b="1" i="0" u="none" strike="noStrike" cap="none" normalizeH="0" baseline="0" dirty="0" err="1">
                <a:ln>
                  <a:noFill/>
                </a:ln>
                <a:solidFill>
                  <a:srgbClr val="000000"/>
                </a:solidFill>
                <a:effectLst/>
                <a:latin typeface="Arial Unicode MS"/>
              </a:rPr>
              <a:t>brown.words</a:t>
            </a:r>
            <a:r>
              <a:rPr kumimoji="0" lang="en-US" altLang="en-US" sz="1400" b="1" i="0" u="none" strike="noStrike" cap="none" normalizeH="0" baseline="0" dirty="0">
                <a:ln>
                  <a:noFill/>
                </a:ln>
                <a:solidFill>
                  <a:srgbClr val="000000"/>
                </a:solidFill>
                <a:effectLst/>
                <a:latin typeface="Arial Unicode MS"/>
              </a:rPr>
              <a:t>(</a:t>
            </a:r>
            <a:r>
              <a:rPr kumimoji="0" lang="en-US" altLang="en-US" sz="1400" b="1" i="0" u="none" strike="noStrike" cap="none" normalizeH="0" baseline="0" dirty="0" err="1">
                <a:ln>
                  <a:noFill/>
                </a:ln>
                <a:solidFill>
                  <a:srgbClr val="000000"/>
                </a:solidFill>
                <a:effectLst/>
                <a:latin typeface="Arial Unicode MS"/>
              </a:rPr>
              <a:t>fileids</a:t>
            </a:r>
            <a:r>
              <a:rPr kumimoji="0" lang="en-US" altLang="en-US" sz="1400" b="1" i="0" u="none" strike="noStrike" cap="none" normalizeH="0" baseline="0" dirty="0">
                <a:ln>
                  <a:noFill/>
                </a:ln>
                <a:solidFill>
                  <a:srgbClr val="000000"/>
                </a:solidFill>
                <a:effectLst/>
                <a:latin typeface="Arial Unicode MS"/>
              </a:rPr>
              <a:t>=[</a:t>
            </a:r>
            <a:r>
              <a:rPr kumimoji="0" lang="en-US" altLang="en-US" sz="1400" b="1" i="0" u="none" strike="noStrike" cap="none" normalizeH="0" baseline="0" dirty="0">
                <a:ln>
                  <a:noFill/>
                </a:ln>
                <a:solidFill>
                  <a:srgbClr val="00AA00"/>
                </a:solidFill>
                <a:effectLst/>
                <a:latin typeface="Arial Unicode MS"/>
              </a:rPr>
              <a:t>'cg22'</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00FF"/>
                </a:solidFill>
                <a:effectLst/>
                <a:latin typeface="Arial Unicode MS"/>
              </a:rPr>
              <a:t>['Does', 'our', 'society', 'have', 'a', 'runaway',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9B0000"/>
                </a:solidFill>
                <a:effectLst/>
                <a:latin typeface="Arial Unicode MS"/>
              </a:rPr>
              <a:t>&gt;&gt;&gt; </a:t>
            </a:r>
            <a:r>
              <a:rPr kumimoji="0" lang="en-US" altLang="en-US" sz="1400" b="1" i="0" u="none" strike="noStrike" cap="none" normalizeH="0" baseline="0" dirty="0" err="1">
                <a:ln>
                  <a:noFill/>
                </a:ln>
                <a:solidFill>
                  <a:srgbClr val="000000"/>
                </a:solidFill>
                <a:effectLst/>
                <a:latin typeface="Arial Unicode MS"/>
              </a:rPr>
              <a:t>brown.sents</a:t>
            </a:r>
            <a:r>
              <a:rPr kumimoji="0" lang="en-US" altLang="en-US" sz="1400" b="1" i="0" u="none" strike="noStrike" cap="none" normalizeH="0" baseline="0" dirty="0">
                <a:ln>
                  <a:noFill/>
                </a:ln>
                <a:solidFill>
                  <a:srgbClr val="000000"/>
                </a:solidFill>
                <a:effectLst/>
                <a:latin typeface="Arial Unicode MS"/>
              </a:rPr>
              <a:t>(categories=[</a:t>
            </a:r>
            <a:r>
              <a:rPr kumimoji="0" lang="en-US" altLang="en-US" sz="1400" b="1" i="0" u="none" strike="noStrike" cap="none" normalizeH="0" baseline="0" dirty="0">
                <a:ln>
                  <a:noFill/>
                </a:ln>
                <a:solidFill>
                  <a:srgbClr val="00AA00"/>
                </a:solidFill>
                <a:effectLst/>
                <a:latin typeface="Arial Unicode MS"/>
              </a:rPr>
              <a:t>'news'</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AA00"/>
                </a:solidFill>
                <a:effectLst/>
                <a:latin typeface="Arial Unicode MS"/>
              </a:rPr>
              <a:t>'editorial'</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AA00"/>
                </a:solidFill>
                <a:effectLst/>
                <a:latin typeface="Arial Unicode MS"/>
              </a:rPr>
              <a:t>'reviews'</a:t>
            </a:r>
            <a:r>
              <a:rPr kumimoji="0" lang="en-US" altLang="en-US" sz="1400" b="1"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0000FF"/>
                </a:solidFill>
                <a:effectLst/>
                <a:latin typeface="Arial Unicode MS"/>
              </a:rPr>
              <a:t>[['The', 'Fulton', 'County'...], ['The', 'jury', 'further'...],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426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2429</Words>
  <Application>Microsoft Office PowerPoint</Application>
  <PresentationFormat>Widescreen</PresentationFormat>
  <Paragraphs>414</Paragraphs>
  <Slides>81</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81</vt:i4>
      </vt:variant>
    </vt:vector>
  </HeadingPairs>
  <TitlesOfParts>
    <vt:vector size="99" baseType="lpstr">
      <vt:lpstr>-apple-system</vt:lpstr>
      <vt:lpstr>Arial</vt:lpstr>
      <vt:lpstr>Arial Unicode MS</vt:lpstr>
      <vt:lpstr>Calibri</vt:lpstr>
      <vt:lpstr>Calibri Light</vt:lpstr>
      <vt:lpstr>charter</vt:lpstr>
      <vt:lpstr>Consolas</vt:lpstr>
      <vt:lpstr>Courier New</vt:lpstr>
      <vt:lpstr>fell</vt:lpstr>
      <vt:lpstr>helvetica neue</vt:lpstr>
      <vt:lpstr>inherit</vt:lpstr>
      <vt:lpstr>medium-content-sans-serif-font</vt:lpstr>
      <vt:lpstr>poppins</vt:lpstr>
      <vt:lpstr>poppins</vt:lpstr>
      <vt:lpstr>roboto</vt:lpstr>
      <vt:lpstr>sohne</vt:lpstr>
      <vt:lpstr>Times New Roman</vt:lpstr>
      <vt:lpstr>Office Theme</vt:lpstr>
      <vt:lpstr>NATURAL LANGUAGE PROCESSING</vt:lpstr>
      <vt:lpstr>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Word Embeddings </vt:lpstr>
      <vt:lpstr>types of Word Embeddings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BAG OF WORD</vt:lpstr>
      <vt:lpstr>PowerPoint Presentation</vt:lpstr>
      <vt:lpstr>PowerPoint Presentation</vt:lpstr>
      <vt:lpstr>PowerPoint Presentation</vt:lpstr>
      <vt:lpstr>PowerPoint Presentation</vt:lpstr>
      <vt:lpstr>PowerPoint Presentation</vt:lpstr>
      <vt:lpstr>PowerPoint Presentation</vt:lpstr>
      <vt:lpstr>POS-TAGGING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Named Entity </vt:lpstr>
      <vt:lpstr>PowerPoint Presentation</vt:lpstr>
      <vt:lpstr>PowerPoint Presentation</vt:lpstr>
      <vt:lpstr>PowerPoint Presentation</vt:lpstr>
      <vt:lpstr>PowerPoint Presentation</vt:lpstr>
      <vt:lpstr>Page Rank Algorithm and Implementation </vt:lpstr>
      <vt:lpstr>PowerPoint Presentation</vt:lpstr>
      <vt:lpstr>PowerPoint Presentation</vt:lpstr>
      <vt:lpstr>Topic modelling</vt:lpstr>
      <vt:lpstr>PowerPoint Presentation</vt:lpstr>
      <vt:lpstr>PowerPoint Presentation</vt:lpstr>
      <vt:lpstr>PowerPoint Presentation</vt:lpstr>
      <vt:lpstr>PowerPoint Presentation</vt:lpstr>
      <vt:lpstr>PowerPoint Presentation</vt:lpstr>
      <vt:lpstr> Latent Dirichlet Allocation</vt:lpstr>
      <vt:lpstr>PowerPoint Presentation</vt:lpstr>
      <vt:lpstr>PowerPoint Presentation</vt:lpstr>
      <vt:lpstr>coreference resolution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Gaurav Sharma</dc:creator>
  <cp:lastModifiedBy>Gaurav Sharma</cp:lastModifiedBy>
  <cp:revision>49</cp:revision>
  <dcterms:created xsi:type="dcterms:W3CDTF">2021-07-06T15:25:22Z</dcterms:created>
  <dcterms:modified xsi:type="dcterms:W3CDTF">2021-07-13T21:56:31Z</dcterms:modified>
</cp:coreProperties>
</file>