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8" r:id="rId35"/>
    <p:sldId id="299" r:id="rId36"/>
    <p:sldId id="289" r:id="rId37"/>
    <p:sldId id="290" r:id="rId38"/>
    <p:sldId id="302" r:id="rId39"/>
    <p:sldId id="291" r:id="rId40"/>
    <p:sldId id="292" r:id="rId41"/>
    <p:sldId id="301" r:id="rId42"/>
    <p:sldId id="293" r:id="rId43"/>
    <p:sldId id="294" r:id="rId44"/>
    <p:sldId id="295" r:id="rId45"/>
    <p:sldId id="296" r:id="rId46"/>
    <p:sldId id="297" r:id="rId47"/>
    <p:sldId id="300"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47" r:id="rId81"/>
    <p:sldId id="360" r:id="rId82"/>
    <p:sldId id="335" r:id="rId83"/>
    <p:sldId id="336" r:id="rId84"/>
    <p:sldId id="343" r:id="rId85"/>
    <p:sldId id="337" r:id="rId86"/>
    <p:sldId id="344" r:id="rId87"/>
    <p:sldId id="338" r:id="rId88"/>
    <p:sldId id="339" r:id="rId89"/>
    <p:sldId id="345" r:id="rId90"/>
    <p:sldId id="340" r:id="rId91"/>
    <p:sldId id="346" r:id="rId92"/>
    <p:sldId id="341" r:id="rId93"/>
    <p:sldId id="342" r:id="rId94"/>
    <p:sldId id="348" r:id="rId95"/>
    <p:sldId id="349" r:id="rId96"/>
    <p:sldId id="353" r:id="rId97"/>
    <p:sldId id="350" r:id="rId98"/>
    <p:sldId id="351" r:id="rId99"/>
    <p:sldId id="354" r:id="rId100"/>
    <p:sldId id="358" r:id="rId101"/>
    <p:sldId id="356" r:id="rId102"/>
    <p:sldId id="359" r:id="rId103"/>
    <p:sldId id="357"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4" r:id="rId124"/>
    <p:sldId id="380" r:id="rId125"/>
    <p:sldId id="381" r:id="rId126"/>
    <p:sldId id="382" r:id="rId127"/>
    <p:sldId id="383" r:id="rId128"/>
    <p:sldId id="385" r:id="rId129"/>
    <p:sldId id="386" r:id="rId130"/>
    <p:sldId id="387" r:id="rId131"/>
    <p:sldId id="388" r:id="rId132"/>
    <p:sldId id="389" r:id="rId133"/>
    <p:sldId id="390" r:id="rId134"/>
    <p:sldId id="391" r:id="rId135"/>
    <p:sldId id="392" r:id="rId136"/>
    <p:sldId id="393" r:id="rId137"/>
    <p:sldId id="395" r:id="rId138"/>
    <p:sldId id="394"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3" autoAdjust="0"/>
    <p:restoredTop sz="94660"/>
  </p:normalViewPr>
  <p:slideViewPr>
    <p:cSldViewPr snapToGrid="0">
      <p:cViewPr varScale="1">
        <p:scale>
          <a:sx n="91" d="100"/>
          <a:sy n="91" d="100"/>
        </p:scale>
        <p:origin x="1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26844F0-12A4-42AF-A356-607BB75E4746}"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D39C6-84F6-4CB7-8FC7-6F07E239E055}" type="slidenum">
              <a:rPr lang="en-IN" smtClean="0"/>
              <a:t>‹#›</a:t>
            </a:fld>
            <a:endParaRPr lang="en-IN"/>
          </a:p>
        </p:txBody>
      </p:sp>
    </p:spTree>
    <p:extLst>
      <p:ext uri="{BB962C8B-B14F-4D97-AF65-F5344CB8AC3E}">
        <p14:creationId xmlns:p14="http://schemas.microsoft.com/office/powerpoint/2010/main" val="195997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6844F0-12A4-42AF-A356-607BB75E4746}"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D39C6-84F6-4CB7-8FC7-6F07E239E055}" type="slidenum">
              <a:rPr lang="en-IN" smtClean="0"/>
              <a:t>‹#›</a:t>
            </a:fld>
            <a:endParaRPr lang="en-IN"/>
          </a:p>
        </p:txBody>
      </p:sp>
    </p:spTree>
    <p:extLst>
      <p:ext uri="{BB962C8B-B14F-4D97-AF65-F5344CB8AC3E}">
        <p14:creationId xmlns:p14="http://schemas.microsoft.com/office/powerpoint/2010/main" val="6835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6844F0-12A4-42AF-A356-607BB75E4746}"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D39C6-84F6-4CB7-8FC7-6F07E239E055}" type="slidenum">
              <a:rPr lang="en-IN" smtClean="0"/>
              <a:t>‹#›</a:t>
            </a:fld>
            <a:endParaRPr lang="en-IN"/>
          </a:p>
        </p:txBody>
      </p:sp>
    </p:spTree>
    <p:extLst>
      <p:ext uri="{BB962C8B-B14F-4D97-AF65-F5344CB8AC3E}">
        <p14:creationId xmlns:p14="http://schemas.microsoft.com/office/powerpoint/2010/main" val="108591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6844F0-12A4-42AF-A356-607BB75E4746}"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D39C6-84F6-4CB7-8FC7-6F07E239E055}" type="slidenum">
              <a:rPr lang="en-IN" smtClean="0"/>
              <a:t>‹#›</a:t>
            </a:fld>
            <a:endParaRPr lang="en-IN"/>
          </a:p>
        </p:txBody>
      </p:sp>
    </p:spTree>
    <p:extLst>
      <p:ext uri="{BB962C8B-B14F-4D97-AF65-F5344CB8AC3E}">
        <p14:creationId xmlns:p14="http://schemas.microsoft.com/office/powerpoint/2010/main" val="368070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6844F0-12A4-42AF-A356-607BB75E4746}"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D39C6-84F6-4CB7-8FC7-6F07E239E055}" type="slidenum">
              <a:rPr lang="en-IN" smtClean="0"/>
              <a:t>‹#›</a:t>
            </a:fld>
            <a:endParaRPr lang="en-IN"/>
          </a:p>
        </p:txBody>
      </p:sp>
    </p:spTree>
    <p:extLst>
      <p:ext uri="{BB962C8B-B14F-4D97-AF65-F5344CB8AC3E}">
        <p14:creationId xmlns:p14="http://schemas.microsoft.com/office/powerpoint/2010/main" val="59613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26844F0-12A4-42AF-A356-607BB75E4746}"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4D39C6-84F6-4CB7-8FC7-6F07E239E055}" type="slidenum">
              <a:rPr lang="en-IN" smtClean="0"/>
              <a:t>‹#›</a:t>
            </a:fld>
            <a:endParaRPr lang="en-IN"/>
          </a:p>
        </p:txBody>
      </p:sp>
    </p:spTree>
    <p:extLst>
      <p:ext uri="{BB962C8B-B14F-4D97-AF65-F5344CB8AC3E}">
        <p14:creationId xmlns:p14="http://schemas.microsoft.com/office/powerpoint/2010/main" val="227323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26844F0-12A4-42AF-A356-607BB75E4746}" type="datetimeFigureOut">
              <a:rPr lang="en-IN" smtClean="0"/>
              <a:t>07-05-2021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4D39C6-84F6-4CB7-8FC7-6F07E239E055}" type="slidenum">
              <a:rPr lang="en-IN" smtClean="0"/>
              <a:t>‹#›</a:t>
            </a:fld>
            <a:endParaRPr lang="en-IN"/>
          </a:p>
        </p:txBody>
      </p:sp>
    </p:spTree>
    <p:extLst>
      <p:ext uri="{BB962C8B-B14F-4D97-AF65-F5344CB8AC3E}">
        <p14:creationId xmlns:p14="http://schemas.microsoft.com/office/powerpoint/2010/main" val="3281987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26844F0-12A4-42AF-A356-607BB75E4746}" type="datetimeFigureOut">
              <a:rPr lang="en-IN" smtClean="0"/>
              <a:t>07-05-2021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4D39C6-84F6-4CB7-8FC7-6F07E239E055}" type="slidenum">
              <a:rPr lang="en-IN" smtClean="0"/>
              <a:t>‹#›</a:t>
            </a:fld>
            <a:endParaRPr lang="en-IN"/>
          </a:p>
        </p:txBody>
      </p:sp>
    </p:spTree>
    <p:extLst>
      <p:ext uri="{BB962C8B-B14F-4D97-AF65-F5344CB8AC3E}">
        <p14:creationId xmlns:p14="http://schemas.microsoft.com/office/powerpoint/2010/main" val="265326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844F0-12A4-42AF-A356-607BB75E4746}" type="datetimeFigureOut">
              <a:rPr lang="en-IN" smtClean="0"/>
              <a:t>07-05-2021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4D39C6-84F6-4CB7-8FC7-6F07E239E055}" type="slidenum">
              <a:rPr lang="en-IN" smtClean="0"/>
              <a:t>‹#›</a:t>
            </a:fld>
            <a:endParaRPr lang="en-IN"/>
          </a:p>
        </p:txBody>
      </p:sp>
    </p:spTree>
    <p:extLst>
      <p:ext uri="{BB962C8B-B14F-4D97-AF65-F5344CB8AC3E}">
        <p14:creationId xmlns:p14="http://schemas.microsoft.com/office/powerpoint/2010/main" val="389506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6844F0-12A4-42AF-A356-607BB75E4746}"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4D39C6-84F6-4CB7-8FC7-6F07E239E055}" type="slidenum">
              <a:rPr lang="en-IN" smtClean="0"/>
              <a:t>‹#›</a:t>
            </a:fld>
            <a:endParaRPr lang="en-IN"/>
          </a:p>
        </p:txBody>
      </p:sp>
    </p:spTree>
    <p:extLst>
      <p:ext uri="{BB962C8B-B14F-4D97-AF65-F5344CB8AC3E}">
        <p14:creationId xmlns:p14="http://schemas.microsoft.com/office/powerpoint/2010/main" val="10378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6844F0-12A4-42AF-A356-607BB75E4746}"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4D39C6-84F6-4CB7-8FC7-6F07E239E055}" type="slidenum">
              <a:rPr lang="en-IN" smtClean="0"/>
              <a:t>‹#›</a:t>
            </a:fld>
            <a:endParaRPr lang="en-IN"/>
          </a:p>
        </p:txBody>
      </p:sp>
    </p:spTree>
    <p:extLst>
      <p:ext uri="{BB962C8B-B14F-4D97-AF65-F5344CB8AC3E}">
        <p14:creationId xmlns:p14="http://schemas.microsoft.com/office/powerpoint/2010/main" val="172573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844F0-12A4-42AF-A356-607BB75E4746}" type="datetimeFigureOut">
              <a:rPr lang="en-IN" smtClean="0"/>
              <a:t>07-05-2021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D39C6-84F6-4CB7-8FC7-6F07E239E055}" type="slidenum">
              <a:rPr lang="en-IN" smtClean="0"/>
              <a:t>‹#›</a:t>
            </a:fld>
            <a:endParaRPr lang="en-IN"/>
          </a:p>
        </p:txBody>
      </p:sp>
    </p:spTree>
    <p:extLst>
      <p:ext uri="{BB962C8B-B14F-4D97-AF65-F5344CB8AC3E}">
        <p14:creationId xmlns:p14="http://schemas.microsoft.com/office/powerpoint/2010/main" val="3260362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thoughtco.com/what-is-a-degree-of-freedom-3126416" TargetMode="External"/><Relationship Id="rId2" Type="http://schemas.openxmlformats.org/officeDocument/2006/relationships/hyperlink" Target="https://www.thoughtco.com/sum-of-squares-formula-shortcut-3126266" TargetMode="Externa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statistics/discrete_series_arithmetic_mean.htm" TargetMode="External"/><Relationship Id="rId2" Type="http://schemas.openxmlformats.org/officeDocument/2006/relationships/hyperlink" Target="https://www.tutorialspoint.com/statistics/individual_series_arithmetic_mean.htm" TargetMode="External"/><Relationship Id="rId1" Type="http://schemas.openxmlformats.org/officeDocument/2006/relationships/slideLayout" Target="../slideLayouts/slideLayout2.xml"/><Relationship Id="rId4" Type="http://schemas.openxmlformats.org/officeDocument/2006/relationships/hyperlink" Target="https://www.tutorialspoint.com/statistics/continuous_series_arithmetic_mean.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statistics/discrete_series_arithmetic_median.htm" TargetMode="External"/><Relationship Id="rId2" Type="http://schemas.openxmlformats.org/officeDocument/2006/relationships/hyperlink" Target="https://www.tutorialspoint.com/statistics/individual_series_arithmetic_median.htm" TargetMode="External"/><Relationship Id="rId1" Type="http://schemas.openxmlformats.org/officeDocument/2006/relationships/slideLayout" Target="../slideLayouts/slideLayout2.xml"/><Relationship Id="rId4" Type="http://schemas.openxmlformats.org/officeDocument/2006/relationships/hyperlink" Target="https://www.tutorialspoint.com/statistics/continuous_series_arithmetic_median.ht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statistics/discrete_series_arithmetic_mode.htm" TargetMode="External"/><Relationship Id="rId2" Type="http://schemas.openxmlformats.org/officeDocument/2006/relationships/hyperlink" Target="https://www.tutorialspoint.com/statistics/individual_series_arithmetic_mode.htm" TargetMode="External"/><Relationship Id="rId1" Type="http://schemas.openxmlformats.org/officeDocument/2006/relationships/slideLayout" Target="../slideLayouts/slideLayout2.xml"/><Relationship Id="rId4" Type="http://schemas.openxmlformats.org/officeDocument/2006/relationships/hyperlink" Target="https://www.tutorialspoint.com/statistics/continuous_series_arithmetic_mode.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hyperlink" Target="https://en.wikipedia.org/wiki/Random_variables" TargetMode="External"/><Relationship Id="rId3" Type="http://schemas.openxmlformats.org/officeDocument/2006/relationships/hyperlink" Target="https://en.wikipedia.org/wiki/Statistics" TargetMode="External"/><Relationship Id="rId7" Type="http://schemas.openxmlformats.org/officeDocument/2006/relationships/hyperlink" Target="https://en.wikipedia.org/wiki/Dirichlet_distribution" TargetMode="External"/><Relationship Id="rId2" Type="http://schemas.openxmlformats.org/officeDocument/2006/relationships/hyperlink" Target="https://en.wikipedia.org/wiki/Probability_theory" TargetMode="External"/><Relationship Id="rId1" Type="http://schemas.openxmlformats.org/officeDocument/2006/relationships/slideLayout" Target="../slideLayouts/slideLayout7.xml"/><Relationship Id="rId6" Type="http://schemas.openxmlformats.org/officeDocument/2006/relationships/hyperlink" Target="https://en.wikipedia.org/wiki/Shape_parameter" TargetMode="External"/><Relationship Id="rId5" Type="http://schemas.openxmlformats.org/officeDocument/2006/relationships/hyperlink" Target="https://en.wikipedia.org/wiki/Statistical_parameter" TargetMode="External"/><Relationship Id="rId4" Type="http://schemas.openxmlformats.org/officeDocument/2006/relationships/hyperlink" Target="https://en.wikipedia.org/wiki/Probability_distribution"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www.investopedia.com/terms/p/probabilitydistribution.asp" TargetMode="External"/><Relationship Id="rId2" Type="http://schemas.openxmlformats.org/officeDocument/2006/relationships/hyperlink" Target="https://www.investopedia.com/terms/s/statistics.asp" TargetMode="External"/><Relationship Id="rId1" Type="http://schemas.openxmlformats.org/officeDocument/2006/relationships/slideLayout" Target="../slideLayouts/slideLayout2.xml"/><Relationship Id="rId4" Type="http://schemas.openxmlformats.org/officeDocument/2006/relationships/hyperlink" Target="https://www.investopedia.com/terms/d/discrete-distribution.asp"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investopedia.com/terms/n/normaldistribution.asp" TargetMode="External"/><Relationship Id="rId2" Type="http://schemas.openxmlformats.org/officeDocument/2006/relationships/hyperlink" Target="https://www.investopedia.com/articles/investing/102014/lognormal-and-normal-distribution.asp"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https://www.investopedia.com/terms/s/sampling-distribution.asp"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statology.org/chi-square-test-of-independence/" TargetMode="External"/><Relationship Id="rId2" Type="http://schemas.openxmlformats.org/officeDocument/2006/relationships/hyperlink" Target="https://www.statology.org/chi-square-goodness-of-fit-tes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hyperlink" Target="https://www.scribbr.com/methodology/sampling-methods/#probability-sampling" TargetMode="External"/><Relationship Id="rId2" Type="http://schemas.openxmlformats.org/officeDocument/2006/relationships/hyperlink" Target="https://www.scribbr.com/methodology/population-vs-sample/" TargetMode="Externa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hyperlink" Target="https://www.scribbr.com/methodology/internal-vs-external-validity/" TargetMode="Externa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nalyticssteps.com/blogs/7-types-regression-technique-you-should-know-machine-learning" TargetMode="Externa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86051"/>
          </a:xfrm>
        </p:spPr>
        <p:txBody>
          <a:bodyPr>
            <a:normAutofit fontScale="90000"/>
          </a:bodyPr>
          <a:lstStyle/>
          <a:p>
            <a:r>
              <a:rPr lang="en-IN" dirty="0" smtClean="0">
                <a:latin typeface="Algerian" panose="04020705040A02060702" pitchFamily="82" charset="0"/>
              </a:rPr>
              <a:t>STATISTICS</a:t>
            </a:r>
            <a:endParaRPr lang="en-IN" dirty="0">
              <a:latin typeface="Algerian" panose="04020705040A02060702" pitchFamily="82" charset="0"/>
            </a:endParaRPr>
          </a:p>
        </p:txBody>
      </p:sp>
      <p:sp>
        <p:nvSpPr>
          <p:cNvPr id="3" name="Subtitle 2"/>
          <p:cNvSpPr>
            <a:spLocks noGrp="1"/>
          </p:cNvSpPr>
          <p:nvPr>
            <p:ph type="subTitle" idx="1"/>
          </p:nvPr>
        </p:nvSpPr>
        <p:spPr>
          <a:xfrm>
            <a:off x="1524000" y="3602038"/>
            <a:ext cx="9144000" cy="545419"/>
          </a:xfrm>
        </p:spPr>
        <p:txBody>
          <a:bodyPr>
            <a:normAutofit lnSpcReduction="10000"/>
          </a:bodyPr>
          <a:lstStyle/>
          <a:p>
            <a:r>
              <a:rPr lang="en-IN" sz="3600" dirty="0">
                <a:latin typeface="Algerian" panose="04020705040A02060702" pitchFamily="82" charset="0"/>
              </a:rPr>
              <a:t>Statistics - Analysis of Variance</a:t>
            </a:r>
          </a:p>
          <a:p>
            <a:endParaRPr lang="en-IN" dirty="0"/>
          </a:p>
        </p:txBody>
      </p:sp>
    </p:spTree>
    <p:extLst>
      <p:ext uri="{BB962C8B-B14F-4D97-AF65-F5344CB8AC3E}">
        <p14:creationId xmlns:p14="http://schemas.microsoft.com/office/powerpoint/2010/main" val="1200990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759" y="210208"/>
            <a:ext cx="8881241" cy="1754326"/>
          </a:xfrm>
          <a:prstGeom prst="rect">
            <a:avLst/>
          </a:prstGeom>
        </p:spPr>
        <p:txBody>
          <a:bodyPr wrap="square">
            <a:spAutoFit/>
          </a:bodyPr>
          <a:lstStyle/>
          <a:p>
            <a:r>
              <a:rPr lang="en-US" b="1" i="0" dirty="0" smtClean="0">
                <a:effectLst/>
                <a:latin typeface="Algerian" panose="04020705040A02060702" pitchFamily="82" charset="0"/>
              </a:rPr>
              <a:t>4. </a:t>
            </a:r>
            <a:r>
              <a:rPr lang="en-US" b="1" i="0" u="sng" dirty="0" smtClean="0">
                <a:effectLst/>
                <a:latin typeface="Algerian" panose="04020705040A02060702" pitchFamily="82" charset="0"/>
              </a:rPr>
              <a:t>Degrees of Freedom (</a:t>
            </a:r>
            <a:r>
              <a:rPr lang="en-US" b="1" i="0" u="sng" dirty="0" err="1" smtClean="0">
                <a:effectLst/>
                <a:latin typeface="Algerian" panose="04020705040A02060702" pitchFamily="82" charset="0"/>
              </a:rPr>
              <a:t>D</a:t>
            </a:r>
            <a:r>
              <a:rPr lang="en-US" b="1" i="0" u="sng" baseline="-25000" dirty="0" err="1" smtClean="0">
                <a:effectLst/>
                <a:latin typeface="Algerian" panose="04020705040A02060702" pitchFamily="82" charset="0"/>
              </a:rPr>
              <a:t>f</a:t>
            </a:r>
            <a:r>
              <a:rPr lang="en-US" b="1" i="0" u="sng" dirty="0" smtClean="0">
                <a:effectLst/>
                <a:latin typeface="Algerian" panose="04020705040A02060702" pitchFamily="82" charset="0"/>
              </a:rPr>
              <a:t>)</a:t>
            </a:r>
            <a:endParaRPr lang="en-US" b="0" i="0" dirty="0" smtClean="0">
              <a:effectLst/>
              <a:latin typeface="Algerian" panose="04020705040A02060702" pitchFamily="82" charset="0"/>
            </a:endParaRPr>
          </a:p>
          <a:p>
            <a:r>
              <a:rPr lang="en-US" b="0" i="0" dirty="0" smtClean="0">
                <a:solidFill>
                  <a:srgbClr val="000000"/>
                </a:solidFill>
                <a:effectLst/>
                <a:latin typeface="roboto"/>
              </a:rPr>
              <a:t> </a:t>
            </a:r>
            <a:r>
              <a:rPr lang="en-US" b="0" i="0" dirty="0" smtClean="0">
                <a:solidFill>
                  <a:schemeClr val="accent1">
                    <a:lumMod val="50000"/>
                  </a:schemeClr>
                </a:solidFill>
                <a:effectLst/>
                <a:latin typeface="roboto"/>
              </a:rPr>
              <a:t> </a:t>
            </a:r>
          </a:p>
          <a:p>
            <a:r>
              <a:rPr lang="en-US" b="0" i="0" dirty="0" smtClean="0">
                <a:solidFill>
                  <a:schemeClr val="accent1">
                    <a:lumMod val="50000"/>
                  </a:schemeClr>
                </a:solidFill>
                <a:effectLst/>
                <a:latin typeface="Algerian" panose="04020705040A02060702" pitchFamily="82" charset="0"/>
              </a:rPr>
              <a:t>Degrees of Freedom refers to the maximum numbers of logically independent values that have the freedom to vary in a data set</a:t>
            </a:r>
            <a:r>
              <a:rPr lang="en-US" b="0" i="0" dirty="0" smtClean="0">
                <a:solidFill>
                  <a:schemeClr val="accent1">
                    <a:lumMod val="50000"/>
                  </a:schemeClr>
                </a:solidFill>
                <a:effectLst/>
                <a:latin typeface="roboto"/>
              </a:rPr>
              <a:t>.</a:t>
            </a:r>
            <a:endParaRPr lang="en-US" b="0" i="0" dirty="0" smtClean="0">
              <a:solidFill>
                <a:srgbClr val="000000"/>
              </a:solidFill>
              <a:effectLst/>
              <a:latin typeface="roboto"/>
            </a:endParaRPr>
          </a:p>
          <a:p>
            <a:r>
              <a:rPr lang="en-US" dirty="0" smtClean="0"/>
              <a:t/>
            </a:r>
            <a:br>
              <a:rPr lang="en-US" dirty="0" smtClean="0"/>
            </a:br>
            <a:endParaRPr lang="en-IN" dirty="0"/>
          </a:p>
        </p:txBody>
      </p:sp>
      <p:pic>
        <p:nvPicPr>
          <p:cNvPr id="4098" name="Picture 2" descr="Formula for Degrees of Freed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519" y="3058562"/>
            <a:ext cx="642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8687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204" y="1538023"/>
            <a:ext cx="8535591" cy="3781953"/>
          </a:xfrm>
          <a:prstGeom prst="rect">
            <a:avLst/>
          </a:prstGeom>
        </p:spPr>
      </p:pic>
    </p:spTree>
    <p:extLst>
      <p:ext uri="{BB962C8B-B14F-4D97-AF65-F5344CB8AC3E}">
        <p14:creationId xmlns:p14="http://schemas.microsoft.com/office/powerpoint/2010/main" val="30052115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109339"/>
            <a:ext cx="6972300" cy="4639322"/>
          </a:xfrm>
          <a:prstGeom prst="rect">
            <a:avLst/>
          </a:prstGeom>
        </p:spPr>
      </p:pic>
    </p:spTree>
    <p:extLst>
      <p:ext uri="{BB962C8B-B14F-4D97-AF65-F5344CB8AC3E}">
        <p14:creationId xmlns:p14="http://schemas.microsoft.com/office/powerpoint/2010/main" val="8912405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1123628"/>
            <a:ext cx="9389069" cy="4610743"/>
          </a:xfrm>
          <a:prstGeom prst="rect">
            <a:avLst/>
          </a:prstGeom>
        </p:spPr>
      </p:pic>
    </p:spTree>
    <p:extLst>
      <p:ext uri="{BB962C8B-B14F-4D97-AF65-F5344CB8AC3E}">
        <p14:creationId xmlns:p14="http://schemas.microsoft.com/office/powerpoint/2010/main" val="6334168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709232"/>
            <a:ext cx="7975599" cy="5920167"/>
          </a:xfrm>
          <a:prstGeom prst="rect">
            <a:avLst/>
          </a:prstGeom>
        </p:spPr>
      </p:pic>
    </p:spTree>
    <p:extLst>
      <p:ext uri="{BB962C8B-B14F-4D97-AF65-F5344CB8AC3E}">
        <p14:creationId xmlns:p14="http://schemas.microsoft.com/office/powerpoint/2010/main" val="30564989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 y="1109339"/>
            <a:ext cx="5194300" cy="4250061"/>
          </a:xfrm>
          <a:prstGeom prst="rect">
            <a:avLst/>
          </a:prstGeom>
        </p:spPr>
      </p:pic>
      <p:sp>
        <p:nvSpPr>
          <p:cNvPr id="3" name="Rectangle 2"/>
          <p:cNvSpPr/>
          <p:nvPr/>
        </p:nvSpPr>
        <p:spPr>
          <a:xfrm>
            <a:off x="2768600" y="177800"/>
            <a:ext cx="8331200" cy="369332"/>
          </a:xfrm>
          <a:prstGeom prst="rect">
            <a:avLst/>
          </a:prstGeom>
        </p:spPr>
        <p:txBody>
          <a:bodyPr wrap="square">
            <a:spAutoFit/>
          </a:bodyPr>
          <a:lstStyle/>
          <a:p>
            <a:r>
              <a:rPr lang="en-US" dirty="0">
                <a:solidFill>
                  <a:srgbClr val="000000"/>
                </a:solidFill>
                <a:latin typeface="Arial" panose="020B0604020202020204" pitchFamily="34" charset="0"/>
              </a:rPr>
              <a:t>b</a:t>
            </a:r>
            <a:r>
              <a:rPr lang="en-US" dirty="0" smtClean="0">
                <a:solidFill>
                  <a:srgbClr val="000000"/>
                </a:solidFill>
                <a:latin typeface="Arial" panose="020B0604020202020204" pitchFamily="34" charset="0"/>
              </a:rPr>
              <a:t> = 50   a = 20</a:t>
            </a:r>
            <a:endParaRPr lang="en-IN" dirty="0"/>
          </a:p>
        </p:txBody>
      </p:sp>
    </p:spTree>
    <p:extLst>
      <p:ext uri="{BB962C8B-B14F-4D97-AF65-F5344CB8AC3E}">
        <p14:creationId xmlns:p14="http://schemas.microsoft.com/office/powerpoint/2010/main" val="41530182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Cumulative Frequency</a:t>
            </a:r>
          </a:p>
        </p:txBody>
      </p:sp>
      <p:sp>
        <p:nvSpPr>
          <p:cNvPr id="3" name="Content Placeholder 2"/>
          <p:cNvSpPr>
            <a:spLocks noGrp="1"/>
          </p:cNvSpPr>
          <p:nvPr>
            <p:ph idx="1"/>
          </p:nvPr>
        </p:nvSpPr>
        <p:spPr/>
        <p:txBody>
          <a:bodyPr/>
          <a:lstStyle/>
          <a:p>
            <a:r>
              <a:rPr lang="en-US" dirty="0">
                <a:latin typeface="Algerian" panose="04020705040A02060702" pitchFamily="82" charset="0"/>
              </a:rPr>
              <a:t>Cumulative frequency is defined as a running total of frequencies. The frequency of an element in a set refers to how many of that element there are in the set. Cumulative frequency can also defined as the sum of all previous frequencies up to the current point.</a:t>
            </a:r>
            <a:endParaRPr lang="en-IN" dirty="0">
              <a:latin typeface="Algerian" panose="04020705040A02060702" pitchFamily="82" charset="0"/>
            </a:endParaRPr>
          </a:p>
        </p:txBody>
      </p:sp>
    </p:spTree>
    <p:extLst>
      <p:ext uri="{BB962C8B-B14F-4D97-AF65-F5344CB8AC3E}">
        <p14:creationId xmlns:p14="http://schemas.microsoft.com/office/powerpoint/2010/main" val="6145814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51829098"/>
              </p:ext>
            </p:extLst>
          </p:nvPr>
        </p:nvGraphicFramePr>
        <p:xfrm>
          <a:off x="1854199" y="800099"/>
          <a:ext cx="7580314" cy="4483260"/>
        </p:xfrm>
        <a:graphic>
          <a:graphicData uri="http://schemas.openxmlformats.org/drawingml/2006/table">
            <a:tbl>
              <a:tblPr/>
              <a:tblGrid>
                <a:gridCol w="3790157">
                  <a:extLst>
                    <a:ext uri="{9D8B030D-6E8A-4147-A177-3AD203B41FA5}">
                      <a16:colId xmlns:a16="http://schemas.microsoft.com/office/drawing/2014/main" val="3993837633"/>
                    </a:ext>
                  </a:extLst>
                </a:gridCol>
                <a:gridCol w="3790157">
                  <a:extLst>
                    <a:ext uri="{9D8B030D-6E8A-4147-A177-3AD203B41FA5}">
                      <a16:colId xmlns:a16="http://schemas.microsoft.com/office/drawing/2014/main" val="667044681"/>
                    </a:ext>
                  </a:extLst>
                </a:gridCol>
              </a:tblGrid>
              <a:tr h="646176">
                <a:tc>
                  <a:txBody>
                    <a:bodyPr/>
                    <a:lstStyle/>
                    <a:p>
                      <a:pPr algn="l"/>
                      <a:r>
                        <a:rPr lang="en-IN">
                          <a:effectLst/>
                        </a:rPr>
                        <a:t>Age (years)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IN">
                          <a:effectLst/>
                        </a:rPr>
                        <a:t>Frequency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extLst>
                  <a:ext uri="{0D108BD9-81ED-4DB2-BD59-A6C34878D82A}">
                    <a16:rowId xmlns:a16="http://schemas.microsoft.com/office/drawing/2014/main" val="932338844"/>
                  </a:ext>
                </a:extLst>
              </a:tr>
              <a:tr h="639514">
                <a:tc>
                  <a:txBody>
                    <a:bodyPr/>
                    <a:lstStyle/>
                    <a:p>
                      <a:r>
                        <a:rPr lang="en-IN" dirty="0"/>
                        <a:t>10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4055680791"/>
                  </a:ext>
                </a:extLst>
              </a:tr>
              <a:tr h="639514">
                <a:tc>
                  <a:txBody>
                    <a:bodyPr/>
                    <a:lstStyle/>
                    <a:p>
                      <a:r>
                        <a:rPr lang="en-IN"/>
                        <a:t>11</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18</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3650620110"/>
                  </a:ext>
                </a:extLst>
              </a:tr>
              <a:tr h="639514">
                <a:tc>
                  <a:txBody>
                    <a:bodyPr/>
                    <a:lstStyle/>
                    <a:p>
                      <a:r>
                        <a:rPr lang="en-IN"/>
                        <a:t>12</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2578444700"/>
                  </a:ext>
                </a:extLst>
              </a:tr>
              <a:tr h="639514">
                <a:tc>
                  <a:txBody>
                    <a:bodyPr/>
                    <a:lstStyle/>
                    <a:p>
                      <a:r>
                        <a:rPr lang="en-IN"/>
                        <a:t>13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12</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177903991"/>
                  </a:ext>
                </a:extLst>
              </a:tr>
              <a:tr h="639514">
                <a:tc>
                  <a:txBody>
                    <a:bodyPr/>
                    <a:lstStyle/>
                    <a:p>
                      <a:r>
                        <a:rPr lang="en-IN"/>
                        <a:t>14</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7</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4122240784"/>
                  </a:ext>
                </a:extLst>
              </a:tr>
              <a:tr h="639514">
                <a:tc>
                  <a:txBody>
                    <a:bodyPr/>
                    <a:lstStyle/>
                    <a:p>
                      <a:r>
                        <a:rPr lang="en-IN"/>
                        <a:t>15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dirty="0"/>
                        <a:t>27</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4086056696"/>
                  </a:ext>
                </a:extLst>
              </a:tr>
            </a:tbl>
          </a:graphicData>
        </a:graphic>
      </p:graphicFrame>
    </p:spTree>
    <p:extLst>
      <p:ext uri="{BB962C8B-B14F-4D97-AF65-F5344CB8AC3E}">
        <p14:creationId xmlns:p14="http://schemas.microsoft.com/office/powerpoint/2010/main" val="29440487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13220587"/>
              </p:ext>
            </p:extLst>
          </p:nvPr>
        </p:nvGraphicFramePr>
        <p:xfrm>
          <a:off x="1752602" y="914398"/>
          <a:ext cx="7681911" cy="4368961"/>
        </p:xfrm>
        <a:graphic>
          <a:graphicData uri="http://schemas.openxmlformats.org/drawingml/2006/table">
            <a:tbl>
              <a:tblPr/>
              <a:tblGrid>
                <a:gridCol w="2560637">
                  <a:extLst>
                    <a:ext uri="{9D8B030D-6E8A-4147-A177-3AD203B41FA5}">
                      <a16:colId xmlns:a16="http://schemas.microsoft.com/office/drawing/2014/main" val="3961884415"/>
                    </a:ext>
                  </a:extLst>
                </a:gridCol>
                <a:gridCol w="2560637">
                  <a:extLst>
                    <a:ext uri="{9D8B030D-6E8A-4147-A177-3AD203B41FA5}">
                      <a16:colId xmlns:a16="http://schemas.microsoft.com/office/drawing/2014/main" val="2671577037"/>
                    </a:ext>
                  </a:extLst>
                </a:gridCol>
                <a:gridCol w="2560637">
                  <a:extLst>
                    <a:ext uri="{9D8B030D-6E8A-4147-A177-3AD203B41FA5}">
                      <a16:colId xmlns:a16="http://schemas.microsoft.com/office/drawing/2014/main" val="2223786702"/>
                    </a:ext>
                  </a:extLst>
                </a:gridCol>
              </a:tblGrid>
              <a:tr h="629701">
                <a:tc>
                  <a:txBody>
                    <a:bodyPr/>
                    <a:lstStyle/>
                    <a:p>
                      <a:pPr algn="l"/>
                      <a:r>
                        <a:rPr lang="en-IN">
                          <a:effectLst/>
                        </a:rPr>
                        <a:t>Age (years)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IN">
                          <a:effectLst/>
                        </a:rPr>
                        <a:t>Frequency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IN">
                          <a:effectLst/>
                        </a:rPr>
                        <a:t>Cumulative Frequency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extLst>
                  <a:ext uri="{0D108BD9-81ED-4DB2-BD59-A6C34878D82A}">
                    <a16:rowId xmlns:a16="http://schemas.microsoft.com/office/drawing/2014/main" val="2916553653"/>
                  </a:ext>
                </a:extLst>
              </a:tr>
              <a:tr h="623210">
                <a:tc>
                  <a:txBody>
                    <a:bodyPr/>
                    <a:lstStyle/>
                    <a:p>
                      <a:r>
                        <a:rPr lang="en-IN"/>
                        <a:t>10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382623667"/>
                  </a:ext>
                </a:extLst>
              </a:tr>
              <a:tr h="623210">
                <a:tc>
                  <a:txBody>
                    <a:bodyPr/>
                    <a:lstStyle/>
                    <a:p>
                      <a:r>
                        <a:rPr lang="en-IN"/>
                        <a:t>11</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18</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3 + 18 = 21</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980622991"/>
                  </a:ext>
                </a:extLst>
              </a:tr>
              <a:tr h="623210">
                <a:tc>
                  <a:txBody>
                    <a:bodyPr/>
                    <a:lstStyle/>
                    <a:p>
                      <a:r>
                        <a:rPr lang="en-IN"/>
                        <a:t>12</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21 + 13 = 34</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43956426"/>
                  </a:ext>
                </a:extLst>
              </a:tr>
              <a:tr h="623210">
                <a:tc>
                  <a:txBody>
                    <a:bodyPr/>
                    <a:lstStyle/>
                    <a:p>
                      <a:r>
                        <a:rPr lang="en-IN"/>
                        <a:t>13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12</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34 + 12 = 46</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2170860676"/>
                  </a:ext>
                </a:extLst>
              </a:tr>
              <a:tr h="623210">
                <a:tc>
                  <a:txBody>
                    <a:bodyPr/>
                    <a:lstStyle/>
                    <a:p>
                      <a:r>
                        <a:rPr lang="en-IN"/>
                        <a:t>14</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7</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46 + 7 = 53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220356661"/>
                  </a:ext>
                </a:extLst>
              </a:tr>
              <a:tr h="623210">
                <a:tc>
                  <a:txBody>
                    <a:bodyPr/>
                    <a:lstStyle/>
                    <a:p>
                      <a:r>
                        <a:rPr lang="en-IN"/>
                        <a:t>15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27</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dirty="0"/>
                        <a:t>53 + 27 = 80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23298570"/>
                  </a:ext>
                </a:extLst>
              </a:tr>
            </a:tbl>
          </a:graphicData>
        </a:graphic>
      </p:graphicFrame>
    </p:spTree>
    <p:extLst>
      <p:ext uri="{BB962C8B-B14F-4D97-AF65-F5344CB8AC3E}">
        <p14:creationId xmlns:p14="http://schemas.microsoft.com/office/powerpoint/2010/main" val="36315953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28546372"/>
              </p:ext>
            </p:extLst>
          </p:nvPr>
        </p:nvGraphicFramePr>
        <p:xfrm>
          <a:off x="1435101" y="190501"/>
          <a:ext cx="7999412" cy="5092858"/>
        </p:xfrm>
        <a:graphic>
          <a:graphicData uri="http://schemas.openxmlformats.org/drawingml/2006/table">
            <a:tbl>
              <a:tblPr/>
              <a:tblGrid>
                <a:gridCol w="3999706">
                  <a:extLst>
                    <a:ext uri="{9D8B030D-6E8A-4147-A177-3AD203B41FA5}">
                      <a16:colId xmlns:a16="http://schemas.microsoft.com/office/drawing/2014/main" val="302528158"/>
                    </a:ext>
                  </a:extLst>
                </a:gridCol>
                <a:gridCol w="3999706">
                  <a:extLst>
                    <a:ext uri="{9D8B030D-6E8A-4147-A177-3AD203B41FA5}">
                      <a16:colId xmlns:a16="http://schemas.microsoft.com/office/drawing/2014/main" val="3998619862"/>
                    </a:ext>
                  </a:extLst>
                </a:gridCol>
              </a:tblGrid>
              <a:tr h="734038">
                <a:tc>
                  <a:txBody>
                    <a:bodyPr/>
                    <a:lstStyle/>
                    <a:p>
                      <a:pPr algn="l"/>
                      <a:r>
                        <a:rPr lang="en-IN">
                          <a:effectLst/>
                        </a:rPr>
                        <a:t>Age (years)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IN">
                          <a:effectLst/>
                        </a:rPr>
                        <a:t>Frequency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extLst>
                  <a:ext uri="{0D108BD9-81ED-4DB2-BD59-A6C34878D82A}">
                    <a16:rowId xmlns:a16="http://schemas.microsoft.com/office/drawing/2014/main" val="4149878844"/>
                  </a:ext>
                </a:extLst>
              </a:tr>
              <a:tr h="726470">
                <a:tc>
                  <a:txBody>
                    <a:bodyPr/>
                    <a:lstStyle/>
                    <a:p>
                      <a:r>
                        <a:rPr lang="en-US" dirty="0" smtClean="0"/>
                        <a:t>40</a:t>
                      </a:r>
                      <a:endParaRPr lang="en-IN" dirty="0"/>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341974163"/>
                  </a:ext>
                </a:extLst>
              </a:tr>
              <a:tr h="726470">
                <a:tc>
                  <a:txBody>
                    <a:bodyPr/>
                    <a:lstStyle/>
                    <a:p>
                      <a:r>
                        <a:rPr lang="en-US" dirty="0" smtClean="0"/>
                        <a:t>51</a:t>
                      </a:r>
                      <a:endParaRPr lang="en-IN" dirty="0"/>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18</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2602898720"/>
                  </a:ext>
                </a:extLst>
              </a:tr>
              <a:tr h="726470">
                <a:tc>
                  <a:txBody>
                    <a:bodyPr/>
                    <a:lstStyle/>
                    <a:p>
                      <a:r>
                        <a:rPr lang="en-IN" dirty="0" smtClean="0"/>
                        <a:t>62</a:t>
                      </a:r>
                      <a:endParaRPr lang="en-IN" dirty="0"/>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dirty="0"/>
                        <a:t>13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2129519438"/>
                  </a:ext>
                </a:extLst>
              </a:tr>
              <a:tr h="726470">
                <a:tc>
                  <a:txBody>
                    <a:bodyPr/>
                    <a:lstStyle/>
                    <a:p>
                      <a:r>
                        <a:rPr lang="en-IN" dirty="0" smtClean="0"/>
                        <a:t>93</a:t>
                      </a:r>
                      <a:endParaRPr lang="en-IN" dirty="0"/>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dirty="0" smtClean="0"/>
                        <a:t>4</a:t>
                      </a:r>
                      <a:endParaRPr lang="en-IN" dirty="0"/>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2649196141"/>
                  </a:ext>
                </a:extLst>
              </a:tr>
              <a:tr h="726470">
                <a:tc>
                  <a:txBody>
                    <a:bodyPr/>
                    <a:lstStyle/>
                    <a:p>
                      <a:r>
                        <a:rPr lang="en-US" dirty="0" smtClean="0"/>
                        <a:t>76</a:t>
                      </a:r>
                      <a:endParaRPr lang="en-IN" dirty="0"/>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7</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20016686"/>
                  </a:ext>
                </a:extLst>
              </a:tr>
              <a:tr h="726470">
                <a:tc>
                  <a:txBody>
                    <a:bodyPr/>
                    <a:lstStyle/>
                    <a:p>
                      <a:r>
                        <a:rPr lang="en-IN" dirty="0"/>
                        <a:t>15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dirty="0"/>
                        <a:t>27</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250228110"/>
                  </a:ext>
                </a:extLst>
              </a:tr>
            </a:tbl>
          </a:graphicData>
        </a:graphic>
      </p:graphicFrame>
    </p:spTree>
    <p:extLst>
      <p:ext uri="{BB962C8B-B14F-4D97-AF65-F5344CB8AC3E}">
        <p14:creationId xmlns:p14="http://schemas.microsoft.com/office/powerpoint/2010/main" val="18272405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latin typeface="Algerian" panose="04020705040A02060702" pitchFamily="82" charset="0"/>
              </a:rPr>
              <a:t>Coefficient of Variation (CV)</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US" dirty="0">
                <a:solidFill>
                  <a:schemeClr val="accent1">
                    <a:lumMod val="50000"/>
                  </a:schemeClr>
                </a:solidFill>
                <a:latin typeface="Algerian" panose="04020705040A02060702" pitchFamily="82" charset="0"/>
              </a:rPr>
              <a:t>The coefficient of variation (CV) is a statistical measure of the dispersion of data points in a data series around the mean. The coefficient of variation represents the ratio of the standard deviation to the mean, and it is a useful statistic for comparing the degree of variation from one data series to another, even if the means are drastically different from one another.</a:t>
            </a:r>
            <a:endParaRPr lang="en-IN"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222050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593" y="84083"/>
            <a:ext cx="9049407" cy="1477328"/>
          </a:xfrm>
          <a:prstGeom prst="rect">
            <a:avLst/>
          </a:prstGeom>
        </p:spPr>
        <p:txBody>
          <a:bodyPr wrap="square">
            <a:spAutoFit/>
          </a:bodyPr>
          <a:lstStyle/>
          <a:p>
            <a:r>
              <a:rPr lang="en-US" b="1" i="0" dirty="0" smtClean="0">
                <a:solidFill>
                  <a:srgbClr val="000000"/>
                </a:solidFill>
                <a:effectLst/>
                <a:latin typeface="Algerian" panose="04020705040A02060702" pitchFamily="82" charset="0"/>
              </a:rPr>
              <a:t>5. </a:t>
            </a:r>
            <a:r>
              <a:rPr lang="en-US" b="1" i="0" u="sng" dirty="0" smtClean="0">
                <a:solidFill>
                  <a:srgbClr val="000000"/>
                </a:solidFill>
                <a:effectLst/>
                <a:latin typeface="Algerian" panose="04020705040A02060702" pitchFamily="82" charset="0"/>
              </a:rPr>
              <a:t>Mean Squared Error (MSE)</a:t>
            </a:r>
            <a:endParaRPr lang="en-US" b="0" i="0" dirty="0" smtClean="0">
              <a:solidFill>
                <a:srgbClr val="000000"/>
              </a:solidFill>
              <a:effectLst/>
              <a:latin typeface="Algerian" panose="04020705040A02060702" pitchFamily="82" charset="0"/>
            </a:endParaRPr>
          </a:p>
          <a:p>
            <a:r>
              <a:rPr lang="en-US" b="0" i="0" dirty="0" smtClean="0">
                <a:solidFill>
                  <a:srgbClr val="000000"/>
                </a:solidFill>
                <a:effectLst/>
                <a:latin typeface="Algerian" panose="04020705040A02060702" pitchFamily="82" charset="0"/>
              </a:rPr>
              <a:t> </a:t>
            </a:r>
          </a:p>
          <a:p>
            <a:r>
              <a:rPr lang="en-US" b="0" i="0" dirty="0" smtClean="0">
                <a:solidFill>
                  <a:schemeClr val="accent1">
                    <a:lumMod val="50000"/>
                  </a:schemeClr>
                </a:solidFill>
                <a:effectLst/>
                <a:latin typeface="Algerian" panose="04020705040A02060702" pitchFamily="82" charset="0"/>
              </a:rPr>
              <a:t>The Mean Squared Error tells us about the average error in a data set. To find the mean squared error, we just divide the sum of squares by the degrees of freedom.</a:t>
            </a:r>
            <a:r>
              <a:rPr lang="en-US" b="0" i="0" dirty="0" smtClean="0">
                <a:solidFill>
                  <a:srgbClr val="000000"/>
                </a:solidFill>
                <a:effectLst/>
                <a:latin typeface="roboto"/>
              </a:rPr>
              <a:t> </a:t>
            </a:r>
            <a:endParaRPr lang="en-US" b="0" i="0" dirty="0">
              <a:solidFill>
                <a:srgbClr val="000000"/>
              </a:solidFill>
              <a:effectLst/>
              <a:latin typeface="roboto"/>
            </a:endParaRPr>
          </a:p>
        </p:txBody>
      </p:sp>
      <p:pic>
        <p:nvPicPr>
          <p:cNvPr id="5122" name="Picture 2" descr="Formula for Mean Squared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79" y="1819548"/>
            <a:ext cx="5895975"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2657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82600"/>
            <a:ext cx="8763000" cy="4339650"/>
          </a:xfrm>
          <a:prstGeom prst="rect">
            <a:avLst/>
          </a:prstGeom>
        </p:spPr>
        <p:txBody>
          <a:bodyPr wrap="square">
            <a:spAutoFit/>
          </a:bodyPr>
          <a:lstStyle/>
          <a:p>
            <a:pPr algn="ctr"/>
            <a:r>
              <a:rPr lang="en-US" sz="2400" cap="all" dirty="0">
                <a:solidFill>
                  <a:srgbClr val="111111"/>
                </a:solidFill>
                <a:latin typeface="Algerian" panose="04020705040A02060702" pitchFamily="82" charset="0"/>
              </a:rPr>
              <a:t>KEY TAKEAWAYS</a:t>
            </a:r>
          </a:p>
          <a:p>
            <a:pPr>
              <a:buFont typeface="Arial" panose="020B0604020202020204" pitchFamily="34" charset="0"/>
              <a:buChar char="•"/>
            </a:pPr>
            <a:r>
              <a:rPr lang="en-US" sz="2800" dirty="0">
                <a:solidFill>
                  <a:schemeClr val="accent1">
                    <a:lumMod val="50000"/>
                  </a:schemeClr>
                </a:solidFill>
                <a:latin typeface="SourceSansPro"/>
              </a:rPr>
              <a:t>The coefficient of variation (CV) is a statistical measure of the relative dispersion of data points in a data series around the mean.</a:t>
            </a:r>
          </a:p>
          <a:p>
            <a:pPr>
              <a:buFont typeface="Arial" panose="020B0604020202020204" pitchFamily="34" charset="0"/>
              <a:buChar char="•"/>
            </a:pPr>
            <a:r>
              <a:rPr lang="en-US" sz="2800" dirty="0">
                <a:solidFill>
                  <a:schemeClr val="accent1">
                    <a:lumMod val="50000"/>
                  </a:schemeClr>
                </a:solidFill>
                <a:latin typeface="SourceSansPro"/>
              </a:rPr>
              <a:t>In finance, the coefficient of variation allows investors to determine how much volatility, or risk, is assumed in comparison to the amount of return expected from investments.</a:t>
            </a:r>
          </a:p>
          <a:p>
            <a:pPr>
              <a:buFont typeface="Arial" panose="020B0604020202020204" pitchFamily="34" charset="0"/>
              <a:buChar char="•"/>
            </a:pPr>
            <a:r>
              <a:rPr lang="en-US" sz="2800" dirty="0">
                <a:solidFill>
                  <a:schemeClr val="accent1">
                    <a:lumMod val="50000"/>
                  </a:schemeClr>
                </a:solidFill>
                <a:latin typeface="SourceSansPro"/>
              </a:rPr>
              <a:t>The lower the ratio of the standard deviation to mean return, the better risk-return trade-off</a:t>
            </a:r>
            <a:endParaRPr lang="en-US" sz="2800" b="0" i="0" dirty="0">
              <a:solidFill>
                <a:schemeClr val="accent1">
                  <a:lumMod val="50000"/>
                </a:schemeClr>
              </a:solidFill>
              <a:effectLst/>
              <a:latin typeface="SourceSansPro"/>
            </a:endParaRPr>
          </a:p>
        </p:txBody>
      </p:sp>
    </p:spTree>
    <p:extLst>
      <p:ext uri="{BB962C8B-B14F-4D97-AF65-F5344CB8AC3E}">
        <p14:creationId xmlns:p14="http://schemas.microsoft.com/office/powerpoint/2010/main" val="31772915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Coefficient of Variation Formula</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smtClean="0"/>
              <a:t>CV=</a:t>
            </a:r>
            <a:r>
              <a:rPr lang="el-GR" i="1" dirty="0" smtClean="0"/>
              <a:t>σ</a:t>
            </a:r>
            <a:r>
              <a:rPr lang="en-US" i="1" dirty="0" smtClean="0"/>
              <a:t>/</a:t>
            </a:r>
            <a:r>
              <a:rPr lang="el-GR" i="1" dirty="0"/>
              <a:t> </a:t>
            </a:r>
            <a:r>
              <a:rPr lang="el-GR" i="1" dirty="0" smtClean="0"/>
              <a:t>μ</a:t>
            </a:r>
            <a:endParaRPr lang="en-US" i="1" dirty="0"/>
          </a:p>
          <a:p>
            <a:endParaRPr lang="en-IN" b="1" dirty="0" smtClean="0"/>
          </a:p>
          <a:p>
            <a:endParaRPr lang="en-IN" b="1" dirty="0"/>
          </a:p>
          <a:p>
            <a:endParaRPr lang="en-IN" b="1" dirty="0" smtClean="0"/>
          </a:p>
          <a:p>
            <a:endParaRPr lang="en-IN" b="1" dirty="0"/>
          </a:p>
          <a:p>
            <a:r>
              <a:rPr lang="en-IN" b="1" dirty="0" smtClean="0"/>
              <a:t>where:</a:t>
            </a:r>
          </a:p>
          <a:p>
            <a:r>
              <a:rPr lang="el-GR" i="1" dirty="0" smtClean="0"/>
              <a:t>σ</a:t>
            </a:r>
            <a:r>
              <a:rPr lang="el-GR" dirty="0" smtClean="0"/>
              <a:t>=</a:t>
            </a:r>
            <a:r>
              <a:rPr lang="en-IN" dirty="0"/>
              <a:t>standard </a:t>
            </a:r>
            <a:r>
              <a:rPr lang="en-IN" dirty="0" smtClean="0"/>
              <a:t>deviation</a:t>
            </a:r>
          </a:p>
          <a:p>
            <a:r>
              <a:rPr lang="el-GR" i="1" dirty="0" smtClean="0"/>
              <a:t>μ</a:t>
            </a:r>
            <a:r>
              <a:rPr lang="el-GR" dirty="0" smtClean="0"/>
              <a:t>=</a:t>
            </a:r>
            <a:r>
              <a:rPr lang="en-IN" dirty="0"/>
              <a:t>mean​</a:t>
            </a:r>
            <a:br>
              <a:rPr lang="en-IN" dirty="0"/>
            </a:br>
            <a:endParaRPr lang="en-IN" dirty="0"/>
          </a:p>
        </p:txBody>
      </p:sp>
    </p:spTree>
    <p:extLst>
      <p:ext uri="{BB962C8B-B14F-4D97-AF65-F5344CB8AC3E}">
        <p14:creationId xmlns:p14="http://schemas.microsoft.com/office/powerpoint/2010/main" val="21235529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757486" y="2075339"/>
          <a:ext cx="6677028" cy="3851910"/>
        </p:xfrm>
        <a:graphic>
          <a:graphicData uri="http://schemas.openxmlformats.org/drawingml/2006/table">
            <a:tbl>
              <a:tblPr/>
              <a:tblGrid>
                <a:gridCol w="1112838">
                  <a:extLst>
                    <a:ext uri="{9D8B030D-6E8A-4147-A177-3AD203B41FA5}">
                      <a16:colId xmlns:a16="http://schemas.microsoft.com/office/drawing/2014/main" val="3753816583"/>
                    </a:ext>
                  </a:extLst>
                </a:gridCol>
                <a:gridCol w="1112838">
                  <a:extLst>
                    <a:ext uri="{9D8B030D-6E8A-4147-A177-3AD203B41FA5}">
                      <a16:colId xmlns:a16="http://schemas.microsoft.com/office/drawing/2014/main" val="432494905"/>
                    </a:ext>
                  </a:extLst>
                </a:gridCol>
                <a:gridCol w="1112838">
                  <a:extLst>
                    <a:ext uri="{9D8B030D-6E8A-4147-A177-3AD203B41FA5}">
                      <a16:colId xmlns:a16="http://schemas.microsoft.com/office/drawing/2014/main" val="972953191"/>
                    </a:ext>
                  </a:extLst>
                </a:gridCol>
                <a:gridCol w="1112838">
                  <a:extLst>
                    <a:ext uri="{9D8B030D-6E8A-4147-A177-3AD203B41FA5}">
                      <a16:colId xmlns:a16="http://schemas.microsoft.com/office/drawing/2014/main" val="3474434773"/>
                    </a:ext>
                  </a:extLst>
                </a:gridCol>
                <a:gridCol w="1112838">
                  <a:extLst>
                    <a:ext uri="{9D8B030D-6E8A-4147-A177-3AD203B41FA5}">
                      <a16:colId xmlns:a16="http://schemas.microsoft.com/office/drawing/2014/main" val="1558474943"/>
                    </a:ext>
                  </a:extLst>
                </a:gridCol>
                <a:gridCol w="1112838">
                  <a:extLst>
                    <a:ext uri="{9D8B030D-6E8A-4147-A177-3AD203B41FA5}">
                      <a16:colId xmlns:a16="http://schemas.microsoft.com/office/drawing/2014/main" val="349753287"/>
                    </a:ext>
                  </a:extLst>
                </a:gridCol>
              </a:tblGrid>
              <a:tr h="0">
                <a:tc>
                  <a:txBody>
                    <a:bodyPr/>
                    <a:lstStyle/>
                    <a:p>
                      <a:pPr algn="l"/>
                      <a:r>
                        <a:rPr lang="en-IN">
                          <a:effectLst/>
                        </a:rPr>
                        <a:t>Year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IN"/>
                        <a:t>1</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2</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4</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260894885"/>
                  </a:ext>
                </a:extLst>
              </a:tr>
              <a:tr h="0">
                <a:tc>
                  <a:txBody>
                    <a:bodyPr/>
                    <a:lstStyle/>
                    <a:p>
                      <a:endParaRPr lang="en-IN"/>
                    </a:p>
                  </a:txBody>
                  <a:tcP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endParaRPr lang="en-IN"/>
                    </a:p>
                  </a:txBody>
                  <a:tcP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endParaRPr lang="en-IN"/>
                    </a:p>
                  </a:txBody>
                  <a:tcP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endParaRPr lang="en-IN"/>
                    </a:p>
                  </a:txBody>
                  <a:tcP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endParaRPr lang="en-IN"/>
                    </a:p>
                  </a:txBody>
                  <a:tcP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endParaRPr lang="en-IN"/>
                    </a:p>
                  </a:txBody>
                  <a:tcP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extLst>
                  <a:ext uri="{0D108BD9-81ED-4DB2-BD59-A6C34878D82A}">
                    <a16:rowId xmlns:a16="http://schemas.microsoft.com/office/drawing/2014/main" val="3288511364"/>
                  </a:ext>
                </a:extLst>
              </a:tr>
              <a:tr h="0">
                <a:tc>
                  <a:txBody>
                    <a:bodyPr/>
                    <a:lstStyle/>
                    <a:p>
                      <a:pPr algn="l"/>
                      <a:r>
                        <a:rPr lang="en-US">
                          <a:effectLst/>
                        </a:rPr>
                        <a:t>Project X (Cash profit in Rs. lakh)</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IN"/>
                        <a:t>10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25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30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55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958148285"/>
                  </a:ext>
                </a:extLst>
              </a:tr>
              <a:tr h="0">
                <a:tc>
                  <a:txBody>
                    <a:bodyPr/>
                    <a:lstStyle/>
                    <a:p>
                      <a:endParaRPr lang="en-IN"/>
                    </a:p>
                  </a:txBody>
                  <a:tcP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endParaRPr lang="en-IN" dirty="0"/>
                    </a:p>
                  </a:txBody>
                  <a:tcP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endParaRPr lang="en-IN"/>
                    </a:p>
                  </a:txBody>
                  <a:tcP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endParaRPr lang="en-IN"/>
                    </a:p>
                  </a:txBody>
                  <a:tcP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endParaRPr lang="en-IN"/>
                    </a:p>
                  </a:txBody>
                  <a:tcP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tc>
                  <a:txBody>
                    <a:bodyPr/>
                    <a:lstStyle/>
                    <a:p>
                      <a:endParaRPr lang="en-IN"/>
                    </a:p>
                  </a:txBody>
                  <a:tcP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tcPr>
                </a:tc>
                <a:extLst>
                  <a:ext uri="{0D108BD9-81ED-4DB2-BD59-A6C34878D82A}">
                    <a16:rowId xmlns:a16="http://schemas.microsoft.com/office/drawing/2014/main" val="1351109755"/>
                  </a:ext>
                </a:extLst>
              </a:tr>
              <a:tr h="0">
                <a:tc>
                  <a:txBody>
                    <a:bodyPr/>
                    <a:lstStyle/>
                    <a:p>
                      <a:pPr algn="l"/>
                      <a:r>
                        <a:rPr lang="en-US">
                          <a:effectLst/>
                        </a:rPr>
                        <a:t>Project Y (Cash profit in Rs. lakh)</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IN"/>
                        <a:t>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20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40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40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30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4098495630"/>
                  </a:ext>
                </a:extLst>
              </a:tr>
              <a:tr h="0">
                <a:tc>
                  <a:txBody>
                    <a:bodyPr/>
                    <a:lstStyle/>
                    <a:p>
                      <a:endParaRPr lang="en-IN"/>
                    </a:p>
                  </a:txBody>
                  <a:tcPr>
                    <a:lnT w="9525" cap="flat" cmpd="sng" algn="ctr">
                      <a:solidFill>
                        <a:srgbClr val="D6D6D6"/>
                      </a:solidFill>
                      <a:prstDash val="solid"/>
                      <a:round/>
                      <a:headEnd type="none" w="med" len="med"/>
                      <a:tailEnd type="none" w="med" len="med"/>
                    </a:lnT>
                  </a:tcPr>
                </a:tc>
                <a:tc>
                  <a:txBody>
                    <a:bodyPr/>
                    <a:lstStyle/>
                    <a:p>
                      <a:endParaRPr lang="en-IN"/>
                    </a:p>
                  </a:txBody>
                  <a:tcPr>
                    <a:lnT w="9525" cap="flat" cmpd="sng" algn="ctr">
                      <a:solidFill>
                        <a:srgbClr val="D6D6D6"/>
                      </a:solidFill>
                      <a:prstDash val="solid"/>
                      <a:round/>
                      <a:headEnd type="none" w="med" len="med"/>
                      <a:tailEnd type="none" w="med" len="med"/>
                    </a:lnT>
                  </a:tcPr>
                </a:tc>
                <a:tc>
                  <a:txBody>
                    <a:bodyPr/>
                    <a:lstStyle/>
                    <a:p>
                      <a:endParaRPr lang="en-IN"/>
                    </a:p>
                  </a:txBody>
                  <a:tcPr>
                    <a:lnT w="9525" cap="flat" cmpd="sng" algn="ctr">
                      <a:solidFill>
                        <a:srgbClr val="D6D6D6"/>
                      </a:solidFill>
                      <a:prstDash val="solid"/>
                      <a:round/>
                      <a:headEnd type="none" w="med" len="med"/>
                      <a:tailEnd type="none" w="med" len="med"/>
                    </a:lnT>
                  </a:tcPr>
                </a:tc>
                <a:tc>
                  <a:txBody>
                    <a:bodyPr/>
                    <a:lstStyle/>
                    <a:p>
                      <a:endParaRPr lang="en-IN"/>
                    </a:p>
                  </a:txBody>
                  <a:tcPr>
                    <a:lnT w="9525" cap="flat" cmpd="sng" algn="ctr">
                      <a:solidFill>
                        <a:srgbClr val="D6D6D6"/>
                      </a:solidFill>
                      <a:prstDash val="solid"/>
                      <a:round/>
                      <a:headEnd type="none" w="med" len="med"/>
                      <a:tailEnd type="none" w="med" len="med"/>
                    </a:lnT>
                  </a:tcPr>
                </a:tc>
                <a:tc>
                  <a:txBody>
                    <a:bodyPr/>
                    <a:lstStyle/>
                    <a:p>
                      <a:endParaRPr lang="en-IN" dirty="0"/>
                    </a:p>
                  </a:txBody>
                  <a:tcPr>
                    <a:lnT w="9525" cap="flat" cmpd="sng" algn="ctr">
                      <a:solidFill>
                        <a:srgbClr val="D6D6D6"/>
                      </a:solidFill>
                      <a:prstDash val="solid"/>
                      <a:round/>
                      <a:headEnd type="none" w="med" len="med"/>
                      <a:tailEnd type="none" w="med" len="med"/>
                    </a:lnT>
                  </a:tcPr>
                </a:tc>
                <a:tc>
                  <a:txBody>
                    <a:bodyPr/>
                    <a:lstStyle/>
                    <a:p>
                      <a:endParaRPr lang="en-IN" dirty="0"/>
                    </a:p>
                  </a:txBody>
                  <a:tcPr>
                    <a:lnT w="9525" cap="flat" cmpd="sng" algn="ctr">
                      <a:solidFill>
                        <a:srgbClr val="D6D6D6"/>
                      </a:solidFill>
                      <a:prstDash val="solid"/>
                      <a:round/>
                      <a:headEnd type="none" w="med" len="med"/>
                      <a:tailEnd type="none" w="med" len="med"/>
                    </a:lnT>
                  </a:tcPr>
                </a:tc>
                <a:extLst>
                  <a:ext uri="{0D108BD9-81ED-4DB2-BD59-A6C34878D82A}">
                    <a16:rowId xmlns:a16="http://schemas.microsoft.com/office/drawing/2014/main" val="70035296"/>
                  </a:ext>
                </a:extLst>
              </a:tr>
            </a:tbl>
          </a:graphicData>
        </a:graphic>
      </p:graphicFrame>
      <p:sp>
        <p:nvSpPr>
          <p:cNvPr id="3" name="Rectangle 1"/>
          <p:cNvSpPr>
            <a:spLocks noChangeArrowheads="1"/>
          </p:cNvSpPr>
          <p:nvPr/>
        </p:nvSpPr>
        <p:spPr bwMode="auto">
          <a:xfrm>
            <a:off x="1943100" y="465860"/>
            <a:ext cx="130063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Problem Statement: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From the following data. Identify the risky project, is more risky:</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98636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1" y="1761892"/>
            <a:ext cx="8639652" cy="4181708"/>
          </a:xfrm>
          <a:prstGeom prst="rect">
            <a:avLst/>
          </a:prstGeom>
        </p:spPr>
      </p:pic>
    </p:spTree>
    <p:extLst>
      <p:ext uri="{BB962C8B-B14F-4D97-AF65-F5344CB8AC3E}">
        <p14:creationId xmlns:p14="http://schemas.microsoft.com/office/powerpoint/2010/main" val="13748022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291860"/>
            <a:ext cx="3213100" cy="342947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1" y="431800"/>
            <a:ext cx="4699398" cy="328953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4876800"/>
            <a:ext cx="7977663" cy="1397000"/>
          </a:xfrm>
          <a:prstGeom prst="rect">
            <a:avLst/>
          </a:prstGeom>
        </p:spPr>
      </p:pic>
    </p:spTree>
    <p:extLst>
      <p:ext uri="{BB962C8B-B14F-4D97-AF65-F5344CB8AC3E}">
        <p14:creationId xmlns:p14="http://schemas.microsoft.com/office/powerpoint/2010/main" val="25561465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1" y="355600"/>
            <a:ext cx="4559299" cy="369332"/>
          </a:xfrm>
          <a:prstGeom prst="rect">
            <a:avLst/>
          </a:prstGeom>
        </p:spPr>
        <p:txBody>
          <a:bodyPr wrap="square">
            <a:spAutoFit/>
          </a:bodyPr>
          <a:lstStyle/>
          <a:p>
            <a:r>
              <a:rPr lang="en-IN" b="1" dirty="0">
                <a:solidFill>
                  <a:srgbClr val="595959"/>
                </a:solidFill>
                <a:latin typeface="Helvetica Neue"/>
              </a:rPr>
              <a:t>CV = Volatility / Expected return </a:t>
            </a:r>
            <a:endParaRPr lang="en-IN" dirty="0"/>
          </a:p>
        </p:txBody>
      </p:sp>
      <p:sp>
        <p:nvSpPr>
          <p:cNvPr id="3" name="Rectangle 2"/>
          <p:cNvSpPr/>
          <p:nvPr/>
        </p:nvSpPr>
        <p:spPr>
          <a:xfrm>
            <a:off x="165100" y="1066800"/>
            <a:ext cx="4953001" cy="369332"/>
          </a:xfrm>
          <a:prstGeom prst="rect">
            <a:avLst/>
          </a:prstGeom>
        </p:spPr>
        <p:txBody>
          <a:bodyPr wrap="square">
            <a:spAutoFit/>
          </a:bodyPr>
          <a:lstStyle/>
          <a:p>
            <a:r>
              <a:rPr lang="en-US" b="1" dirty="0">
                <a:solidFill>
                  <a:srgbClr val="595959"/>
                </a:solidFill>
                <a:latin typeface="Helvetica Neue"/>
              </a:rPr>
              <a:t>CV = Volatility / Expected return x 100%</a:t>
            </a:r>
            <a:endParaRPr lang="en-IN" dirty="0"/>
          </a:p>
        </p:txBody>
      </p:sp>
    </p:spTree>
    <p:extLst>
      <p:ext uri="{BB962C8B-B14F-4D97-AF65-F5344CB8AC3E}">
        <p14:creationId xmlns:p14="http://schemas.microsoft.com/office/powerpoint/2010/main" val="34230615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dirty="0">
                <a:latin typeface="Algerian" panose="04020705040A02060702" pitchFamily="82" charset="0"/>
              </a:rPr>
              <a:t>Stock </a:t>
            </a:r>
            <a:r>
              <a:rPr lang="en-IN" b="1" i="1" dirty="0" smtClean="0">
                <a:latin typeface="Algerian" panose="04020705040A02060702" pitchFamily="82" charset="0"/>
              </a:rPr>
              <a:t>investment?</a:t>
            </a:r>
            <a:endParaRPr lang="en-IN" b="1" dirty="0">
              <a:latin typeface="Algerian" panose="04020705040A02060702" pitchFamily="82" charset="0"/>
            </a:endParaRPr>
          </a:p>
        </p:txBody>
      </p:sp>
      <p:sp>
        <p:nvSpPr>
          <p:cNvPr id="3" name="Content Placeholder 2"/>
          <p:cNvSpPr>
            <a:spLocks noGrp="1"/>
          </p:cNvSpPr>
          <p:nvPr>
            <p:ph idx="1"/>
          </p:nvPr>
        </p:nvSpPr>
        <p:spPr/>
        <p:txBody>
          <a:bodyPr/>
          <a:lstStyle/>
          <a:p>
            <a:r>
              <a:rPr lang="en-US" i="1" dirty="0">
                <a:latin typeface="Algerian" panose="04020705040A02060702" pitchFamily="82" charset="0"/>
              </a:rPr>
              <a:t>To calculate the coefficient of variation in her potential stock investment, Jamila inputs her volatility percentage of 7 and her expected return percentage of 13.</a:t>
            </a:r>
            <a:endParaRPr lang="en-IN" dirty="0">
              <a:latin typeface="Algerian" panose="04020705040A02060702" pitchFamily="82" charset="0"/>
            </a:endParaRPr>
          </a:p>
        </p:txBody>
      </p:sp>
    </p:spTree>
    <p:extLst>
      <p:ext uri="{BB962C8B-B14F-4D97-AF65-F5344CB8AC3E}">
        <p14:creationId xmlns:p14="http://schemas.microsoft.com/office/powerpoint/2010/main" val="7039306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400" y="228600"/>
            <a:ext cx="8483600" cy="2246769"/>
          </a:xfrm>
          <a:prstGeom prst="rect">
            <a:avLst/>
          </a:prstGeom>
        </p:spPr>
        <p:txBody>
          <a:bodyPr wrap="square">
            <a:spAutoFit/>
          </a:bodyPr>
          <a:lstStyle/>
          <a:p>
            <a:r>
              <a:rPr lang="en-US" sz="2000" i="1" dirty="0">
                <a:solidFill>
                  <a:srgbClr val="595959"/>
                </a:solidFill>
                <a:latin typeface="Algerian" panose="04020705040A02060702" pitchFamily="82" charset="0"/>
              </a:rPr>
              <a:t>Stock investment: CV = (7/13) x 100%</a:t>
            </a:r>
            <a:endParaRPr lang="en-US" sz="2000" dirty="0">
              <a:solidFill>
                <a:srgbClr val="595959"/>
              </a:solidFill>
              <a:latin typeface="Algerian" panose="04020705040A02060702" pitchFamily="82" charset="0"/>
            </a:endParaRPr>
          </a:p>
          <a:p>
            <a:r>
              <a:rPr lang="en-US" sz="2000" i="1" dirty="0">
                <a:solidFill>
                  <a:srgbClr val="595959"/>
                </a:solidFill>
                <a:latin typeface="Algerian" panose="04020705040A02060702" pitchFamily="82" charset="0"/>
              </a:rPr>
              <a:t>Divide the volatility and return first.</a:t>
            </a:r>
            <a:endParaRPr lang="en-US" sz="2000" dirty="0">
              <a:solidFill>
                <a:srgbClr val="595959"/>
              </a:solidFill>
              <a:latin typeface="Algerian" panose="04020705040A02060702" pitchFamily="82" charset="0"/>
            </a:endParaRPr>
          </a:p>
          <a:p>
            <a:r>
              <a:rPr lang="en-US" sz="2000" i="1" dirty="0">
                <a:solidFill>
                  <a:srgbClr val="595959"/>
                </a:solidFill>
                <a:latin typeface="Algerian" panose="04020705040A02060702" pitchFamily="82" charset="0"/>
              </a:rPr>
              <a:t>CV = .5385 x 100%</a:t>
            </a:r>
            <a:endParaRPr lang="en-US" sz="2000" dirty="0">
              <a:solidFill>
                <a:srgbClr val="595959"/>
              </a:solidFill>
              <a:latin typeface="Algerian" panose="04020705040A02060702" pitchFamily="82" charset="0"/>
            </a:endParaRPr>
          </a:p>
          <a:p>
            <a:r>
              <a:rPr lang="en-US" sz="2000" i="1" dirty="0">
                <a:solidFill>
                  <a:srgbClr val="595959"/>
                </a:solidFill>
                <a:latin typeface="Algerian" panose="04020705040A02060702" pitchFamily="82" charset="0"/>
              </a:rPr>
              <a:t>CV = .5385</a:t>
            </a:r>
            <a:endParaRPr lang="en-US" sz="2000" dirty="0">
              <a:solidFill>
                <a:srgbClr val="595959"/>
              </a:solidFill>
              <a:latin typeface="Algerian" panose="04020705040A02060702" pitchFamily="82" charset="0"/>
            </a:endParaRPr>
          </a:p>
          <a:p>
            <a:r>
              <a:rPr lang="en-US" sz="2000" i="1" dirty="0">
                <a:solidFill>
                  <a:srgbClr val="595959"/>
                </a:solidFill>
                <a:latin typeface="Algerian" panose="04020705040A02060702" pitchFamily="82" charset="0"/>
              </a:rPr>
              <a:t>Convert the answer into a percent by moving the decimal two places to the right.</a:t>
            </a:r>
            <a:endParaRPr lang="en-US" sz="2000" dirty="0">
              <a:solidFill>
                <a:srgbClr val="595959"/>
              </a:solidFill>
              <a:latin typeface="Algerian" panose="04020705040A02060702" pitchFamily="82" charset="0"/>
            </a:endParaRPr>
          </a:p>
          <a:p>
            <a:r>
              <a:rPr lang="en-US" sz="2000" i="1" dirty="0">
                <a:solidFill>
                  <a:srgbClr val="595959"/>
                </a:solidFill>
                <a:latin typeface="Algerian" panose="04020705040A02060702" pitchFamily="82" charset="0"/>
              </a:rPr>
              <a:t>CV = 53.9%</a:t>
            </a:r>
            <a:endParaRPr lang="en-US" sz="2000" b="0" i="0" dirty="0">
              <a:solidFill>
                <a:srgbClr val="595959"/>
              </a:solidFill>
              <a:effectLst/>
              <a:latin typeface="Algerian" panose="04020705040A02060702" pitchFamily="82" charset="0"/>
            </a:endParaRPr>
          </a:p>
        </p:txBody>
      </p:sp>
    </p:spTree>
    <p:extLst>
      <p:ext uri="{BB962C8B-B14F-4D97-AF65-F5344CB8AC3E}">
        <p14:creationId xmlns:p14="http://schemas.microsoft.com/office/powerpoint/2010/main" val="3971172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dirty="0">
                <a:latin typeface="Algerian" panose="04020705040A02060702" pitchFamily="82" charset="0"/>
              </a:rPr>
              <a:t>Bond </a:t>
            </a:r>
            <a:r>
              <a:rPr lang="en-IN" b="1" i="1" dirty="0" smtClean="0">
                <a:latin typeface="Algerian" panose="04020705040A02060702" pitchFamily="82" charset="0"/>
              </a:rPr>
              <a:t>investment?</a:t>
            </a:r>
            <a:endParaRPr lang="en-IN" b="1"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sz="3600" i="1" dirty="0">
                <a:solidFill>
                  <a:schemeClr val="accent1">
                    <a:lumMod val="50000"/>
                  </a:schemeClr>
                </a:solidFill>
                <a:latin typeface="Algerian" panose="04020705040A02060702" pitchFamily="82" charset="0"/>
              </a:rPr>
              <a:t>To calculate the coefficient of variation in her potential stock investment, Jamila inputs her volatility percentage of 7 and her expected return percentage of 13.</a:t>
            </a:r>
            <a:endParaRPr lang="en-IN" sz="3600"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42556533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300" y="723900"/>
            <a:ext cx="8775700" cy="5078313"/>
          </a:xfrm>
          <a:prstGeom prst="rect">
            <a:avLst/>
          </a:prstGeom>
        </p:spPr>
        <p:txBody>
          <a:bodyPr wrap="square">
            <a:spAutoFit/>
          </a:bodyPr>
          <a:lstStyle/>
          <a:p>
            <a:r>
              <a:rPr lang="en-US" sz="3600" i="1" dirty="0">
                <a:solidFill>
                  <a:schemeClr val="accent1">
                    <a:lumMod val="50000"/>
                  </a:schemeClr>
                </a:solidFill>
                <a:latin typeface="Algerian" panose="04020705040A02060702" pitchFamily="82" charset="0"/>
              </a:rPr>
              <a:t>Stock investment: CV = (7/13) x 100%</a:t>
            </a:r>
            <a:endParaRPr lang="en-US" sz="3600" dirty="0">
              <a:solidFill>
                <a:schemeClr val="accent1">
                  <a:lumMod val="50000"/>
                </a:schemeClr>
              </a:solidFill>
              <a:latin typeface="Algerian" panose="04020705040A02060702" pitchFamily="82" charset="0"/>
            </a:endParaRPr>
          </a:p>
          <a:p>
            <a:r>
              <a:rPr lang="en-US" sz="3600" i="1" dirty="0">
                <a:solidFill>
                  <a:schemeClr val="accent1">
                    <a:lumMod val="50000"/>
                  </a:schemeClr>
                </a:solidFill>
                <a:latin typeface="Algerian" panose="04020705040A02060702" pitchFamily="82" charset="0"/>
              </a:rPr>
              <a:t>Divide the volatility and return first.</a:t>
            </a:r>
            <a:endParaRPr lang="en-US" sz="3600" dirty="0">
              <a:solidFill>
                <a:schemeClr val="accent1">
                  <a:lumMod val="50000"/>
                </a:schemeClr>
              </a:solidFill>
              <a:latin typeface="Algerian" panose="04020705040A02060702" pitchFamily="82" charset="0"/>
            </a:endParaRPr>
          </a:p>
          <a:p>
            <a:r>
              <a:rPr lang="en-US" sz="3600" i="1" dirty="0">
                <a:solidFill>
                  <a:schemeClr val="accent1">
                    <a:lumMod val="50000"/>
                  </a:schemeClr>
                </a:solidFill>
                <a:latin typeface="Algerian" panose="04020705040A02060702" pitchFamily="82" charset="0"/>
              </a:rPr>
              <a:t>CV = .5385 x 100%</a:t>
            </a:r>
            <a:endParaRPr lang="en-US" sz="3600" dirty="0">
              <a:solidFill>
                <a:schemeClr val="accent1">
                  <a:lumMod val="50000"/>
                </a:schemeClr>
              </a:solidFill>
              <a:latin typeface="Algerian" panose="04020705040A02060702" pitchFamily="82" charset="0"/>
            </a:endParaRPr>
          </a:p>
          <a:p>
            <a:r>
              <a:rPr lang="en-US" sz="3600" i="1" dirty="0">
                <a:solidFill>
                  <a:schemeClr val="accent1">
                    <a:lumMod val="50000"/>
                  </a:schemeClr>
                </a:solidFill>
                <a:latin typeface="Algerian" panose="04020705040A02060702" pitchFamily="82" charset="0"/>
              </a:rPr>
              <a:t>CV = .5385</a:t>
            </a:r>
            <a:endParaRPr lang="en-US" sz="3600" dirty="0">
              <a:solidFill>
                <a:schemeClr val="accent1">
                  <a:lumMod val="50000"/>
                </a:schemeClr>
              </a:solidFill>
              <a:latin typeface="Algerian" panose="04020705040A02060702" pitchFamily="82" charset="0"/>
            </a:endParaRPr>
          </a:p>
          <a:p>
            <a:r>
              <a:rPr lang="en-US" sz="3600" i="1" dirty="0">
                <a:solidFill>
                  <a:schemeClr val="accent1">
                    <a:lumMod val="50000"/>
                  </a:schemeClr>
                </a:solidFill>
                <a:latin typeface="Algerian" panose="04020705040A02060702" pitchFamily="82" charset="0"/>
              </a:rPr>
              <a:t>Convert the answer into a percent by moving the decimal two places to the right.</a:t>
            </a:r>
            <a:endParaRPr lang="en-US" sz="3600" dirty="0">
              <a:solidFill>
                <a:schemeClr val="accent1">
                  <a:lumMod val="50000"/>
                </a:schemeClr>
              </a:solidFill>
              <a:latin typeface="Algerian" panose="04020705040A02060702" pitchFamily="82" charset="0"/>
            </a:endParaRPr>
          </a:p>
          <a:p>
            <a:r>
              <a:rPr lang="en-US" sz="3600" i="1" dirty="0">
                <a:solidFill>
                  <a:schemeClr val="accent1">
                    <a:lumMod val="50000"/>
                  </a:schemeClr>
                </a:solidFill>
                <a:latin typeface="Algerian" panose="04020705040A02060702" pitchFamily="82" charset="0"/>
              </a:rPr>
              <a:t>CV = 53.9%</a:t>
            </a:r>
            <a:endParaRPr lang="en-US" sz="3600" b="0"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2349629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083" y="115614"/>
            <a:ext cx="9059917" cy="4247317"/>
          </a:xfrm>
          <a:prstGeom prst="rect">
            <a:avLst/>
          </a:prstGeom>
        </p:spPr>
        <p:txBody>
          <a:bodyPr wrap="square">
            <a:spAutoFit/>
          </a:bodyPr>
          <a:lstStyle/>
          <a:p>
            <a:r>
              <a:rPr lang="en-US" b="1" i="0" dirty="0" smtClean="0">
                <a:solidFill>
                  <a:srgbClr val="000000"/>
                </a:solidFill>
                <a:effectLst/>
                <a:latin typeface="Algerian" panose="04020705040A02060702" pitchFamily="82" charset="0"/>
              </a:rPr>
              <a:t>6. </a:t>
            </a:r>
            <a:r>
              <a:rPr lang="en-US" b="1" i="0" u="sng" dirty="0" smtClean="0">
                <a:solidFill>
                  <a:srgbClr val="000000"/>
                </a:solidFill>
                <a:effectLst/>
                <a:latin typeface="Algerian" panose="04020705040A02060702" pitchFamily="82" charset="0"/>
              </a:rPr>
              <a:t>Hypothesis (Alternate and Null)</a:t>
            </a:r>
            <a:endParaRPr lang="en-US" b="0" i="0" dirty="0" smtClean="0">
              <a:solidFill>
                <a:srgbClr val="000000"/>
              </a:solidFill>
              <a:effectLst/>
              <a:latin typeface="Algerian" panose="04020705040A02060702" pitchFamily="82" charset="0"/>
            </a:endParaRPr>
          </a:p>
          <a:p>
            <a:r>
              <a:rPr lang="en-US" b="0" i="0" dirty="0" smtClean="0">
                <a:solidFill>
                  <a:schemeClr val="accent1">
                    <a:lumMod val="50000"/>
                  </a:schemeClr>
                </a:solidFill>
                <a:effectLst/>
                <a:latin typeface="Algerian" panose="04020705040A02060702" pitchFamily="82" charset="0"/>
              </a:rPr>
              <a:t> </a:t>
            </a:r>
          </a:p>
          <a:p>
            <a:r>
              <a:rPr lang="en-US" b="0" i="0" dirty="0" smtClean="0">
                <a:solidFill>
                  <a:schemeClr val="accent1">
                    <a:lumMod val="50000"/>
                  </a:schemeClr>
                </a:solidFill>
                <a:effectLst/>
                <a:latin typeface="Algerian" panose="04020705040A02060702" pitchFamily="82" charset="0"/>
              </a:rPr>
              <a:t>Hypothesis, in general terms, is an educated guess about something around us. When we are given a set of data and are required to predict, we use some calculations and make a guess. This is all a hypothesis. </a:t>
            </a:r>
          </a:p>
          <a:p>
            <a:r>
              <a:rPr lang="en-US" b="0" i="0" dirty="0" smtClean="0">
                <a:solidFill>
                  <a:schemeClr val="accent1">
                    <a:lumMod val="50000"/>
                  </a:schemeClr>
                </a:solidFill>
                <a:effectLst/>
                <a:latin typeface="Algerian" panose="04020705040A02060702" pitchFamily="82" charset="0"/>
              </a:rPr>
              <a:t> </a:t>
            </a:r>
          </a:p>
          <a:p>
            <a:r>
              <a:rPr lang="en-US" b="0" i="0" dirty="0" smtClean="0">
                <a:solidFill>
                  <a:schemeClr val="accent1">
                    <a:lumMod val="50000"/>
                  </a:schemeClr>
                </a:solidFill>
                <a:effectLst/>
                <a:latin typeface="Algerian" panose="04020705040A02060702" pitchFamily="82" charset="0"/>
              </a:rPr>
              <a:t>In the ANOVA test, we use Null Hypothesis (H</a:t>
            </a:r>
            <a:r>
              <a:rPr lang="en-US" b="0" i="0" baseline="-25000" dirty="0" smtClean="0">
                <a:solidFill>
                  <a:schemeClr val="accent1">
                    <a:lumMod val="50000"/>
                  </a:schemeClr>
                </a:solidFill>
                <a:effectLst/>
                <a:latin typeface="Algerian" panose="04020705040A02060702" pitchFamily="82" charset="0"/>
              </a:rPr>
              <a:t>0</a:t>
            </a:r>
            <a:r>
              <a:rPr lang="en-US" b="0" i="0" dirty="0" smtClean="0">
                <a:solidFill>
                  <a:schemeClr val="accent1">
                    <a:lumMod val="50000"/>
                  </a:schemeClr>
                </a:solidFill>
                <a:effectLst/>
                <a:latin typeface="Algerian" panose="04020705040A02060702" pitchFamily="82" charset="0"/>
              </a:rPr>
              <a:t>) and Alternate Hypothesis (H</a:t>
            </a:r>
            <a:r>
              <a:rPr lang="en-US" b="0" i="0" baseline="-25000" dirty="0" smtClean="0">
                <a:solidFill>
                  <a:schemeClr val="accent1">
                    <a:lumMod val="50000"/>
                  </a:schemeClr>
                </a:solidFill>
                <a:effectLst/>
                <a:latin typeface="Algerian" panose="04020705040A02060702" pitchFamily="82" charset="0"/>
              </a:rPr>
              <a:t>1</a:t>
            </a:r>
            <a:r>
              <a:rPr lang="en-US" b="0" i="0" dirty="0" smtClean="0">
                <a:solidFill>
                  <a:schemeClr val="accent1">
                    <a:lumMod val="50000"/>
                  </a:schemeClr>
                </a:solidFill>
                <a:effectLst/>
                <a:latin typeface="Algerian" panose="04020705040A02060702" pitchFamily="82" charset="0"/>
              </a:rPr>
              <a:t>). The Null Hypothesis in ANOVA is valid when the sample means are equal or have no significant difference. </a:t>
            </a:r>
          </a:p>
          <a:p>
            <a:r>
              <a:rPr lang="en-US" b="0" i="0" dirty="0" smtClean="0">
                <a:solidFill>
                  <a:schemeClr val="accent1">
                    <a:lumMod val="50000"/>
                  </a:schemeClr>
                </a:solidFill>
                <a:effectLst/>
                <a:latin typeface="Algerian" panose="04020705040A02060702" pitchFamily="82" charset="0"/>
              </a:rPr>
              <a:t> </a:t>
            </a:r>
          </a:p>
          <a:p>
            <a:r>
              <a:rPr lang="en-US" b="0" i="0" dirty="0" smtClean="0">
                <a:solidFill>
                  <a:schemeClr val="accent1">
                    <a:lumMod val="50000"/>
                  </a:schemeClr>
                </a:solidFill>
                <a:effectLst/>
                <a:latin typeface="Algerian" panose="04020705040A02060702" pitchFamily="82" charset="0"/>
              </a:rPr>
              <a:t>The Alternate Hypothesis is valid when at least one of the sample means is different from the other.</a:t>
            </a:r>
          </a:p>
          <a:p>
            <a:r>
              <a:rPr lang="en-US" b="0" i="0" dirty="0" smtClean="0">
                <a:solidFill>
                  <a:srgbClr val="000000"/>
                </a:solidFill>
                <a:effectLst/>
                <a:latin typeface="roboto"/>
              </a:rPr>
              <a:t> </a:t>
            </a:r>
          </a:p>
          <a:p>
            <a:r>
              <a:rPr lang="en-US" dirty="0" smtClean="0"/>
              <a:t/>
            </a:r>
            <a:br>
              <a:rPr lang="en-US" dirty="0" smtClean="0"/>
            </a:br>
            <a:endParaRPr lang="en-IN" dirty="0"/>
          </a:p>
        </p:txBody>
      </p:sp>
      <p:sp>
        <p:nvSpPr>
          <p:cNvPr id="4" name="Rectangle 3"/>
          <p:cNvSpPr/>
          <p:nvPr/>
        </p:nvSpPr>
        <p:spPr>
          <a:xfrm>
            <a:off x="4329113" y="4920348"/>
            <a:ext cx="6096000" cy="646331"/>
          </a:xfrm>
          <a:prstGeom prst="rect">
            <a:avLst/>
          </a:prstGeom>
        </p:spPr>
        <p:txBody>
          <a:bodyPr>
            <a:spAutoFit/>
          </a:bodyPr>
          <a:lstStyle/>
          <a:p>
            <a:r>
              <a:rPr lang="en-IN" dirty="0" smtClean="0"/>
              <a:t/>
            </a:r>
            <a:br>
              <a:rPr lang="en-IN" dirty="0" smtClean="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905" y="3857044"/>
            <a:ext cx="4029637" cy="1267002"/>
          </a:xfrm>
          <a:prstGeom prst="rect">
            <a:avLst/>
          </a:prstGeom>
        </p:spPr>
      </p:pic>
    </p:spTree>
    <p:extLst>
      <p:ext uri="{BB962C8B-B14F-4D97-AF65-F5344CB8AC3E}">
        <p14:creationId xmlns:p14="http://schemas.microsoft.com/office/powerpoint/2010/main" val="49308360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dirty="0">
                <a:latin typeface="Algerian" panose="04020705040A02060702" pitchFamily="82" charset="0"/>
              </a:rPr>
              <a:t>Bond </a:t>
            </a:r>
            <a:r>
              <a:rPr lang="en-IN" b="1" i="1" dirty="0" smtClean="0">
                <a:latin typeface="Algerian" panose="04020705040A02060702" pitchFamily="82" charset="0"/>
              </a:rPr>
              <a:t>investment?</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US" sz="3200" i="1" dirty="0" smtClean="0">
                <a:latin typeface="Algerian" panose="04020705040A02060702" pitchFamily="82" charset="0"/>
              </a:rPr>
              <a:t>calculate </a:t>
            </a:r>
            <a:r>
              <a:rPr lang="en-US" sz="3200" i="1" dirty="0">
                <a:latin typeface="Algerian" panose="04020705040A02060702" pitchFamily="82" charset="0"/>
              </a:rPr>
              <a:t>the coefficient of variation in her bond investment, Jamila inputs her volatility percentage of 6 and her expected return percentage of 4.</a:t>
            </a:r>
            <a:endParaRPr lang="en-IN" sz="3200" dirty="0">
              <a:latin typeface="Algerian" panose="04020705040A02060702" pitchFamily="82" charset="0"/>
            </a:endParaRPr>
          </a:p>
        </p:txBody>
      </p:sp>
    </p:spTree>
    <p:extLst>
      <p:ext uri="{BB962C8B-B14F-4D97-AF65-F5344CB8AC3E}">
        <p14:creationId xmlns:p14="http://schemas.microsoft.com/office/powerpoint/2010/main" val="15685037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30200"/>
            <a:ext cx="9715500" cy="2677656"/>
          </a:xfrm>
          <a:prstGeom prst="rect">
            <a:avLst/>
          </a:prstGeom>
        </p:spPr>
        <p:txBody>
          <a:bodyPr wrap="square">
            <a:spAutoFit/>
          </a:bodyPr>
          <a:lstStyle/>
          <a:p>
            <a:r>
              <a:rPr lang="en-US" sz="2800" i="1" dirty="0">
                <a:solidFill>
                  <a:schemeClr val="accent1">
                    <a:lumMod val="50000"/>
                  </a:schemeClr>
                </a:solidFill>
                <a:latin typeface="Algerian" panose="04020705040A02060702" pitchFamily="82" charset="0"/>
              </a:rPr>
              <a:t>Bond investment: CV = (6/4) x 100%</a:t>
            </a:r>
            <a:endParaRPr lang="en-US" sz="2800" dirty="0">
              <a:solidFill>
                <a:schemeClr val="accent1">
                  <a:lumMod val="50000"/>
                </a:schemeClr>
              </a:solidFill>
              <a:latin typeface="Algerian" panose="04020705040A02060702" pitchFamily="82" charset="0"/>
            </a:endParaRPr>
          </a:p>
          <a:p>
            <a:r>
              <a:rPr lang="en-US" sz="2800" i="1" dirty="0">
                <a:solidFill>
                  <a:schemeClr val="accent1">
                    <a:lumMod val="50000"/>
                  </a:schemeClr>
                </a:solidFill>
                <a:latin typeface="Algerian" panose="04020705040A02060702" pitchFamily="82" charset="0"/>
              </a:rPr>
              <a:t>Divide the volatility and return first.</a:t>
            </a:r>
            <a:endParaRPr lang="en-US" sz="2800" dirty="0">
              <a:solidFill>
                <a:schemeClr val="accent1">
                  <a:lumMod val="50000"/>
                </a:schemeClr>
              </a:solidFill>
              <a:latin typeface="Algerian" panose="04020705040A02060702" pitchFamily="82" charset="0"/>
            </a:endParaRPr>
          </a:p>
          <a:p>
            <a:r>
              <a:rPr lang="en-US" sz="2800" i="1" dirty="0">
                <a:solidFill>
                  <a:schemeClr val="accent1">
                    <a:lumMod val="50000"/>
                  </a:schemeClr>
                </a:solidFill>
                <a:latin typeface="Algerian" panose="04020705040A02060702" pitchFamily="82" charset="0"/>
              </a:rPr>
              <a:t>CV = 1.5 x 100%</a:t>
            </a:r>
            <a:endParaRPr lang="en-US" sz="2800" dirty="0">
              <a:solidFill>
                <a:schemeClr val="accent1">
                  <a:lumMod val="50000"/>
                </a:schemeClr>
              </a:solidFill>
              <a:latin typeface="Algerian" panose="04020705040A02060702" pitchFamily="82" charset="0"/>
            </a:endParaRPr>
          </a:p>
          <a:p>
            <a:r>
              <a:rPr lang="en-US" sz="2800" i="1" dirty="0">
                <a:solidFill>
                  <a:schemeClr val="accent1">
                    <a:lumMod val="50000"/>
                  </a:schemeClr>
                </a:solidFill>
                <a:latin typeface="Algerian" panose="04020705040A02060702" pitchFamily="82" charset="0"/>
              </a:rPr>
              <a:t>CV = .015</a:t>
            </a:r>
            <a:endParaRPr lang="en-US" sz="2800" dirty="0">
              <a:solidFill>
                <a:schemeClr val="accent1">
                  <a:lumMod val="50000"/>
                </a:schemeClr>
              </a:solidFill>
              <a:latin typeface="Algerian" panose="04020705040A02060702" pitchFamily="82" charset="0"/>
            </a:endParaRPr>
          </a:p>
          <a:p>
            <a:r>
              <a:rPr lang="en-US" sz="2800" i="1" dirty="0">
                <a:solidFill>
                  <a:schemeClr val="accent1">
                    <a:lumMod val="50000"/>
                  </a:schemeClr>
                </a:solidFill>
                <a:latin typeface="Algerian" panose="04020705040A02060702" pitchFamily="82" charset="0"/>
              </a:rPr>
              <a:t>Convert the answer into a percent.</a:t>
            </a:r>
            <a:endParaRPr lang="en-US" sz="2800" dirty="0">
              <a:solidFill>
                <a:schemeClr val="accent1">
                  <a:lumMod val="50000"/>
                </a:schemeClr>
              </a:solidFill>
              <a:latin typeface="Algerian" panose="04020705040A02060702" pitchFamily="82" charset="0"/>
            </a:endParaRPr>
          </a:p>
          <a:p>
            <a:r>
              <a:rPr lang="en-US" sz="2800" i="1" dirty="0">
                <a:solidFill>
                  <a:schemeClr val="accent1">
                    <a:lumMod val="50000"/>
                  </a:schemeClr>
                </a:solidFill>
                <a:latin typeface="Algerian" panose="04020705040A02060702" pitchFamily="82" charset="0"/>
              </a:rPr>
              <a:t>CV = 15%</a:t>
            </a:r>
            <a:endParaRPr lang="en-US" sz="2800" b="0"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2915192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Correlation Co-efficient</a:t>
            </a:r>
          </a:p>
        </p:txBody>
      </p:sp>
      <p:sp>
        <p:nvSpPr>
          <p:cNvPr id="3" name="Content Placeholder 2"/>
          <p:cNvSpPr>
            <a:spLocks noGrp="1"/>
          </p:cNvSpPr>
          <p:nvPr>
            <p:ph idx="1"/>
          </p:nvPr>
        </p:nvSpPr>
        <p:spPr/>
        <p:txBody>
          <a:bodyPr>
            <a:normAutofit/>
          </a:bodyPr>
          <a:lstStyle/>
          <a:p>
            <a:r>
              <a:rPr lang="en-US" sz="3200" dirty="0">
                <a:solidFill>
                  <a:srgbClr val="0070C0"/>
                </a:solidFill>
                <a:latin typeface="Algerian" panose="04020705040A02060702" pitchFamily="82" charset="0"/>
              </a:rPr>
              <a:t>A correlation coefficient is a statistical measure of the degree to which changes to the value of one variable predict change to the value of another. In positively correlated variables, the value increases or decreases in tandem. In negatively correlated variables, the value of one increases as the value of the other decreases</a:t>
            </a:r>
            <a:endParaRPr lang="en-IN" sz="3200" dirty="0">
              <a:solidFill>
                <a:srgbClr val="0070C0"/>
              </a:solidFill>
              <a:latin typeface="Algerian" panose="04020705040A02060702" pitchFamily="82" charset="0"/>
            </a:endParaRPr>
          </a:p>
        </p:txBody>
      </p:sp>
    </p:spTree>
    <p:extLst>
      <p:ext uri="{BB962C8B-B14F-4D97-AF65-F5344CB8AC3E}">
        <p14:creationId xmlns:p14="http://schemas.microsoft.com/office/powerpoint/2010/main" val="21796051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457200"/>
            <a:ext cx="11010900" cy="3416320"/>
          </a:xfrm>
          <a:prstGeom prst="rect">
            <a:avLst/>
          </a:prstGeom>
        </p:spPr>
        <p:txBody>
          <a:bodyPr wrap="square">
            <a:spAutoFit/>
          </a:bodyPr>
          <a:lstStyle/>
          <a:p>
            <a:pPr fontAlgn="t">
              <a:buFont typeface="Arial" panose="020B0604020202020204" pitchFamily="34" charset="0"/>
              <a:buChar char="•"/>
            </a:pPr>
            <a:r>
              <a:rPr lang="en-US" sz="3600" dirty="0">
                <a:solidFill>
                  <a:schemeClr val="accent1">
                    <a:lumMod val="50000"/>
                  </a:schemeClr>
                </a:solidFill>
                <a:latin typeface="helvetica neue"/>
              </a:rPr>
              <a:t>The correlation coefficient formula is used in statistics mainly to analyze the strength of the relationship between the variables that are under consideration and further it also measures if there is any linear relationship between the given sets of data and how well they could be related.</a:t>
            </a:r>
            <a:endParaRPr lang="en-US" sz="3600" b="0" i="0" dirty="0">
              <a:solidFill>
                <a:schemeClr val="accent1">
                  <a:lumMod val="50000"/>
                </a:schemeClr>
              </a:solidFill>
              <a:effectLst/>
              <a:latin typeface="helvetica neue"/>
            </a:endParaRPr>
          </a:p>
        </p:txBody>
      </p:sp>
    </p:spTree>
    <p:extLst>
      <p:ext uri="{BB962C8B-B14F-4D97-AF65-F5344CB8AC3E}">
        <p14:creationId xmlns:p14="http://schemas.microsoft.com/office/powerpoint/2010/main" val="34995771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200" y="292100"/>
            <a:ext cx="10236200" cy="5693866"/>
          </a:xfrm>
          <a:prstGeom prst="rect">
            <a:avLst/>
          </a:prstGeom>
        </p:spPr>
        <p:txBody>
          <a:bodyPr wrap="square">
            <a:spAutoFit/>
          </a:bodyPr>
          <a:lstStyle/>
          <a:p>
            <a:pPr algn="just"/>
            <a:r>
              <a:rPr lang="en-US" sz="2800" dirty="0">
                <a:solidFill>
                  <a:schemeClr val="accent1">
                    <a:lumMod val="50000"/>
                  </a:schemeClr>
                </a:solidFill>
                <a:latin typeface="Algerian" panose="04020705040A02060702" pitchFamily="82" charset="0"/>
              </a:rPr>
              <a:t>Correlation coefficients are expressed as values between +1 and -1.</a:t>
            </a:r>
          </a:p>
          <a:p>
            <a:pPr algn="just"/>
            <a:r>
              <a:rPr lang="en-US" sz="2800" dirty="0">
                <a:solidFill>
                  <a:schemeClr val="accent1">
                    <a:lumMod val="50000"/>
                  </a:schemeClr>
                </a:solidFill>
                <a:latin typeface="Algerian" panose="04020705040A02060702" pitchFamily="82" charset="0"/>
              </a:rPr>
              <a:t>A coefficient of +1 indicates a perfect positive correlation: A change in the value of one variable will predict a change in the same direction in the second variable.</a:t>
            </a:r>
          </a:p>
          <a:p>
            <a:pPr algn="just"/>
            <a:r>
              <a:rPr lang="en-US" sz="2800" dirty="0">
                <a:solidFill>
                  <a:schemeClr val="accent1">
                    <a:lumMod val="50000"/>
                  </a:schemeClr>
                </a:solidFill>
                <a:latin typeface="Algerian" panose="04020705040A02060702" pitchFamily="82" charset="0"/>
              </a:rPr>
              <a:t>A coefficient of -1 indicates a perfect negative: A change in the value of one variable predicts a change in the opposite direction in the second variable. Lesser degrees of correlation are expressed as non-zero decimals. A coefficient of zero indicates there is no discernable relationship between fluctuations of the variables.</a:t>
            </a:r>
            <a:endParaRPr lang="en-US" sz="2800" b="0"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16952372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747338"/>
            <a:ext cx="8457073" cy="5363323"/>
          </a:xfrm>
          <a:prstGeom prst="rect">
            <a:avLst/>
          </a:prstGeom>
        </p:spPr>
      </p:pic>
    </p:spTree>
    <p:extLst>
      <p:ext uri="{BB962C8B-B14F-4D97-AF65-F5344CB8AC3E}">
        <p14:creationId xmlns:p14="http://schemas.microsoft.com/office/powerpoint/2010/main" val="30583961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18945826"/>
              </p:ext>
            </p:extLst>
          </p:nvPr>
        </p:nvGraphicFramePr>
        <p:xfrm>
          <a:off x="2044699" y="2793999"/>
          <a:ext cx="7389814" cy="3910490"/>
        </p:xfrm>
        <a:graphic>
          <a:graphicData uri="http://schemas.openxmlformats.org/drawingml/2006/table">
            <a:tbl>
              <a:tblPr/>
              <a:tblGrid>
                <a:gridCol w="3694907">
                  <a:extLst>
                    <a:ext uri="{9D8B030D-6E8A-4147-A177-3AD203B41FA5}">
                      <a16:colId xmlns:a16="http://schemas.microsoft.com/office/drawing/2014/main" val="3154788026"/>
                    </a:ext>
                  </a:extLst>
                </a:gridCol>
                <a:gridCol w="3694907">
                  <a:extLst>
                    <a:ext uri="{9D8B030D-6E8A-4147-A177-3AD203B41FA5}">
                      <a16:colId xmlns:a16="http://schemas.microsoft.com/office/drawing/2014/main" val="1414560686"/>
                    </a:ext>
                  </a:extLst>
                </a:gridCol>
              </a:tblGrid>
              <a:tr h="788602">
                <a:tc>
                  <a:txBody>
                    <a:bodyPr/>
                    <a:lstStyle/>
                    <a:p>
                      <a:pPr algn="l"/>
                      <a:r>
                        <a:rPr lang="en-IN">
                          <a:effectLst/>
                        </a:rPr>
                        <a:t>X</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IN">
                          <a:effectLst/>
                        </a:rPr>
                        <a:t>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extLst>
                  <a:ext uri="{0D108BD9-81ED-4DB2-BD59-A6C34878D82A}">
                    <a16:rowId xmlns:a16="http://schemas.microsoft.com/office/drawing/2014/main" val="3325937056"/>
                  </a:ext>
                </a:extLst>
              </a:tr>
              <a:tr h="780472">
                <a:tc>
                  <a:txBody>
                    <a:bodyPr/>
                    <a:lstStyle/>
                    <a:p>
                      <a:r>
                        <a:rPr lang="en-IN"/>
                        <a:t>1</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2</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2668692161"/>
                  </a:ext>
                </a:extLst>
              </a:tr>
              <a:tr h="780472">
                <a:tc>
                  <a:txBody>
                    <a:bodyPr/>
                    <a:lstStyle/>
                    <a:p>
                      <a:r>
                        <a:rPr lang="en-IN"/>
                        <a:t>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2536345957"/>
                  </a:ext>
                </a:extLst>
              </a:tr>
              <a:tr h="780472">
                <a:tc>
                  <a:txBody>
                    <a:bodyPr/>
                    <a:lstStyle/>
                    <a:p>
                      <a:r>
                        <a:rPr lang="en-IN"/>
                        <a:t>4</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830397847"/>
                  </a:ext>
                </a:extLst>
              </a:tr>
              <a:tr h="780472">
                <a:tc>
                  <a:txBody>
                    <a:bodyPr/>
                    <a:lstStyle/>
                    <a:p>
                      <a:r>
                        <a:rPr lang="en-IN"/>
                        <a:t>4</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dirty="0"/>
                        <a:t>8</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3477417932"/>
                  </a:ext>
                </a:extLst>
              </a:tr>
            </a:tbl>
          </a:graphicData>
        </a:graphic>
      </p:graphicFrame>
      <p:sp>
        <p:nvSpPr>
          <p:cNvPr id="3" name="Rectangle 1"/>
          <p:cNvSpPr>
            <a:spLocks noChangeArrowheads="1"/>
          </p:cNvSpPr>
          <p:nvPr/>
        </p:nvSpPr>
        <p:spPr bwMode="auto">
          <a:xfrm rot="10800000" flipV="1">
            <a:off x="381000" y="1494147"/>
            <a:ext cx="145684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2">
                    <a:lumMod val="50000"/>
                  </a:schemeClr>
                </a:solidFill>
                <a:effectLst/>
                <a:latin typeface="Algerian" panose="04020705040A02060702" pitchFamily="82" charset="0"/>
                <a:cs typeface="Arial" panose="020B0604020202020204" pitchFamily="34" charset="0"/>
              </a:rPr>
              <a:t>Calculate the correlation co-efficient of the following</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67112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74" y="1536700"/>
            <a:ext cx="8416388" cy="3502249"/>
          </a:xfrm>
          <a:prstGeom prst="rect">
            <a:avLst/>
          </a:prstGeom>
        </p:spPr>
      </p:pic>
    </p:spTree>
    <p:extLst>
      <p:ext uri="{BB962C8B-B14F-4D97-AF65-F5344CB8AC3E}">
        <p14:creationId xmlns:p14="http://schemas.microsoft.com/office/powerpoint/2010/main" val="1424826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00100"/>
            <a:ext cx="8915400" cy="5878532"/>
          </a:xfrm>
          <a:prstGeom prst="rect">
            <a:avLst/>
          </a:prstGeom>
        </p:spPr>
        <p:txBody>
          <a:bodyPr wrap="square">
            <a:spAutoFit/>
          </a:bodyPr>
          <a:lstStyle/>
          <a:p>
            <a:r>
              <a:rPr lang="en-US" sz="3200" dirty="0" smtClean="0">
                <a:solidFill>
                  <a:srgbClr val="292929"/>
                </a:solidFill>
                <a:latin typeface="Algerian" panose="04020705040A02060702" pitchFamily="82" charset="0"/>
              </a:rPr>
              <a:t> </a:t>
            </a:r>
            <a:r>
              <a:rPr lang="en-US" sz="3200" dirty="0">
                <a:solidFill>
                  <a:srgbClr val="292929"/>
                </a:solidFill>
                <a:latin typeface="Algerian" panose="04020705040A02060702" pitchFamily="82" charset="0"/>
              </a:rPr>
              <a:t>Pearson Correlation </a:t>
            </a:r>
            <a:r>
              <a:rPr lang="en-US" sz="3200" dirty="0" smtClean="0">
                <a:solidFill>
                  <a:srgbClr val="292929"/>
                </a:solidFill>
                <a:latin typeface="Algerian" panose="04020705040A02060702" pitchFamily="82" charset="0"/>
              </a:rPr>
              <a:t>Coefficient</a:t>
            </a:r>
          </a:p>
          <a:p>
            <a:endParaRPr lang="en-US" sz="3200" dirty="0">
              <a:solidFill>
                <a:srgbClr val="292929"/>
              </a:solidFill>
              <a:latin typeface="Algerian" panose="04020705040A02060702" pitchFamily="82" charset="0"/>
            </a:endParaRPr>
          </a:p>
          <a:p>
            <a:endParaRPr lang="en-US" sz="3200" dirty="0" smtClean="0">
              <a:solidFill>
                <a:srgbClr val="292929"/>
              </a:solidFill>
              <a:latin typeface="Algerian" panose="04020705040A02060702" pitchFamily="82" charset="0"/>
            </a:endParaRPr>
          </a:p>
          <a:p>
            <a:endParaRPr lang="en-US" sz="2800" b="1" dirty="0">
              <a:solidFill>
                <a:schemeClr val="accent1">
                  <a:lumMod val="50000"/>
                </a:schemeClr>
              </a:solidFill>
              <a:latin typeface="Algerian" panose="04020705040A02060702" pitchFamily="82" charset="0"/>
            </a:endParaRPr>
          </a:p>
          <a:p>
            <a:r>
              <a:rPr lang="en-US" sz="2800" b="1" dirty="0">
                <a:solidFill>
                  <a:schemeClr val="accent1">
                    <a:lumMod val="50000"/>
                  </a:schemeClr>
                </a:solidFill>
                <a:latin typeface="Algerian" panose="04020705040A02060702" pitchFamily="82" charset="0"/>
              </a:rPr>
              <a:t> In statistics, the Pearson correlation coefficient also referred to as Pearson’s </a:t>
            </a:r>
            <a:r>
              <a:rPr lang="en-US" sz="2800" b="1" i="1" dirty="0">
                <a:solidFill>
                  <a:schemeClr val="accent1">
                    <a:lumMod val="50000"/>
                  </a:schemeClr>
                </a:solidFill>
                <a:latin typeface="Algerian" panose="04020705040A02060702" pitchFamily="82" charset="0"/>
              </a:rPr>
              <a:t>r </a:t>
            </a:r>
            <a:r>
              <a:rPr lang="en-US" sz="2800" b="1" dirty="0">
                <a:solidFill>
                  <a:schemeClr val="accent1">
                    <a:lumMod val="50000"/>
                  </a:schemeClr>
                </a:solidFill>
                <a:latin typeface="Algerian" panose="04020705040A02060702" pitchFamily="82" charset="0"/>
              </a:rPr>
              <a:t>or the bivariate correlation is a statistic that measures the linear correlation between two variables </a:t>
            </a:r>
            <a:r>
              <a:rPr lang="en-US" sz="2800" b="1" i="1" dirty="0">
                <a:solidFill>
                  <a:schemeClr val="accent1">
                    <a:lumMod val="50000"/>
                  </a:schemeClr>
                </a:solidFill>
                <a:latin typeface="Algerian" panose="04020705040A02060702" pitchFamily="82" charset="0"/>
              </a:rPr>
              <a:t>X</a:t>
            </a:r>
            <a:r>
              <a:rPr lang="en-US" sz="2800" b="1" dirty="0">
                <a:solidFill>
                  <a:schemeClr val="accent1">
                    <a:lumMod val="50000"/>
                  </a:schemeClr>
                </a:solidFill>
                <a:latin typeface="Algerian" panose="04020705040A02060702" pitchFamily="82" charset="0"/>
              </a:rPr>
              <a:t> and </a:t>
            </a:r>
            <a:r>
              <a:rPr lang="en-US" sz="2800" b="1" i="1" dirty="0">
                <a:solidFill>
                  <a:schemeClr val="accent1">
                    <a:lumMod val="50000"/>
                  </a:schemeClr>
                </a:solidFill>
                <a:latin typeface="Algerian" panose="04020705040A02060702" pitchFamily="82" charset="0"/>
              </a:rPr>
              <a:t>Y</a:t>
            </a:r>
            <a:r>
              <a:rPr lang="en-US" sz="2800" b="1" dirty="0">
                <a:solidFill>
                  <a:schemeClr val="accent1">
                    <a:lumMod val="50000"/>
                  </a:schemeClr>
                </a:solidFill>
                <a:latin typeface="Algerian" panose="04020705040A02060702" pitchFamily="82" charset="0"/>
              </a:rPr>
              <a:t>. It has a value between +1 and −1. A value of +1 is a total positive linear correlation, 0 is no linear correlation, and −1 is a total negative linear correlation.</a:t>
            </a:r>
            <a:endParaRPr lang="en-US" sz="2800" b="1"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31448390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44" y="1371601"/>
            <a:ext cx="9486525" cy="4015060"/>
          </a:xfrm>
          <a:prstGeom prst="rect">
            <a:avLst/>
          </a:prstGeom>
        </p:spPr>
      </p:pic>
    </p:spTree>
    <p:extLst>
      <p:ext uri="{BB962C8B-B14F-4D97-AF65-F5344CB8AC3E}">
        <p14:creationId xmlns:p14="http://schemas.microsoft.com/office/powerpoint/2010/main" val="61195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145" y="273270"/>
            <a:ext cx="8996855" cy="4247317"/>
          </a:xfrm>
          <a:prstGeom prst="rect">
            <a:avLst/>
          </a:prstGeom>
        </p:spPr>
        <p:txBody>
          <a:bodyPr wrap="square">
            <a:spAutoFit/>
          </a:bodyPr>
          <a:lstStyle/>
          <a:p>
            <a:r>
              <a:rPr lang="en-US" b="1" i="0" dirty="0" smtClean="0">
                <a:solidFill>
                  <a:srgbClr val="000000"/>
                </a:solidFill>
                <a:effectLst/>
                <a:latin typeface="Algerian" panose="04020705040A02060702" pitchFamily="82" charset="0"/>
              </a:rPr>
              <a:t>7. </a:t>
            </a:r>
            <a:r>
              <a:rPr lang="en-US" b="1" i="0" u="sng" dirty="0" smtClean="0">
                <a:solidFill>
                  <a:srgbClr val="000000"/>
                </a:solidFill>
                <a:effectLst/>
                <a:latin typeface="Algerian" panose="04020705040A02060702" pitchFamily="82" charset="0"/>
              </a:rPr>
              <a:t>Group Variability (Within-group and Between-group)</a:t>
            </a:r>
            <a:endParaRPr lang="en-US" b="0" i="0" dirty="0" smtClean="0">
              <a:solidFill>
                <a:srgbClr val="000000"/>
              </a:solidFill>
              <a:effectLst/>
              <a:latin typeface="Algerian" panose="04020705040A02060702" pitchFamily="82" charset="0"/>
            </a:endParaRPr>
          </a:p>
          <a:p>
            <a:r>
              <a:rPr lang="en-US" b="0" i="0" dirty="0" smtClean="0">
                <a:solidFill>
                  <a:srgbClr val="000000"/>
                </a:solidFill>
                <a:effectLst/>
                <a:latin typeface="roboto"/>
              </a:rPr>
              <a:t> </a:t>
            </a:r>
          </a:p>
          <a:p>
            <a:r>
              <a:rPr lang="en-US" b="0" i="0" dirty="0" smtClean="0">
                <a:solidFill>
                  <a:schemeClr val="accent1">
                    <a:lumMod val="50000"/>
                  </a:schemeClr>
                </a:solidFill>
                <a:effectLst/>
                <a:latin typeface="Algerian" panose="04020705040A02060702" pitchFamily="82" charset="0"/>
              </a:rPr>
              <a:t>To understand group variability, we should know about groups first. In the ANOVA test, a group is the set of samples within the independent variable. </a:t>
            </a:r>
          </a:p>
          <a:p>
            <a:r>
              <a:rPr lang="en-US" b="0" i="0" dirty="0" smtClean="0">
                <a:solidFill>
                  <a:schemeClr val="accent1">
                    <a:lumMod val="50000"/>
                  </a:schemeClr>
                </a:solidFill>
                <a:effectLst/>
                <a:latin typeface="Algerian" panose="04020705040A02060702" pitchFamily="82" charset="0"/>
              </a:rPr>
              <a:t> </a:t>
            </a:r>
          </a:p>
          <a:p>
            <a:r>
              <a:rPr lang="en-US" b="0" i="0" dirty="0" smtClean="0">
                <a:solidFill>
                  <a:schemeClr val="accent1">
                    <a:lumMod val="50000"/>
                  </a:schemeClr>
                </a:solidFill>
                <a:effectLst/>
                <a:latin typeface="Algerian" panose="04020705040A02060702" pitchFamily="82" charset="0"/>
              </a:rPr>
              <a:t>There are variations among the individual groups as well as within the group. This gives rise to the two terms: Within-group variability and Between-group variability. </a:t>
            </a:r>
          </a:p>
          <a:p>
            <a:r>
              <a:rPr lang="en-US" b="0" i="0" dirty="0" smtClean="0">
                <a:solidFill>
                  <a:schemeClr val="accent1">
                    <a:lumMod val="50000"/>
                  </a:schemeClr>
                </a:solidFill>
                <a:effectLst/>
                <a:latin typeface="Algerian" panose="04020705040A02060702" pitchFamily="82" charset="0"/>
              </a:rPr>
              <a:t> </a:t>
            </a:r>
          </a:p>
          <a:p>
            <a:pPr>
              <a:buFont typeface="Arial" panose="020B0604020202020204" pitchFamily="34" charset="0"/>
              <a:buChar char="•"/>
            </a:pPr>
            <a:r>
              <a:rPr lang="en-US" b="0" i="0" dirty="0" smtClean="0">
                <a:solidFill>
                  <a:schemeClr val="accent1">
                    <a:lumMod val="50000"/>
                  </a:schemeClr>
                </a:solidFill>
                <a:effectLst/>
                <a:latin typeface="Algerian" panose="04020705040A02060702" pitchFamily="82" charset="0"/>
              </a:rPr>
              <a:t>When there is a big variation in the sample distributions of the individual groups, it is called between-group variability. </a:t>
            </a:r>
          </a:p>
          <a:p>
            <a:r>
              <a:rPr lang="en-US" b="0" i="0" dirty="0" smtClean="0">
                <a:solidFill>
                  <a:schemeClr val="accent1">
                    <a:lumMod val="50000"/>
                  </a:schemeClr>
                </a:solidFill>
                <a:effectLst/>
                <a:latin typeface="Algerian" panose="04020705040A02060702" pitchFamily="82" charset="0"/>
              </a:rPr>
              <a:t> </a:t>
            </a:r>
          </a:p>
          <a:p>
            <a:pPr>
              <a:buFont typeface="Arial" panose="020B0604020202020204" pitchFamily="34" charset="0"/>
              <a:buChar char="•"/>
            </a:pPr>
            <a:r>
              <a:rPr lang="en-US" b="0" i="0" dirty="0" smtClean="0">
                <a:solidFill>
                  <a:schemeClr val="accent1">
                    <a:lumMod val="50000"/>
                  </a:schemeClr>
                </a:solidFill>
                <a:effectLst/>
                <a:latin typeface="Algerian" panose="04020705040A02060702" pitchFamily="82" charset="0"/>
              </a:rPr>
              <a:t>On the other hand, when there are variations in the sample distribution within an individual group, it is called Within-group variability.</a:t>
            </a:r>
            <a:endParaRPr lang="en-US" b="0"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53993254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500" y="152400"/>
            <a:ext cx="8699500" cy="4832092"/>
          </a:xfrm>
          <a:prstGeom prst="rect">
            <a:avLst/>
          </a:prstGeom>
        </p:spPr>
        <p:txBody>
          <a:bodyPr wrap="square">
            <a:spAutoFit/>
          </a:bodyPr>
          <a:lstStyle/>
          <a:p>
            <a:r>
              <a:rPr lang="en-US" sz="2800" dirty="0" smtClean="0">
                <a:solidFill>
                  <a:srgbClr val="292929"/>
                </a:solidFill>
                <a:latin typeface="Algerian" panose="04020705040A02060702" pitchFamily="82" charset="0"/>
              </a:rPr>
              <a:t>Spearman </a:t>
            </a:r>
            <a:r>
              <a:rPr lang="en-US" sz="2800" dirty="0">
                <a:solidFill>
                  <a:srgbClr val="292929"/>
                </a:solidFill>
                <a:latin typeface="Algerian" panose="04020705040A02060702" pitchFamily="82" charset="0"/>
              </a:rPr>
              <a:t>Correlation </a:t>
            </a:r>
            <a:r>
              <a:rPr lang="en-US" sz="2800" dirty="0" smtClean="0">
                <a:solidFill>
                  <a:srgbClr val="292929"/>
                </a:solidFill>
                <a:latin typeface="Algerian" panose="04020705040A02060702" pitchFamily="82" charset="0"/>
              </a:rPr>
              <a:t>Coefficient</a:t>
            </a:r>
          </a:p>
          <a:p>
            <a:endParaRPr lang="en-US" sz="2800" dirty="0">
              <a:solidFill>
                <a:srgbClr val="292929"/>
              </a:solidFill>
              <a:latin typeface="Algerian" panose="04020705040A02060702" pitchFamily="82" charset="0"/>
            </a:endParaRPr>
          </a:p>
          <a:p>
            <a:endParaRPr lang="en-US" sz="2800" dirty="0">
              <a:solidFill>
                <a:srgbClr val="292929"/>
              </a:solidFill>
              <a:latin typeface="Algerian" panose="04020705040A02060702" pitchFamily="82" charset="0"/>
            </a:endParaRPr>
          </a:p>
          <a:p>
            <a:r>
              <a:rPr lang="en-US" sz="2800" dirty="0" smtClean="0">
                <a:solidFill>
                  <a:schemeClr val="accent1">
                    <a:lumMod val="50000"/>
                  </a:schemeClr>
                </a:solidFill>
                <a:latin typeface="Algerian" panose="04020705040A02060702" pitchFamily="82" charset="0"/>
              </a:rPr>
              <a:t>In </a:t>
            </a:r>
            <a:r>
              <a:rPr lang="en-US" sz="2800" dirty="0">
                <a:solidFill>
                  <a:schemeClr val="accent1">
                    <a:lumMod val="50000"/>
                  </a:schemeClr>
                </a:solidFill>
                <a:latin typeface="Algerian" panose="04020705040A02060702" pitchFamily="82" charset="0"/>
              </a:rPr>
              <a:t>statistics, Spearman’s rank correlation coefficient or Spearman’s ρ, named after Charles Spearman is a </a:t>
            </a:r>
            <a:r>
              <a:rPr lang="en-US" sz="2800" b="1" dirty="0">
                <a:solidFill>
                  <a:schemeClr val="accent1">
                    <a:lumMod val="50000"/>
                  </a:schemeClr>
                </a:solidFill>
                <a:latin typeface="Algerian" panose="04020705040A02060702" pitchFamily="82" charset="0"/>
              </a:rPr>
              <a:t>nonparametric measure of rank correlation</a:t>
            </a:r>
            <a:r>
              <a:rPr lang="en-US" sz="2800" dirty="0">
                <a:solidFill>
                  <a:schemeClr val="accent1">
                    <a:lumMod val="50000"/>
                  </a:schemeClr>
                </a:solidFill>
                <a:latin typeface="Algerian" panose="04020705040A02060702" pitchFamily="82" charset="0"/>
              </a:rPr>
              <a:t> (statistical dependence between the rankings of two variables). It assesses how well the relationship between two variables can be described using a </a:t>
            </a:r>
            <a:r>
              <a:rPr lang="en-US" sz="2800" b="1" dirty="0">
                <a:solidFill>
                  <a:schemeClr val="accent1">
                    <a:lumMod val="50000"/>
                  </a:schemeClr>
                </a:solidFill>
                <a:latin typeface="Algerian" panose="04020705040A02060702" pitchFamily="82" charset="0"/>
              </a:rPr>
              <a:t>monotonic function</a:t>
            </a:r>
            <a:r>
              <a:rPr lang="en-US" sz="2800" dirty="0">
                <a:solidFill>
                  <a:schemeClr val="accent1">
                    <a:lumMod val="50000"/>
                  </a:schemeClr>
                </a:solidFill>
                <a:latin typeface="Algerian" panose="04020705040A02060702" pitchFamily="82" charset="0"/>
              </a:rPr>
              <a:t>.</a:t>
            </a:r>
            <a:endParaRPr lang="en-US" sz="2800" b="0"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40754709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02" y="1256997"/>
            <a:ext cx="11793596" cy="4344006"/>
          </a:xfrm>
          <a:prstGeom prst="rect">
            <a:avLst/>
          </a:prstGeom>
        </p:spPr>
      </p:pic>
    </p:spTree>
    <p:extLst>
      <p:ext uri="{BB962C8B-B14F-4D97-AF65-F5344CB8AC3E}">
        <p14:creationId xmlns:p14="http://schemas.microsoft.com/office/powerpoint/2010/main" val="22859208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12917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Cumulative Poisson Distribution</a:t>
            </a:r>
            <a:r>
              <a:rPr lang="en-IN" dirty="0"/>
              <a:t/>
            </a:r>
            <a:br>
              <a:rPr lang="en-IN" dirty="0"/>
            </a:br>
            <a:endParaRPr lang="en-IN" dirty="0"/>
          </a:p>
        </p:txBody>
      </p:sp>
      <p:sp>
        <p:nvSpPr>
          <p:cNvPr id="5" name="Rectangle 2"/>
          <p:cNvSpPr>
            <a:spLocks noGrp="1" noChangeArrowheads="1"/>
          </p:cNvSpPr>
          <p:nvPr>
            <p:ph idx="1"/>
          </p:nvPr>
        </p:nvSpPr>
        <p:spPr bwMode="auto">
          <a:xfrm>
            <a:off x="139700" y="1421275"/>
            <a:ext cx="761097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λ is the shape parameter which indicates the average number of events in the given time interval.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The following is the plot of the Poisson probability density function for four values of λ</a:t>
            </a: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rPr>
              <a:t> </a:t>
            </a:r>
          </a:p>
        </p:txBody>
      </p:sp>
    </p:spTree>
    <p:extLst>
      <p:ext uri="{BB962C8B-B14F-4D97-AF65-F5344CB8AC3E}">
        <p14:creationId xmlns:p14="http://schemas.microsoft.com/office/powerpoint/2010/main" val="199637829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985496"/>
            <a:ext cx="8539642" cy="4887007"/>
          </a:xfrm>
          <a:prstGeom prst="rect">
            <a:avLst/>
          </a:prstGeom>
        </p:spPr>
      </p:pic>
    </p:spTree>
    <p:extLst>
      <p:ext uri="{BB962C8B-B14F-4D97-AF65-F5344CB8AC3E}">
        <p14:creationId xmlns:p14="http://schemas.microsoft.com/office/powerpoint/2010/main" val="22196660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342900"/>
            <a:ext cx="10591800" cy="3970318"/>
          </a:xfrm>
          <a:prstGeom prst="rect">
            <a:avLst/>
          </a:prstGeom>
        </p:spPr>
        <p:txBody>
          <a:bodyPr wrap="square">
            <a:spAutoFit/>
          </a:bodyPr>
          <a:lstStyle/>
          <a:p>
            <a:pPr algn="just"/>
            <a:r>
              <a:rPr lang="en-US" sz="2800" b="1" dirty="0">
                <a:solidFill>
                  <a:schemeClr val="accent1">
                    <a:lumMod val="50000"/>
                  </a:schemeClr>
                </a:solidFill>
                <a:latin typeface="Algerian" panose="04020705040A02060702" pitchFamily="82" charset="0"/>
              </a:rPr>
              <a:t>Problem Statement</a:t>
            </a:r>
            <a:r>
              <a:rPr lang="en-US" sz="2800" b="1" dirty="0" smtClean="0">
                <a:solidFill>
                  <a:schemeClr val="accent1">
                    <a:lumMod val="50000"/>
                  </a:schemeClr>
                </a:solidFill>
                <a:latin typeface="Algerian" panose="04020705040A02060702" pitchFamily="82" charset="0"/>
              </a:rPr>
              <a:t>:</a:t>
            </a:r>
          </a:p>
          <a:p>
            <a:pPr algn="just"/>
            <a:endParaRPr lang="en-US" sz="2800" b="1" dirty="0">
              <a:solidFill>
                <a:schemeClr val="accent1">
                  <a:lumMod val="50000"/>
                </a:schemeClr>
              </a:solidFill>
              <a:latin typeface="Algerian" panose="04020705040A02060702" pitchFamily="82" charset="0"/>
            </a:endParaRPr>
          </a:p>
          <a:p>
            <a:pPr algn="just"/>
            <a:endParaRPr lang="en-US" sz="2800" b="1" dirty="0" smtClean="0">
              <a:solidFill>
                <a:schemeClr val="accent1">
                  <a:lumMod val="50000"/>
                </a:schemeClr>
              </a:solidFill>
              <a:latin typeface="Algerian" panose="04020705040A02060702" pitchFamily="82" charset="0"/>
            </a:endParaRPr>
          </a:p>
          <a:p>
            <a:pPr algn="just"/>
            <a:endParaRPr lang="en-US" sz="2800" b="1" dirty="0">
              <a:solidFill>
                <a:schemeClr val="accent1">
                  <a:lumMod val="50000"/>
                </a:schemeClr>
              </a:solidFill>
              <a:latin typeface="Algerian" panose="04020705040A02060702" pitchFamily="82" charset="0"/>
            </a:endParaRPr>
          </a:p>
          <a:p>
            <a:pPr algn="just"/>
            <a:endParaRPr lang="en-US" sz="2800" dirty="0">
              <a:solidFill>
                <a:schemeClr val="accent1">
                  <a:lumMod val="50000"/>
                </a:schemeClr>
              </a:solidFill>
              <a:latin typeface="Algerian" panose="04020705040A02060702" pitchFamily="82" charset="0"/>
            </a:endParaRPr>
          </a:p>
          <a:p>
            <a:pPr algn="just"/>
            <a:r>
              <a:rPr lang="en-US" sz="2800" dirty="0">
                <a:solidFill>
                  <a:schemeClr val="accent1">
                    <a:lumMod val="50000"/>
                  </a:schemeClr>
                </a:solidFill>
                <a:latin typeface="Algerian" panose="04020705040A02060702" pitchFamily="82" charset="0"/>
              </a:rPr>
              <a:t>A complex software system averages 7 errors per 5,000 lines of code. What is the probability of exactly 2 errors in 5,000 lines of randomly selected lines of code?</a:t>
            </a:r>
            <a:endParaRPr lang="en-US" sz="2800" b="0"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328324157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569" y="2832100"/>
            <a:ext cx="8433278" cy="2743200"/>
          </a:xfrm>
          <a:prstGeom prst="rect">
            <a:avLst/>
          </a:prstGeom>
        </p:spPr>
      </p:pic>
    </p:spTree>
    <p:extLst>
      <p:ext uri="{BB962C8B-B14F-4D97-AF65-F5344CB8AC3E}">
        <p14:creationId xmlns:p14="http://schemas.microsoft.com/office/powerpoint/2010/main" val="133645553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614" y="291813"/>
            <a:ext cx="5893338" cy="2840270"/>
          </a:xfrm>
          <a:prstGeom prst="rect">
            <a:avLst/>
          </a:prstGeom>
        </p:spPr>
      </p:pic>
      <p:sp>
        <p:nvSpPr>
          <p:cNvPr id="3" name="Rectangle 2"/>
          <p:cNvSpPr/>
          <p:nvPr/>
        </p:nvSpPr>
        <p:spPr>
          <a:xfrm rot="10800000" flipV="1">
            <a:off x="5623033" y="4416536"/>
            <a:ext cx="4162097" cy="923330"/>
          </a:xfrm>
          <a:prstGeom prst="rect">
            <a:avLst/>
          </a:prstGeom>
        </p:spPr>
        <p:txBody>
          <a:bodyPr wrap="square">
            <a:spAutoFit/>
          </a:bodyPr>
          <a:lstStyle/>
          <a:p>
            <a:pPr algn="just"/>
            <a:r>
              <a:rPr lang="en-US" dirty="0" smtClean="0">
                <a:solidFill>
                  <a:schemeClr val="accent1">
                    <a:lumMod val="50000"/>
                  </a:schemeClr>
                </a:solidFill>
                <a:latin typeface="Algerian" panose="04020705040A02060702" pitchFamily="82" charset="0"/>
              </a:rPr>
              <a:t>A park have 10 trees in one km. </a:t>
            </a:r>
            <a:r>
              <a:rPr lang="en-US" dirty="0">
                <a:solidFill>
                  <a:schemeClr val="accent1">
                    <a:lumMod val="50000"/>
                  </a:schemeClr>
                </a:solidFill>
                <a:latin typeface="Algerian" panose="04020705040A02060702" pitchFamily="82" charset="0"/>
              </a:rPr>
              <a:t>What is the probability of exactly </a:t>
            </a:r>
            <a:r>
              <a:rPr lang="en-US" dirty="0" smtClean="0">
                <a:solidFill>
                  <a:schemeClr val="accent1">
                    <a:lumMod val="50000"/>
                  </a:schemeClr>
                </a:solidFill>
                <a:latin typeface="Algerian" panose="04020705040A02060702" pitchFamily="82" charset="0"/>
              </a:rPr>
              <a:t>5 trees </a:t>
            </a:r>
            <a:r>
              <a:rPr lang="en-US" dirty="0">
                <a:solidFill>
                  <a:schemeClr val="accent1">
                    <a:lumMod val="50000"/>
                  </a:schemeClr>
                </a:solidFill>
                <a:latin typeface="Algerian" panose="04020705040A02060702" pitchFamily="82" charset="0"/>
              </a:rPr>
              <a:t>in one km</a:t>
            </a:r>
            <a:r>
              <a:rPr lang="en-US" dirty="0" smtClean="0">
                <a:solidFill>
                  <a:schemeClr val="accent1">
                    <a:lumMod val="50000"/>
                  </a:schemeClr>
                </a:solidFill>
                <a:latin typeface="Algerian" panose="04020705040A02060702" pitchFamily="82" charset="0"/>
              </a:rPr>
              <a:t>?</a:t>
            </a:r>
            <a:endParaRPr lang="en-US"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21885785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Data Patterns</a:t>
            </a:r>
          </a:p>
        </p:txBody>
      </p:sp>
      <p:sp>
        <p:nvSpPr>
          <p:cNvPr id="3" name="Content Placeholder 2"/>
          <p:cNvSpPr>
            <a:spLocks noGrp="1"/>
          </p:cNvSpPr>
          <p:nvPr>
            <p:ph idx="1"/>
          </p:nvPr>
        </p:nvSpPr>
        <p:spPr/>
        <p:txBody>
          <a:bodyPr>
            <a:normAutofit/>
          </a:bodyPr>
          <a:lstStyle/>
          <a:p>
            <a:r>
              <a:rPr lang="en-US" sz="3600" dirty="0">
                <a:solidFill>
                  <a:schemeClr val="accent1">
                    <a:lumMod val="50000"/>
                  </a:schemeClr>
                </a:solidFill>
                <a:latin typeface="Algerian" panose="04020705040A02060702" pitchFamily="82" charset="0"/>
              </a:rPr>
              <a:t>Data patterns are very useful when they are drawn graphically. Data patterns commonly described in terms of features like center, spread, shape, and other unusual properties. Other special descriptive labels are symmetric, bell-shaped, skewed, etc.</a:t>
            </a:r>
            <a:endParaRPr lang="en-IN" sz="3600"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42581796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latin typeface="Algerian" panose="04020705040A02060702" pitchFamily="82" charset="0"/>
              </a:rPr>
              <a:t>Center</a:t>
            </a:r>
            <a:r>
              <a:rPr lang="en-IN" dirty="0"/>
              <a:t/>
            </a:r>
            <a:br>
              <a:rPr lang="en-IN" dirty="0"/>
            </a:br>
            <a:endParaRPr lang="en-IN" dirty="0"/>
          </a:p>
        </p:txBody>
      </p:sp>
      <p:sp>
        <p:nvSpPr>
          <p:cNvPr id="3" name="Content Placeholder 2"/>
          <p:cNvSpPr>
            <a:spLocks noGrp="1"/>
          </p:cNvSpPr>
          <p:nvPr>
            <p:ph idx="1"/>
          </p:nvPr>
        </p:nvSpPr>
        <p:spPr>
          <a:xfrm>
            <a:off x="838200" y="1825625"/>
            <a:ext cx="10515600" cy="2115754"/>
          </a:xfrm>
        </p:spPr>
        <p:txBody>
          <a:bodyPr/>
          <a:lstStyle/>
          <a:p>
            <a:r>
              <a:rPr lang="en-US" dirty="0">
                <a:solidFill>
                  <a:schemeClr val="accent1">
                    <a:lumMod val="50000"/>
                  </a:schemeClr>
                </a:solidFill>
                <a:latin typeface="Algerian" panose="04020705040A02060702" pitchFamily="82" charset="0"/>
              </a:rPr>
              <a:t>The center of a distribution, graphically, is located at the median of the distribution. Such a graphic chart displays that almost half of the observations are on either side. Height of each column indicates the frequency of observations.</a:t>
            </a:r>
            <a:endParaRPr lang="en-IN" dirty="0">
              <a:solidFill>
                <a:schemeClr val="accent1">
                  <a:lumMod val="50000"/>
                </a:schemeClr>
              </a:solidFill>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205" y="4657954"/>
            <a:ext cx="3880298" cy="1409897"/>
          </a:xfrm>
          <a:prstGeom prst="rect">
            <a:avLst/>
          </a:prstGeom>
        </p:spPr>
      </p:pic>
    </p:spTree>
    <p:extLst>
      <p:ext uri="{BB962C8B-B14F-4D97-AF65-F5344CB8AC3E}">
        <p14:creationId xmlns:p14="http://schemas.microsoft.com/office/powerpoint/2010/main" val="348400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7441"/>
          </a:xfrm>
        </p:spPr>
        <p:txBody>
          <a:bodyPr>
            <a:normAutofit/>
          </a:bodyPr>
          <a:lstStyle/>
          <a:p>
            <a:pPr algn="ctr"/>
            <a:r>
              <a:rPr lang="en-IN" sz="3200" dirty="0" smtClean="0">
                <a:latin typeface="Algerian" panose="04020705040A02060702" pitchFamily="82" charset="0"/>
              </a:rPr>
              <a:t>ANOVA TEST EXAMPLE</a:t>
            </a:r>
            <a:endParaRPr lang="en-IN" sz="3200" dirty="0">
              <a:latin typeface="Algerian" panose="04020705040A02060702" pitchFamily="82" charset="0"/>
            </a:endParaRPr>
          </a:p>
        </p:txBody>
      </p:sp>
      <p:sp>
        <p:nvSpPr>
          <p:cNvPr id="3" name="Content Placeholder 2"/>
          <p:cNvSpPr>
            <a:spLocks noGrp="1"/>
          </p:cNvSpPr>
          <p:nvPr>
            <p:ph idx="1"/>
          </p:nvPr>
        </p:nvSpPr>
        <p:spPr>
          <a:xfrm>
            <a:off x="431800" y="1584325"/>
            <a:ext cx="10515600" cy="4351338"/>
          </a:xfrm>
        </p:spPr>
        <p:txBody>
          <a:bodyPr>
            <a:normAutofit lnSpcReduction="10000"/>
          </a:bodyPr>
          <a:lstStyle/>
          <a:p>
            <a:pPr fontAlgn="base"/>
            <a:r>
              <a:rPr lang="en-US" sz="2400" dirty="0">
                <a:solidFill>
                  <a:schemeClr val="accent1">
                    <a:lumMod val="50000"/>
                  </a:schemeClr>
                </a:solidFill>
                <a:latin typeface="Algerian" panose="04020705040A02060702" pitchFamily="82" charset="0"/>
              </a:rPr>
              <a:t>Suppose we have four independent populations that satisfy the conditions for single factor ANOVA. We wish to test the null hypothesis </a:t>
            </a:r>
            <a:r>
              <a:rPr lang="en-US" sz="2400" i="1" dirty="0">
                <a:solidFill>
                  <a:schemeClr val="accent1">
                    <a:lumMod val="50000"/>
                  </a:schemeClr>
                </a:solidFill>
                <a:latin typeface="Algerian" panose="04020705040A02060702" pitchFamily="82" charset="0"/>
              </a:rPr>
              <a:t>H</a:t>
            </a:r>
            <a:r>
              <a:rPr lang="en-US" sz="2400" baseline="-25000" dirty="0">
                <a:solidFill>
                  <a:schemeClr val="accent1">
                    <a:lumMod val="50000"/>
                  </a:schemeClr>
                </a:solidFill>
                <a:latin typeface="Algerian" panose="04020705040A02060702" pitchFamily="82" charset="0"/>
              </a:rPr>
              <a:t>0</a:t>
            </a:r>
            <a:r>
              <a:rPr lang="en-US" sz="2400" dirty="0">
                <a:solidFill>
                  <a:schemeClr val="accent1">
                    <a:lumMod val="50000"/>
                  </a:schemeClr>
                </a:solidFill>
                <a:latin typeface="Algerian" panose="04020705040A02060702" pitchFamily="82" charset="0"/>
              </a:rPr>
              <a:t>: μ</a:t>
            </a:r>
            <a:r>
              <a:rPr lang="en-US" sz="2400" baseline="-25000" dirty="0">
                <a:solidFill>
                  <a:schemeClr val="accent1">
                    <a:lumMod val="50000"/>
                  </a:schemeClr>
                </a:solidFill>
                <a:latin typeface="Algerian" panose="04020705040A02060702" pitchFamily="82" charset="0"/>
              </a:rPr>
              <a:t>1</a:t>
            </a:r>
            <a:r>
              <a:rPr lang="en-US" sz="2400" dirty="0">
                <a:solidFill>
                  <a:schemeClr val="accent1">
                    <a:lumMod val="50000"/>
                  </a:schemeClr>
                </a:solidFill>
                <a:latin typeface="Algerian" panose="04020705040A02060702" pitchFamily="82" charset="0"/>
              </a:rPr>
              <a:t> = μ</a:t>
            </a:r>
            <a:r>
              <a:rPr lang="en-US" sz="2400" baseline="-25000" dirty="0">
                <a:solidFill>
                  <a:schemeClr val="accent1">
                    <a:lumMod val="50000"/>
                  </a:schemeClr>
                </a:solidFill>
                <a:latin typeface="Algerian" panose="04020705040A02060702" pitchFamily="82" charset="0"/>
              </a:rPr>
              <a:t>2</a:t>
            </a:r>
            <a:r>
              <a:rPr lang="en-US" sz="2400" dirty="0">
                <a:solidFill>
                  <a:schemeClr val="accent1">
                    <a:lumMod val="50000"/>
                  </a:schemeClr>
                </a:solidFill>
                <a:latin typeface="Algerian" panose="04020705040A02060702" pitchFamily="82" charset="0"/>
              </a:rPr>
              <a:t> = μ</a:t>
            </a:r>
            <a:r>
              <a:rPr lang="en-US" sz="2400" baseline="-25000" dirty="0">
                <a:solidFill>
                  <a:schemeClr val="accent1">
                    <a:lumMod val="50000"/>
                  </a:schemeClr>
                </a:solidFill>
                <a:latin typeface="Algerian" panose="04020705040A02060702" pitchFamily="82" charset="0"/>
              </a:rPr>
              <a:t>3</a:t>
            </a:r>
            <a:r>
              <a:rPr lang="en-US" sz="2400" dirty="0">
                <a:solidFill>
                  <a:schemeClr val="accent1">
                    <a:lumMod val="50000"/>
                  </a:schemeClr>
                </a:solidFill>
                <a:latin typeface="Algerian" panose="04020705040A02060702" pitchFamily="82" charset="0"/>
              </a:rPr>
              <a:t> = μ</a:t>
            </a:r>
            <a:r>
              <a:rPr lang="en-US" sz="2400" baseline="-25000" dirty="0">
                <a:solidFill>
                  <a:schemeClr val="accent1">
                    <a:lumMod val="50000"/>
                  </a:schemeClr>
                </a:solidFill>
                <a:latin typeface="Algerian" panose="04020705040A02060702" pitchFamily="82" charset="0"/>
              </a:rPr>
              <a:t>4</a:t>
            </a:r>
            <a:r>
              <a:rPr lang="en-US" sz="2400" dirty="0">
                <a:solidFill>
                  <a:schemeClr val="accent1">
                    <a:lumMod val="50000"/>
                  </a:schemeClr>
                </a:solidFill>
                <a:latin typeface="Algerian" panose="04020705040A02060702" pitchFamily="82" charset="0"/>
              </a:rPr>
              <a:t>. For purposes of this example, we will </a:t>
            </a:r>
            <a:r>
              <a:rPr lang="en-US" sz="2400" dirty="0" smtClean="0">
                <a:solidFill>
                  <a:schemeClr val="accent1">
                    <a:lumMod val="50000"/>
                  </a:schemeClr>
                </a:solidFill>
                <a:latin typeface="Algerian" panose="04020705040A02060702" pitchFamily="82" charset="0"/>
              </a:rPr>
              <a:t>use </a:t>
            </a:r>
            <a:r>
              <a:rPr lang="en-US" sz="2400" dirty="0">
                <a:solidFill>
                  <a:schemeClr val="accent1">
                    <a:lumMod val="50000"/>
                  </a:schemeClr>
                </a:solidFill>
                <a:latin typeface="Algerian" panose="04020705040A02060702" pitchFamily="82" charset="0"/>
              </a:rPr>
              <a:t>a sample of size three from each of the populations being studied. The data from our samples is:</a:t>
            </a:r>
          </a:p>
          <a:p>
            <a:pPr fontAlgn="base"/>
            <a:r>
              <a:rPr lang="en-US" sz="2400" dirty="0">
                <a:solidFill>
                  <a:schemeClr val="accent1">
                    <a:lumMod val="50000"/>
                  </a:schemeClr>
                </a:solidFill>
                <a:latin typeface="Algerian" panose="04020705040A02060702" pitchFamily="82" charset="0"/>
              </a:rPr>
              <a:t>Sample from population #1: 12, 9, 12. This has a sample mean of 11.</a:t>
            </a:r>
          </a:p>
          <a:p>
            <a:pPr fontAlgn="base"/>
            <a:r>
              <a:rPr lang="en-US" sz="2400" dirty="0">
                <a:solidFill>
                  <a:schemeClr val="accent1">
                    <a:lumMod val="50000"/>
                  </a:schemeClr>
                </a:solidFill>
                <a:latin typeface="Algerian" panose="04020705040A02060702" pitchFamily="82" charset="0"/>
              </a:rPr>
              <a:t>Sample from population #2: 7, 10, 13. This has a sample mean of 10.</a:t>
            </a:r>
          </a:p>
          <a:p>
            <a:pPr fontAlgn="base"/>
            <a:r>
              <a:rPr lang="en-US" sz="2400" dirty="0">
                <a:solidFill>
                  <a:schemeClr val="accent1">
                    <a:lumMod val="50000"/>
                  </a:schemeClr>
                </a:solidFill>
                <a:latin typeface="Algerian" panose="04020705040A02060702" pitchFamily="82" charset="0"/>
              </a:rPr>
              <a:t>Sample from population #3: 5, 8, 11. This has a sample mean of 8.</a:t>
            </a:r>
          </a:p>
          <a:p>
            <a:pPr fontAlgn="base"/>
            <a:r>
              <a:rPr lang="en-US" sz="2400" dirty="0">
                <a:solidFill>
                  <a:schemeClr val="accent1">
                    <a:lumMod val="50000"/>
                  </a:schemeClr>
                </a:solidFill>
                <a:latin typeface="Algerian" panose="04020705040A02060702" pitchFamily="82" charset="0"/>
              </a:rPr>
              <a:t>Sample from population #4: 5, 8, 8. This has a sample mean of 7.</a:t>
            </a:r>
          </a:p>
          <a:p>
            <a:endParaRPr lang="en-IN" dirty="0"/>
          </a:p>
        </p:txBody>
      </p:sp>
    </p:spTree>
    <p:extLst>
      <p:ext uri="{BB962C8B-B14F-4D97-AF65-F5344CB8AC3E}">
        <p14:creationId xmlns:p14="http://schemas.microsoft.com/office/powerpoint/2010/main" val="129862926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Spread</a:t>
            </a:r>
            <a:r>
              <a:rPr lang="en-IN" dirty="0"/>
              <a:t/>
            </a:r>
            <a:br>
              <a:rPr lang="en-IN" dirty="0"/>
            </a:br>
            <a:endParaRPr lang="en-IN" dirty="0"/>
          </a:p>
        </p:txBody>
      </p:sp>
      <p:sp>
        <p:nvSpPr>
          <p:cNvPr id="3" name="Content Placeholder 2"/>
          <p:cNvSpPr>
            <a:spLocks noGrp="1"/>
          </p:cNvSpPr>
          <p:nvPr>
            <p:ph idx="1"/>
          </p:nvPr>
        </p:nvSpPr>
        <p:spPr>
          <a:xfrm>
            <a:off x="838200" y="1825625"/>
            <a:ext cx="10515600" cy="2315451"/>
          </a:xfrm>
        </p:spPr>
        <p:txBody>
          <a:bodyPr/>
          <a:lstStyle/>
          <a:p>
            <a:r>
              <a:rPr lang="en-US" dirty="0">
                <a:solidFill>
                  <a:schemeClr val="accent1">
                    <a:lumMod val="50000"/>
                  </a:schemeClr>
                </a:solidFill>
                <a:latin typeface="Algerian" panose="04020705040A02060702" pitchFamily="82" charset="0"/>
              </a:rPr>
              <a:t>The spread of a distribution refers to the variation of the data. If the set of observation covers a wide range, the spread is larger. If the observations are centered around a single value, then the spread is smaller.</a:t>
            </a:r>
            <a:endParaRPr lang="en-IN" dirty="0">
              <a:solidFill>
                <a:schemeClr val="accent1">
                  <a:lumMod val="50000"/>
                </a:schemeClr>
              </a:solidFill>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187" y="4737431"/>
            <a:ext cx="4525006" cy="1524213"/>
          </a:xfrm>
          <a:prstGeom prst="rect">
            <a:avLst/>
          </a:prstGeom>
        </p:spPr>
      </p:pic>
    </p:spTree>
    <p:extLst>
      <p:ext uri="{BB962C8B-B14F-4D97-AF65-F5344CB8AC3E}">
        <p14:creationId xmlns:p14="http://schemas.microsoft.com/office/powerpoint/2010/main" val="29159832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Shape</a:t>
            </a:r>
            <a:r>
              <a:rPr lang="en-IN" dirty="0"/>
              <a:t/>
            </a:r>
            <a:br>
              <a:rPr lang="en-IN" dirty="0"/>
            </a:br>
            <a:endParaRPr lang="en-IN" dirty="0"/>
          </a:p>
        </p:txBody>
      </p:sp>
      <p:sp>
        <p:nvSpPr>
          <p:cNvPr id="3" name="Content Placeholder 2"/>
          <p:cNvSpPr>
            <a:spLocks noGrp="1"/>
          </p:cNvSpPr>
          <p:nvPr>
            <p:ph idx="1"/>
          </p:nvPr>
        </p:nvSpPr>
        <p:spPr>
          <a:xfrm>
            <a:off x="838200" y="1135117"/>
            <a:ext cx="10515600" cy="5570483"/>
          </a:xfrm>
        </p:spPr>
        <p:txBody>
          <a:bodyPr>
            <a:normAutofit lnSpcReduction="10000"/>
          </a:bodyPr>
          <a:lstStyle/>
          <a:p>
            <a:r>
              <a:rPr lang="en-US" b="1" dirty="0">
                <a:solidFill>
                  <a:schemeClr val="accent1">
                    <a:lumMod val="50000"/>
                  </a:schemeClr>
                </a:solidFill>
              </a:rPr>
              <a:t>Symmetry</a:t>
            </a:r>
            <a:r>
              <a:rPr lang="en-US" dirty="0">
                <a:solidFill>
                  <a:schemeClr val="accent1">
                    <a:lumMod val="50000"/>
                  </a:schemeClr>
                </a:solidFill>
              </a:rPr>
              <a:t> - In symmetric distribution, graph can be divided at the center in such a way that each half is a mirror image of the other</a:t>
            </a:r>
            <a:r>
              <a:rPr lang="en-US" dirty="0" smtClean="0">
                <a:solidFill>
                  <a:schemeClr val="accent1">
                    <a:lumMod val="50000"/>
                  </a:schemeClr>
                </a:solidFill>
              </a:rPr>
              <a:t>.</a:t>
            </a:r>
          </a:p>
          <a:p>
            <a:r>
              <a:rPr lang="en-US" b="1" dirty="0">
                <a:solidFill>
                  <a:schemeClr val="accent1">
                    <a:lumMod val="50000"/>
                  </a:schemeClr>
                </a:solidFill>
              </a:rPr>
              <a:t>Number of peaks.</a:t>
            </a:r>
            <a:r>
              <a:rPr lang="en-US" dirty="0">
                <a:solidFill>
                  <a:schemeClr val="accent1">
                    <a:lumMod val="50000"/>
                  </a:schemeClr>
                </a:solidFill>
              </a:rPr>
              <a:t> - Distributions with one or multiple peaks. Distribution with one clear peak is known as unimodal, and distribution with two clear peaks is called bimodal. A single peak symmetric distribution at the center, is referred to as bell-shaped</a:t>
            </a:r>
            <a:r>
              <a:rPr lang="en-US" dirty="0" smtClean="0">
                <a:solidFill>
                  <a:schemeClr val="accent1">
                    <a:lumMod val="50000"/>
                  </a:schemeClr>
                </a:solidFill>
              </a:rPr>
              <a:t>.</a:t>
            </a:r>
          </a:p>
          <a:p>
            <a:r>
              <a:rPr lang="en-US" b="1" dirty="0">
                <a:solidFill>
                  <a:schemeClr val="accent1">
                    <a:lumMod val="50000"/>
                  </a:schemeClr>
                </a:solidFill>
              </a:rPr>
              <a:t>Skewness</a:t>
            </a:r>
            <a:r>
              <a:rPr lang="en-US" dirty="0">
                <a:solidFill>
                  <a:schemeClr val="accent1">
                    <a:lumMod val="50000"/>
                  </a:schemeClr>
                </a:solidFill>
              </a:rPr>
              <a:t> - Some distributions may have multiple observations on one side of the graph than the other side. Distributions having fewer observations towards lower values are said to be skewed right; and distributions with fewer observations towards lower values are said to be skewed left</a:t>
            </a:r>
            <a:r>
              <a:rPr lang="en-US" dirty="0" smtClean="0">
                <a:solidFill>
                  <a:schemeClr val="accent1">
                    <a:lumMod val="50000"/>
                  </a:schemeClr>
                </a:solidFill>
              </a:rPr>
              <a:t>.</a:t>
            </a:r>
          </a:p>
          <a:p>
            <a:r>
              <a:rPr lang="en-US" b="1" dirty="0">
                <a:solidFill>
                  <a:schemeClr val="accent1">
                    <a:lumMod val="50000"/>
                  </a:schemeClr>
                </a:solidFill>
              </a:rPr>
              <a:t>Uniform</a:t>
            </a:r>
            <a:r>
              <a:rPr lang="en-US" dirty="0">
                <a:solidFill>
                  <a:schemeClr val="accent1">
                    <a:lumMod val="50000"/>
                  </a:schemeClr>
                </a:solidFill>
              </a:rPr>
              <a:t> - When the set of observations has no peak and have data equally spread across the range of the distribution, then the distribution is called a uniform distribution.</a:t>
            </a:r>
            <a:endParaRPr lang="en-IN" dirty="0">
              <a:solidFill>
                <a:schemeClr val="accent1">
                  <a:lumMod val="50000"/>
                </a:schemeClr>
              </a:solidFill>
            </a:endParaRPr>
          </a:p>
        </p:txBody>
      </p:sp>
    </p:spTree>
    <p:extLst>
      <p:ext uri="{BB962C8B-B14F-4D97-AF65-F5344CB8AC3E}">
        <p14:creationId xmlns:p14="http://schemas.microsoft.com/office/powerpoint/2010/main" val="16123992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8765"/>
          </a:xfrm>
        </p:spPr>
        <p:txBody>
          <a:bodyPr>
            <a:normAutofit fontScale="90000"/>
          </a:bodyPr>
          <a:lstStyle/>
          <a:p>
            <a:pPr algn="ctr"/>
            <a:r>
              <a:rPr lang="en-IN" dirty="0">
                <a:latin typeface="Algerian" panose="04020705040A02060702" pitchFamily="82" charset="0"/>
              </a:rPr>
              <a:t>Deciles Statistics</a:t>
            </a:r>
            <a:r>
              <a:rPr lang="en-IN" dirty="0"/>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3136381"/>
            <a:ext cx="8873010" cy="3369521"/>
          </a:xfrm>
        </p:spPr>
      </p:pic>
      <p:sp>
        <p:nvSpPr>
          <p:cNvPr id="5" name="Rectangle 4"/>
          <p:cNvSpPr/>
          <p:nvPr/>
        </p:nvSpPr>
        <p:spPr>
          <a:xfrm>
            <a:off x="1250731" y="735724"/>
            <a:ext cx="7893269" cy="2400657"/>
          </a:xfrm>
          <a:prstGeom prst="rect">
            <a:avLst/>
          </a:prstGeom>
        </p:spPr>
        <p:txBody>
          <a:bodyPr wrap="square">
            <a:spAutoFit/>
          </a:bodyPr>
          <a:lstStyle/>
          <a:p>
            <a:pPr fontAlgn="base"/>
            <a:r>
              <a:rPr lang="en-US" dirty="0">
                <a:solidFill>
                  <a:schemeClr val="accent1">
                    <a:lumMod val="50000"/>
                  </a:schemeClr>
                </a:solidFill>
                <a:latin typeface="Algerian" panose="04020705040A02060702" pitchFamily="82" charset="0"/>
              </a:rPr>
              <a:t>A system of dividing the given random distribution of the data or values in a series into ten groups of similar frequency is known as deciles</a:t>
            </a:r>
            <a:r>
              <a:rPr lang="en-US" dirty="0" smtClean="0">
                <a:solidFill>
                  <a:schemeClr val="accent1">
                    <a:lumMod val="50000"/>
                  </a:schemeClr>
                </a:solidFill>
                <a:latin typeface="Algerian" panose="04020705040A02060702" pitchFamily="82" charset="0"/>
              </a:rPr>
              <a:t>.</a:t>
            </a:r>
            <a:r>
              <a:rPr lang="en-US" dirty="0">
                <a:solidFill>
                  <a:schemeClr val="accent1">
                    <a:lumMod val="50000"/>
                  </a:schemeClr>
                </a:solidFill>
                <a:latin typeface="Algerian" panose="04020705040A02060702" pitchFamily="82" charset="0"/>
              </a:rPr>
              <a:t> In statistics, </a:t>
            </a:r>
            <a:r>
              <a:rPr lang="en-US" b="1" dirty="0">
                <a:solidFill>
                  <a:schemeClr val="accent1">
                    <a:lumMod val="50000"/>
                  </a:schemeClr>
                </a:solidFill>
                <a:latin typeface="Algerian" panose="04020705040A02060702" pitchFamily="82" charset="0"/>
              </a:rPr>
              <a:t>deciles</a:t>
            </a:r>
            <a:r>
              <a:rPr lang="en-US" dirty="0">
                <a:solidFill>
                  <a:schemeClr val="accent1">
                    <a:lumMod val="50000"/>
                  </a:schemeClr>
                </a:solidFill>
                <a:latin typeface="Algerian" panose="04020705040A02060702" pitchFamily="82" charset="0"/>
              </a:rPr>
              <a:t> are numbers that split a dataset into ten groups of equal frequency.</a:t>
            </a:r>
          </a:p>
          <a:p>
            <a:pPr fontAlgn="base"/>
            <a:r>
              <a:rPr lang="en-US" dirty="0">
                <a:solidFill>
                  <a:schemeClr val="accent1">
                    <a:lumMod val="50000"/>
                  </a:schemeClr>
                </a:solidFill>
                <a:latin typeface="Algerian" panose="04020705040A02060702" pitchFamily="82" charset="0"/>
              </a:rPr>
              <a:t>The first decile is the point where 10% of all data values lie below it. The second decile is the point where 20% of all data values lie below it, and so on.</a:t>
            </a:r>
          </a:p>
          <a:p>
            <a:endParaRPr lang="en-IN" sz="2400"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27417103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379" y="325822"/>
            <a:ext cx="8551126" cy="4360654"/>
          </a:xfrm>
          <a:prstGeom prst="rect">
            <a:avLst/>
          </a:prstGeom>
        </p:spPr>
      </p:pic>
    </p:spTree>
    <p:extLst>
      <p:ext uri="{BB962C8B-B14F-4D97-AF65-F5344CB8AC3E}">
        <p14:creationId xmlns:p14="http://schemas.microsoft.com/office/powerpoint/2010/main" val="30986715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97" y="742575"/>
            <a:ext cx="8358987" cy="5372850"/>
          </a:xfrm>
          <a:prstGeom prst="rect">
            <a:avLst/>
          </a:prstGeom>
        </p:spPr>
      </p:pic>
    </p:spTree>
    <p:extLst>
      <p:ext uri="{BB962C8B-B14F-4D97-AF65-F5344CB8AC3E}">
        <p14:creationId xmlns:p14="http://schemas.microsoft.com/office/powerpoint/2010/main" val="58802731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428" y="728285"/>
            <a:ext cx="8027419" cy="5401429"/>
          </a:xfrm>
          <a:prstGeom prst="rect">
            <a:avLst/>
          </a:prstGeom>
        </p:spPr>
      </p:pic>
    </p:spTree>
    <p:extLst>
      <p:ext uri="{BB962C8B-B14F-4D97-AF65-F5344CB8AC3E}">
        <p14:creationId xmlns:p14="http://schemas.microsoft.com/office/powerpoint/2010/main" val="219954869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324" y="728285"/>
            <a:ext cx="8103944" cy="5401429"/>
          </a:xfrm>
          <a:prstGeom prst="rect">
            <a:avLst/>
          </a:prstGeom>
        </p:spPr>
      </p:pic>
    </p:spTree>
    <p:extLst>
      <p:ext uri="{BB962C8B-B14F-4D97-AF65-F5344CB8AC3E}">
        <p14:creationId xmlns:p14="http://schemas.microsoft.com/office/powerpoint/2010/main" val="177643003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1" y="1161733"/>
            <a:ext cx="7968136" cy="4534533"/>
          </a:xfrm>
          <a:prstGeom prst="rect">
            <a:avLst/>
          </a:prstGeom>
        </p:spPr>
      </p:pic>
    </p:spTree>
    <p:extLst>
      <p:ext uri="{BB962C8B-B14F-4D97-AF65-F5344CB8AC3E}">
        <p14:creationId xmlns:p14="http://schemas.microsoft.com/office/powerpoint/2010/main" val="33842139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7559" y="1859340"/>
            <a:ext cx="8576441" cy="3170099"/>
          </a:xfrm>
          <a:prstGeom prst="rect">
            <a:avLst/>
          </a:prstGeom>
        </p:spPr>
        <p:txBody>
          <a:bodyPr wrap="square">
            <a:spAutoFit/>
          </a:bodyPr>
          <a:lstStyle/>
          <a:p>
            <a:r>
              <a:rPr lang="en-US" sz="2000" b="1" dirty="0">
                <a:solidFill>
                  <a:schemeClr val="accent1">
                    <a:lumMod val="50000"/>
                  </a:schemeClr>
                </a:solidFill>
                <a:latin typeface="Roboto"/>
              </a:rPr>
              <a:t>Similar to the median which divides the data into half so that 50% of the estimation lies below the median and 50% lies above it, the quartile splits the data into quarters so that 25% of the estimation are less than the lower quartile, 50% of estimation are less than the mean, and 75% of estimation are less than the upper quartile. Usually, the data is ordered from smallest to largest:</a:t>
            </a:r>
          </a:p>
          <a:p>
            <a:pPr>
              <a:buFont typeface="Arial" panose="020B0604020202020204" pitchFamily="34" charset="0"/>
              <a:buChar char="•"/>
            </a:pPr>
            <a:r>
              <a:rPr lang="en-US" sz="2000" b="1" dirty="0">
                <a:solidFill>
                  <a:schemeClr val="accent1">
                    <a:lumMod val="50000"/>
                  </a:schemeClr>
                </a:solidFill>
                <a:latin typeface="Roboto"/>
              </a:rPr>
              <a:t>First quartile: 25% from smallest to largest of numbers</a:t>
            </a:r>
          </a:p>
          <a:p>
            <a:pPr>
              <a:buFont typeface="Arial" panose="020B0604020202020204" pitchFamily="34" charset="0"/>
              <a:buChar char="•"/>
            </a:pPr>
            <a:r>
              <a:rPr lang="en-US" sz="2000" b="1" dirty="0">
                <a:solidFill>
                  <a:schemeClr val="accent1">
                    <a:lumMod val="50000"/>
                  </a:schemeClr>
                </a:solidFill>
                <a:latin typeface="Roboto"/>
              </a:rPr>
              <a:t>Second quartile: between 25.1% and 50% (till median)</a:t>
            </a:r>
          </a:p>
          <a:p>
            <a:pPr>
              <a:buFont typeface="Arial" panose="020B0604020202020204" pitchFamily="34" charset="0"/>
              <a:buChar char="•"/>
            </a:pPr>
            <a:r>
              <a:rPr lang="en-US" sz="2000" b="1" dirty="0">
                <a:solidFill>
                  <a:schemeClr val="accent1">
                    <a:lumMod val="50000"/>
                  </a:schemeClr>
                </a:solidFill>
                <a:latin typeface="Roboto"/>
              </a:rPr>
              <a:t>Third quartile: 51% to 75% (above the median)</a:t>
            </a:r>
          </a:p>
          <a:p>
            <a:pPr>
              <a:buFont typeface="Arial" panose="020B0604020202020204" pitchFamily="34" charset="0"/>
              <a:buChar char="•"/>
            </a:pPr>
            <a:r>
              <a:rPr lang="en-US" sz="2000" b="1" dirty="0">
                <a:solidFill>
                  <a:schemeClr val="accent1">
                    <a:lumMod val="50000"/>
                  </a:schemeClr>
                </a:solidFill>
                <a:latin typeface="Roboto"/>
              </a:rPr>
              <a:t>Fourth quartile: 25% of largest numbers</a:t>
            </a:r>
            <a:endParaRPr lang="en-US" sz="2000" b="1" i="0" dirty="0">
              <a:solidFill>
                <a:schemeClr val="accent1">
                  <a:lumMod val="50000"/>
                </a:schemeClr>
              </a:solidFill>
              <a:effectLst/>
              <a:latin typeface="Roboto"/>
            </a:endParaRPr>
          </a:p>
        </p:txBody>
      </p:sp>
    </p:spTree>
    <p:extLst>
      <p:ext uri="{BB962C8B-B14F-4D97-AF65-F5344CB8AC3E}">
        <p14:creationId xmlns:p14="http://schemas.microsoft.com/office/powerpoint/2010/main" val="305045804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517" y="567559"/>
            <a:ext cx="8618483" cy="369332"/>
          </a:xfrm>
          <a:prstGeom prst="rect">
            <a:avLst/>
          </a:prstGeom>
        </p:spPr>
        <p:txBody>
          <a:bodyPr wrap="square">
            <a:spAutoFit/>
          </a:bodyPr>
          <a:lstStyle/>
          <a:p>
            <a:r>
              <a:rPr lang="en-US" b="1" dirty="0">
                <a:solidFill>
                  <a:srgbClr val="333333"/>
                </a:solidFill>
                <a:latin typeface="Roboto"/>
              </a:rPr>
              <a:t>Question 1: Find the quartiles of the following data: 4, 6, 7, 8, 10, 23, 34.</a:t>
            </a:r>
            <a:endParaRPr lang="en-IN" dirty="0"/>
          </a:p>
        </p:txBody>
      </p:sp>
      <p:sp>
        <p:nvSpPr>
          <p:cNvPr id="3" name="Rectangle 2"/>
          <p:cNvSpPr/>
          <p:nvPr/>
        </p:nvSpPr>
        <p:spPr>
          <a:xfrm>
            <a:off x="651642" y="3244334"/>
            <a:ext cx="7011454" cy="369332"/>
          </a:xfrm>
          <a:prstGeom prst="rect">
            <a:avLst/>
          </a:prstGeom>
        </p:spPr>
        <p:txBody>
          <a:bodyPr wrap="square">
            <a:spAutoFit/>
          </a:bodyPr>
          <a:lstStyle/>
          <a:p>
            <a:r>
              <a:rPr lang="en-IN" b="1" dirty="0">
                <a:solidFill>
                  <a:srgbClr val="333333"/>
                </a:solidFill>
                <a:latin typeface="Roboto"/>
              </a:rPr>
              <a:t>23, 13, 37, 16, 26, 35, 26, 35</a:t>
            </a:r>
            <a:endParaRPr lang="en-IN" dirty="0"/>
          </a:p>
        </p:txBody>
      </p:sp>
    </p:spTree>
    <p:extLst>
      <p:ext uri="{BB962C8B-B14F-4D97-AF65-F5344CB8AC3E}">
        <p14:creationId xmlns:p14="http://schemas.microsoft.com/office/powerpoint/2010/main" val="41305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653"/>
            <a:ext cx="10436772" cy="5755422"/>
          </a:xfrm>
          <a:prstGeom prst="rect">
            <a:avLst/>
          </a:prstGeom>
        </p:spPr>
        <p:txBody>
          <a:bodyPr wrap="square">
            <a:spAutoFit/>
          </a:bodyPr>
          <a:lstStyle/>
          <a:p>
            <a:pPr fontAlgn="base">
              <a:buFont typeface="+mj-lt"/>
              <a:buAutoNum type="arabicPeriod"/>
            </a:pPr>
            <a:r>
              <a:rPr lang="en-US" sz="1600" b="0" i="0" dirty="0" smtClean="0">
                <a:solidFill>
                  <a:schemeClr val="accent5">
                    <a:lumMod val="50000"/>
                  </a:schemeClr>
                </a:solidFill>
                <a:effectLst/>
                <a:latin typeface="Algerian" panose="04020705040A02060702" pitchFamily="82" charset="0"/>
              </a:rPr>
              <a:t>Calculate the sample means for each of our samples as well as the mean for all of the sample data.</a:t>
            </a:r>
          </a:p>
          <a:p>
            <a:pPr fontAlgn="base">
              <a:buFont typeface="+mj-lt"/>
              <a:buAutoNum type="arabicPeriod"/>
            </a:pPr>
            <a:endParaRPr lang="en-US" sz="1600" b="0" i="0" dirty="0" smtClean="0">
              <a:solidFill>
                <a:schemeClr val="accent5">
                  <a:lumMod val="50000"/>
                </a:schemeClr>
              </a:solidFill>
              <a:effectLst/>
              <a:latin typeface="Algerian" panose="04020705040A02060702" pitchFamily="82" charset="0"/>
            </a:endParaRPr>
          </a:p>
          <a:p>
            <a:pPr fontAlgn="base">
              <a:buFont typeface="+mj-lt"/>
              <a:buAutoNum type="arabicPeriod"/>
            </a:pPr>
            <a:r>
              <a:rPr lang="en-US" sz="1600" b="0" i="0" dirty="0" smtClean="0">
                <a:solidFill>
                  <a:schemeClr val="accent5">
                    <a:lumMod val="50000"/>
                  </a:schemeClr>
                </a:solidFill>
                <a:effectLst/>
                <a:latin typeface="Algerian" panose="04020705040A02060702" pitchFamily="82" charset="0"/>
              </a:rPr>
              <a:t>Calculate the </a:t>
            </a:r>
            <a:r>
              <a:rPr lang="en-US" sz="1600" b="0" i="0" u="none" strike="noStrike" dirty="0" smtClean="0">
                <a:solidFill>
                  <a:schemeClr val="accent5">
                    <a:lumMod val="50000"/>
                  </a:schemeClr>
                </a:solidFill>
                <a:effectLst/>
                <a:latin typeface="Algerian" panose="04020705040A02060702" pitchFamily="82" charset="0"/>
                <a:hlinkClick r:id="rId2"/>
              </a:rPr>
              <a:t>sum of squares</a:t>
            </a:r>
            <a:r>
              <a:rPr lang="en-US" sz="1600" b="0" i="0" dirty="0" smtClean="0">
                <a:solidFill>
                  <a:schemeClr val="accent5">
                    <a:lumMod val="50000"/>
                  </a:schemeClr>
                </a:solidFill>
                <a:effectLst/>
                <a:latin typeface="Algerian" panose="04020705040A02060702" pitchFamily="82" charset="0"/>
              </a:rPr>
              <a:t> of error. Here within each sample, we square the deviation of each data value from the sample mean. The sum of all of the squared deviations is the sum of squares of error, abbreviated SSE.</a:t>
            </a:r>
          </a:p>
          <a:p>
            <a:pPr fontAlgn="base">
              <a:buFont typeface="+mj-lt"/>
              <a:buAutoNum type="arabicPeriod"/>
            </a:pPr>
            <a:endParaRPr lang="en-US" sz="1600" b="0" i="0" dirty="0" smtClean="0">
              <a:solidFill>
                <a:schemeClr val="accent5">
                  <a:lumMod val="50000"/>
                </a:schemeClr>
              </a:solidFill>
              <a:effectLst/>
              <a:latin typeface="Algerian" panose="04020705040A02060702" pitchFamily="82" charset="0"/>
            </a:endParaRPr>
          </a:p>
          <a:p>
            <a:pPr fontAlgn="base">
              <a:buFont typeface="+mj-lt"/>
              <a:buAutoNum type="arabicPeriod"/>
            </a:pPr>
            <a:r>
              <a:rPr lang="en-US" sz="1600" b="0" i="0" dirty="0" smtClean="0">
                <a:solidFill>
                  <a:schemeClr val="accent5">
                    <a:lumMod val="50000"/>
                  </a:schemeClr>
                </a:solidFill>
                <a:effectLst/>
                <a:latin typeface="Algerian" panose="04020705040A02060702" pitchFamily="82" charset="0"/>
              </a:rPr>
              <a:t>Calculate the sum of squares of treatment. We square the deviation of each sample mean from the overall mean. The sum of all of these squared deviations is multiplied by one less than the number of samples we have. This number is the sum of squares of treatment, abbreviated SST.</a:t>
            </a:r>
          </a:p>
          <a:p>
            <a:pPr fontAlgn="base">
              <a:buFont typeface="+mj-lt"/>
              <a:buAutoNum type="arabicPeriod"/>
            </a:pPr>
            <a:endParaRPr lang="en-US" sz="1600" b="0" i="0" dirty="0" smtClean="0">
              <a:solidFill>
                <a:schemeClr val="accent5">
                  <a:lumMod val="50000"/>
                </a:schemeClr>
              </a:solidFill>
              <a:effectLst/>
              <a:latin typeface="Algerian" panose="04020705040A02060702" pitchFamily="82" charset="0"/>
            </a:endParaRPr>
          </a:p>
          <a:p>
            <a:pPr fontAlgn="base">
              <a:buFont typeface="+mj-lt"/>
              <a:buAutoNum type="arabicPeriod"/>
            </a:pPr>
            <a:r>
              <a:rPr lang="en-US" sz="1600" b="0" i="0" dirty="0" smtClean="0">
                <a:solidFill>
                  <a:schemeClr val="accent5">
                    <a:lumMod val="50000"/>
                  </a:schemeClr>
                </a:solidFill>
                <a:effectLst/>
                <a:latin typeface="Algerian" panose="04020705040A02060702" pitchFamily="82" charset="0"/>
              </a:rPr>
              <a:t>Calculate the </a:t>
            </a:r>
            <a:r>
              <a:rPr lang="en-US" sz="1600" b="0" i="0" u="none" strike="noStrike" dirty="0" smtClean="0">
                <a:solidFill>
                  <a:schemeClr val="accent5">
                    <a:lumMod val="50000"/>
                  </a:schemeClr>
                </a:solidFill>
                <a:effectLst/>
                <a:latin typeface="Algerian" panose="04020705040A02060702" pitchFamily="82" charset="0"/>
                <a:hlinkClick r:id="rId3"/>
              </a:rPr>
              <a:t>degrees of freedom</a:t>
            </a:r>
            <a:r>
              <a:rPr lang="en-US" sz="1600" b="0" i="0" dirty="0" smtClean="0">
                <a:solidFill>
                  <a:schemeClr val="accent5">
                    <a:lumMod val="50000"/>
                  </a:schemeClr>
                </a:solidFill>
                <a:effectLst/>
                <a:latin typeface="Algerian" panose="04020705040A02060702" pitchFamily="82" charset="0"/>
              </a:rPr>
              <a:t>. The overall number of degrees of freedom is one less than the total number of data points in our sample, or </a:t>
            </a:r>
            <a:r>
              <a:rPr lang="en-US" sz="1600" b="0" i="1" dirty="0" smtClean="0">
                <a:solidFill>
                  <a:schemeClr val="accent5">
                    <a:lumMod val="50000"/>
                  </a:schemeClr>
                </a:solidFill>
                <a:effectLst/>
                <a:latin typeface="Algerian" panose="04020705040A02060702" pitchFamily="82" charset="0"/>
              </a:rPr>
              <a:t>n</a:t>
            </a:r>
            <a:r>
              <a:rPr lang="en-US" sz="1600" b="0" i="0" dirty="0" smtClean="0">
                <a:solidFill>
                  <a:schemeClr val="accent5">
                    <a:lumMod val="50000"/>
                  </a:schemeClr>
                </a:solidFill>
                <a:effectLst/>
                <a:latin typeface="Algerian" panose="04020705040A02060702" pitchFamily="82" charset="0"/>
              </a:rPr>
              <a:t> - 1. The number of degrees of freedom of treatment is one less than the number of samples used, or </a:t>
            </a:r>
            <a:r>
              <a:rPr lang="en-US" sz="1600" b="0" i="1" dirty="0" smtClean="0">
                <a:solidFill>
                  <a:schemeClr val="accent5">
                    <a:lumMod val="50000"/>
                  </a:schemeClr>
                </a:solidFill>
                <a:effectLst/>
                <a:latin typeface="Algerian" panose="04020705040A02060702" pitchFamily="82" charset="0"/>
              </a:rPr>
              <a:t>m</a:t>
            </a:r>
            <a:r>
              <a:rPr lang="en-US" sz="1600" b="0" i="0" dirty="0" smtClean="0">
                <a:solidFill>
                  <a:schemeClr val="accent5">
                    <a:lumMod val="50000"/>
                  </a:schemeClr>
                </a:solidFill>
                <a:effectLst/>
                <a:latin typeface="Algerian" panose="04020705040A02060702" pitchFamily="82" charset="0"/>
              </a:rPr>
              <a:t> - 1. The number of degrees of freedom of error is the total number of data points, minus the number of samples, or </a:t>
            </a:r>
            <a:r>
              <a:rPr lang="en-US" sz="1600" b="0" i="1" dirty="0" smtClean="0">
                <a:solidFill>
                  <a:schemeClr val="accent5">
                    <a:lumMod val="50000"/>
                  </a:schemeClr>
                </a:solidFill>
                <a:effectLst/>
                <a:latin typeface="Algerian" panose="04020705040A02060702" pitchFamily="82" charset="0"/>
              </a:rPr>
              <a:t>n</a:t>
            </a:r>
            <a:r>
              <a:rPr lang="en-US" sz="1600" b="0" i="0" dirty="0" smtClean="0">
                <a:solidFill>
                  <a:schemeClr val="accent5">
                    <a:lumMod val="50000"/>
                  </a:schemeClr>
                </a:solidFill>
                <a:effectLst/>
                <a:latin typeface="Algerian" panose="04020705040A02060702" pitchFamily="82" charset="0"/>
              </a:rPr>
              <a:t> - </a:t>
            </a:r>
            <a:r>
              <a:rPr lang="en-US" sz="1600" b="0" i="1" dirty="0" smtClean="0">
                <a:solidFill>
                  <a:schemeClr val="accent5">
                    <a:lumMod val="50000"/>
                  </a:schemeClr>
                </a:solidFill>
                <a:effectLst/>
                <a:latin typeface="Algerian" panose="04020705040A02060702" pitchFamily="82" charset="0"/>
              </a:rPr>
              <a:t>m</a:t>
            </a:r>
            <a:r>
              <a:rPr lang="en-US" sz="1600" b="0" i="0" dirty="0" smtClean="0">
                <a:solidFill>
                  <a:schemeClr val="accent5">
                    <a:lumMod val="50000"/>
                  </a:schemeClr>
                </a:solidFill>
                <a:effectLst/>
                <a:latin typeface="Algerian" panose="04020705040A02060702" pitchFamily="82" charset="0"/>
              </a:rPr>
              <a:t>.</a:t>
            </a:r>
          </a:p>
          <a:p>
            <a:pPr fontAlgn="base">
              <a:buFont typeface="+mj-lt"/>
              <a:buAutoNum type="arabicPeriod"/>
            </a:pPr>
            <a:endParaRPr lang="en-US" sz="1600" b="0" i="0" dirty="0" smtClean="0">
              <a:solidFill>
                <a:schemeClr val="accent5">
                  <a:lumMod val="50000"/>
                </a:schemeClr>
              </a:solidFill>
              <a:effectLst/>
              <a:latin typeface="Algerian" panose="04020705040A02060702" pitchFamily="82" charset="0"/>
            </a:endParaRPr>
          </a:p>
          <a:p>
            <a:pPr fontAlgn="base">
              <a:buFont typeface="+mj-lt"/>
              <a:buAutoNum type="arabicPeriod"/>
            </a:pPr>
            <a:r>
              <a:rPr lang="en-US" sz="1600" b="0" i="0" dirty="0" smtClean="0">
                <a:solidFill>
                  <a:schemeClr val="accent5">
                    <a:lumMod val="50000"/>
                  </a:schemeClr>
                </a:solidFill>
                <a:effectLst/>
                <a:latin typeface="Algerian" panose="04020705040A02060702" pitchFamily="82" charset="0"/>
              </a:rPr>
              <a:t>Calculate the mean square of error. This is denoted MSE = SSE/(</a:t>
            </a:r>
            <a:r>
              <a:rPr lang="en-US" sz="1600" b="0" i="1" dirty="0" smtClean="0">
                <a:solidFill>
                  <a:schemeClr val="accent5">
                    <a:lumMod val="50000"/>
                  </a:schemeClr>
                </a:solidFill>
                <a:effectLst/>
                <a:latin typeface="Algerian" panose="04020705040A02060702" pitchFamily="82" charset="0"/>
              </a:rPr>
              <a:t>n</a:t>
            </a:r>
            <a:r>
              <a:rPr lang="en-US" sz="1600" b="0" i="0" dirty="0" smtClean="0">
                <a:solidFill>
                  <a:schemeClr val="accent5">
                    <a:lumMod val="50000"/>
                  </a:schemeClr>
                </a:solidFill>
                <a:effectLst/>
                <a:latin typeface="Algerian" panose="04020705040A02060702" pitchFamily="82" charset="0"/>
              </a:rPr>
              <a:t> - </a:t>
            </a:r>
            <a:r>
              <a:rPr lang="en-US" sz="1600" b="0" i="1" dirty="0" smtClean="0">
                <a:solidFill>
                  <a:schemeClr val="accent5">
                    <a:lumMod val="50000"/>
                  </a:schemeClr>
                </a:solidFill>
                <a:effectLst/>
                <a:latin typeface="Algerian" panose="04020705040A02060702" pitchFamily="82" charset="0"/>
              </a:rPr>
              <a:t>m</a:t>
            </a:r>
            <a:r>
              <a:rPr lang="en-US" sz="1600" b="0" i="0" dirty="0" smtClean="0">
                <a:solidFill>
                  <a:schemeClr val="accent5">
                    <a:lumMod val="50000"/>
                  </a:schemeClr>
                </a:solidFill>
                <a:effectLst/>
                <a:latin typeface="Algerian" panose="04020705040A02060702" pitchFamily="82" charset="0"/>
              </a:rPr>
              <a:t>).</a:t>
            </a:r>
          </a:p>
          <a:p>
            <a:pPr fontAlgn="base">
              <a:buFont typeface="+mj-lt"/>
              <a:buAutoNum type="arabicPeriod"/>
            </a:pPr>
            <a:endParaRPr lang="en-US" sz="1600" b="0" i="0" dirty="0" smtClean="0">
              <a:solidFill>
                <a:schemeClr val="accent5">
                  <a:lumMod val="50000"/>
                </a:schemeClr>
              </a:solidFill>
              <a:effectLst/>
              <a:latin typeface="Algerian" panose="04020705040A02060702" pitchFamily="82" charset="0"/>
            </a:endParaRPr>
          </a:p>
          <a:p>
            <a:pPr fontAlgn="base">
              <a:buFont typeface="+mj-lt"/>
              <a:buAutoNum type="arabicPeriod"/>
            </a:pPr>
            <a:r>
              <a:rPr lang="en-US" sz="1600" b="0" i="0" dirty="0" smtClean="0">
                <a:solidFill>
                  <a:schemeClr val="accent5">
                    <a:lumMod val="50000"/>
                  </a:schemeClr>
                </a:solidFill>
                <a:effectLst/>
                <a:latin typeface="Algerian" panose="04020705040A02060702" pitchFamily="82" charset="0"/>
              </a:rPr>
              <a:t>Calculate the mean square of treatment. This is denoted MST = SST/</a:t>
            </a:r>
            <a:r>
              <a:rPr lang="en-US" sz="1600" b="0" i="1" dirty="0" smtClean="0">
                <a:solidFill>
                  <a:schemeClr val="accent5">
                    <a:lumMod val="50000"/>
                  </a:schemeClr>
                </a:solidFill>
                <a:effectLst/>
                <a:latin typeface="Algerian" panose="04020705040A02060702" pitchFamily="82" charset="0"/>
              </a:rPr>
              <a:t>m</a:t>
            </a:r>
            <a:r>
              <a:rPr lang="en-US" sz="1600" b="0" i="0" dirty="0" smtClean="0">
                <a:solidFill>
                  <a:schemeClr val="accent5">
                    <a:lumMod val="50000"/>
                  </a:schemeClr>
                </a:solidFill>
                <a:effectLst/>
                <a:latin typeface="Algerian" panose="04020705040A02060702" pitchFamily="82" charset="0"/>
              </a:rPr>
              <a:t> - `1.</a:t>
            </a:r>
          </a:p>
          <a:p>
            <a:pPr fontAlgn="base">
              <a:buFont typeface="+mj-lt"/>
              <a:buAutoNum type="arabicPeriod"/>
            </a:pPr>
            <a:endParaRPr lang="en-US" sz="1600" b="0" i="0" dirty="0" smtClean="0">
              <a:solidFill>
                <a:schemeClr val="accent5">
                  <a:lumMod val="50000"/>
                </a:schemeClr>
              </a:solidFill>
              <a:effectLst/>
              <a:latin typeface="Algerian" panose="04020705040A02060702" pitchFamily="82" charset="0"/>
            </a:endParaRPr>
          </a:p>
          <a:p>
            <a:pPr fontAlgn="base">
              <a:buFont typeface="+mj-lt"/>
              <a:buAutoNum type="arabicPeriod"/>
            </a:pPr>
            <a:r>
              <a:rPr lang="en-US" sz="1600" b="0" i="0" dirty="0" smtClean="0">
                <a:solidFill>
                  <a:schemeClr val="accent5">
                    <a:lumMod val="50000"/>
                  </a:schemeClr>
                </a:solidFill>
                <a:effectLst/>
                <a:latin typeface="Algerian" panose="04020705040A02060702" pitchFamily="82" charset="0"/>
              </a:rPr>
              <a:t>Calculate the </a:t>
            </a:r>
            <a:r>
              <a:rPr lang="en-US" sz="1600" b="0" i="1" dirty="0" smtClean="0">
                <a:solidFill>
                  <a:schemeClr val="accent5">
                    <a:lumMod val="50000"/>
                  </a:schemeClr>
                </a:solidFill>
                <a:effectLst/>
                <a:latin typeface="Algerian" panose="04020705040A02060702" pitchFamily="82" charset="0"/>
              </a:rPr>
              <a:t>F</a:t>
            </a:r>
            <a:r>
              <a:rPr lang="en-US" sz="1600" b="0" i="0" dirty="0" smtClean="0">
                <a:solidFill>
                  <a:schemeClr val="accent5">
                    <a:lumMod val="50000"/>
                  </a:schemeClr>
                </a:solidFill>
                <a:effectLst/>
                <a:latin typeface="Algerian" panose="04020705040A02060702" pitchFamily="82" charset="0"/>
              </a:rPr>
              <a:t> statistic. This is the ratio of the two mean squares that we calculated. So </a:t>
            </a:r>
            <a:r>
              <a:rPr lang="en-US" sz="1600" b="0" i="1" dirty="0" smtClean="0">
                <a:solidFill>
                  <a:schemeClr val="accent5">
                    <a:lumMod val="50000"/>
                  </a:schemeClr>
                </a:solidFill>
                <a:effectLst/>
                <a:latin typeface="Algerian" panose="04020705040A02060702" pitchFamily="82" charset="0"/>
              </a:rPr>
              <a:t>F</a:t>
            </a:r>
            <a:r>
              <a:rPr lang="en-US" sz="1600" b="0" i="0" dirty="0" smtClean="0">
                <a:solidFill>
                  <a:schemeClr val="accent5">
                    <a:lumMod val="50000"/>
                  </a:schemeClr>
                </a:solidFill>
                <a:effectLst/>
                <a:latin typeface="Algerian" panose="04020705040A02060702" pitchFamily="82" charset="0"/>
              </a:rPr>
              <a:t> = MST/MSE.</a:t>
            </a:r>
            <a:endParaRPr lang="en-US" sz="1600" b="0" i="0" dirty="0">
              <a:solidFill>
                <a:schemeClr val="accent5">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364712683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59" y="178677"/>
            <a:ext cx="7789218" cy="208104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712" y="1219201"/>
            <a:ext cx="3886742" cy="5144218"/>
          </a:xfrm>
          <a:prstGeom prst="rect">
            <a:avLst/>
          </a:prstGeom>
        </p:spPr>
      </p:pic>
    </p:spTree>
    <p:extLst>
      <p:ext uri="{BB962C8B-B14F-4D97-AF65-F5344CB8AC3E}">
        <p14:creationId xmlns:p14="http://schemas.microsoft.com/office/powerpoint/2010/main" val="238128317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anose="04020705040A02060702" pitchFamily="82" charset="0"/>
              </a:rPr>
              <a:t>Diff between </a:t>
            </a:r>
            <a:r>
              <a:rPr lang="en-US" dirty="0" err="1" smtClean="0">
                <a:latin typeface="Algerian" panose="04020705040A02060702" pitchFamily="82" charset="0"/>
              </a:rPr>
              <a:t>anova</a:t>
            </a:r>
            <a:r>
              <a:rPr lang="en-US" dirty="0" smtClean="0">
                <a:latin typeface="Algerian" panose="04020705040A02060702" pitchFamily="82" charset="0"/>
              </a:rPr>
              <a:t> and chi-square</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dirty="0">
                <a:solidFill>
                  <a:schemeClr val="accent1">
                    <a:lumMod val="50000"/>
                  </a:schemeClr>
                </a:solidFill>
              </a:rPr>
              <a:t>chi square is used when we have two categorical variables (e.g., gender and alive/dead) and want to determine if one variable is related to another. In ANOVA, we have two or more group means (averages) that we want to compare. In an ANOVA, one variable must be categorical and the other must be continuous. For example, we may want to examine if marijuana use (0 to 25 times) differs by grade level (9th grade, 10th grade, 11th grade).</a:t>
            </a:r>
            <a:endParaRPr lang="en-IN" dirty="0">
              <a:solidFill>
                <a:schemeClr val="accent1">
                  <a:lumMod val="50000"/>
                </a:schemeClr>
              </a:solidFill>
            </a:endParaRPr>
          </a:p>
        </p:txBody>
      </p:sp>
    </p:spTree>
    <p:extLst>
      <p:ext uri="{BB962C8B-B14F-4D97-AF65-F5344CB8AC3E}">
        <p14:creationId xmlns:p14="http://schemas.microsoft.com/office/powerpoint/2010/main" val="170243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0" y="279401"/>
            <a:ext cx="9867900" cy="6001643"/>
          </a:xfrm>
          <a:prstGeom prst="rect">
            <a:avLst/>
          </a:prstGeom>
        </p:spPr>
        <p:txBody>
          <a:bodyPr wrap="square">
            <a:spAutoFit/>
          </a:bodyPr>
          <a:lstStyle/>
          <a:p>
            <a:pPr fontAlgn="base"/>
            <a:r>
              <a:rPr lang="en-US" sz="2400" dirty="0">
                <a:solidFill>
                  <a:schemeClr val="accent5">
                    <a:lumMod val="50000"/>
                  </a:schemeClr>
                </a:solidFill>
                <a:latin typeface="Algerian" panose="04020705040A02060702" pitchFamily="82" charset="0"/>
              </a:rPr>
              <a:t>Data and Sample Means</a:t>
            </a:r>
            <a:endParaRPr lang="en-US" sz="2400" b="1" dirty="0">
              <a:solidFill>
                <a:schemeClr val="accent5">
                  <a:lumMod val="50000"/>
                </a:schemeClr>
              </a:solidFill>
              <a:latin typeface="Algerian" panose="04020705040A02060702" pitchFamily="82" charset="0"/>
            </a:endParaRPr>
          </a:p>
          <a:p>
            <a:pPr fontAlgn="base"/>
            <a:r>
              <a:rPr lang="en-US" sz="2400" dirty="0">
                <a:solidFill>
                  <a:schemeClr val="accent5">
                    <a:lumMod val="50000"/>
                  </a:schemeClr>
                </a:solidFill>
                <a:latin typeface="Algerian" panose="04020705040A02060702" pitchFamily="82" charset="0"/>
              </a:rPr>
              <a:t>Suppose we have four independent populations that satisfy the conditions for single factor ANOVA. We wish to test the null hypothesis </a:t>
            </a:r>
            <a:r>
              <a:rPr lang="en-US" sz="2400" i="1" dirty="0">
                <a:solidFill>
                  <a:schemeClr val="accent5">
                    <a:lumMod val="50000"/>
                  </a:schemeClr>
                </a:solidFill>
                <a:latin typeface="Algerian" panose="04020705040A02060702" pitchFamily="82" charset="0"/>
              </a:rPr>
              <a:t>H</a:t>
            </a:r>
            <a:r>
              <a:rPr lang="en-US" sz="2400" baseline="-25000" dirty="0">
                <a:solidFill>
                  <a:schemeClr val="accent5">
                    <a:lumMod val="50000"/>
                  </a:schemeClr>
                </a:solidFill>
                <a:latin typeface="Algerian" panose="04020705040A02060702" pitchFamily="82" charset="0"/>
              </a:rPr>
              <a:t>0</a:t>
            </a:r>
            <a:r>
              <a:rPr lang="en-US" sz="2400" dirty="0">
                <a:solidFill>
                  <a:schemeClr val="accent5">
                    <a:lumMod val="50000"/>
                  </a:schemeClr>
                </a:solidFill>
                <a:latin typeface="Algerian" panose="04020705040A02060702" pitchFamily="82" charset="0"/>
              </a:rPr>
              <a:t>: μ</a:t>
            </a:r>
            <a:r>
              <a:rPr lang="en-US" sz="2400" baseline="-25000" dirty="0">
                <a:solidFill>
                  <a:schemeClr val="accent5">
                    <a:lumMod val="50000"/>
                  </a:schemeClr>
                </a:solidFill>
                <a:latin typeface="Algerian" panose="04020705040A02060702" pitchFamily="82" charset="0"/>
              </a:rPr>
              <a:t>1</a:t>
            </a:r>
            <a:r>
              <a:rPr lang="en-US" sz="2400" dirty="0">
                <a:solidFill>
                  <a:schemeClr val="accent5">
                    <a:lumMod val="50000"/>
                  </a:schemeClr>
                </a:solidFill>
                <a:latin typeface="Algerian" panose="04020705040A02060702" pitchFamily="82" charset="0"/>
              </a:rPr>
              <a:t> = μ</a:t>
            </a:r>
            <a:r>
              <a:rPr lang="en-US" sz="2400" baseline="-25000" dirty="0">
                <a:solidFill>
                  <a:schemeClr val="accent5">
                    <a:lumMod val="50000"/>
                  </a:schemeClr>
                </a:solidFill>
                <a:latin typeface="Algerian" panose="04020705040A02060702" pitchFamily="82" charset="0"/>
              </a:rPr>
              <a:t>2</a:t>
            </a:r>
            <a:r>
              <a:rPr lang="en-US" sz="2400" dirty="0">
                <a:solidFill>
                  <a:schemeClr val="accent5">
                    <a:lumMod val="50000"/>
                  </a:schemeClr>
                </a:solidFill>
                <a:latin typeface="Algerian" panose="04020705040A02060702" pitchFamily="82" charset="0"/>
              </a:rPr>
              <a:t> = μ</a:t>
            </a:r>
            <a:r>
              <a:rPr lang="en-US" sz="2400" baseline="-25000" dirty="0">
                <a:solidFill>
                  <a:schemeClr val="accent5">
                    <a:lumMod val="50000"/>
                  </a:schemeClr>
                </a:solidFill>
                <a:latin typeface="Algerian" panose="04020705040A02060702" pitchFamily="82" charset="0"/>
              </a:rPr>
              <a:t>3</a:t>
            </a:r>
            <a:r>
              <a:rPr lang="en-US" sz="2400" dirty="0">
                <a:solidFill>
                  <a:schemeClr val="accent5">
                    <a:lumMod val="50000"/>
                  </a:schemeClr>
                </a:solidFill>
                <a:latin typeface="Algerian" panose="04020705040A02060702" pitchFamily="82" charset="0"/>
              </a:rPr>
              <a:t> = μ</a:t>
            </a:r>
            <a:r>
              <a:rPr lang="en-US" sz="2400" baseline="-25000" dirty="0">
                <a:solidFill>
                  <a:schemeClr val="accent5">
                    <a:lumMod val="50000"/>
                  </a:schemeClr>
                </a:solidFill>
                <a:latin typeface="Algerian" panose="04020705040A02060702" pitchFamily="82" charset="0"/>
              </a:rPr>
              <a:t>4</a:t>
            </a:r>
            <a:r>
              <a:rPr lang="en-US" sz="2400" dirty="0">
                <a:solidFill>
                  <a:schemeClr val="accent5">
                    <a:lumMod val="50000"/>
                  </a:schemeClr>
                </a:solidFill>
                <a:latin typeface="Algerian" panose="04020705040A02060702" pitchFamily="82" charset="0"/>
              </a:rPr>
              <a:t>. For purposes of this example, we will use a sample of size three from each of the populations being studied. The data from our samples is:</a:t>
            </a:r>
          </a:p>
          <a:p>
            <a:pPr fontAlgn="base">
              <a:buFont typeface="Arial" panose="020B0604020202020204" pitchFamily="34" charset="0"/>
              <a:buChar char="•"/>
            </a:pPr>
            <a:r>
              <a:rPr lang="en-US" sz="2400" dirty="0">
                <a:solidFill>
                  <a:schemeClr val="accent5">
                    <a:lumMod val="50000"/>
                  </a:schemeClr>
                </a:solidFill>
                <a:latin typeface="Algerian" panose="04020705040A02060702" pitchFamily="82" charset="0"/>
              </a:rPr>
              <a:t>Sample from population #1: 12, 9, 12. This has a sample mean of 11.</a:t>
            </a:r>
          </a:p>
          <a:p>
            <a:pPr fontAlgn="base">
              <a:buFont typeface="Arial" panose="020B0604020202020204" pitchFamily="34" charset="0"/>
              <a:buChar char="•"/>
            </a:pPr>
            <a:r>
              <a:rPr lang="en-US" sz="2400" dirty="0">
                <a:solidFill>
                  <a:schemeClr val="accent5">
                    <a:lumMod val="50000"/>
                  </a:schemeClr>
                </a:solidFill>
                <a:latin typeface="Algerian" panose="04020705040A02060702" pitchFamily="82" charset="0"/>
              </a:rPr>
              <a:t>Sample from population #2: 7, 10, 13. This has a sample mean of 10.</a:t>
            </a:r>
          </a:p>
          <a:p>
            <a:pPr fontAlgn="base">
              <a:buFont typeface="Arial" panose="020B0604020202020204" pitchFamily="34" charset="0"/>
              <a:buChar char="•"/>
            </a:pPr>
            <a:r>
              <a:rPr lang="en-US" sz="2400" dirty="0">
                <a:solidFill>
                  <a:schemeClr val="accent5">
                    <a:lumMod val="50000"/>
                  </a:schemeClr>
                </a:solidFill>
                <a:latin typeface="Algerian" panose="04020705040A02060702" pitchFamily="82" charset="0"/>
              </a:rPr>
              <a:t>Sample from population #3: 5, 8, 11. This has a sample mean of 8.</a:t>
            </a:r>
          </a:p>
          <a:p>
            <a:pPr fontAlgn="base">
              <a:buFont typeface="Arial" panose="020B0604020202020204" pitchFamily="34" charset="0"/>
              <a:buChar char="•"/>
            </a:pPr>
            <a:r>
              <a:rPr lang="en-US" sz="2400" dirty="0">
                <a:solidFill>
                  <a:schemeClr val="accent5">
                    <a:lumMod val="50000"/>
                  </a:schemeClr>
                </a:solidFill>
                <a:latin typeface="Algerian" panose="04020705040A02060702" pitchFamily="82" charset="0"/>
              </a:rPr>
              <a:t>Sample from population #4: 5, 8, 8. This has a sample mean of 7.</a:t>
            </a:r>
          </a:p>
          <a:p>
            <a:pPr fontAlgn="base"/>
            <a:r>
              <a:rPr lang="en-US" sz="2400" dirty="0">
                <a:latin typeface="Algerian" panose="04020705040A02060702" pitchFamily="82" charset="0"/>
              </a:rPr>
              <a:t>The mean of all of the data is 9.</a:t>
            </a:r>
            <a:endParaRPr lang="en-US" sz="2400" b="0" i="0" dirty="0">
              <a:effectLst/>
              <a:latin typeface="Algerian" panose="04020705040A02060702" pitchFamily="82" charset="0"/>
            </a:endParaRPr>
          </a:p>
        </p:txBody>
      </p:sp>
    </p:spTree>
    <p:extLst>
      <p:ext uri="{BB962C8B-B14F-4D97-AF65-F5344CB8AC3E}">
        <p14:creationId xmlns:p14="http://schemas.microsoft.com/office/powerpoint/2010/main" val="79094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279401"/>
            <a:ext cx="8572500" cy="6001643"/>
          </a:xfrm>
          <a:prstGeom prst="rect">
            <a:avLst/>
          </a:prstGeom>
        </p:spPr>
        <p:txBody>
          <a:bodyPr wrap="square">
            <a:spAutoFit/>
          </a:bodyPr>
          <a:lstStyle/>
          <a:p>
            <a:pPr fontAlgn="base"/>
            <a:r>
              <a:rPr lang="en-US" sz="2400" dirty="0">
                <a:latin typeface="Algerian" panose="04020705040A02060702" pitchFamily="82" charset="0"/>
              </a:rPr>
              <a:t>Sum of Squares of </a:t>
            </a:r>
            <a:r>
              <a:rPr lang="en-US" sz="2400" dirty="0" smtClean="0">
                <a:latin typeface="Algerian" panose="04020705040A02060702" pitchFamily="82" charset="0"/>
              </a:rPr>
              <a:t>Error</a:t>
            </a:r>
          </a:p>
          <a:p>
            <a:pPr fontAlgn="base"/>
            <a:endParaRPr lang="en-US" sz="2400" b="1" dirty="0">
              <a:solidFill>
                <a:schemeClr val="accent5">
                  <a:lumMod val="50000"/>
                </a:schemeClr>
              </a:solidFill>
              <a:latin typeface="Algerian" panose="04020705040A02060702" pitchFamily="82" charset="0"/>
            </a:endParaRPr>
          </a:p>
          <a:p>
            <a:pPr fontAlgn="base"/>
            <a:endParaRPr lang="en-US" sz="2400" b="1" dirty="0">
              <a:solidFill>
                <a:schemeClr val="accent5">
                  <a:lumMod val="50000"/>
                </a:schemeClr>
              </a:solidFill>
              <a:latin typeface="Algerian" panose="04020705040A02060702" pitchFamily="82" charset="0"/>
            </a:endParaRPr>
          </a:p>
          <a:p>
            <a:pPr fontAlgn="base"/>
            <a:r>
              <a:rPr lang="en-US" sz="2400" dirty="0">
                <a:solidFill>
                  <a:schemeClr val="accent5">
                    <a:lumMod val="50000"/>
                  </a:schemeClr>
                </a:solidFill>
                <a:latin typeface="Algerian" panose="04020705040A02060702" pitchFamily="82" charset="0"/>
              </a:rPr>
              <a:t>We now calculate the sum of the squared deviations from each sample mean. This is called the sum of squares of error.</a:t>
            </a:r>
          </a:p>
          <a:p>
            <a:pPr fontAlgn="base">
              <a:buFont typeface="Arial" panose="020B0604020202020204" pitchFamily="34" charset="0"/>
              <a:buChar char="•"/>
            </a:pPr>
            <a:r>
              <a:rPr lang="en-US" sz="2400" dirty="0">
                <a:solidFill>
                  <a:schemeClr val="accent5">
                    <a:lumMod val="50000"/>
                  </a:schemeClr>
                </a:solidFill>
                <a:latin typeface="Algerian" panose="04020705040A02060702" pitchFamily="82" charset="0"/>
              </a:rPr>
              <a:t>For the sample from population #1: (12 – 11)</a:t>
            </a:r>
            <a:r>
              <a:rPr lang="en-US" sz="2400" baseline="30000" dirty="0">
                <a:solidFill>
                  <a:schemeClr val="accent5">
                    <a:lumMod val="50000"/>
                  </a:schemeClr>
                </a:solidFill>
                <a:latin typeface="Algerian" panose="04020705040A02060702" pitchFamily="82" charset="0"/>
              </a:rPr>
              <a:t>2</a:t>
            </a:r>
            <a:r>
              <a:rPr lang="en-US" sz="2400" dirty="0">
                <a:solidFill>
                  <a:schemeClr val="accent5">
                    <a:lumMod val="50000"/>
                  </a:schemeClr>
                </a:solidFill>
                <a:latin typeface="Algerian" panose="04020705040A02060702" pitchFamily="82" charset="0"/>
              </a:rPr>
              <a:t> + (9– 11)</a:t>
            </a:r>
            <a:r>
              <a:rPr lang="en-US" sz="2400" baseline="30000" dirty="0">
                <a:solidFill>
                  <a:schemeClr val="accent5">
                    <a:lumMod val="50000"/>
                  </a:schemeClr>
                </a:solidFill>
                <a:latin typeface="Algerian" panose="04020705040A02060702" pitchFamily="82" charset="0"/>
              </a:rPr>
              <a:t>2</a:t>
            </a:r>
            <a:r>
              <a:rPr lang="en-US" sz="2400" dirty="0">
                <a:solidFill>
                  <a:schemeClr val="accent5">
                    <a:lumMod val="50000"/>
                  </a:schemeClr>
                </a:solidFill>
                <a:latin typeface="Algerian" panose="04020705040A02060702" pitchFamily="82" charset="0"/>
              </a:rPr>
              <a:t> +(12 – 11)</a:t>
            </a:r>
            <a:r>
              <a:rPr lang="en-US" sz="2400" baseline="30000" dirty="0">
                <a:solidFill>
                  <a:schemeClr val="accent5">
                    <a:lumMod val="50000"/>
                  </a:schemeClr>
                </a:solidFill>
                <a:latin typeface="Algerian" panose="04020705040A02060702" pitchFamily="82" charset="0"/>
              </a:rPr>
              <a:t>2</a:t>
            </a:r>
            <a:r>
              <a:rPr lang="en-US" sz="2400" dirty="0">
                <a:solidFill>
                  <a:schemeClr val="accent5">
                    <a:lumMod val="50000"/>
                  </a:schemeClr>
                </a:solidFill>
                <a:latin typeface="Algerian" panose="04020705040A02060702" pitchFamily="82" charset="0"/>
              </a:rPr>
              <a:t> = 6</a:t>
            </a:r>
          </a:p>
          <a:p>
            <a:pPr fontAlgn="base">
              <a:buFont typeface="Arial" panose="020B0604020202020204" pitchFamily="34" charset="0"/>
              <a:buChar char="•"/>
            </a:pPr>
            <a:r>
              <a:rPr lang="en-US" sz="2400" dirty="0">
                <a:solidFill>
                  <a:schemeClr val="accent5">
                    <a:lumMod val="50000"/>
                  </a:schemeClr>
                </a:solidFill>
                <a:latin typeface="Algerian" panose="04020705040A02060702" pitchFamily="82" charset="0"/>
              </a:rPr>
              <a:t>For the sample from population #2: (7 – 10)</a:t>
            </a:r>
            <a:r>
              <a:rPr lang="en-US" sz="2400" baseline="30000" dirty="0">
                <a:solidFill>
                  <a:schemeClr val="accent5">
                    <a:lumMod val="50000"/>
                  </a:schemeClr>
                </a:solidFill>
                <a:latin typeface="Algerian" panose="04020705040A02060702" pitchFamily="82" charset="0"/>
              </a:rPr>
              <a:t>2</a:t>
            </a:r>
            <a:r>
              <a:rPr lang="en-US" sz="2400" dirty="0">
                <a:solidFill>
                  <a:schemeClr val="accent5">
                    <a:lumMod val="50000"/>
                  </a:schemeClr>
                </a:solidFill>
                <a:latin typeface="Algerian" panose="04020705040A02060702" pitchFamily="82" charset="0"/>
              </a:rPr>
              <a:t> + (10– 10)</a:t>
            </a:r>
            <a:r>
              <a:rPr lang="en-US" sz="2400" baseline="30000" dirty="0">
                <a:solidFill>
                  <a:schemeClr val="accent5">
                    <a:lumMod val="50000"/>
                  </a:schemeClr>
                </a:solidFill>
                <a:latin typeface="Algerian" panose="04020705040A02060702" pitchFamily="82" charset="0"/>
              </a:rPr>
              <a:t>2</a:t>
            </a:r>
            <a:r>
              <a:rPr lang="en-US" sz="2400" dirty="0">
                <a:solidFill>
                  <a:schemeClr val="accent5">
                    <a:lumMod val="50000"/>
                  </a:schemeClr>
                </a:solidFill>
                <a:latin typeface="Algerian" panose="04020705040A02060702" pitchFamily="82" charset="0"/>
              </a:rPr>
              <a:t> +(13 – 10)</a:t>
            </a:r>
            <a:r>
              <a:rPr lang="en-US" sz="2400" baseline="30000" dirty="0">
                <a:solidFill>
                  <a:schemeClr val="accent5">
                    <a:lumMod val="50000"/>
                  </a:schemeClr>
                </a:solidFill>
                <a:latin typeface="Algerian" panose="04020705040A02060702" pitchFamily="82" charset="0"/>
              </a:rPr>
              <a:t>2</a:t>
            </a:r>
            <a:r>
              <a:rPr lang="en-US" sz="2400" dirty="0">
                <a:solidFill>
                  <a:schemeClr val="accent5">
                    <a:lumMod val="50000"/>
                  </a:schemeClr>
                </a:solidFill>
                <a:latin typeface="Algerian" panose="04020705040A02060702" pitchFamily="82" charset="0"/>
              </a:rPr>
              <a:t> = 18</a:t>
            </a:r>
          </a:p>
          <a:p>
            <a:pPr fontAlgn="base">
              <a:buFont typeface="Arial" panose="020B0604020202020204" pitchFamily="34" charset="0"/>
              <a:buChar char="•"/>
            </a:pPr>
            <a:r>
              <a:rPr lang="en-US" sz="2400" dirty="0">
                <a:solidFill>
                  <a:schemeClr val="accent5">
                    <a:lumMod val="50000"/>
                  </a:schemeClr>
                </a:solidFill>
                <a:latin typeface="Algerian" panose="04020705040A02060702" pitchFamily="82" charset="0"/>
              </a:rPr>
              <a:t>For the sample from population #3: (5 – 8)</a:t>
            </a:r>
            <a:r>
              <a:rPr lang="en-US" sz="2400" baseline="30000" dirty="0">
                <a:solidFill>
                  <a:schemeClr val="accent5">
                    <a:lumMod val="50000"/>
                  </a:schemeClr>
                </a:solidFill>
                <a:latin typeface="Algerian" panose="04020705040A02060702" pitchFamily="82" charset="0"/>
              </a:rPr>
              <a:t>2</a:t>
            </a:r>
            <a:r>
              <a:rPr lang="en-US" sz="2400" dirty="0">
                <a:solidFill>
                  <a:schemeClr val="accent5">
                    <a:lumMod val="50000"/>
                  </a:schemeClr>
                </a:solidFill>
                <a:latin typeface="Algerian" panose="04020705040A02060702" pitchFamily="82" charset="0"/>
              </a:rPr>
              <a:t> + (8 – 8)</a:t>
            </a:r>
            <a:r>
              <a:rPr lang="en-US" sz="2400" baseline="30000" dirty="0">
                <a:solidFill>
                  <a:schemeClr val="accent5">
                    <a:lumMod val="50000"/>
                  </a:schemeClr>
                </a:solidFill>
                <a:latin typeface="Algerian" panose="04020705040A02060702" pitchFamily="82" charset="0"/>
              </a:rPr>
              <a:t>2</a:t>
            </a:r>
            <a:r>
              <a:rPr lang="en-US" sz="2400" dirty="0">
                <a:solidFill>
                  <a:schemeClr val="accent5">
                    <a:lumMod val="50000"/>
                  </a:schemeClr>
                </a:solidFill>
                <a:latin typeface="Algerian" panose="04020705040A02060702" pitchFamily="82" charset="0"/>
              </a:rPr>
              <a:t> +(11 – 8)</a:t>
            </a:r>
            <a:r>
              <a:rPr lang="en-US" sz="2400" baseline="30000" dirty="0">
                <a:solidFill>
                  <a:schemeClr val="accent5">
                    <a:lumMod val="50000"/>
                  </a:schemeClr>
                </a:solidFill>
                <a:latin typeface="Algerian" panose="04020705040A02060702" pitchFamily="82" charset="0"/>
              </a:rPr>
              <a:t>2</a:t>
            </a:r>
            <a:r>
              <a:rPr lang="en-US" sz="2400" dirty="0">
                <a:solidFill>
                  <a:schemeClr val="accent5">
                    <a:lumMod val="50000"/>
                  </a:schemeClr>
                </a:solidFill>
                <a:latin typeface="Algerian" panose="04020705040A02060702" pitchFamily="82" charset="0"/>
              </a:rPr>
              <a:t> = 18</a:t>
            </a:r>
          </a:p>
          <a:p>
            <a:pPr fontAlgn="base">
              <a:buFont typeface="Arial" panose="020B0604020202020204" pitchFamily="34" charset="0"/>
              <a:buChar char="•"/>
            </a:pPr>
            <a:r>
              <a:rPr lang="en-US" sz="2400" dirty="0">
                <a:solidFill>
                  <a:schemeClr val="accent5">
                    <a:lumMod val="50000"/>
                  </a:schemeClr>
                </a:solidFill>
                <a:latin typeface="Algerian" panose="04020705040A02060702" pitchFamily="82" charset="0"/>
              </a:rPr>
              <a:t>For the sample from population #4: (5 – 7)</a:t>
            </a:r>
            <a:r>
              <a:rPr lang="en-US" sz="2400" baseline="30000" dirty="0">
                <a:solidFill>
                  <a:schemeClr val="accent5">
                    <a:lumMod val="50000"/>
                  </a:schemeClr>
                </a:solidFill>
                <a:latin typeface="Algerian" panose="04020705040A02060702" pitchFamily="82" charset="0"/>
              </a:rPr>
              <a:t>2</a:t>
            </a:r>
            <a:r>
              <a:rPr lang="en-US" sz="2400" dirty="0">
                <a:solidFill>
                  <a:schemeClr val="accent5">
                    <a:lumMod val="50000"/>
                  </a:schemeClr>
                </a:solidFill>
                <a:latin typeface="Algerian" panose="04020705040A02060702" pitchFamily="82" charset="0"/>
              </a:rPr>
              <a:t> + (8 – 7)</a:t>
            </a:r>
            <a:r>
              <a:rPr lang="en-US" sz="2400" baseline="30000" dirty="0">
                <a:solidFill>
                  <a:schemeClr val="accent5">
                    <a:lumMod val="50000"/>
                  </a:schemeClr>
                </a:solidFill>
                <a:latin typeface="Algerian" panose="04020705040A02060702" pitchFamily="82" charset="0"/>
              </a:rPr>
              <a:t>2</a:t>
            </a:r>
            <a:r>
              <a:rPr lang="en-US" sz="2400" dirty="0">
                <a:solidFill>
                  <a:schemeClr val="accent5">
                    <a:lumMod val="50000"/>
                  </a:schemeClr>
                </a:solidFill>
                <a:latin typeface="Algerian" panose="04020705040A02060702" pitchFamily="82" charset="0"/>
              </a:rPr>
              <a:t> +(8 – 7)</a:t>
            </a:r>
            <a:r>
              <a:rPr lang="en-US" sz="2400" baseline="30000" dirty="0">
                <a:solidFill>
                  <a:schemeClr val="accent5">
                    <a:lumMod val="50000"/>
                  </a:schemeClr>
                </a:solidFill>
                <a:latin typeface="Algerian" panose="04020705040A02060702" pitchFamily="82" charset="0"/>
              </a:rPr>
              <a:t>2</a:t>
            </a:r>
            <a:r>
              <a:rPr lang="en-US" sz="2400" dirty="0">
                <a:solidFill>
                  <a:schemeClr val="accent5">
                    <a:lumMod val="50000"/>
                  </a:schemeClr>
                </a:solidFill>
                <a:latin typeface="Algerian" panose="04020705040A02060702" pitchFamily="82" charset="0"/>
              </a:rPr>
              <a:t> = 6.</a:t>
            </a:r>
          </a:p>
          <a:p>
            <a:pPr fontAlgn="base"/>
            <a:r>
              <a:rPr lang="en-US" sz="2400" dirty="0">
                <a:solidFill>
                  <a:schemeClr val="accent5">
                    <a:lumMod val="50000"/>
                  </a:schemeClr>
                </a:solidFill>
                <a:latin typeface="Algerian" panose="04020705040A02060702" pitchFamily="82" charset="0"/>
              </a:rPr>
              <a:t>We then add all of these sum of squared deviations and obtain 6 + 18 + 18 + 6 = 48.</a:t>
            </a:r>
            <a:endParaRPr lang="en-US" sz="2400" b="0" i="0" dirty="0">
              <a:solidFill>
                <a:schemeClr val="accent5">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3341630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720840"/>
            <a:ext cx="9893300" cy="3785652"/>
          </a:xfrm>
          <a:prstGeom prst="rect">
            <a:avLst/>
          </a:prstGeom>
        </p:spPr>
        <p:txBody>
          <a:bodyPr wrap="square">
            <a:spAutoFit/>
          </a:bodyPr>
          <a:lstStyle/>
          <a:p>
            <a:pPr fontAlgn="base"/>
            <a:r>
              <a:rPr lang="en-US" sz="2000" dirty="0">
                <a:latin typeface="Algerian" panose="04020705040A02060702" pitchFamily="82" charset="0"/>
              </a:rPr>
              <a:t>Sum of Squares of </a:t>
            </a:r>
            <a:r>
              <a:rPr lang="en-US" sz="2000" dirty="0" smtClean="0">
                <a:latin typeface="Algerian" panose="04020705040A02060702" pitchFamily="82" charset="0"/>
              </a:rPr>
              <a:t>Treatment</a:t>
            </a:r>
          </a:p>
          <a:p>
            <a:pPr fontAlgn="base"/>
            <a:endParaRPr lang="en-US" sz="2000" b="1" dirty="0">
              <a:solidFill>
                <a:schemeClr val="accent5">
                  <a:lumMod val="50000"/>
                </a:schemeClr>
              </a:solidFill>
              <a:latin typeface="Algerian" panose="04020705040A02060702" pitchFamily="82" charset="0"/>
            </a:endParaRPr>
          </a:p>
          <a:p>
            <a:pPr fontAlgn="base"/>
            <a:endParaRPr lang="en-US" sz="2000" b="1" dirty="0">
              <a:solidFill>
                <a:schemeClr val="accent5">
                  <a:lumMod val="50000"/>
                </a:schemeClr>
              </a:solidFill>
              <a:latin typeface="Algerian" panose="04020705040A02060702" pitchFamily="82" charset="0"/>
            </a:endParaRPr>
          </a:p>
          <a:p>
            <a:pPr fontAlgn="base"/>
            <a:r>
              <a:rPr lang="en-US" sz="2000" dirty="0">
                <a:solidFill>
                  <a:schemeClr val="accent5">
                    <a:lumMod val="50000"/>
                  </a:schemeClr>
                </a:solidFill>
                <a:latin typeface="Algerian" panose="04020705040A02060702" pitchFamily="82" charset="0"/>
              </a:rPr>
              <a:t>Now we calculate the sum of squares of treatment. Here we look at the squared deviations of each sample mean from the overall mean, and multiply this number by one less than the number of populations:</a:t>
            </a:r>
          </a:p>
          <a:p>
            <a:pPr fontAlgn="base"/>
            <a:r>
              <a:rPr lang="en-US" sz="2000" dirty="0">
                <a:solidFill>
                  <a:schemeClr val="accent5">
                    <a:lumMod val="50000"/>
                  </a:schemeClr>
                </a:solidFill>
                <a:latin typeface="Algerian" panose="04020705040A02060702" pitchFamily="82" charset="0"/>
              </a:rPr>
              <a:t>3[(11 – 9)</a:t>
            </a:r>
            <a:r>
              <a:rPr lang="en-US" sz="2000" baseline="30000" dirty="0">
                <a:solidFill>
                  <a:schemeClr val="accent5">
                    <a:lumMod val="50000"/>
                  </a:schemeClr>
                </a:solidFill>
                <a:latin typeface="Algerian" panose="04020705040A02060702" pitchFamily="82" charset="0"/>
              </a:rPr>
              <a:t>2</a:t>
            </a:r>
            <a:r>
              <a:rPr lang="en-US" sz="2000" dirty="0">
                <a:solidFill>
                  <a:schemeClr val="accent5">
                    <a:lumMod val="50000"/>
                  </a:schemeClr>
                </a:solidFill>
                <a:latin typeface="Algerian" panose="04020705040A02060702" pitchFamily="82" charset="0"/>
              </a:rPr>
              <a:t> + (10 – 9)</a:t>
            </a:r>
            <a:r>
              <a:rPr lang="en-US" sz="2000" baseline="30000" dirty="0">
                <a:solidFill>
                  <a:schemeClr val="accent5">
                    <a:lumMod val="50000"/>
                  </a:schemeClr>
                </a:solidFill>
                <a:latin typeface="Algerian" panose="04020705040A02060702" pitchFamily="82" charset="0"/>
              </a:rPr>
              <a:t>2</a:t>
            </a:r>
            <a:r>
              <a:rPr lang="en-US" sz="2000" dirty="0">
                <a:solidFill>
                  <a:schemeClr val="accent5">
                    <a:lumMod val="50000"/>
                  </a:schemeClr>
                </a:solidFill>
                <a:latin typeface="Algerian" panose="04020705040A02060702" pitchFamily="82" charset="0"/>
              </a:rPr>
              <a:t> +(8 – 9)</a:t>
            </a:r>
            <a:r>
              <a:rPr lang="en-US" sz="2000" baseline="30000" dirty="0">
                <a:solidFill>
                  <a:schemeClr val="accent5">
                    <a:lumMod val="50000"/>
                  </a:schemeClr>
                </a:solidFill>
                <a:latin typeface="Algerian" panose="04020705040A02060702" pitchFamily="82" charset="0"/>
              </a:rPr>
              <a:t>2</a:t>
            </a:r>
            <a:r>
              <a:rPr lang="en-US" sz="2000" dirty="0">
                <a:solidFill>
                  <a:schemeClr val="accent5">
                    <a:lumMod val="50000"/>
                  </a:schemeClr>
                </a:solidFill>
                <a:latin typeface="Algerian" panose="04020705040A02060702" pitchFamily="82" charset="0"/>
              </a:rPr>
              <a:t> + (7 – 9)</a:t>
            </a:r>
            <a:r>
              <a:rPr lang="en-US" sz="2000" baseline="30000" dirty="0">
                <a:solidFill>
                  <a:schemeClr val="accent5">
                    <a:lumMod val="50000"/>
                  </a:schemeClr>
                </a:solidFill>
                <a:latin typeface="Algerian" panose="04020705040A02060702" pitchFamily="82" charset="0"/>
              </a:rPr>
              <a:t>2</a:t>
            </a:r>
            <a:r>
              <a:rPr lang="en-US" sz="2000" dirty="0">
                <a:solidFill>
                  <a:schemeClr val="accent5">
                    <a:lumMod val="50000"/>
                  </a:schemeClr>
                </a:solidFill>
                <a:latin typeface="Algerian" panose="04020705040A02060702" pitchFamily="82" charset="0"/>
              </a:rPr>
              <a:t>] = 3[4 + 1 + 1 + 4] = 30.</a:t>
            </a:r>
          </a:p>
          <a:p>
            <a:pPr fontAlgn="base"/>
            <a:r>
              <a:rPr lang="en-US" sz="2000" dirty="0">
                <a:solidFill>
                  <a:schemeClr val="accent5">
                    <a:lumMod val="50000"/>
                  </a:schemeClr>
                </a:solidFill>
                <a:latin typeface="Algerian" panose="04020705040A02060702" pitchFamily="82" charset="0"/>
              </a:rPr>
              <a:t>Degrees of Freedom</a:t>
            </a:r>
            <a:endParaRPr lang="en-US" sz="2000" b="1" dirty="0">
              <a:solidFill>
                <a:schemeClr val="accent5">
                  <a:lumMod val="50000"/>
                </a:schemeClr>
              </a:solidFill>
              <a:latin typeface="Algerian" panose="04020705040A02060702" pitchFamily="82" charset="0"/>
            </a:endParaRPr>
          </a:p>
          <a:p>
            <a:pPr fontAlgn="base"/>
            <a:r>
              <a:rPr lang="en-US" sz="2000" dirty="0">
                <a:solidFill>
                  <a:schemeClr val="accent5">
                    <a:lumMod val="50000"/>
                  </a:schemeClr>
                </a:solidFill>
                <a:latin typeface="Algerian" panose="04020705040A02060702" pitchFamily="82" charset="0"/>
              </a:rPr>
              <a:t>Before proceeding to the next step, we need the degrees of freedom. There are 12 data values and four samples. Thus the number of degrees of freedom of treatment is 4 – 1 = 3. The number of degrees of freedom of error is 12 – 4 = 8.</a:t>
            </a:r>
            <a:endParaRPr lang="en-US" sz="2000" b="0" i="0" dirty="0">
              <a:solidFill>
                <a:schemeClr val="accent5">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1522486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457200"/>
            <a:ext cx="8432800" cy="5262979"/>
          </a:xfrm>
          <a:prstGeom prst="rect">
            <a:avLst/>
          </a:prstGeom>
        </p:spPr>
        <p:txBody>
          <a:bodyPr wrap="square">
            <a:spAutoFit/>
          </a:bodyPr>
          <a:lstStyle/>
          <a:p>
            <a:pPr fontAlgn="base"/>
            <a:r>
              <a:rPr lang="en-US" sz="2400" dirty="0">
                <a:latin typeface="Algerian" panose="04020705040A02060702" pitchFamily="82" charset="0"/>
              </a:rPr>
              <a:t>Mean </a:t>
            </a:r>
            <a:r>
              <a:rPr lang="en-US" sz="2400" dirty="0" smtClean="0">
                <a:latin typeface="Algerian" panose="04020705040A02060702" pitchFamily="82" charset="0"/>
              </a:rPr>
              <a:t>Squares</a:t>
            </a:r>
          </a:p>
          <a:p>
            <a:pPr fontAlgn="base"/>
            <a:endParaRPr lang="en-US" sz="2400" b="1" dirty="0">
              <a:solidFill>
                <a:schemeClr val="accent5">
                  <a:lumMod val="50000"/>
                </a:schemeClr>
              </a:solidFill>
              <a:latin typeface="Algerian" panose="04020705040A02060702" pitchFamily="82" charset="0"/>
            </a:endParaRPr>
          </a:p>
          <a:p>
            <a:pPr fontAlgn="base"/>
            <a:endParaRPr lang="en-US" sz="2400" b="1" dirty="0" smtClean="0">
              <a:solidFill>
                <a:schemeClr val="accent5">
                  <a:lumMod val="50000"/>
                </a:schemeClr>
              </a:solidFill>
              <a:latin typeface="Algerian" panose="04020705040A02060702" pitchFamily="82" charset="0"/>
            </a:endParaRPr>
          </a:p>
          <a:p>
            <a:pPr fontAlgn="base"/>
            <a:endParaRPr lang="en-US" sz="2400" b="1" dirty="0">
              <a:solidFill>
                <a:schemeClr val="accent5">
                  <a:lumMod val="50000"/>
                </a:schemeClr>
              </a:solidFill>
              <a:latin typeface="Algerian" panose="04020705040A02060702" pitchFamily="82" charset="0"/>
            </a:endParaRPr>
          </a:p>
          <a:p>
            <a:pPr fontAlgn="base"/>
            <a:r>
              <a:rPr lang="en-US" sz="2400" dirty="0">
                <a:solidFill>
                  <a:schemeClr val="accent5">
                    <a:lumMod val="50000"/>
                  </a:schemeClr>
                </a:solidFill>
                <a:latin typeface="Algerian" panose="04020705040A02060702" pitchFamily="82" charset="0"/>
              </a:rPr>
              <a:t>We now divide our sum of squares by the appropriate number of degrees of freedom in order to obtain the mean squares.</a:t>
            </a:r>
          </a:p>
          <a:p>
            <a:pPr fontAlgn="base">
              <a:buFont typeface="Arial" panose="020B0604020202020204" pitchFamily="34" charset="0"/>
              <a:buChar char="•"/>
            </a:pPr>
            <a:r>
              <a:rPr lang="en-US" sz="2400" dirty="0">
                <a:solidFill>
                  <a:schemeClr val="accent5">
                    <a:lumMod val="50000"/>
                  </a:schemeClr>
                </a:solidFill>
                <a:latin typeface="Algerian" panose="04020705040A02060702" pitchFamily="82" charset="0"/>
              </a:rPr>
              <a:t>The mean square for treatment is 30 / 3 = 10.</a:t>
            </a:r>
          </a:p>
          <a:p>
            <a:pPr fontAlgn="base">
              <a:buFont typeface="Arial" panose="020B0604020202020204" pitchFamily="34" charset="0"/>
              <a:buChar char="•"/>
            </a:pPr>
            <a:r>
              <a:rPr lang="en-US" sz="2400" dirty="0">
                <a:solidFill>
                  <a:schemeClr val="accent5">
                    <a:lumMod val="50000"/>
                  </a:schemeClr>
                </a:solidFill>
                <a:latin typeface="Algerian" panose="04020705040A02060702" pitchFamily="82" charset="0"/>
              </a:rPr>
              <a:t>The mean square for error is 48 / 8 = 6.</a:t>
            </a:r>
          </a:p>
          <a:p>
            <a:pPr fontAlgn="base"/>
            <a:r>
              <a:rPr lang="en-US" sz="2400" dirty="0">
                <a:solidFill>
                  <a:schemeClr val="accent5">
                    <a:lumMod val="50000"/>
                  </a:schemeClr>
                </a:solidFill>
                <a:latin typeface="Algerian" panose="04020705040A02060702" pitchFamily="82" charset="0"/>
              </a:rPr>
              <a:t>The F-statistic</a:t>
            </a:r>
            <a:endParaRPr lang="en-US" sz="2400" b="1" dirty="0">
              <a:solidFill>
                <a:schemeClr val="accent5">
                  <a:lumMod val="50000"/>
                </a:schemeClr>
              </a:solidFill>
              <a:latin typeface="Algerian" panose="04020705040A02060702" pitchFamily="82" charset="0"/>
            </a:endParaRPr>
          </a:p>
          <a:p>
            <a:pPr fontAlgn="base"/>
            <a:r>
              <a:rPr lang="en-US" sz="2400" dirty="0">
                <a:solidFill>
                  <a:schemeClr val="accent5">
                    <a:lumMod val="50000"/>
                  </a:schemeClr>
                </a:solidFill>
                <a:latin typeface="Algerian" panose="04020705040A02060702" pitchFamily="82" charset="0"/>
              </a:rPr>
              <a:t>The final step of this is to divide the mean square for treatment by the mean square for error. This is the F-statistic from the data. Thus for our example F = 10/6 = 5/3 = 1.667.</a:t>
            </a:r>
            <a:endParaRPr lang="en-US" sz="2400" b="0" i="0" dirty="0">
              <a:solidFill>
                <a:schemeClr val="accent5">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144572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Analysis of Variance</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solidFill>
                  <a:schemeClr val="accent1">
                    <a:lumMod val="50000"/>
                  </a:schemeClr>
                </a:solidFill>
                <a:latin typeface="Algerian" panose="04020705040A02060702" pitchFamily="82" charset="0"/>
              </a:rPr>
              <a:t>Analysis of Variance also termed as ANOVA. It is procedure followed by </a:t>
            </a:r>
            <a:r>
              <a:rPr lang="en-US" dirty="0" err="1">
                <a:solidFill>
                  <a:schemeClr val="accent1">
                    <a:lumMod val="50000"/>
                  </a:schemeClr>
                </a:solidFill>
                <a:latin typeface="Algerian" panose="04020705040A02060702" pitchFamily="82" charset="0"/>
              </a:rPr>
              <a:t>statisticans</a:t>
            </a:r>
            <a:r>
              <a:rPr lang="en-US" dirty="0">
                <a:solidFill>
                  <a:schemeClr val="accent1">
                    <a:lumMod val="50000"/>
                  </a:schemeClr>
                </a:solidFill>
                <a:latin typeface="Algerian" panose="04020705040A02060702" pitchFamily="82" charset="0"/>
              </a:rPr>
              <a:t> to check the potential difference between scale-level dependent variable by a nominal-level variable having two or more categories. It was developed by Ronald Fisher in 1918 and it extends t-test and z-test which compares only nominal level variable to have just two categories</a:t>
            </a:r>
            <a:endParaRPr lang="en-IN"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2031743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latin typeface="Algerian" panose="04020705040A02060702" pitchFamily="82" charset="0"/>
              </a:rPr>
              <a:t>Statistics </a:t>
            </a:r>
            <a:r>
              <a:rPr lang="en-IN" b="1" dirty="0">
                <a:latin typeface="Algerian" panose="04020705040A02060702" pitchFamily="82" charset="0"/>
              </a:rPr>
              <a:t>- Arithmetic Mean</a:t>
            </a:r>
          </a:p>
        </p:txBody>
      </p:sp>
      <p:sp>
        <p:nvSpPr>
          <p:cNvPr id="5" name="Rectangle 3"/>
          <p:cNvSpPr>
            <a:spLocks noGrp="1" noChangeArrowheads="1"/>
          </p:cNvSpPr>
          <p:nvPr>
            <p:ph idx="1"/>
          </p:nvPr>
        </p:nvSpPr>
        <p:spPr bwMode="auto">
          <a:xfrm>
            <a:off x="673100" y="1387693"/>
            <a:ext cx="10871200"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Arithmetic Mean in the most common and easily understood measure of central tendency.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We can define mean as the value obtained by dividing the sum of measurements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with the number of measurements contained in the data set and is denoted by the symbol x¯</a:t>
            </a:r>
            <a:r>
              <a:rPr lang="en-US" altLang="en-US" sz="1800" dirty="0" smtClean="0">
                <a:solidFill>
                  <a:schemeClr val="accent5">
                    <a:lumMod val="50000"/>
                  </a:schemeClr>
                </a:solidFill>
                <a:latin typeface="Algerian" panose="04020705040A02060702" pitchFamily="82" charset="0"/>
                <a:cs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5">
                  <a:lumMod val="50000"/>
                </a:schemeClr>
              </a:solidFill>
              <a:effectLst/>
              <a:latin typeface="Algerian" panose="04020705040A02060702" pitchFamily="82"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smtClean="0">
              <a:solidFill>
                <a:schemeClr val="accent5">
                  <a:lumMod val="50000"/>
                </a:schemeClr>
              </a:solidFill>
              <a:latin typeface="Algerian" panose="04020705040A02060702" pitchFamily="82" charset="0"/>
              <a:cs typeface="Arial" panose="020B0604020202020204" pitchFamily="34" charset="0"/>
            </a:endParaRPr>
          </a:p>
          <a:p>
            <a:r>
              <a:rPr lang="en-US" sz="1800" dirty="0">
                <a:solidFill>
                  <a:schemeClr val="accent5">
                    <a:lumMod val="50000"/>
                  </a:schemeClr>
                </a:solidFill>
                <a:latin typeface="Algerian" panose="04020705040A02060702" pitchFamily="82" charset="0"/>
              </a:rPr>
              <a:t>We're going to discuss methods to compute the </a:t>
            </a:r>
            <a:r>
              <a:rPr lang="en-US" sz="1800" b="1" dirty="0">
                <a:solidFill>
                  <a:schemeClr val="accent5">
                    <a:lumMod val="50000"/>
                  </a:schemeClr>
                </a:solidFill>
                <a:latin typeface="Algerian" panose="04020705040A02060702" pitchFamily="82" charset="0"/>
              </a:rPr>
              <a:t>Arithmetic Mean</a:t>
            </a:r>
            <a:r>
              <a:rPr lang="en-US" sz="1800" dirty="0">
                <a:solidFill>
                  <a:schemeClr val="accent5">
                    <a:lumMod val="50000"/>
                  </a:schemeClr>
                </a:solidFill>
                <a:latin typeface="Algerian" panose="04020705040A02060702" pitchFamily="82" charset="0"/>
              </a:rPr>
              <a:t> for three types of series:</a:t>
            </a:r>
          </a:p>
          <a:p>
            <a:r>
              <a:rPr lang="en-US" sz="1800" dirty="0">
                <a:solidFill>
                  <a:schemeClr val="accent5">
                    <a:lumMod val="50000"/>
                  </a:schemeClr>
                </a:solidFill>
                <a:latin typeface="Algerian" panose="04020705040A02060702" pitchFamily="82" charset="0"/>
                <a:hlinkClick r:id="rId2"/>
              </a:rPr>
              <a:t>Individual Data Series</a:t>
            </a:r>
            <a:endParaRPr lang="en-US" sz="1800" dirty="0">
              <a:solidFill>
                <a:schemeClr val="accent5">
                  <a:lumMod val="50000"/>
                </a:schemeClr>
              </a:solidFill>
              <a:latin typeface="Algerian" panose="04020705040A02060702" pitchFamily="82" charset="0"/>
            </a:endParaRPr>
          </a:p>
          <a:p>
            <a:r>
              <a:rPr lang="en-US" sz="1800" dirty="0">
                <a:solidFill>
                  <a:schemeClr val="accent5">
                    <a:lumMod val="50000"/>
                  </a:schemeClr>
                </a:solidFill>
                <a:latin typeface="Algerian" panose="04020705040A02060702" pitchFamily="82" charset="0"/>
                <a:hlinkClick r:id="rId3"/>
              </a:rPr>
              <a:t>Discrete Data Series</a:t>
            </a:r>
            <a:endParaRPr lang="en-US" sz="1800" dirty="0">
              <a:solidFill>
                <a:schemeClr val="accent5">
                  <a:lumMod val="50000"/>
                </a:schemeClr>
              </a:solidFill>
              <a:latin typeface="Algerian" panose="04020705040A02060702" pitchFamily="82" charset="0"/>
            </a:endParaRPr>
          </a:p>
          <a:p>
            <a:r>
              <a:rPr lang="en-US" sz="1800" dirty="0">
                <a:solidFill>
                  <a:schemeClr val="accent5">
                    <a:lumMod val="50000"/>
                  </a:schemeClr>
                </a:solidFill>
                <a:latin typeface="Algerian" panose="04020705040A02060702" pitchFamily="82" charset="0"/>
                <a:hlinkClick r:id="rId4"/>
              </a:rPr>
              <a:t>Continuous Data Series</a:t>
            </a:r>
            <a:endParaRPr lang="en-US" sz="1800" dirty="0">
              <a:solidFill>
                <a:schemeClr val="accent5">
                  <a:lumMod val="50000"/>
                </a:schemeClr>
              </a:solidFill>
              <a:latin typeface="Algerian" panose="04020705040A02060702" pitchFamily="82"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smtClean="0">
              <a:solidFill>
                <a:srgbClr val="000000"/>
              </a:solidFill>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29816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901"/>
            <a:ext cx="10515600" cy="1028700"/>
          </a:xfrm>
        </p:spPr>
        <p:txBody>
          <a:bodyPr>
            <a:normAutofit fontScale="90000"/>
          </a:bodyPr>
          <a:lstStyle/>
          <a:p>
            <a:pPr lvl="0"/>
            <a:r>
              <a:rPr lang="en-US" altLang="en-US" dirty="0" smtClean="0">
                <a:solidFill>
                  <a:schemeClr val="accent5">
                    <a:lumMod val="50000"/>
                  </a:schemeClr>
                </a:solidFill>
                <a:latin typeface="Algerian" panose="04020705040A02060702" pitchFamily="82" charset="0"/>
                <a:cs typeface="Arial" panose="020B0604020202020204" pitchFamily="34" charset="0"/>
              </a:rPr>
              <a:t>                          </a:t>
            </a:r>
            <a:r>
              <a:rPr lang="en-US" altLang="en-US" dirty="0" smtClean="0">
                <a:latin typeface="Algerian" panose="04020705040A02060702" pitchFamily="82" charset="0"/>
                <a:cs typeface="Arial" panose="020B0604020202020204" pitchFamily="34" charset="0"/>
              </a:rPr>
              <a:t>Data </a:t>
            </a:r>
            <a:r>
              <a:rPr lang="en-US" altLang="en-US" dirty="0">
                <a:latin typeface="Algerian" panose="04020705040A02060702" pitchFamily="82" charset="0"/>
                <a:cs typeface="Arial" panose="020B0604020202020204" pitchFamily="34" charset="0"/>
              </a:rPr>
              <a:t>Series</a:t>
            </a:r>
            <a:r>
              <a:rPr lang="en-US" altLang="en-US" dirty="0">
                <a:solidFill>
                  <a:schemeClr val="accent5">
                    <a:lumMod val="50000"/>
                  </a:schemeClr>
                </a:solidFill>
                <a:latin typeface="Algerian" panose="04020705040A02060702" pitchFamily="82" charset="0"/>
                <a:cs typeface="Arial" panose="020B0604020202020204" pitchFamily="34" charset="0"/>
              </a:rPr>
              <a:t/>
            </a:r>
            <a:br>
              <a:rPr lang="en-US" altLang="en-US" dirty="0">
                <a:solidFill>
                  <a:schemeClr val="accent5">
                    <a:lumMod val="50000"/>
                  </a:schemeClr>
                </a:solidFill>
                <a:latin typeface="Algerian" panose="04020705040A02060702" pitchFamily="82" charset="0"/>
                <a:cs typeface="Arial" panose="020B0604020202020204" pitchFamily="34" charset="0"/>
              </a:rPr>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5828248"/>
              </p:ext>
            </p:extLst>
          </p:nvPr>
        </p:nvGraphicFramePr>
        <p:xfrm>
          <a:off x="3772956" y="60537196"/>
          <a:ext cx="4882572" cy="1496270"/>
        </p:xfrm>
        <a:graphic>
          <a:graphicData uri="http://schemas.openxmlformats.org/drawingml/2006/table">
            <a:tbl>
              <a:tblPr/>
              <a:tblGrid>
                <a:gridCol w="542508">
                  <a:extLst>
                    <a:ext uri="{9D8B030D-6E8A-4147-A177-3AD203B41FA5}">
                      <a16:colId xmlns:a16="http://schemas.microsoft.com/office/drawing/2014/main" val="844446027"/>
                    </a:ext>
                  </a:extLst>
                </a:gridCol>
                <a:gridCol w="542508">
                  <a:extLst>
                    <a:ext uri="{9D8B030D-6E8A-4147-A177-3AD203B41FA5}">
                      <a16:colId xmlns:a16="http://schemas.microsoft.com/office/drawing/2014/main" val="1206631741"/>
                    </a:ext>
                  </a:extLst>
                </a:gridCol>
                <a:gridCol w="542508">
                  <a:extLst>
                    <a:ext uri="{9D8B030D-6E8A-4147-A177-3AD203B41FA5}">
                      <a16:colId xmlns:a16="http://schemas.microsoft.com/office/drawing/2014/main" val="2795529806"/>
                    </a:ext>
                  </a:extLst>
                </a:gridCol>
                <a:gridCol w="542508">
                  <a:extLst>
                    <a:ext uri="{9D8B030D-6E8A-4147-A177-3AD203B41FA5}">
                      <a16:colId xmlns:a16="http://schemas.microsoft.com/office/drawing/2014/main" val="993805345"/>
                    </a:ext>
                  </a:extLst>
                </a:gridCol>
                <a:gridCol w="542508">
                  <a:extLst>
                    <a:ext uri="{9D8B030D-6E8A-4147-A177-3AD203B41FA5}">
                      <a16:colId xmlns:a16="http://schemas.microsoft.com/office/drawing/2014/main" val="2173150043"/>
                    </a:ext>
                  </a:extLst>
                </a:gridCol>
                <a:gridCol w="542508">
                  <a:extLst>
                    <a:ext uri="{9D8B030D-6E8A-4147-A177-3AD203B41FA5}">
                      <a16:colId xmlns:a16="http://schemas.microsoft.com/office/drawing/2014/main" val="2591160478"/>
                    </a:ext>
                  </a:extLst>
                </a:gridCol>
                <a:gridCol w="542508">
                  <a:extLst>
                    <a:ext uri="{9D8B030D-6E8A-4147-A177-3AD203B41FA5}">
                      <a16:colId xmlns:a16="http://schemas.microsoft.com/office/drawing/2014/main" val="1702414214"/>
                    </a:ext>
                  </a:extLst>
                </a:gridCol>
                <a:gridCol w="542508">
                  <a:extLst>
                    <a:ext uri="{9D8B030D-6E8A-4147-A177-3AD203B41FA5}">
                      <a16:colId xmlns:a16="http://schemas.microsoft.com/office/drawing/2014/main" val="170171252"/>
                    </a:ext>
                  </a:extLst>
                </a:gridCol>
                <a:gridCol w="542508">
                  <a:extLst>
                    <a:ext uri="{9D8B030D-6E8A-4147-A177-3AD203B41FA5}">
                      <a16:colId xmlns:a16="http://schemas.microsoft.com/office/drawing/2014/main" val="2578479112"/>
                    </a:ext>
                  </a:extLst>
                </a:gridCol>
              </a:tblGrid>
              <a:tr h="1496270">
                <a:tc>
                  <a:txBody>
                    <a:bodyPr/>
                    <a:lstStyle/>
                    <a:p>
                      <a:pPr algn="l"/>
                      <a:r>
                        <a:rPr lang="en-IN">
                          <a:effectLst/>
                        </a:rPr>
                        <a:t>Items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IN"/>
                        <a:t>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20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30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40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50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60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dirty="0"/>
                        <a:t>70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2655638182"/>
                  </a:ext>
                </a:extLst>
              </a:tr>
            </a:tbl>
          </a:graphicData>
        </a:graphic>
      </p:graphicFrame>
      <p:sp>
        <p:nvSpPr>
          <p:cNvPr id="5" name="Rectangle 1"/>
          <p:cNvSpPr>
            <a:spLocks noChangeArrowheads="1"/>
          </p:cNvSpPr>
          <p:nvPr/>
        </p:nvSpPr>
        <p:spPr bwMode="auto">
          <a:xfrm>
            <a:off x="1854200" y="1650810"/>
            <a:ext cx="8915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Individual Data Series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When data is given on individual basis. Following is an example of individual series: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chemeClr val="accent5">
                  <a:lumMod val="50000"/>
                </a:schemeClr>
              </a:solidFill>
              <a:latin typeface="Algerian" panose="04020705040A02060702" pitchFamily="82"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accent5">
                  <a:lumMod val="50000"/>
                </a:schemeClr>
              </a:solidFill>
              <a:effectLst/>
              <a:latin typeface="Algerian" panose="04020705040A02060702" pitchFamily="82"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401141697"/>
              </p:ext>
            </p:extLst>
          </p:nvPr>
        </p:nvGraphicFramePr>
        <p:xfrm>
          <a:off x="1943103" y="2540000"/>
          <a:ext cx="7491411" cy="787399"/>
        </p:xfrm>
        <a:graphic>
          <a:graphicData uri="http://schemas.openxmlformats.org/drawingml/2006/table">
            <a:tbl>
              <a:tblPr/>
              <a:tblGrid>
                <a:gridCol w="832379">
                  <a:extLst>
                    <a:ext uri="{9D8B030D-6E8A-4147-A177-3AD203B41FA5}">
                      <a16:colId xmlns:a16="http://schemas.microsoft.com/office/drawing/2014/main" val="521740576"/>
                    </a:ext>
                  </a:extLst>
                </a:gridCol>
                <a:gridCol w="832379">
                  <a:extLst>
                    <a:ext uri="{9D8B030D-6E8A-4147-A177-3AD203B41FA5}">
                      <a16:colId xmlns:a16="http://schemas.microsoft.com/office/drawing/2014/main" val="2193330688"/>
                    </a:ext>
                  </a:extLst>
                </a:gridCol>
                <a:gridCol w="832379">
                  <a:extLst>
                    <a:ext uri="{9D8B030D-6E8A-4147-A177-3AD203B41FA5}">
                      <a16:colId xmlns:a16="http://schemas.microsoft.com/office/drawing/2014/main" val="2877317021"/>
                    </a:ext>
                  </a:extLst>
                </a:gridCol>
                <a:gridCol w="832379">
                  <a:extLst>
                    <a:ext uri="{9D8B030D-6E8A-4147-A177-3AD203B41FA5}">
                      <a16:colId xmlns:a16="http://schemas.microsoft.com/office/drawing/2014/main" val="148254100"/>
                    </a:ext>
                  </a:extLst>
                </a:gridCol>
                <a:gridCol w="832379">
                  <a:extLst>
                    <a:ext uri="{9D8B030D-6E8A-4147-A177-3AD203B41FA5}">
                      <a16:colId xmlns:a16="http://schemas.microsoft.com/office/drawing/2014/main" val="2171780858"/>
                    </a:ext>
                  </a:extLst>
                </a:gridCol>
                <a:gridCol w="832379">
                  <a:extLst>
                    <a:ext uri="{9D8B030D-6E8A-4147-A177-3AD203B41FA5}">
                      <a16:colId xmlns:a16="http://schemas.microsoft.com/office/drawing/2014/main" val="1725488639"/>
                    </a:ext>
                  </a:extLst>
                </a:gridCol>
                <a:gridCol w="832379">
                  <a:extLst>
                    <a:ext uri="{9D8B030D-6E8A-4147-A177-3AD203B41FA5}">
                      <a16:colId xmlns:a16="http://schemas.microsoft.com/office/drawing/2014/main" val="417504873"/>
                    </a:ext>
                  </a:extLst>
                </a:gridCol>
                <a:gridCol w="832379">
                  <a:extLst>
                    <a:ext uri="{9D8B030D-6E8A-4147-A177-3AD203B41FA5}">
                      <a16:colId xmlns:a16="http://schemas.microsoft.com/office/drawing/2014/main" val="2765171845"/>
                    </a:ext>
                  </a:extLst>
                </a:gridCol>
                <a:gridCol w="832379">
                  <a:extLst>
                    <a:ext uri="{9D8B030D-6E8A-4147-A177-3AD203B41FA5}">
                      <a16:colId xmlns:a16="http://schemas.microsoft.com/office/drawing/2014/main" val="1322134782"/>
                    </a:ext>
                  </a:extLst>
                </a:gridCol>
              </a:tblGrid>
              <a:tr h="787399">
                <a:tc>
                  <a:txBody>
                    <a:bodyPr/>
                    <a:lstStyle/>
                    <a:p>
                      <a:pPr algn="l"/>
                      <a:r>
                        <a:rPr lang="en-IN" dirty="0">
                          <a:effectLst/>
                        </a:rPr>
                        <a:t>Items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IN"/>
                        <a:t>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20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dirty="0"/>
                        <a:t>30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40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50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60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dirty="0"/>
                        <a:t>70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363066605"/>
                  </a:ext>
                </a:extLst>
              </a:tr>
            </a:tbl>
          </a:graphicData>
        </a:graphic>
      </p:graphicFrame>
      <p:sp>
        <p:nvSpPr>
          <p:cNvPr id="7" name="Rectangle 6"/>
          <p:cNvSpPr/>
          <p:nvPr/>
        </p:nvSpPr>
        <p:spPr>
          <a:xfrm>
            <a:off x="1676399" y="3661347"/>
            <a:ext cx="8178801" cy="2154436"/>
          </a:xfrm>
          <a:prstGeom prst="rect">
            <a:avLst/>
          </a:prstGeom>
        </p:spPr>
        <p:txBody>
          <a:bodyPr wrap="square">
            <a:spAutoFit/>
          </a:bodyPr>
          <a:lstStyle/>
          <a:p>
            <a:endParaRPr lang="en-US" dirty="0" smtClean="0">
              <a:latin typeface="Arial" panose="020B0604020202020204" pitchFamily="34" charset="0"/>
            </a:endParaRPr>
          </a:p>
          <a:p>
            <a:endParaRPr lang="en-US" dirty="0">
              <a:latin typeface="Arial" panose="020B0604020202020204" pitchFamily="34" charset="0"/>
            </a:endParaRPr>
          </a:p>
          <a:p>
            <a:endParaRPr lang="en-US" dirty="0" smtClean="0">
              <a:latin typeface="Arial" panose="020B0604020202020204" pitchFamily="34" charset="0"/>
            </a:endParaRPr>
          </a:p>
          <a:p>
            <a:r>
              <a:rPr lang="en-US" sz="2000" dirty="0" smtClean="0">
                <a:solidFill>
                  <a:schemeClr val="accent5">
                    <a:lumMod val="50000"/>
                  </a:schemeClr>
                </a:solidFill>
                <a:latin typeface="Algerian" panose="04020705040A02060702" pitchFamily="82" charset="0"/>
              </a:rPr>
              <a:t>Discrete </a:t>
            </a:r>
            <a:r>
              <a:rPr lang="en-US" sz="2000" dirty="0">
                <a:solidFill>
                  <a:schemeClr val="accent5">
                    <a:lumMod val="50000"/>
                  </a:schemeClr>
                </a:solidFill>
                <a:latin typeface="Algerian" panose="04020705040A02060702" pitchFamily="82" charset="0"/>
              </a:rPr>
              <a:t>Data Series</a:t>
            </a:r>
          </a:p>
          <a:p>
            <a:pPr algn="just"/>
            <a:r>
              <a:rPr lang="en-US" sz="2000" dirty="0">
                <a:solidFill>
                  <a:schemeClr val="accent5">
                    <a:lumMod val="50000"/>
                  </a:schemeClr>
                </a:solidFill>
                <a:latin typeface="Algerian" panose="04020705040A02060702" pitchFamily="82" charset="0"/>
              </a:rPr>
              <a:t>When data is given </a:t>
            </a:r>
            <a:r>
              <a:rPr lang="en-US" sz="2000" dirty="0" err="1">
                <a:solidFill>
                  <a:schemeClr val="accent5">
                    <a:lumMod val="50000"/>
                  </a:schemeClr>
                </a:solidFill>
                <a:latin typeface="Algerian" panose="04020705040A02060702" pitchFamily="82" charset="0"/>
              </a:rPr>
              <a:t>alongwith</a:t>
            </a:r>
            <a:r>
              <a:rPr lang="en-US" sz="2000" dirty="0">
                <a:solidFill>
                  <a:schemeClr val="accent5">
                    <a:lumMod val="50000"/>
                  </a:schemeClr>
                </a:solidFill>
                <a:latin typeface="Algerian" panose="04020705040A02060702" pitchFamily="82" charset="0"/>
              </a:rPr>
              <a:t> their frequencies. Following is an example of discrete series</a:t>
            </a:r>
            <a:r>
              <a:rPr lang="en-US" sz="2000" dirty="0" smtClean="0">
                <a:solidFill>
                  <a:schemeClr val="accent5">
                    <a:lumMod val="50000"/>
                  </a:schemeClr>
                </a:solidFill>
                <a:latin typeface="Algerian" panose="04020705040A02060702" pitchFamily="82" charset="0"/>
              </a:rPr>
              <a:t>:</a:t>
            </a:r>
          </a:p>
          <a:p>
            <a:pPr algn="just"/>
            <a:endParaRPr lang="en-US" sz="2000" b="0" i="0" dirty="0">
              <a:solidFill>
                <a:schemeClr val="accent5">
                  <a:lumMod val="50000"/>
                </a:schemeClr>
              </a:solidFill>
              <a:effectLst/>
              <a:latin typeface="Algerian" panose="04020705040A02060702" pitchFamily="82"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331285215"/>
              </p:ext>
            </p:extLst>
          </p:nvPr>
        </p:nvGraphicFramePr>
        <p:xfrm>
          <a:off x="2757486" y="5575300"/>
          <a:ext cx="6677028" cy="1013460"/>
        </p:xfrm>
        <a:graphic>
          <a:graphicData uri="http://schemas.openxmlformats.org/drawingml/2006/table">
            <a:tbl>
              <a:tblPr/>
              <a:tblGrid>
                <a:gridCol w="741892">
                  <a:extLst>
                    <a:ext uri="{9D8B030D-6E8A-4147-A177-3AD203B41FA5}">
                      <a16:colId xmlns:a16="http://schemas.microsoft.com/office/drawing/2014/main" val="3709607858"/>
                    </a:ext>
                  </a:extLst>
                </a:gridCol>
                <a:gridCol w="741892">
                  <a:extLst>
                    <a:ext uri="{9D8B030D-6E8A-4147-A177-3AD203B41FA5}">
                      <a16:colId xmlns:a16="http://schemas.microsoft.com/office/drawing/2014/main" val="1666946754"/>
                    </a:ext>
                  </a:extLst>
                </a:gridCol>
                <a:gridCol w="741892">
                  <a:extLst>
                    <a:ext uri="{9D8B030D-6E8A-4147-A177-3AD203B41FA5}">
                      <a16:colId xmlns:a16="http://schemas.microsoft.com/office/drawing/2014/main" val="1753945677"/>
                    </a:ext>
                  </a:extLst>
                </a:gridCol>
                <a:gridCol w="741892">
                  <a:extLst>
                    <a:ext uri="{9D8B030D-6E8A-4147-A177-3AD203B41FA5}">
                      <a16:colId xmlns:a16="http://schemas.microsoft.com/office/drawing/2014/main" val="1506018855"/>
                    </a:ext>
                  </a:extLst>
                </a:gridCol>
                <a:gridCol w="741892">
                  <a:extLst>
                    <a:ext uri="{9D8B030D-6E8A-4147-A177-3AD203B41FA5}">
                      <a16:colId xmlns:a16="http://schemas.microsoft.com/office/drawing/2014/main" val="4011553263"/>
                    </a:ext>
                  </a:extLst>
                </a:gridCol>
                <a:gridCol w="741892">
                  <a:extLst>
                    <a:ext uri="{9D8B030D-6E8A-4147-A177-3AD203B41FA5}">
                      <a16:colId xmlns:a16="http://schemas.microsoft.com/office/drawing/2014/main" val="803853275"/>
                    </a:ext>
                  </a:extLst>
                </a:gridCol>
                <a:gridCol w="741892">
                  <a:extLst>
                    <a:ext uri="{9D8B030D-6E8A-4147-A177-3AD203B41FA5}">
                      <a16:colId xmlns:a16="http://schemas.microsoft.com/office/drawing/2014/main" val="333255769"/>
                    </a:ext>
                  </a:extLst>
                </a:gridCol>
                <a:gridCol w="741892">
                  <a:extLst>
                    <a:ext uri="{9D8B030D-6E8A-4147-A177-3AD203B41FA5}">
                      <a16:colId xmlns:a16="http://schemas.microsoft.com/office/drawing/2014/main" val="2922737271"/>
                    </a:ext>
                  </a:extLst>
                </a:gridCol>
                <a:gridCol w="741892">
                  <a:extLst>
                    <a:ext uri="{9D8B030D-6E8A-4147-A177-3AD203B41FA5}">
                      <a16:colId xmlns:a16="http://schemas.microsoft.com/office/drawing/2014/main" val="2370885630"/>
                    </a:ext>
                  </a:extLst>
                </a:gridCol>
              </a:tblGrid>
              <a:tr h="0">
                <a:tc>
                  <a:txBody>
                    <a:bodyPr/>
                    <a:lstStyle/>
                    <a:p>
                      <a:pPr algn="l"/>
                      <a:r>
                        <a:rPr lang="en-IN">
                          <a:effectLst/>
                        </a:rPr>
                        <a:t>Items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IN"/>
                        <a:t>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20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30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40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50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60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70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3652794635"/>
                  </a:ext>
                </a:extLst>
              </a:tr>
              <a:tr h="187961">
                <a:tc>
                  <a:txBody>
                    <a:bodyPr/>
                    <a:lstStyle/>
                    <a:p>
                      <a:pPr algn="l"/>
                      <a:r>
                        <a:rPr lang="en-IN">
                          <a:effectLst/>
                        </a:rPr>
                        <a:t>Frequency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IN"/>
                        <a:t>2</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12</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dirty="0"/>
                        <a:t>7</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2558110107"/>
                  </a:ext>
                </a:extLst>
              </a:tr>
            </a:tbl>
          </a:graphicData>
        </a:graphic>
      </p:graphicFrame>
    </p:spTree>
    <p:extLst>
      <p:ext uri="{BB962C8B-B14F-4D97-AF65-F5344CB8AC3E}">
        <p14:creationId xmlns:p14="http://schemas.microsoft.com/office/powerpoint/2010/main" val="2300175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18367408"/>
              </p:ext>
            </p:extLst>
          </p:nvPr>
        </p:nvGraphicFramePr>
        <p:xfrm>
          <a:off x="1915032" y="4073379"/>
          <a:ext cx="5105148" cy="1642221"/>
        </p:xfrm>
        <a:graphic>
          <a:graphicData uri="http://schemas.openxmlformats.org/drawingml/2006/table">
            <a:tbl>
              <a:tblPr/>
              <a:tblGrid>
                <a:gridCol w="850858">
                  <a:extLst>
                    <a:ext uri="{9D8B030D-6E8A-4147-A177-3AD203B41FA5}">
                      <a16:colId xmlns:a16="http://schemas.microsoft.com/office/drawing/2014/main" val="1372405296"/>
                    </a:ext>
                  </a:extLst>
                </a:gridCol>
                <a:gridCol w="850858">
                  <a:extLst>
                    <a:ext uri="{9D8B030D-6E8A-4147-A177-3AD203B41FA5}">
                      <a16:colId xmlns:a16="http://schemas.microsoft.com/office/drawing/2014/main" val="139582077"/>
                    </a:ext>
                  </a:extLst>
                </a:gridCol>
                <a:gridCol w="850858">
                  <a:extLst>
                    <a:ext uri="{9D8B030D-6E8A-4147-A177-3AD203B41FA5}">
                      <a16:colId xmlns:a16="http://schemas.microsoft.com/office/drawing/2014/main" val="3446373394"/>
                    </a:ext>
                  </a:extLst>
                </a:gridCol>
                <a:gridCol w="850858">
                  <a:extLst>
                    <a:ext uri="{9D8B030D-6E8A-4147-A177-3AD203B41FA5}">
                      <a16:colId xmlns:a16="http://schemas.microsoft.com/office/drawing/2014/main" val="1465192100"/>
                    </a:ext>
                  </a:extLst>
                </a:gridCol>
                <a:gridCol w="850858">
                  <a:extLst>
                    <a:ext uri="{9D8B030D-6E8A-4147-A177-3AD203B41FA5}">
                      <a16:colId xmlns:a16="http://schemas.microsoft.com/office/drawing/2014/main" val="599790069"/>
                    </a:ext>
                  </a:extLst>
                </a:gridCol>
                <a:gridCol w="850858">
                  <a:extLst>
                    <a:ext uri="{9D8B030D-6E8A-4147-A177-3AD203B41FA5}">
                      <a16:colId xmlns:a16="http://schemas.microsoft.com/office/drawing/2014/main" val="2361666965"/>
                    </a:ext>
                  </a:extLst>
                </a:gridCol>
              </a:tblGrid>
              <a:tr h="750329">
                <a:tc>
                  <a:txBody>
                    <a:bodyPr/>
                    <a:lstStyle/>
                    <a:p>
                      <a:pPr algn="l"/>
                      <a:r>
                        <a:rPr lang="en-IN">
                          <a:effectLst/>
                        </a:rPr>
                        <a:t>Items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IN"/>
                        <a:t>0-5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5-10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10-20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20-30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30-40</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2488938316"/>
                  </a:ext>
                </a:extLst>
              </a:tr>
              <a:tr h="891892">
                <a:tc>
                  <a:txBody>
                    <a:bodyPr/>
                    <a:lstStyle/>
                    <a:p>
                      <a:pPr algn="l"/>
                      <a:r>
                        <a:rPr lang="en-IN">
                          <a:effectLst/>
                        </a:rPr>
                        <a:t>Frequency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IN"/>
                        <a:t>2</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5</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1</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dirty="0"/>
                        <a:t>12</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893954741"/>
                  </a:ext>
                </a:extLst>
              </a:tr>
            </a:tbl>
          </a:graphicData>
        </a:graphic>
      </p:graphicFrame>
      <p:sp>
        <p:nvSpPr>
          <p:cNvPr id="3" name="Rectangle 1"/>
          <p:cNvSpPr>
            <a:spLocks noChangeArrowheads="1"/>
          </p:cNvSpPr>
          <p:nvPr/>
        </p:nvSpPr>
        <p:spPr bwMode="auto">
          <a:xfrm>
            <a:off x="660400" y="1591610"/>
            <a:ext cx="9880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Continuous Data Series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When data is given based on ranges </a:t>
            </a:r>
            <a:r>
              <a:rPr kumimoji="0" lang="en-US" altLang="en-US" sz="2800" b="0" i="0" u="none" strike="noStrike" cap="none" normalizeH="0" baseline="0" dirty="0" err="1" smtClean="0">
                <a:ln>
                  <a:noFill/>
                </a:ln>
                <a:solidFill>
                  <a:schemeClr val="accent5">
                    <a:lumMod val="50000"/>
                  </a:schemeClr>
                </a:solidFill>
                <a:effectLst/>
                <a:latin typeface="Algerian" panose="04020705040A02060702" pitchFamily="82" charset="0"/>
                <a:cs typeface="Arial" panose="020B0604020202020204" pitchFamily="34" charset="0"/>
              </a:rPr>
              <a:t>alongwith</a:t>
            </a:r>
            <a:r>
              <a:rPr kumimoji="0" lang="en-US" altLang="en-US" sz="28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 their frequencies. Following is an example of </a:t>
            </a:r>
            <a:r>
              <a:rPr kumimoji="0" lang="en-US" altLang="en-US" sz="2800" b="0" i="0" u="none" strike="noStrike" cap="none" normalizeH="0" baseline="0" dirty="0" err="1" smtClean="0">
                <a:ln>
                  <a:noFill/>
                </a:ln>
                <a:solidFill>
                  <a:schemeClr val="accent5">
                    <a:lumMod val="50000"/>
                  </a:schemeClr>
                </a:solidFill>
                <a:effectLst/>
                <a:latin typeface="Algerian" panose="04020705040A02060702" pitchFamily="82" charset="0"/>
                <a:cs typeface="Arial" panose="020B0604020202020204" pitchFamily="34" charset="0"/>
              </a:rPr>
              <a:t>continous</a:t>
            </a:r>
            <a:r>
              <a:rPr kumimoji="0" lang="en-US" altLang="en-US" sz="28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 series</a:t>
            </a:r>
            <a:r>
              <a:rPr kumimoji="0" lang="en-US" altLang="en-US" sz="12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a:t>
            </a:r>
            <a:endParaRPr kumimoji="0" lang="en-US" altLang="en-US" sz="1800" b="0" i="0" u="none" strike="noStrike" cap="none" normalizeH="0" baseline="0" dirty="0" smtClean="0">
              <a:ln>
                <a:noFill/>
              </a:ln>
              <a:solidFill>
                <a:schemeClr val="accent5">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2599501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anose="04020705040A02060702" pitchFamily="82" charset="0"/>
              </a:rPr>
              <a:t>    Statistics </a:t>
            </a:r>
            <a:r>
              <a:rPr lang="en-IN" dirty="0">
                <a:latin typeface="Algerian" panose="04020705040A02060702" pitchFamily="82" charset="0"/>
              </a:rPr>
              <a:t>- Arithmetic Median</a:t>
            </a:r>
          </a:p>
        </p:txBody>
      </p:sp>
      <p:sp>
        <p:nvSpPr>
          <p:cNvPr id="4" name="Rectangle 2"/>
          <p:cNvSpPr>
            <a:spLocks noGrp="1" noChangeArrowheads="1"/>
          </p:cNvSpPr>
          <p:nvPr>
            <p:ph idx="1"/>
          </p:nvPr>
        </p:nvSpPr>
        <p:spPr bwMode="auto">
          <a:xfrm>
            <a:off x="241300" y="2133996"/>
            <a:ext cx="9817100"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Arithmetic Median is a positional average and refers to the middle value in a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 It divides the series into two halves by first arranging the items in ascending or descending order of magnitude and then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 locating the middle value and is denoted by the symbol X~X~ or M.</a:t>
            </a:r>
            <a:endParaRPr kumimoji="0" lang="en-US" altLang="en-US" sz="1800" b="1" i="0" u="none" strike="noStrike" cap="none" normalizeH="0" baseline="0" dirty="0" smtClean="0">
              <a:ln>
                <a:noFill/>
              </a:ln>
              <a:solidFill>
                <a:schemeClr val="accent5">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We're going to discuss methods to compute the Arithmetic Median for three types of series:</a:t>
            </a:r>
            <a:endParaRPr kumimoji="0" lang="en-US" altLang="en-US" sz="1800" b="1" i="0" u="none" strike="noStrike" cap="none" normalizeH="0" baseline="0" dirty="0" smtClean="0">
              <a:ln>
                <a:noFill/>
              </a:ln>
              <a:solidFill>
                <a:schemeClr val="accent5">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hlinkClick r:id="rId2"/>
              </a:rPr>
              <a:t>Individual Data Series</a:t>
            </a:r>
            <a:endParaRPr kumimoji="0" lang="en-US" altLang="en-US" sz="1800" b="1"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hlinkClick r:id="rId3"/>
              </a:rPr>
              <a:t>Discrete Data Series</a:t>
            </a:r>
            <a:endParaRPr kumimoji="0" lang="en-US" altLang="en-US" sz="1800" b="1"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hlinkClick r:id="rId4"/>
              </a:rPr>
              <a:t>Continuous Data Series</a:t>
            </a:r>
            <a:endParaRPr kumimoji="0" lang="en-US" altLang="en-US" sz="1800" b="1"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95777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2675"/>
          </a:xfrm>
        </p:spPr>
        <p:txBody>
          <a:bodyPr>
            <a:normAutofit fontScale="90000"/>
          </a:bodyPr>
          <a:lstStyle/>
          <a:p>
            <a:r>
              <a:rPr lang="en-IN" dirty="0" smtClean="0">
                <a:latin typeface="Algerian" panose="04020705040A02060702" pitchFamily="82" charset="0"/>
              </a:rPr>
              <a:t>         Statistics </a:t>
            </a:r>
            <a:r>
              <a:rPr lang="en-IN" dirty="0">
                <a:latin typeface="Algerian" panose="04020705040A02060702" pitchFamily="82" charset="0"/>
              </a:rPr>
              <a:t>- Arithmetic Mode</a:t>
            </a:r>
            <a:r>
              <a:rPr lang="en-IN" dirty="0"/>
              <a:t/>
            </a:r>
            <a:br>
              <a:rPr lang="en-IN" dirty="0"/>
            </a:br>
            <a:endParaRPr lang="en-IN" dirty="0"/>
          </a:p>
        </p:txBody>
      </p:sp>
      <p:sp>
        <p:nvSpPr>
          <p:cNvPr id="4" name="Rectangle 2"/>
          <p:cNvSpPr>
            <a:spLocks noGrp="1" noChangeArrowheads="1"/>
          </p:cNvSpPr>
          <p:nvPr>
            <p:ph idx="1"/>
          </p:nvPr>
        </p:nvSpPr>
        <p:spPr bwMode="auto">
          <a:xfrm>
            <a:off x="393700" y="1767108"/>
            <a:ext cx="11558440"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Arithmetic Mode refers to the most frequently occurring value in the data set.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In other words,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modal value has the highest frequency associated with 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 It is denoted by the symbol </a:t>
            </a:r>
            <a:r>
              <a:rPr kumimoji="0" lang="en-US" altLang="en-US" sz="2000" b="0" i="0" u="none" strike="noStrike" cap="none" normalizeH="0" baseline="0" dirty="0" err="1" smtClean="0">
                <a:ln>
                  <a:noFill/>
                </a:ln>
                <a:solidFill>
                  <a:schemeClr val="accent5">
                    <a:lumMod val="50000"/>
                  </a:schemeClr>
                </a:solidFill>
                <a:effectLst/>
                <a:latin typeface="Algerian" panose="04020705040A02060702" pitchFamily="82" charset="0"/>
                <a:cs typeface="Arial" panose="020B0604020202020204" pitchFamily="34" charset="0"/>
              </a:rPr>
              <a:t>MoMo</a:t>
            </a:r>
            <a:r>
              <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 or Mode.</a:t>
            </a:r>
            <a:endPar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We're going to discuss methods to compute the </a:t>
            </a:r>
            <a:r>
              <a:rPr kumimoji="0" lang="en-US" altLang="en-US" sz="2000" b="1"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Arithmetic Mode</a:t>
            </a:r>
            <a:r>
              <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 for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rPr>
              <a:t>three types of series:</a:t>
            </a:r>
            <a:endPar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hlinkClick r:id="rId2"/>
              </a:rPr>
              <a:t>Individual Data Series</a:t>
            </a:r>
            <a:endPar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hlinkClick r:id="rId3"/>
              </a:rPr>
              <a:t>Discrete Data Series</a:t>
            </a:r>
            <a:endPar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hlinkClick r:id="rId4"/>
              </a:rPr>
              <a:t>Continuous Data Series</a:t>
            </a:r>
            <a:endParaRPr kumimoji="0" lang="en-US" altLang="en-US" sz="2000" b="0" i="0" u="none" strike="noStrike" cap="none" normalizeH="0" baseline="0" dirty="0" smtClean="0">
              <a:ln>
                <a:noFill/>
              </a:ln>
              <a:solidFill>
                <a:schemeClr val="accent5">
                  <a:lumMod val="50000"/>
                </a:schemeClr>
              </a:solidFill>
              <a:effectLst/>
              <a:latin typeface="Algerian" panose="04020705040A02060702" pitchFamily="82"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267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r>
              <a:rPr lang="en-IN" dirty="0" smtClean="0">
                <a:latin typeface="Algerian" panose="04020705040A02060702" pitchFamily="82" charset="0"/>
              </a:rPr>
              <a:t>Statistics </a:t>
            </a:r>
            <a:r>
              <a:rPr lang="en-IN" dirty="0">
                <a:latin typeface="Algerian" panose="04020705040A02060702" pitchFamily="82" charset="0"/>
              </a:rPr>
              <a:t>- Arithmetic Range</a:t>
            </a:r>
            <a:r>
              <a:rPr lang="en-IN" dirty="0"/>
              <a:t/>
            </a:r>
            <a:br>
              <a:rPr lang="en-IN" dirty="0"/>
            </a:br>
            <a:endParaRPr lang="en-IN" dirty="0"/>
          </a:p>
        </p:txBody>
      </p:sp>
      <p:sp>
        <p:nvSpPr>
          <p:cNvPr id="4" name="Rectangle 1"/>
          <p:cNvSpPr>
            <a:spLocks noGrp="1" noChangeArrowheads="1"/>
          </p:cNvSpPr>
          <p:nvPr>
            <p:ph idx="1"/>
          </p:nvPr>
        </p:nvSpPr>
        <p:spPr bwMode="auto">
          <a:xfrm>
            <a:off x="838200" y="1887206"/>
            <a:ext cx="10206640"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The </a:t>
            </a:r>
            <a:r>
              <a:rPr kumimoji="0" lang="en-US" altLang="en-US" sz="1800" b="1"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Arithmetic Range</a:t>
            </a:r>
            <a:r>
              <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 of a set of data is the difference between the highest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lowest values in the set.</a:t>
            </a:r>
            <a:endPar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Arithmetic Range is defined and given by the following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Formula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Range=L−</a:t>
            </a:r>
            <a:r>
              <a:rPr kumimoji="0" lang="en-US" altLang="en-US" sz="1800" b="0" i="0" u="none" strike="noStrike" cap="none" normalizeH="0" baseline="0" dirty="0" err="1" smtClean="0">
                <a:ln>
                  <a:noFill/>
                </a:ln>
                <a:solidFill>
                  <a:schemeClr val="accent1">
                    <a:lumMod val="50000"/>
                  </a:schemeClr>
                </a:solidFill>
                <a:effectLst/>
                <a:latin typeface="Algerian" panose="04020705040A02060702" pitchFamily="82" charset="0"/>
                <a:cs typeface="Arial" panose="020B0604020202020204" pitchFamily="34" charset="0"/>
              </a:rPr>
              <a:t>SRange</a:t>
            </a:r>
            <a:r>
              <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=L−S</a:t>
            </a:r>
            <a:endPar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Where −</a:t>
            </a:r>
            <a:endPar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LL = Largest item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SS = Smallest item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This is an absolute measure. The relative measure called as coefficient of range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 is given by</a:t>
            </a:r>
            <a:endPar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Coefficient of Range=L−S/L+S</a:t>
            </a:r>
            <a:endParaRPr kumimoji="0" lang="en-US" altLang="en-US" sz="1800" b="0"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5115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91431775"/>
              </p:ext>
            </p:extLst>
          </p:nvPr>
        </p:nvGraphicFramePr>
        <p:xfrm>
          <a:off x="1138800" y="4102888"/>
          <a:ext cx="5953675" cy="1281911"/>
        </p:xfrm>
        <a:graphic>
          <a:graphicData uri="http://schemas.openxmlformats.org/drawingml/2006/table">
            <a:tbl>
              <a:tblPr/>
              <a:tblGrid>
                <a:gridCol w="850525">
                  <a:extLst>
                    <a:ext uri="{9D8B030D-6E8A-4147-A177-3AD203B41FA5}">
                      <a16:colId xmlns:a16="http://schemas.microsoft.com/office/drawing/2014/main" val="1299175826"/>
                    </a:ext>
                  </a:extLst>
                </a:gridCol>
                <a:gridCol w="850525">
                  <a:extLst>
                    <a:ext uri="{9D8B030D-6E8A-4147-A177-3AD203B41FA5}">
                      <a16:colId xmlns:a16="http://schemas.microsoft.com/office/drawing/2014/main" val="1937288421"/>
                    </a:ext>
                  </a:extLst>
                </a:gridCol>
                <a:gridCol w="850525">
                  <a:extLst>
                    <a:ext uri="{9D8B030D-6E8A-4147-A177-3AD203B41FA5}">
                      <a16:colId xmlns:a16="http://schemas.microsoft.com/office/drawing/2014/main" val="294862643"/>
                    </a:ext>
                  </a:extLst>
                </a:gridCol>
                <a:gridCol w="850525">
                  <a:extLst>
                    <a:ext uri="{9D8B030D-6E8A-4147-A177-3AD203B41FA5}">
                      <a16:colId xmlns:a16="http://schemas.microsoft.com/office/drawing/2014/main" val="2063483040"/>
                    </a:ext>
                  </a:extLst>
                </a:gridCol>
                <a:gridCol w="850525">
                  <a:extLst>
                    <a:ext uri="{9D8B030D-6E8A-4147-A177-3AD203B41FA5}">
                      <a16:colId xmlns:a16="http://schemas.microsoft.com/office/drawing/2014/main" val="925901610"/>
                    </a:ext>
                  </a:extLst>
                </a:gridCol>
                <a:gridCol w="850525">
                  <a:extLst>
                    <a:ext uri="{9D8B030D-6E8A-4147-A177-3AD203B41FA5}">
                      <a16:colId xmlns:a16="http://schemas.microsoft.com/office/drawing/2014/main" val="3707276884"/>
                    </a:ext>
                  </a:extLst>
                </a:gridCol>
                <a:gridCol w="850525">
                  <a:extLst>
                    <a:ext uri="{9D8B030D-6E8A-4147-A177-3AD203B41FA5}">
                      <a16:colId xmlns:a16="http://schemas.microsoft.com/office/drawing/2014/main" val="3928525765"/>
                    </a:ext>
                  </a:extLst>
                </a:gridCol>
              </a:tblGrid>
              <a:tr h="1281911">
                <a:tc>
                  <a:txBody>
                    <a:bodyPr/>
                    <a:lstStyle/>
                    <a:p>
                      <a:r>
                        <a:rPr lang="en-IN" dirty="0"/>
                        <a:t>89</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73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84</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91</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87</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77</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dirty="0"/>
                        <a:t>94</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2687779149"/>
                  </a:ext>
                </a:extLst>
              </a:tr>
            </a:tbl>
          </a:graphicData>
        </a:graphic>
      </p:graphicFrame>
      <p:sp>
        <p:nvSpPr>
          <p:cNvPr id="3" name="Rectangle 1"/>
          <p:cNvSpPr>
            <a:spLocks noChangeArrowheads="1"/>
          </p:cNvSpPr>
          <p:nvPr/>
        </p:nvSpPr>
        <p:spPr bwMode="auto">
          <a:xfrm>
            <a:off x="304800" y="1436837"/>
            <a:ext cx="10693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lumMod val="95000"/>
                    <a:lumOff val="5000"/>
                  </a:schemeClr>
                </a:solidFill>
                <a:effectLst/>
                <a:latin typeface="Algerian" panose="04020705040A02060702" pitchFamily="82" charset="0"/>
                <a:cs typeface="Arial" panose="020B0604020202020204" pitchFamily="34" charset="0"/>
              </a:rPr>
              <a:t>Problem Statement:</a:t>
            </a:r>
            <a:endParaRPr kumimoji="0" lang="en-US" altLang="en-US" b="0" i="0" u="none" strike="noStrike" cap="none" normalizeH="0" baseline="0" dirty="0" smtClean="0">
              <a:ln>
                <a:noFill/>
              </a:ln>
              <a:solidFill>
                <a:schemeClr val="tx1">
                  <a:lumMod val="95000"/>
                  <a:lumOff val="5000"/>
                </a:schemeClr>
              </a:solidFill>
              <a:effectLst/>
              <a:latin typeface="Algerian" panose="04020705040A02060702" pitchFamily="8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Algerian" panose="04020705040A02060702" pitchFamily="82" charset="0"/>
                <a:cs typeface="Arial" panose="020B0604020202020204" pitchFamily="34" charset="0"/>
              </a:rPr>
              <a:t>Cheryl took 7 math tests in one marking period. What is the range of her test scores and </a:t>
            </a:r>
            <a:r>
              <a:rPr kumimoji="0" lang="en-US" altLang="en-US" b="0" i="0" u="none" strike="noStrike" cap="none" normalizeH="0" baseline="0" dirty="0" err="1" smtClean="0">
                <a:ln>
                  <a:noFill/>
                </a:ln>
                <a:solidFill>
                  <a:schemeClr val="tx1">
                    <a:lumMod val="95000"/>
                    <a:lumOff val="5000"/>
                  </a:schemeClr>
                </a:solidFill>
                <a:effectLst/>
                <a:latin typeface="Algerian" panose="04020705040A02060702" pitchFamily="82" charset="0"/>
                <a:cs typeface="Arial" panose="020B0604020202020204" pitchFamily="34" charset="0"/>
              </a:rPr>
              <a:t>coeff.of</a:t>
            </a:r>
            <a:r>
              <a:rPr kumimoji="0" lang="en-US" altLang="en-US" b="0" i="0" u="none" strike="noStrike" cap="none" normalizeH="0" baseline="0" dirty="0" smtClean="0">
                <a:ln>
                  <a:noFill/>
                </a:ln>
                <a:solidFill>
                  <a:schemeClr val="tx1">
                    <a:lumMod val="95000"/>
                    <a:lumOff val="5000"/>
                  </a:schemeClr>
                </a:solidFill>
                <a:effectLst/>
                <a:latin typeface="Algerian" panose="04020705040A02060702" pitchFamily="82" charset="0"/>
                <a:cs typeface="Arial" panose="020B0604020202020204" pitchFamily="34" charset="0"/>
              </a:rPr>
              <a:t> range?</a:t>
            </a:r>
            <a:endParaRPr kumimoji="0" lang="en-US" altLang="en-US" b="0" i="0" u="none" strike="noStrike" cap="none" normalizeH="0" baseline="0" dirty="0" smtClean="0">
              <a:ln>
                <a:noFill/>
              </a:ln>
              <a:solidFill>
                <a:schemeClr val="tx1">
                  <a:lumMod val="95000"/>
                  <a:lumOff val="5000"/>
                </a:schemeClr>
              </a:solidFill>
              <a:effectLst/>
              <a:latin typeface="Algerian" panose="04020705040A02060702" pitchFamily="82" charset="0"/>
            </a:endParaRPr>
          </a:p>
        </p:txBody>
      </p:sp>
    </p:spTree>
    <p:extLst>
      <p:ext uri="{BB962C8B-B14F-4D97-AF65-F5344CB8AC3E}">
        <p14:creationId xmlns:p14="http://schemas.microsoft.com/office/powerpoint/2010/main" val="377901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00393841"/>
              </p:ext>
            </p:extLst>
          </p:nvPr>
        </p:nvGraphicFramePr>
        <p:xfrm>
          <a:off x="1247328" y="965200"/>
          <a:ext cx="5633747" cy="1724184"/>
        </p:xfrm>
        <a:graphic>
          <a:graphicData uri="http://schemas.openxmlformats.org/drawingml/2006/table">
            <a:tbl>
              <a:tblPr/>
              <a:tblGrid>
                <a:gridCol w="804821">
                  <a:extLst>
                    <a:ext uri="{9D8B030D-6E8A-4147-A177-3AD203B41FA5}">
                      <a16:colId xmlns:a16="http://schemas.microsoft.com/office/drawing/2014/main" val="380507837"/>
                    </a:ext>
                  </a:extLst>
                </a:gridCol>
                <a:gridCol w="804821">
                  <a:extLst>
                    <a:ext uri="{9D8B030D-6E8A-4147-A177-3AD203B41FA5}">
                      <a16:colId xmlns:a16="http://schemas.microsoft.com/office/drawing/2014/main" val="4289813557"/>
                    </a:ext>
                  </a:extLst>
                </a:gridCol>
                <a:gridCol w="804821">
                  <a:extLst>
                    <a:ext uri="{9D8B030D-6E8A-4147-A177-3AD203B41FA5}">
                      <a16:colId xmlns:a16="http://schemas.microsoft.com/office/drawing/2014/main" val="2468802733"/>
                    </a:ext>
                  </a:extLst>
                </a:gridCol>
                <a:gridCol w="804821">
                  <a:extLst>
                    <a:ext uri="{9D8B030D-6E8A-4147-A177-3AD203B41FA5}">
                      <a16:colId xmlns:a16="http://schemas.microsoft.com/office/drawing/2014/main" val="129580956"/>
                    </a:ext>
                  </a:extLst>
                </a:gridCol>
                <a:gridCol w="804821">
                  <a:extLst>
                    <a:ext uri="{9D8B030D-6E8A-4147-A177-3AD203B41FA5}">
                      <a16:colId xmlns:a16="http://schemas.microsoft.com/office/drawing/2014/main" val="4264097799"/>
                    </a:ext>
                  </a:extLst>
                </a:gridCol>
                <a:gridCol w="804821">
                  <a:extLst>
                    <a:ext uri="{9D8B030D-6E8A-4147-A177-3AD203B41FA5}">
                      <a16:colId xmlns:a16="http://schemas.microsoft.com/office/drawing/2014/main" val="4010772319"/>
                    </a:ext>
                  </a:extLst>
                </a:gridCol>
                <a:gridCol w="804821">
                  <a:extLst>
                    <a:ext uri="{9D8B030D-6E8A-4147-A177-3AD203B41FA5}">
                      <a16:colId xmlns:a16="http://schemas.microsoft.com/office/drawing/2014/main" val="3741959555"/>
                    </a:ext>
                  </a:extLst>
                </a:gridCol>
              </a:tblGrid>
              <a:tr h="1724184">
                <a:tc>
                  <a:txBody>
                    <a:bodyPr/>
                    <a:lstStyle/>
                    <a:p>
                      <a:r>
                        <a:rPr lang="en-IN"/>
                        <a:t>73</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77</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84</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87</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89</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a:t>91</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dirty="0"/>
                        <a:t>94</a:t>
                      </a:r>
                    </a:p>
                  </a:txBody>
                  <a:tcP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663794632"/>
                  </a:ext>
                </a:extLst>
              </a:tr>
            </a:tbl>
          </a:graphicData>
        </a:graphic>
      </p:graphicFrame>
      <p:sp>
        <p:nvSpPr>
          <p:cNvPr id="3" name="Rectangle 1"/>
          <p:cNvSpPr>
            <a:spLocks noChangeArrowheads="1"/>
          </p:cNvSpPr>
          <p:nvPr/>
        </p:nvSpPr>
        <p:spPr bwMode="auto">
          <a:xfrm>
            <a:off x="0" y="2753878"/>
            <a:ext cx="10287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Solution:</a:t>
            </a:r>
            <a:endPar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Ordering the test scores from least to greatest, we get: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Range = Largest − Smallest =94−73=21Range = Largest − Smallest =94−73=21</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Largest + Smallest =94+73=167Coefficient of Range=L−SL+S=21167=0.1257Largest + Smallest =94+73=167Coefficient of Range=L−S/L+S=21167=0.1257</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The Range of these test scores is 21 points and </a:t>
            </a:r>
            <a:r>
              <a:rPr kumimoji="0" lang="en-US" altLang="en-US" b="0" i="0" u="none" strike="noStrike" cap="none" normalizeH="0" baseline="0" dirty="0" err="1" smtClean="0">
                <a:ln>
                  <a:noFill/>
                </a:ln>
                <a:solidFill>
                  <a:schemeClr val="accent1">
                    <a:lumMod val="50000"/>
                  </a:schemeClr>
                </a:solidFill>
                <a:effectLst/>
                <a:latin typeface="Algerian" panose="04020705040A02060702" pitchFamily="82" charset="0"/>
                <a:cs typeface="Arial" panose="020B0604020202020204" pitchFamily="34" charset="0"/>
              </a:rPr>
              <a:t>coeff</a:t>
            </a: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 of range is 0.1257 points.</a:t>
            </a:r>
            <a:endPar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219854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 y="292100"/>
            <a:ext cx="8724900" cy="3231654"/>
          </a:xfrm>
          <a:prstGeom prst="rect">
            <a:avLst/>
          </a:prstGeom>
        </p:spPr>
        <p:txBody>
          <a:bodyPr wrap="square">
            <a:spAutoFit/>
          </a:bodyPr>
          <a:lstStyle/>
          <a:p>
            <a:r>
              <a:rPr lang="en-IN" sz="2400" b="1" dirty="0" smtClean="0">
                <a:latin typeface="Algerian" panose="04020705040A02060702" pitchFamily="82" charset="0"/>
              </a:rPr>
              <a:t>                     Statistics </a:t>
            </a:r>
            <a:r>
              <a:rPr lang="en-IN" sz="2400" b="1" dirty="0">
                <a:latin typeface="Algerian" panose="04020705040A02060702" pitchFamily="82" charset="0"/>
              </a:rPr>
              <a:t>- Best Point Estimation</a:t>
            </a:r>
          </a:p>
          <a:p>
            <a:r>
              <a:rPr lang="en-IN" dirty="0"/>
              <a:t/>
            </a:r>
            <a:br>
              <a:rPr lang="en-IN" dirty="0"/>
            </a:br>
            <a:endParaRPr lang="en-US" dirty="0" smtClean="0">
              <a:solidFill>
                <a:schemeClr val="accent1">
                  <a:lumMod val="50000"/>
                </a:schemeClr>
              </a:solidFill>
              <a:latin typeface="Algerian" panose="04020705040A02060702" pitchFamily="82" charset="0"/>
            </a:endParaRPr>
          </a:p>
          <a:p>
            <a:endParaRPr lang="en-US" dirty="0">
              <a:solidFill>
                <a:schemeClr val="accent1">
                  <a:lumMod val="50000"/>
                </a:schemeClr>
              </a:solidFill>
              <a:latin typeface="Algerian" panose="04020705040A02060702" pitchFamily="82" charset="0"/>
            </a:endParaRPr>
          </a:p>
          <a:p>
            <a:r>
              <a:rPr lang="en-US" dirty="0" smtClean="0">
                <a:solidFill>
                  <a:schemeClr val="accent1">
                    <a:lumMod val="50000"/>
                  </a:schemeClr>
                </a:solidFill>
                <a:latin typeface="Algerian" panose="04020705040A02060702" pitchFamily="82" charset="0"/>
              </a:rPr>
              <a:t>Point </a:t>
            </a:r>
            <a:r>
              <a:rPr lang="en-US" dirty="0">
                <a:solidFill>
                  <a:schemeClr val="accent1">
                    <a:lumMod val="50000"/>
                  </a:schemeClr>
                </a:solidFill>
                <a:latin typeface="Algerian" panose="04020705040A02060702" pitchFamily="82" charset="0"/>
              </a:rPr>
              <a:t>estimation involves the use of sample data to calculate a </a:t>
            </a:r>
            <a:endParaRPr lang="en-US" dirty="0" smtClean="0">
              <a:solidFill>
                <a:schemeClr val="accent1">
                  <a:lumMod val="50000"/>
                </a:schemeClr>
              </a:solidFill>
              <a:latin typeface="Algerian" panose="04020705040A02060702" pitchFamily="82" charset="0"/>
            </a:endParaRPr>
          </a:p>
          <a:p>
            <a:endParaRPr lang="en-US" dirty="0">
              <a:solidFill>
                <a:schemeClr val="accent1">
                  <a:lumMod val="50000"/>
                </a:schemeClr>
              </a:solidFill>
              <a:latin typeface="Algerian" panose="04020705040A02060702" pitchFamily="82" charset="0"/>
            </a:endParaRPr>
          </a:p>
          <a:p>
            <a:r>
              <a:rPr lang="en-US" dirty="0" smtClean="0">
                <a:solidFill>
                  <a:schemeClr val="accent1">
                    <a:lumMod val="50000"/>
                  </a:schemeClr>
                </a:solidFill>
                <a:latin typeface="Algerian" panose="04020705040A02060702" pitchFamily="82" charset="0"/>
              </a:rPr>
              <a:t>single </a:t>
            </a:r>
            <a:r>
              <a:rPr lang="en-US" dirty="0">
                <a:solidFill>
                  <a:schemeClr val="accent1">
                    <a:lumMod val="50000"/>
                  </a:schemeClr>
                </a:solidFill>
                <a:latin typeface="Algerian" panose="04020705040A02060702" pitchFamily="82" charset="0"/>
              </a:rPr>
              <a:t>value (known as a statistic) which is to serve as a "best guess" or "best estimate" of an unknown (fixed or random) population </a:t>
            </a:r>
            <a:endParaRPr lang="en-US" dirty="0" smtClean="0">
              <a:solidFill>
                <a:schemeClr val="accent1">
                  <a:lumMod val="50000"/>
                </a:schemeClr>
              </a:solidFill>
              <a:latin typeface="Algerian" panose="04020705040A02060702" pitchFamily="82" charset="0"/>
            </a:endParaRPr>
          </a:p>
          <a:p>
            <a:endParaRPr lang="en-US" dirty="0">
              <a:solidFill>
                <a:schemeClr val="accent1">
                  <a:lumMod val="50000"/>
                </a:schemeClr>
              </a:solidFill>
              <a:latin typeface="Algerian" panose="04020705040A02060702" pitchFamily="82" charset="0"/>
            </a:endParaRPr>
          </a:p>
          <a:p>
            <a:r>
              <a:rPr lang="en-US" dirty="0" smtClean="0">
                <a:solidFill>
                  <a:schemeClr val="accent1">
                    <a:lumMod val="50000"/>
                  </a:schemeClr>
                </a:solidFill>
                <a:latin typeface="Algerian" panose="04020705040A02060702" pitchFamily="82" charset="0"/>
              </a:rPr>
              <a:t>parameter</a:t>
            </a:r>
            <a:r>
              <a:rPr lang="en-US" dirty="0">
                <a:solidFill>
                  <a:schemeClr val="accent1">
                    <a:lumMod val="50000"/>
                  </a:schemeClr>
                </a:solidFill>
                <a:latin typeface="Algerian" panose="04020705040A02060702" pitchFamily="82" charset="0"/>
              </a:rPr>
              <a:t>. More formally, it is the application of a point estimator to the data.</a:t>
            </a:r>
            <a:endParaRPr lang="en-IN"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2153969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Formula</a:t>
            </a:r>
            <a:r>
              <a:rPr lang="en-IN" dirty="0"/>
              <a:t/>
            </a:r>
            <a:br>
              <a:rPr lang="en-IN" dirty="0"/>
            </a:br>
            <a:endParaRPr lang="en-IN" dirty="0"/>
          </a:p>
        </p:txBody>
      </p:sp>
      <p:sp>
        <p:nvSpPr>
          <p:cNvPr id="4" name="Rectangle 1"/>
          <p:cNvSpPr>
            <a:spLocks noGrp="1" noChangeArrowheads="1"/>
          </p:cNvSpPr>
          <p:nvPr>
            <p:ph idx="1"/>
          </p:nvPr>
        </p:nvSpPr>
        <p:spPr bwMode="auto">
          <a:xfrm>
            <a:off x="838200" y="1977675"/>
            <a:ext cx="6960560" cy="40472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MLE=STMLE=S/T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Laplace=S+1/T+2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Jeffrey=S+0.5/T+1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Wilson=S+z2/2//T+z2</a:t>
            </a:r>
            <a:endPar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Where −</a:t>
            </a:r>
            <a:endPar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MLEMLE = Maximum Likelihood Estimation.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SS = Number of Success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TT = Number of trials.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chemeClr val="accent1">
                    <a:lumMod val="50000"/>
                  </a:schemeClr>
                </a:solidFill>
                <a:effectLst/>
                <a:latin typeface="Algerian" panose="04020705040A02060702" pitchFamily="82" charset="0"/>
                <a:cs typeface="Arial" panose="020B0604020202020204" pitchFamily="34" charset="0"/>
              </a:rPr>
              <a:t>zz</a:t>
            </a: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 = Z-Critical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1766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614"/>
            <a:ext cx="10515600" cy="881744"/>
          </a:xfrm>
        </p:spPr>
        <p:txBody>
          <a:bodyPr>
            <a:normAutofit fontScale="90000"/>
          </a:bodyPr>
          <a:lstStyle/>
          <a:p>
            <a:pPr algn="ctr"/>
            <a:r>
              <a:rPr lang="en-IN" dirty="0">
                <a:latin typeface="Algerian" panose="04020705040A02060702" pitchFamily="82" charset="0"/>
              </a:rPr>
              <a:t>Types of ANOVA</a:t>
            </a:r>
            <a:r>
              <a:rPr lang="en-IN" dirty="0"/>
              <a:t/>
            </a:r>
            <a:br>
              <a:rPr lang="en-IN" dirty="0"/>
            </a:br>
            <a:endParaRPr lang="en-IN" dirty="0"/>
          </a:p>
        </p:txBody>
      </p:sp>
      <p:sp>
        <p:nvSpPr>
          <p:cNvPr id="3" name="Content Placeholder 2"/>
          <p:cNvSpPr>
            <a:spLocks noGrp="1"/>
          </p:cNvSpPr>
          <p:nvPr>
            <p:ph idx="1"/>
          </p:nvPr>
        </p:nvSpPr>
        <p:spPr>
          <a:xfrm>
            <a:off x="838200" y="1910443"/>
            <a:ext cx="10515600" cy="3331028"/>
          </a:xfrm>
        </p:spPr>
        <p:txBody>
          <a:bodyPr>
            <a:noAutofit/>
          </a:bodyPr>
          <a:lstStyle/>
          <a:p>
            <a:r>
              <a:rPr lang="en-US" sz="3600" b="1" dirty="0">
                <a:latin typeface="Algerian" panose="04020705040A02060702" pitchFamily="82" charset="0"/>
              </a:rPr>
              <a:t>One-way ANOVA</a:t>
            </a:r>
            <a:r>
              <a:rPr lang="en-US" sz="3600" dirty="0">
                <a:solidFill>
                  <a:schemeClr val="accent5">
                    <a:lumMod val="50000"/>
                  </a:schemeClr>
                </a:solidFill>
                <a:latin typeface="Algerian" panose="04020705040A02060702" pitchFamily="82" charset="0"/>
              </a:rPr>
              <a:t> - One-way ANOVA have only one independent variable and refers to numbers in this variable. For example, to assess differences in IQ by country, you can have 1, 2, and more countries data to compare.</a:t>
            </a:r>
          </a:p>
        </p:txBody>
      </p:sp>
    </p:spTree>
    <p:extLst>
      <p:ext uri="{BB962C8B-B14F-4D97-AF65-F5344CB8AC3E}">
        <p14:creationId xmlns:p14="http://schemas.microsoft.com/office/powerpoint/2010/main" val="880564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Algerian" panose="04020705040A02060702" pitchFamily="82" charset="0"/>
              </a:rPr>
              <a:t>Problem Statement:</a:t>
            </a:r>
            <a:endParaRPr lang="en-IN" dirty="0">
              <a:latin typeface="Algerian" panose="04020705040A02060702" pitchFamily="82" charset="0"/>
            </a:endParaRPr>
          </a:p>
        </p:txBody>
      </p:sp>
      <p:sp>
        <p:nvSpPr>
          <p:cNvPr id="3" name="Content Placeholder 2"/>
          <p:cNvSpPr>
            <a:spLocks noGrp="1"/>
          </p:cNvSpPr>
          <p:nvPr>
            <p:ph idx="1"/>
          </p:nvPr>
        </p:nvSpPr>
        <p:spPr>
          <a:xfrm>
            <a:off x="838200" y="1825625"/>
            <a:ext cx="10515600" cy="2187575"/>
          </a:xfrm>
        </p:spPr>
        <p:txBody>
          <a:bodyPr/>
          <a:lstStyle/>
          <a:p>
            <a:r>
              <a:rPr lang="en-US" b="1" dirty="0">
                <a:solidFill>
                  <a:schemeClr val="accent1">
                    <a:lumMod val="50000"/>
                  </a:schemeClr>
                </a:solidFill>
                <a:latin typeface="Algerian" panose="04020705040A02060702" pitchFamily="82" charset="0"/>
              </a:rPr>
              <a:t>If a coin is tossed 4 times out of nine trials in 99% confidence interval level, then what is the best point of success of that coin?</a:t>
            </a:r>
            <a:endParaRPr lang="en-IN" b="1"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3226351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11200" y="-107451"/>
            <a:ext cx="11480800"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Solution:</a:t>
            </a:r>
            <a:endPar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Success(S) = 4 Trials (T) = 9 Confidence Interval Level (P) = 99% = 0.99. In order to compute best point estimation, let compute all the values: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Step 1</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MLE=S/T=4/9,=0.4444MLE=ST=49,=0.4444</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Step 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Laplace=S+1/T+2=4+1/9+2,=5/11,=0.4545Laplace=S+1T+2=4+19+2,=511,=0.4545</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Step 3</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Jeffrey=S+0.5/T+1=4+0.59+1,=4.5/10,=0.45Jeffrey=S+0.5T+1=4+0.59+1,=4.510,=0.45</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Step 4</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Discover Z-Critical Value from Z table. Z-Critical Value (z) = for 99% level = 2.5758</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Step 5</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Wilson=S+z2/2//T+z2=4+2.57582229+2.575822,=0.468Wilson=S+z22T+z2=4+2.57582229+2.575822,=0.468</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Result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Accordingly the Best Point Estimation is 0.468 as MLE ≤ 0.5</a:t>
            </a:r>
            <a:endParaRPr kumimoji="0" lang="en-US" altLang="en-US" b="0" i="0" u="none" strike="noStrike" cap="none" normalizeH="0" baseline="0" dirty="0" smtClean="0">
              <a:ln>
                <a:noFill/>
              </a:ln>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2184320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152400"/>
            <a:ext cx="8509000" cy="5693866"/>
          </a:xfrm>
          <a:prstGeom prst="rect">
            <a:avLst/>
          </a:prstGeom>
        </p:spPr>
        <p:txBody>
          <a:bodyPr wrap="square">
            <a:spAutoFit/>
          </a:bodyPr>
          <a:lstStyle/>
          <a:p>
            <a:r>
              <a:rPr lang="en-US" sz="2800" dirty="0">
                <a:solidFill>
                  <a:schemeClr val="accent1">
                    <a:lumMod val="50000"/>
                  </a:schemeClr>
                </a:solidFill>
                <a:latin typeface="Algerian" panose="04020705040A02060702" pitchFamily="82" charset="0"/>
              </a:rPr>
              <a:t> </a:t>
            </a:r>
            <a:r>
              <a:rPr lang="en-US" sz="2800" b="1" dirty="0">
                <a:latin typeface="Algerian" panose="04020705040A02060702" pitchFamily="82" charset="0"/>
              </a:rPr>
              <a:t>beta distribution</a:t>
            </a:r>
            <a:endParaRPr lang="en-US" sz="2800" dirty="0" smtClean="0">
              <a:latin typeface="Algerian" panose="04020705040A02060702" pitchFamily="82" charset="0"/>
            </a:endParaRPr>
          </a:p>
          <a:p>
            <a:r>
              <a:rPr lang="en-US" sz="2400" dirty="0" smtClean="0">
                <a:solidFill>
                  <a:schemeClr val="accent1">
                    <a:lumMod val="50000"/>
                  </a:schemeClr>
                </a:solidFill>
                <a:latin typeface="Algerian" panose="04020705040A02060702" pitchFamily="82" charset="0"/>
              </a:rPr>
              <a:t>In</a:t>
            </a:r>
            <a:r>
              <a:rPr lang="en-US" sz="2400" dirty="0">
                <a:solidFill>
                  <a:schemeClr val="accent1">
                    <a:lumMod val="50000"/>
                  </a:schemeClr>
                </a:solidFill>
                <a:latin typeface="Algerian" panose="04020705040A02060702" pitchFamily="82" charset="0"/>
              </a:rPr>
              <a:t> </a:t>
            </a:r>
            <a:r>
              <a:rPr lang="en-US" sz="2400" dirty="0">
                <a:solidFill>
                  <a:schemeClr val="accent1">
                    <a:lumMod val="50000"/>
                  </a:schemeClr>
                </a:solidFill>
                <a:latin typeface="Algerian" panose="04020705040A02060702" pitchFamily="82" charset="0"/>
                <a:hlinkClick r:id="rId2" tooltip="Probability theory"/>
              </a:rPr>
              <a:t>probability theory</a:t>
            </a:r>
            <a:r>
              <a:rPr lang="en-US" sz="2400" dirty="0">
                <a:solidFill>
                  <a:schemeClr val="accent1">
                    <a:lumMod val="50000"/>
                  </a:schemeClr>
                </a:solidFill>
                <a:latin typeface="Algerian" panose="04020705040A02060702" pitchFamily="82" charset="0"/>
              </a:rPr>
              <a:t> and </a:t>
            </a:r>
            <a:r>
              <a:rPr lang="en-US" sz="2400" dirty="0">
                <a:solidFill>
                  <a:schemeClr val="accent1">
                    <a:lumMod val="50000"/>
                  </a:schemeClr>
                </a:solidFill>
                <a:latin typeface="Algerian" panose="04020705040A02060702" pitchFamily="82" charset="0"/>
                <a:hlinkClick r:id="rId3" tooltip="Statistics"/>
              </a:rPr>
              <a:t>statistics</a:t>
            </a:r>
            <a:r>
              <a:rPr lang="en-US" sz="2400" dirty="0">
                <a:solidFill>
                  <a:schemeClr val="accent1">
                    <a:lumMod val="50000"/>
                  </a:schemeClr>
                </a:solidFill>
                <a:latin typeface="Algerian" panose="04020705040A02060702" pitchFamily="82" charset="0"/>
              </a:rPr>
              <a:t>, the </a:t>
            </a:r>
            <a:r>
              <a:rPr lang="en-US" sz="2400" b="1" dirty="0">
                <a:solidFill>
                  <a:schemeClr val="accent1">
                    <a:lumMod val="50000"/>
                  </a:schemeClr>
                </a:solidFill>
                <a:latin typeface="Algerian" panose="04020705040A02060702" pitchFamily="82" charset="0"/>
              </a:rPr>
              <a:t>beta distribution</a:t>
            </a:r>
            <a:r>
              <a:rPr lang="en-US" sz="2400" dirty="0">
                <a:solidFill>
                  <a:schemeClr val="accent1">
                    <a:lumMod val="50000"/>
                  </a:schemeClr>
                </a:solidFill>
                <a:latin typeface="Algerian" panose="04020705040A02060702" pitchFamily="82" charset="0"/>
              </a:rPr>
              <a:t> is a family of continuous </a:t>
            </a:r>
            <a:r>
              <a:rPr lang="en-US" sz="2400" dirty="0">
                <a:solidFill>
                  <a:schemeClr val="accent1">
                    <a:lumMod val="50000"/>
                  </a:schemeClr>
                </a:solidFill>
                <a:latin typeface="Algerian" panose="04020705040A02060702" pitchFamily="82" charset="0"/>
                <a:hlinkClick r:id="rId4" tooltip="Probability distribution"/>
              </a:rPr>
              <a:t>probability distributions</a:t>
            </a:r>
            <a:r>
              <a:rPr lang="en-US" sz="2400" dirty="0">
                <a:solidFill>
                  <a:schemeClr val="accent1">
                    <a:lumMod val="50000"/>
                  </a:schemeClr>
                </a:solidFill>
                <a:latin typeface="Algerian" panose="04020705040A02060702" pitchFamily="82" charset="0"/>
              </a:rPr>
              <a:t> defined on the interval [0, 1] </a:t>
            </a:r>
            <a:r>
              <a:rPr lang="en-US" sz="2400" dirty="0">
                <a:solidFill>
                  <a:schemeClr val="accent1">
                    <a:lumMod val="50000"/>
                  </a:schemeClr>
                </a:solidFill>
                <a:latin typeface="Algerian" panose="04020705040A02060702" pitchFamily="82" charset="0"/>
                <a:hlinkClick r:id="rId5"/>
              </a:rPr>
              <a:t>parameterized</a:t>
            </a:r>
            <a:r>
              <a:rPr lang="en-US" sz="2400" dirty="0">
                <a:solidFill>
                  <a:schemeClr val="accent1">
                    <a:lumMod val="50000"/>
                  </a:schemeClr>
                </a:solidFill>
                <a:latin typeface="Algerian" panose="04020705040A02060702" pitchFamily="82" charset="0"/>
              </a:rPr>
              <a:t> by two positive </a:t>
            </a:r>
            <a:r>
              <a:rPr lang="en-US" sz="2400" dirty="0">
                <a:solidFill>
                  <a:schemeClr val="accent1">
                    <a:lumMod val="50000"/>
                  </a:schemeClr>
                </a:solidFill>
                <a:latin typeface="Algerian" panose="04020705040A02060702" pitchFamily="82" charset="0"/>
                <a:hlinkClick r:id="rId6" tooltip="Shape parameter"/>
              </a:rPr>
              <a:t>shape parameters</a:t>
            </a:r>
            <a:r>
              <a:rPr lang="en-US" sz="2400" dirty="0">
                <a:solidFill>
                  <a:schemeClr val="accent1">
                    <a:lumMod val="50000"/>
                  </a:schemeClr>
                </a:solidFill>
                <a:latin typeface="Algerian" panose="04020705040A02060702" pitchFamily="82" charset="0"/>
              </a:rPr>
              <a:t>, denoted by </a:t>
            </a:r>
            <a:r>
              <a:rPr lang="en-US" sz="2400" i="1" dirty="0">
                <a:solidFill>
                  <a:schemeClr val="accent1">
                    <a:lumMod val="50000"/>
                  </a:schemeClr>
                </a:solidFill>
                <a:latin typeface="Algerian" panose="04020705040A02060702" pitchFamily="82" charset="0"/>
              </a:rPr>
              <a:t>α</a:t>
            </a:r>
            <a:r>
              <a:rPr lang="en-US" sz="2400" dirty="0">
                <a:solidFill>
                  <a:schemeClr val="accent1">
                    <a:lumMod val="50000"/>
                  </a:schemeClr>
                </a:solidFill>
                <a:latin typeface="Algerian" panose="04020705040A02060702" pitchFamily="82" charset="0"/>
              </a:rPr>
              <a:t> and </a:t>
            </a:r>
            <a:r>
              <a:rPr lang="en-US" sz="2400" i="1" dirty="0">
                <a:solidFill>
                  <a:schemeClr val="accent1">
                    <a:lumMod val="50000"/>
                  </a:schemeClr>
                </a:solidFill>
                <a:latin typeface="Algerian" panose="04020705040A02060702" pitchFamily="82" charset="0"/>
              </a:rPr>
              <a:t>β</a:t>
            </a:r>
            <a:r>
              <a:rPr lang="en-US" sz="2400" dirty="0">
                <a:solidFill>
                  <a:schemeClr val="accent1">
                    <a:lumMod val="50000"/>
                  </a:schemeClr>
                </a:solidFill>
                <a:latin typeface="Algerian" panose="04020705040A02060702" pitchFamily="82" charset="0"/>
              </a:rPr>
              <a:t>, that appear as exponents of the random variable and control the shape of the distribution. The generalization to multiple variables is called a </a:t>
            </a:r>
            <a:r>
              <a:rPr lang="en-US" sz="2400" dirty="0" err="1">
                <a:solidFill>
                  <a:schemeClr val="accent1">
                    <a:lumMod val="50000"/>
                  </a:schemeClr>
                </a:solidFill>
                <a:latin typeface="Algerian" panose="04020705040A02060702" pitchFamily="82" charset="0"/>
                <a:hlinkClick r:id="rId7" tooltip="Dirichlet distribution"/>
              </a:rPr>
              <a:t>Dirichlet</a:t>
            </a:r>
            <a:r>
              <a:rPr lang="en-US" sz="2400" dirty="0">
                <a:solidFill>
                  <a:schemeClr val="accent1">
                    <a:lumMod val="50000"/>
                  </a:schemeClr>
                </a:solidFill>
                <a:latin typeface="Algerian" panose="04020705040A02060702" pitchFamily="82" charset="0"/>
                <a:hlinkClick r:id="rId7" tooltip="Dirichlet distribution"/>
              </a:rPr>
              <a:t> distribution</a:t>
            </a:r>
            <a:r>
              <a:rPr lang="en-US" sz="2400" dirty="0">
                <a:solidFill>
                  <a:schemeClr val="accent1">
                    <a:lumMod val="50000"/>
                  </a:schemeClr>
                </a:solidFill>
                <a:latin typeface="Algerian" panose="04020705040A02060702" pitchFamily="82" charset="0"/>
              </a:rPr>
              <a:t>.</a:t>
            </a:r>
          </a:p>
          <a:p>
            <a:r>
              <a:rPr lang="en-US" sz="2400" dirty="0">
                <a:solidFill>
                  <a:schemeClr val="accent1">
                    <a:lumMod val="50000"/>
                  </a:schemeClr>
                </a:solidFill>
                <a:latin typeface="Algerian" panose="04020705040A02060702" pitchFamily="82" charset="0"/>
              </a:rPr>
              <a:t>The beta distribution has been applied to model the behavior of </a:t>
            </a:r>
            <a:r>
              <a:rPr lang="en-US" sz="2400" dirty="0">
                <a:solidFill>
                  <a:schemeClr val="accent1">
                    <a:lumMod val="50000"/>
                  </a:schemeClr>
                </a:solidFill>
                <a:latin typeface="Algerian" panose="04020705040A02060702" pitchFamily="82" charset="0"/>
                <a:hlinkClick r:id="rId8" tooltip="Random variables"/>
              </a:rPr>
              <a:t>random variables</a:t>
            </a:r>
            <a:r>
              <a:rPr lang="en-US" sz="2400" dirty="0">
                <a:solidFill>
                  <a:schemeClr val="accent1">
                    <a:lumMod val="50000"/>
                  </a:schemeClr>
                </a:solidFill>
                <a:latin typeface="Algerian" panose="04020705040A02060702" pitchFamily="82" charset="0"/>
              </a:rPr>
              <a:t> limited to intervals of finite length in a wide variety of disciplines</a:t>
            </a:r>
            <a:r>
              <a:rPr lang="en-US" sz="2400" dirty="0" smtClean="0">
                <a:solidFill>
                  <a:schemeClr val="accent1">
                    <a:lumMod val="50000"/>
                  </a:schemeClr>
                </a:solidFill>
                <a:latin typeface="Algerian" panose="04020705040A02060702" pitchFamily="82" charset="0"/>
              </a:rPr>
              <a:t>.</a:t>
            </a:r>
          </a:p>
          <a:p>
            <a:endParaRPr lang="en-US" sz="2400" b="0"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215373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52401"/>
            <a:ext cx="10109200" cy="5200918"/>
          </a:xfrm>
          <a:prstGeom prst="rect">
            <a:avLst/>
          </a:prstGeom>
        </p:spPr>
      </p:pic>
    </p:spTree>
    <p:extLst>
      <p:ext uri="{BB962C8B-B14F-4D97-AF65-F5344CB8AC3E}">
        <p14:creationId xmlns:p14="http://schemas.microsoft.com/office/powerpoint/2010/main" val="2446135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Algerian" panose="04020705040A02060702" pitchFamily="82" charset="0"/>
              </a:rPr>
              <a:t>What is Probability?</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 </a:t>
            </a:r>
            <a:r>
              <a:rPr lang="en-US" sz="3600" b="1" dirty="0">
                <a:solidFill>
                  <a:schemeClr val="accent5">
                    <a:lumMod val="50000"/>
                  </a:schemeClr>
                </a:solidFill>
                <a:latin typeface="Algerian" panose="04020705040A02060702" pitchFamily="82" charset="0"/>
              </a:rPr>
              <a:t>Probability is a measure or estimation of how likely it is that something will happen or that a statement is true</a:t>
            </a:r>
            <a:endParaRPr lang="en-IN" sz="3600" dirty="0">
              <a:solidFill>
                <a:schemeClr val="accent5">
                  <a:lumMod val="50000"/>
                </a:schemeClr>
              </a:solidFill>
              <a:latin typeface="Algerian" panose="04020705040A02060702" pitchFamily="82" charset="0"/>
            </a:endParaRPr>
          </a:p>
        </p:txBody>
      </p:sp>
    </p:spTree>
    <p:extLst>
      <p:ext uri="{BB962C8B-B14F-4D97-AF65-F5344CB8AC3E}">
        <p14:creationId xmlns:p14="http://schemas.microsoft.com/office/powerpoint/2010/main" val="116964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tx1">
                    <a:lumMod val="95000"/>
                    <a:lumOff val="5000"/>
                  </a:schemeClr>
                </a:solidFill>
                <a:latin typeface="Algerian" panose="04020705040A02060702" pitchFamily="82" charset="0"/>
              </a:rPr>
              <a:t>discrete probability distribution</a:t>
            </a:r>
            <a:r>
              <a:rPr lang="en-IN" b="1" dirty="0"/>
              <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accent1">
                    <a:lumMod val="50000"/>
                  </a:schemeClr>
                </a:solidFill>
                <a:latin typeface="Algerian" panose="04020705040A02060702" pitchFamily="82" charset="0"/>
              </a:rPr>
              <a:t>A discrete probability distribution describes the probability of the occurrence of each value of a discrete random variable.</a:t>
            </a:r>
            <a:r>
              <a:rPr lang="en-US" dirty="0">
                <a:solidFill>
                  <a:schemeClr val="accent1">
                    <a:lumMod val="50000"/>
                  </a:schemeClr>
                </a:solidFill>
                <a:latin typeface="Algerian" panose="04020705040A02060702" pitchFamily="82" charset="0"/>
              </a:rPr>
              <a:t> A discrete random variable is a random variable that has countable values. The variable is said to be random if the sum of the probabilities is one.</a:t>
            </a:r>
          </a:p>
          <a:p>
            <a:r>
              <a:rPr lang="en-US" dirty="0">
                <a:solidFill>
                  <a:schemeClr val="accent1">
                    <a:lumMod val="50000"/>
                  </a:schemeClr>
                </a:solidFill>
                <a:latin typeface="Algerian" panose="04020705040A02060702" pitchFamily="82" charset="0"/>
              </a:rPr>
              <a:t>For example, if a coin is tossed three times, then the number of heads obtained can be 0, 1, 2 or 3. In other words, the number of heads can only take 4 values: 0, 1, 2, and 3 and so the variable is discrete. Note that getting either a heads or tail, even 0 times, has a value in a discrete probability distribution.</a:t>
            </a:r>
          </a:p>
          <a:p>
            <a:endParaRPr lang="en-IN" dirty="0"/>
          </a:p>
        </p:txBody>
      </p:sp>
    </p:spTree>
    <p:extLst>
      <p:ext uri="{BB962C8B-B14F-4D97-AF65-F5344CB8AC3E}">
        <p14:creationId xmlns:p14="http://schemas.microsoft.com/office/powerpoint/2010/main" val="4071755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77975"/>
          </a:xfrm>
        </p:spPr>
        <p:txBody>
          <a:bodyPr>
            <a:normAutofit fontScale="90000"/>
          </a:bodyPr>
          <a:lstStyle/>
          <a:p>
            <a:r>
              <a:rPr lang="en-IN" b="1" dirty="0">
                <a:latin typeface="Algerian" panose="04020705040A02060702" pitchFamily="82" charset="0"/>
              </a:rPr>
              <a:t>Statistics - Binomial Distribution</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US" dirty="0" err="1">
                <a:solidFill>
                  <a:schemeClr val="accent1">
                    <a:lumMod val="50000"/>
                  </a:schemeClr>
                </a:solidFill>
                <a:latin typeface="Algerian" panose="04020705040A02060702" pitchFamily="82" charset="0"/>
              </a:rPr>
              <a:t>Bionominal</a:t>
            </a:r>
            <a:r>
              <a:rPr lang="en-US" dirty="0">
                <a:solidFill>
                  <a:schemeClr val="accent1">
                    <a:lumMod val="50000"/>
                  </a:schemeClr>
                </a:solidFill>
                <a:latin typeface="Algerian" panose="04020705040A02060702" pitchFamily="82" charset="0"/>
              </a:rPr>
              <a:t> appropriation is a discrete likelihood conveyance. This distribution was discovered by a Swiss Mathematician James Bernoulli. It is used in such situation where an experiment results in two possibilities - success and failure. Binomial distribution is a discrete probability distribution which expresses the probability of one set of two alternatives-successes (p) and failure (q). Binomial distribution is defined and given by the following probability function:</a:t>
            </a:r>
            <a:endParaRPr lang="en-IN" dirty="0">
              <a:solidFill>
                <a:schemeClr val="accent1">
                  <a:lumMod val="50000"/>
                </a:schemeClr>
              </a:solidFill>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098" y="5689600"/>
            <a:ext cx="2715004" cy="774700"/>
          </a:xfrm>
          <a:prstGeom prst="rect">
            <a:avLst/>
          </a:prstGeom>
        </p:spPr>
      </p:pic>
    </p:spTree>
    <p:extLst>
      <p:ext uri="{BB962C8B-B14F-4D97-AF65-F5344CB8AC3E}">
        <p14:creationId xmlns:p14="http://schemas.microsoft.com/office/powerpoint/2010/main" val="426573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098" y="419101"/>
            <a:ext cx="2715004" cy="1054100"/>
          </a:xfrm>
          <a:prstGeom prst="rect">
            <a:avLst/>
          </a:prstGeom>
        </p:spPr>
      </p:pic>
      <p:sp>
        <p:nvSpPr>
          <p:cNvPr id="3" name="Rectangle 1"/>
          <p:cNvSpPr>
            <a:spLocks noChangeArrowheads="1"/>
          </p:cNvSpPr>
          <p:nvPr/>
        </p:nvSpPr>
        <p:spPr bwMode="auto">
          <a:xfrm>
            <a:off x="304800" y="1814580"/>
            <a:ext cx="1188720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Where −</a:t>
            </a:r>
            <a:endPar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pp = Probability of success.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chemeClr val="accent1">
                    <a:lumMod val="50000"/>
                  </a:schemeClr>
                </a:solidFill>
                <a:effectLst/>
                <a:latin typeface="Algerian" panose="04020705040A02060702" pitchFamily="82" charset="0"/>
                <a:cs typeface="Arial" panose="020B0604020202020204" pitchFamily="34" charset="0"/>
              </a:rPr>
              <a:t>qq</a:t>
            </a: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 = Probability of failure = 1−p1−p.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chemeClr val="accent1">
                    <a:lumMod val="50000"/>
                  </a:schemeClr>
                </a:solidFill>
                <a:effectLst/>
                <a:latin typeface="Algerian" panose="04020705040A02060702" pitchFamily="82" charset="0"/>
                <a:cs typeface="Arial" panose="020B0604020202020204" pitchFamily="34" charset="0"/>
              </a:rPr>
              <a:t>nn</a:t>
            </a: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 = Number of trials.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cs typeface="Arial" panose="020B0604020202020204" pitchFamily="34" charset="0"/>
              </a:rPr>
              <a:t>P(X−x)P(X−x) = Probability of x successes in n trials</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14211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100" y="406400"/>
            <a:ext cx="10375900" cy="5078313"/>
          </a:xfrm>
          <a:prstGeom prst="rect">
            <a:avLst/>
          </a:prstGeom>
        </p:spPr>
        <p:txBody>
          <a:bodyPr wrap="square">
            <a:spAutoFit/>
          </a:bodyPr>
          <a:lstStyle/>
          <a:p>
            <a:pPr fontAlgn="base"/>
            <a:r>
              <a:rPr lang="en-US" sz="3600" dirty="0">
                <a:solidFill>
                  <a:schemeClr val="accent1">
                    <a:lumMod val="50000"/>
                  </a:schemeClr>
                </a:solidFill>
                <a:latin typeface="Algerian" panose="04020705040A02060702" pitchFamily="82" charset="0"/>
              </a:rPr>
              <a:t>A Bernoulli trial is assumed to meet each of these criteria :</a:t>
            </a:r>
          </a:p>
          <a:p>
            <a:pPr fontAlgn="base">
              <a:buFont typeface="Arial" panose="020B0604020202020204" pitchFamily="34" charset="0"/>
              <a:buChar char="•"/>
            </a:pPr>
            <a:r>
              <a:rPr lang="en-US" sz="3600" dirty="0">
                <a:solidFill>
                  <a:schemeClr val="accent1">
                    <a:lumMod val="50000"/>
                  </a:schemeClr>
                </a:solidFill>
                <a:latin typeface="Algerian" panose="04020705040A02060702" pitchFamily="82" charset="0"/>
              </a:rPr>
              <a:t>There must be only 2 possible outcomes.</a:t>
            </a:r>
          </a:p>
          <a:p>
            <a:pPr fontAlgn="base">
              <a:buFont typeface="Arial" panose="020B0604020202020204" pitchFamily="34" charset="0"/>
              <a:buChar char="•"/>
            </a:pPr>
            <a:r>
              <a:rPr lang="en-US" sz="3600" dirty="0">
                <a:solidFill>
                  <a:schemeClr val="accent1">
                    <a:lumMod val="50000"/>
                  </a:schemeClr>
                </a:solidFill>
                <a:latin typeface="Algerian" panose="04020705040A02060702" pitchFamily="82" charset="0"/>
              </a:rPr>
              <a:t>Each outcome has a fixed probability of occurring. A success has the probability of p, and a failure has the probability of 1 – p.</a:t>
            </a:r>
          </a:p>
          <a:p>
            <a:pPr fontAlgn="base">
              <a:buFont typeface="Arial" panose="020B0604020202020204" pitchFamily="34" charset="0"/>
              <a:buChar char="•"/>
            </a:pPr>
            <a:r>
              <a:rPr lang="en-US" sz="3600" dirty="0">
                <a:solidFill>
                  <a:schemeClr val="accent1">
                    <a:lumMod val="50000"/>
                  </a:schemeClr>
                </a:solidFill>
                <a:latin typeface="Algerian" panose="04020705040A02060702" pitchFamily="82" charset="0"/>
              </a:rPr>
              <a:t>Each trial is completely independent of all others.</a:t>
            </a:r>
            <a:endParaRPr lang="en-US" sz="3600" b="0"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1223584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300" y="1066800"/>
            <a:ext cx="8293100" cy="1938992"/>
          </a:xfrm>
          <a:prstGeom prst="rect">
            <a:avLst/>
          </a:prstGeom>
        </p:spPr>
        <p:txBody>
          <a:bodyPr wrap="square">
            <a:spAutoFit/>
          </a:bodyPr>
          <a:lstStyle/>
          <a:p>
            <a:pPr algn="just"/>
            <a:r>
              <a:rPr lang="en-US" sz="2400" b="1" dirty="0">
                <a:latin typeface="Algerian" panose="04020705040A02060702" pitchFamily="82" charset="0"/>
              </a:rPr>
              <a:t>Problem Statement</a:t>
            </a:r>
            <a:r>
              <a:rPr lang="en-US" sz="2400" b="1" dirty="0" smtClean="0">
                <a:latin typeface="Algerian" panose="04020705040A02060702" pitchFamily="82" charset="0"/>
              </a:rPr>
              <a:t>:</a:t>
            </a:r>
          </a:p>
          <a:p>
            <a:pPr algn="just"/>
            <a:endParaRPr lang="en-US" sz="2400" b="1" dirty="0">
              <a:solidFill>
                <a:schemeClr val="accent1">
                  <a:lumMod val="50000"/>
                </a:schemeClr>
              </a:solidFill>
              <a:latin typeface="Algerian" panose="04020705040A02060702" pitchFamily="82" charset="0"/>
            </a:endParaRPr>
          </a:p>
          <a:p>
            <a:pPr algn="just"/>
            <a:endParaRPr lang="en-US" sz="2400" dirty="0">
              <a:solidFill>
                <a:schemeClr val="accent1">
                  <a:lumMod val="50000"/>
                </a:schemeClr>
              </a:solidFill>
              <a:latin typeface="Algerian" panose="04020705040A02060702" pitchFamily="82" charset="0"/>
            </a:endParaRPr>
          </a:p>
          <a:p>
            <a:pPr algn="just"/>
            <a:r>
              <a:rPr lang="en-US" sz="2400" dirty="0">
                <a:solidFill>
                  <a:schemeClr val="accent1">
                    <a:lumMod val="50000"/>
                  </a:schemeClr>
                </a:solidFill>
                <a:latin typeface="Algerian" panose="04020705040A02060702" pitchFamily="82" charset="0"/>
              </a:rPr>
              <a:t>Eight coins are tossed at the same time. Discover the likelihood of getting no less than 6 heads.</a:t>
            </a:r>
            <a:endParaRPr lang="en-US" sz="2400" b="0"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101388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9714" y="58847"/>
            <a:ext cx="9486900" cy="6247864"/>
          </a:xfrm>
          <a:prstGeom prst="rect">
            <a:avLst/>
          </a:prstGeom>
        </p:spPr>
        <p:txBody>
          <a:bodyPr wrap="square">
            <a:spAutoFit/>
          </a:bodyPr>
          <a:lstStyle/>
          <a:p>
            <a:pPr algn="just">
              <a:buFont typeface="Arial" panose="020B0604020202020204" pitchFamily="34" charset="0"/>
              <a:buChar char="•"/>
            </a:pPr>
            <a:r>
              <a:rPr lang="en-US" sz="2000" b="1" i="0" dirty="0" smtClean="0">
                <a:effectLst/>
                <a:latin typeface="Algerian" panose="04020705040A02060702" pitchFamily="82" charset="0"/>
              </a:rPr>
              <a:t>Two-way ANOVA</a:t>
            </a:r>
            <a:r>
              <a:rPr lang="en-US" sz="2000" b="0" i="0" dirty="0" smtClean="0">
                <a:solidFill>
                  <a:schemeClr val="accent1">
                    <a:lumMod val="50000"/>
                  </a:schemeClr>
                </a:solidFill>
                <a:effectLst/>
                <a:latin typeface="Algerian" panose="04020705040A02060702" pitchFamily="82" charset="0"/>
              </a:rPr>
              <a:t> - Two way ANOVA uses two independent variables. For example, to access differences in IQ by country (variable 1) and gender(variable 2). Here you can examine the interaction between two independent variables. Such Interactions may indicate that differences in IQ is not uniform across a independent variable. For examples females may have higher IQ score over males and have very high score over males in Europe than in America.</a:t>
            </a:r>
          </a:p>
          <a:p>
            <a:pPr algn="just">
              <a:buFont typeface="Arial" panose="020B0604020202020204" pitchFamily="34" charset="0"/>
              <a:buChar char="•"/>
            </a:pPr>
            <a:r>
              <a:rPr lang="en-US" sz="2000" b="0" i="0" dirty="0" smtClean="0">
                <a:solidFill>
                  <a:schemeClr val="accent1">
                    <a:lumMod val="50000"/>
                  </a:schemeClr>
                </a:solidFill>
                <a:effectLst/>
                <a:latin typeface="Algerian" panose="04020705040A02060702" pitchFamily="82" charset="0"/>
              </a:rPr>
              <a:t>Two-way ANOVAs are also termed as factorial ANOVA and can be balanced as well as unbalanced. Balanced refers to having same number of participants in each group where as unbalanced refers to having different number of participants in each group. Following special kind of ANOVAs can be used to handle unbalanced groups.</a:t>
            </a:r>
          </a:p>
          <a:p>
            <a:pPr marL="742950" lvl="1" indent="-285750" algn="just">
              <a:buFont typeface="Arial" panose="020B0604020202020204" pitchFamily="34" charset="0"/>
              <a:buChar char="•"/>
            </a:pPr>
            <a:r>
              <a:rPr lang="en-US" sz="2000" b="1" i="0" dirty="0" smtClean="0">
                <a:solidFill>
                  <a:schemeClr val="accent1">
                    <a:lumMod val="50000"/>
                  </a:schemeClr>
                </a:solidFill>
                <a:effectLst/>
                <a:latin typeface="Algerian" panose="04020705040A02060702" pitchFamily="82" charset="0"/>
              </a:rPr>
              <a:t>Hierarchical approach(Type 1)</a:t>
            </a:r>
            <a:r>
              <a:rPr lang="en-US" sz="2000" b="0" i="0" dirty="0" smtClean="0">
                <a:solidFill>
                  <a:schemeClr val="accent1">
                    <a:lumMod val="50000"/>
                  </a:schemeClr>
                </a:solidFill>
                <a:effectLst/>
                <a:latin typeface="Algerian" panose="04020705040A02060702" pitchFamily="82" charset="0"/>
              </a:rPr>
              <a:t> -If data was not </a:t>
            </a:r>
            <a:r>
              <a:rPr lang="en-US" sz="2000" b="0" i="0" dirty="0" err="1" smtClean="0">
                <a:solidFill>
                  <a:schemeClr val="accent1">
                    <a:lumMod val="50000"/>
                  </a:schemeClr>
                </a:solidFill>
                <a:effectLst/>
                <a:latin typeface="Algerian" panose="04020705040A02060702" pitchFamily="82" charset="0"/>
              </a:rPr>
              <a:t>intentionaly</a:t>
            </a:r>
            <a:r>
              <a:rPr lang="en-US" sz="2000" b="0" i="0" dirty="0" smtClean="0">
                <a:solidFill>
                  <a:schemeClr val="accent1">
                    <a:lumMod val="50000"/>
                  </a:schemeClr>
                </a:solidFill>
                <a:effectLst/>
                <a:latin typeface="Algerian" panose="04020705040A02060702" pitchFamily="82" charset="0"/>
              </a:rPr>
              <a:t> unbalanced and has some type of hierarchy between the factors.</a:t>
            </a:r>
          </a:p>
          <a:p>
            <a:pPr marL="742950" lvl="1" indent="-285750" algn="just">
              <a:buFont typeface="Arial" panose="020B0604020202020204" pitchFamily="34" charset="0"/>
              <a:buChar char="•"/>
            </a:pPr>
            <a:r>
              <a:rPr lang="en-US" sz="2000" b="1" i="0" dirty="0" smtClean="0">
                <a:solidFill>
                  <a:schemeClr val="accent1">
                    <a:lumMod val="50000"/>
                  </a:schemeClr>
                </a:solidFill>
                <a:effectLst/>
                <a:latin typeface="Algerian" panose="04020705040A02060702" pitchFamily="82" charset="0"/>
              </a:rPr>
              <a:t>Classical experimental approach(Type 2)</a:t>
            </a:r>
            <a:r>
              <a:rPr lang="en-US" sz="2000" b="0" i="0" dirty="0" smtClean="0">
                <a:solidFill>
                  <a:schemeClr val="accent1">
                    <a:lumMod val="50000"/>
                  </a:schemeClr>
                </a:solidFill>
                <a:effectLst/>
                <a:latin typeface="Algerian" panose="04020705040A02060702" pitchFamily="82" charset="0"/>
              </a:rPr>
              <a:t> - If data was not </a:t>
            </a:r>
            <a:r>
              <a:rPr lang="en-US" sz="2000" b="0" i="0" dirty="0" err="1" smtClean="0">
                <a:solidFill>
                  <a:schemeClr val="accent1">
                    <a:lumMod val="50000"/>
                  </a:schemeClr>
                </a:solidFill>
                <a:effectLst/>
                <a:latin typeface="Algerian" panose="04020705040A02060702" pitchFamily="82" charset="0"/>
              </a:rPr>
              <a:t>intentionaly</a:t>
            </a:r>
            <a:r>
              <a:rPr lang="en-US" sz="2000" b="0" i="0" dirty="0" smtClean="0">
                <a:solidFill>
                  <a:schemeClr val="accent1">
                    <a:lumMod val="50000"/>
                  </a:schemeClr>
                </a:solidFill>
                <a:effectLst/>
                <a:latin typeface="Algerian" panose="04020705040A02060702" pitchFamily="82" charset="0"/>
              </a:rPr>
              <a:t> unbalanced and has no hierarchy between the factors.</a:t>
            </a:r>
          </a:p>
          <a:p>
            <a:pPr marL="742950" lvl="1" indent="-285750" algn="just">
              <a:buFont typeface="Arial" panose="020B0604020202020204" pitchFamily="34" charset="0"/>
              <a:buChar char="•"/>
            </a:pPr>
            <a:r>
              <a:rPr lang="en-US" sz="2000" b="1" i="0" dirty="0" smtClean="0">
                <a:solidFill>
                  <a:schemeClr val="accent1">
                    <a:lumMod val="50000"/>
                  </a:schemeClr>
                </a:solidFill>
                <a:effectLst/>
                <a:latin typeface="Algerian" panose="04020705040A02060702" pitchFamily="82" charset="0"/>
              </a:rPr>
              <a:t>Full Regression approach(Type 3)</a:t>
            </a:r>
            <a:r>
              <a:rPr lang="en-US" sz="2000" b="0" i="0" dirty="0" smtClean="0">
                <a:solidFill>
                  <a:schemeClr val="accent1">
                    <a:lumMod val="50000"/>
                  </a:schemeClr>
                </a:solidFill>
                <a:effectLst/>
                <a:latin typeface="Algerian" panose="04020705040A02060702" pitchFamily="82" charset="0"/>
              </a:rPr>
              <a:t> - If data was </a:t>
            </a:r>
            <a:r>
              <a:rPr lang="en-US" sz="2000" b="0" i="0" dirty="0" err="1" smtClean="0">
                <a:solidFill>
                  <a:schemeClr val="accent1">
                    <a:lumMod val="50000"/>
                  </a:schemeClr>
                </a:solidFill>
                <a:effectLst/>
                <a:latin typeface="Algerian" panose="04020705040A02060702" pitchFamily="82" charset="0"/>
              </a:rPr>
              <a:t>intentionaly</a:t>
            </a:r>
            <a:r>
              <a:rPr lang="en-US" sz="2000" b="0" i="0" dirty="0" smtClean="0">
                <a:solidFill>
                  <a:schemeClr val="accent1">
                    <a:lumMod val="50000"/>
                  </a:schemeClr>
                </a:solidFill>
                <a:effectLst/>
                <a:latin typeface="Algerian" panose="04020705040A02060702" pitchFamily="82" charset="0"/>
              </a:rPr>
              <a:t> unbalanced because of population.</a:t>
            </a:r>
            <a:endParaRPr lang="en-US" sz="2000" b="0"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2469145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0" y="838200"/>
            <a:ext cx="9563100" cy="4319829"/>
          </a:xfrm>
          <a:prstGeom prst="rect">
            <a:avLst/>
          </a:prstGeom>
        </p:spPr>
      </p:pic>
    </p:spTree>
    <p:extLst>
      <p:ext uri="{BB962C8B-B14F-4D97-AF65-F5344CB8AC3E}">
        <p14:creationId xmlns:p14="http://schemas.microsoft.com/office/powerpoint/2010/main" val="2777366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2900" y="2551837"/>
            <a:ext cx="7531100" cy="1477328"/>
          </a:xfrm>
          <a:prstGeom prst="rect">
            <a:avLst/>
          </a:prstGeom>
        </p:spPr>
        <p:txBody>
          <a:bodyPr wrap="square">
            <a:spAutoFit/>
          </a:bodyPr>
          <a:lstStyle/>
          <a:p>
            <a:pPr algn="just"/>
            <a:r>
              <a:rPr lang="en-US" b="1" dirty="0">
                <a:latin typeface="Algerian" panose="04020705040A02060702" pitchFamily="82" charset="0"/>
              </a:rPr>
              <a:t>Problem Statement:</a:t>
            </a:r>
          </a:p>
          <a:p>
            <a:pPr algn="just"/>
            <a:endParaRPr lang="en-US" b="1" dirty="0">
              <a:solidFill>
                <a:schemeClr val="accent1">
                  <a:lumMod val="50000"/>
                </a:schemeClr>
              </a:solidFill>
              <a:latin typeface="Algerian" panose="04020705040A02060702" pitchFamily="82" charset="0"/>
            </a:endParaRPr>
          </a:p>
          <a:p>
            <a:pPr algn="just"/>
            <a:endParaRPr lang="en-US" dirty="0">
              <a:solidFill>
                <a:schemeClr val="accent1">
                  <a:lumMod val="50000"/>
                </a:schemeClr>
              </a:solidFill>
              <a:latin typeface="Algerian" panose="04020705040A02060702" pitchFamily="82" charset="0"/>
            </a:endParaRPr>
          </a:p>
          <a:p>
            <a:pPr algn="just"/>
            <a:r>
              <a:rPr lang="en-US" dirty="0">
                <a:solidFill>
                  <a:schemeClr val="accent1">
                    <a:lumMod val="50000"/>
                  </a:schemeClr>
                </a:solidFill>
                <a:latin typeface="Algerian" panose="04020705040A02060702" pitchFamily="82" charset="0"/>
              </a:rPr>
              <a:t>Eight coins are tossed at the same time. Discover the likelihood of getting </a:t>
            </a:r>
            <a:r>
              <a:rPr lang="en-US" dirty="0" smtClean="0">
                <a:solidFill>
                  <a:schemeClr val="accent1">
                    <a:lumMod val="50000"/>
                  </a:schemeClr>
                </a:solidFill>
                <a:latin typeface="Algerian" panose="04020705040A02060702" pitchFamily="82" charset="0"/>
              </a:rPr>
              <a:t>at most  </a:t>
            </a:r>
            <a:r>
              <a:rPr lang="en-US" dirty="0">
                <a:solidFill>
                  <a:schemeClr val="accent1">
                    <a:lumMod val="50000"/>
                  </a:schemeClr>
                </a:solidFill>
                <a:latin typeface="Algerian" panose="04020705040A02060702" pitchFamily="82" charset="0"/>
              </a:rPr>
              <a:t>6 heads.</a:t>
            </a:r>
          </a:p>
        </p:txBody>
      </p:sp>
    </p:spTree>
    <p:extLst>
      <p:ext uri="{BB962C8B-B14F-4D97-AF65-F5344CB8AC3E}">
        <p14:creationId xmlns:p14="http://schemas.microsoft.com/office/powerpoint/2010/main" val="1975372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Algerian" panose="04020705040A02060702" pitchFamily="82" charset="0"/>
              </a:rPr>
              <a:t>Python – Binomial Distribution</a:t>
            </a:r>
            <a:endParaRPr lang="en-IN" dirty="0">
              <a:latin typeface="Algerian" panose="04020705040A02060702" pitchFamily="82" charset="0"/>
            </a:endParaRPr>
          </a:p>
        </p:txBody>
      </p:sp>
      <p:sp>
        <p:nvSpPr>
          <p:cNvPr id="5" name="Rectangle 2"/>
          <p:cNvSpPr>
            <a:spLocks noGrp="1" noChangeArrowheads="1"/>
          </p:cNvSpPr>
          <p:nvPr>
            <p:ph idx="1"/>
          </p:nvPr>
        </p:nvSpPr>
        <p:spPr bwMode="auto">
          <a:xfrm>
            <a:off x="317500" y="1734554"/>
            <a:ext cx="11750249"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1">
                    <a:lumMod val="50000"/>
                  </a:schemeClr>
                </a:solidFill>
                <a:effectLst/>
                <a:latin typeface="urw-din"/>
              </a:rPr>
              <a:t>Using Python to obtain the distribution :</a:t>
            </a:r>
            <a:r>
              <a:rPr kumimoji="0" lang="en-US" altLang="en-US" sz="1800" b="0" i="0" u="none" strike="noStrike" cap="none" normalizeH="0" baseline="0" dirty="0" smtClean="0">
                <a:ln>
                  <a:noFill/>
                </a:ln>
                <a:solidFill>
                  <a:schemeClr val="accent1">
                    <a:lumMod val="50000"/>
                  </a:schemeClr>
                </a:solidFill>
                <a:effectLst/>
                <a:latin typeface="urw-din"/>
              </a:rPr>
              <a:t/>
            </a:r>
            <a:br>
              <a:rPr kumimoji="0" lang="en-US" altLang="en-US" sz="1800" b="0" i="0" u="none" strike="noStrike" cap="none" normalizeH="0" baseline="0" dirty="0" smtClean="0">
                <a:ln>
                  <a:noFill/>
                </a:ln>
                <a:solidFill>
                  <a:schemeClr val="accent1">
                    <a:lumMod val="50000"/>
                  </a:schemeClr>
                </a:solidFill>
                <a:effectLst/>
                <a:latin typeface="urw-din"/>
              </a:rPr>
            </a:br>
            <a:r>
              <a:rPr kumimoji="0" lang="en-US" altLang="en-US" sz="1800" b="0" i="0" u="none" strike="noStrike" cap="none" normalizeH="0" baseline="0" dirty="0" smtClean="0">
                <a:ln>
                  <a:noFill/>
                </a:ln>
                <a:solidFill>
                  <a:schemeClr val="accent1">
                    <a:lumMod val="50000"/>
                  </a:schemeClr>
                </a:solidFill>
                <a:effectLst/>
                <a:latin typeface="urw-din"/>
              </a:rPr>
              <a:t>Now, we will use Python to </a:t>
            </a:r>
            <a:r>
              <a:rPr kumimoji="0" lang="en-US" altLang="en-US" sz="1800" b="0" i="0" u="none" strike="noStrike" cap="none" normalizeH="0" baseline="0" dirty="0" err="1" smtClean="0">
                <a:ln>
                  <a:noFill/>
                </a:ln>
                <a:solidFill>
                  <a:schemeClr val="accent1">
                    <a:lumMod val="50000"/>
                  </a:schemeClr>
                </a:solidFill>
                <a:effectLst/>
                <a:latin typeface="urw-din"/>
              </a:rPr>
              <a:t>analyse</a:t>
            </a:r>
            <a:r>
              <a:rPr kumimoji="0" lang="en-US" altLang="en-US" sz="1800" b="0" i="0" u="none" strike="noStrike" cap="none" normalizeH="0" baseline="0" dirty="0" smtClean="0">
                <a:ln>
                  <a:noFill/>
                </a:ln>
                <a:solidFill>
                  <a:schemeClr val="accent1">
                    <a:lumMod val="50000"/>
                  </a:schemeClr>
                </a:solidFill>
                <a:effectLst/>
                <a:latin typeface="urw-din"/>
              </a:rPr>
              <a:t> the distribution(using </a:t>
            </a:r>
            <a:r>
              <a:rPr kumimoji="0" lang="en-US" altLang="en-US" sz="1800" b="1" i="0" u="none" strike="noStrike" cap="none" normalizeH="0" baseline="0" dirty="0" err="1" smtClean="0">
                <a:ln>
                  <a:noFill/>
                </a:ln>
                <a:solidFill>
                  <a:schemeClr val="accent1">
                    <a:lumMod val="50000"/>
                  </a:schemeClr>
                </a:solidFill>
                <a:effectLst/>
                <a:latin typeface="urw-din"/>
              </a:rPr>
              <a:t>SciPy</a:t>
            </a:r>
            <a:r>
              <a:rPr kumimoji="0" lang="en-US" altLang="en-US" sz="1800" b="0" i="0" u="none" strike="noStrike" cap="none" normalizeH="0" baseline="0" dirty="0" smtClean="0">
                <a:ln>
                  <a:noFill/>
                </a:ln>
                <a:solidFill>
                  <a:schemeClr val="accent1">
                    <a:lumMod val="50000"/>
                  </a:schemeClr>
                </a:solidFill>
                <a:effectLst/>
                <a:latin typeface="urw-din"/>
              </a:rPr>
              <a:t>) and plot the graph(using </a:t>
            </a:r>
            <a:r>
              <a:rPr kumimoji="0" lang="en-US" altLang="en-US" sz="1800" b="1" i="0" u="none" strike="noStrike" cap="none" normalizeH="0" baseline="0" dirty="0" err="1" smtClean="0">
                <a:ln>
                  <a:noFill/>
                </a:ln>
                <a:solidFill>
                  <a:schemeClr val="accent1">
                    <a:lumMod val="50000"/>
                  </a:schemeClr>
                </a:solidFill>
                <a:effectLst/>
                <a:latin typeface="urw-din"/>
              </a:rPr>
              <a:t>Matplotlib</a:t>
            </a:r>
            <a:r>
              <a:rPr kumimoji="0" lang="en-US" altLang="en-US" sz="1800" b="0" i="0" u="none" strike="noStrike" cap="none" normalizeH="0" baseline="0" dirty="0" smtClean="0">
                <a:ln>
                  <a:noFill/>
                </a:ln>
                <a:solidFill>
                  <a:schemeClr val="accent1">
                    <a:lumMod val="50000"/>
                  </a:schemeClr>
                </a:solidFill>
                <a:effectLst/>
                <a:latin typeface="urw-din"/>
              </a:rPr>
              <a:t>).</a:t>
            </a:r>
            <a:br>
              <a:rPr kumimoji="0" lang="en-US" altLang="en-US" sz="1800" b="0" i="0" u="none" strike="noStrike" cap="none" normalizeH="0" baseline="0" dirty="0" smtClean="0">
                <a:ln>
                  <a:noFill/>
                </a:ln>
                <a:solidFill>
                  <a:schemeClr val="accent1">
                    <a:lumMod val="50000"/>
                  </a:schemeClr>
                </a:solidFill>
                <a:effectLst/>
                <a:latin typeface="urw-din"/>
              </a:rPr>
            </a:br>
            <a:r>
              <a:rPr kumimoji="0" lang="en-US" altLang="en-US" sz="1800" b="1" i="0" u="none" strike="noStrike" cap="none" normalizeH="0" baseline="0" dirty="0" smtClean="0">
                <a:ln>
                  <a:noFill/>
                </a:ln>
                <a:solidFill>
                  <a:schemeClr val="accent1">
                    <a:lumMod val="50000"/>
                  </a:schemeClr>
                </a:solidFill>
                <a:effectLst/>
                <a:latin typeface="urw-din"/>
              </a:rPr>
              <a:t>Modules required :</a:t>
            </a:r>
            <a:endParaRPr kumimoji="0" lang="en-US" altLang="en-US" sz="1800" b="0" i="0" u="none" strike="noStrike" cap="none" normalizeH="0" baseline="0" dirty="0" smtClean="0">
              <a:ln>
                <a:noFill/>
              </a:ln>
              <a:solidFill>
                <a:schemeClr val="accent1">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1" u="none" strike="noStrike" cap="none" normalizeH="0" baseline="0" dirty="0" err="1" smtClean="0">
                <a:ln>
                  <a:noFill/>
                </a:ln>
                <a:solidFill>
                  <a:schemeClr val="accent1">
                    <a:lumMod val="50000"/>
                  </a:schemeClr>
                </a:solidFill>
                <a:effectLst/>
                <a:latin typeface="urw-din"/>
              </a:rPr>
              <a:t>SciPy</a:t>
            </a:r>
            <a:r>
              <a:rPr kumimoji="0" lang="en-US" altLang="en-US" sz="1800" b="1" i="1" u="none" strike="noStrike" cap="none" normalizeH="0" baseline="0" dirty="0" smtClean="0">
                <a:ln>
                  <a:noFill/>
                </a:ln>
                <a:solidFill>
                  <a:schemeClr val="accent1">
                    <a:lumMod val="50000"/>
                  </a:schemeClr>
                </a:solidFill>
                <a:effectLst/>
                <a:latin typeface="urw-din"/>
              </a:rPr>
              <a:t>:</a:t>
            </a:r>
            <a:r>
              <a:rPr kumimoji="0" lang="en-US" altLang="en-US" sz="1800" b="0" i="0" u="none" strike="noStrike" cap="none" normalizeH="0" baseline="0" dirty="0" smtClean="0">
                <a:ln>
                  <a:noFill/>
                </a:ln>
                <a:solidFill>
                  <a:schemeClr val="accent1">
                    <a:lumMod val="50000"/>
                  </a:schemeClr>
                </a:solidFill>
                <a:effectLst/>
                <a:latin typeface="urw-din"/>
              </a:rPr>
              <a:t/>
            </a:r>
            <a:br>
              <a:rPr kumimoji="0" lang="en-US" altLang="en-US" sz="1800" b="0" i="0" u="none" strike="noStrike" cap="none" normalizeH="0" baseline="0" dirty="0" smtClean="0">
                <a:ln>
                  <a:noFill/>
                </a:ln>
                <a:solidFill>
                  <a:schemeClr val="accent1">
                    <a:lumMod val="50000"/>
                  </a:schemeClr>
                </a:solidFill>
                <a:effectLst/>
                <a:latin typeface="urw-din"/>
              </a:rPr>
            </a:br>
            <a:r>
              <a:rPr kumimoji="0" lang="en-US" altLang="en-US" sz="1800" b="0" i="1" u="none" strike="noStrike" cap="none" normalizeH="0" baseline="0" dirty="0" err="1" smtClean="0">
                <a:ln>
                  <a:noFill/>
                </a:ln>
                <a:solidFill>
                  <a:schemeClr val="accent1">
                    <a:lumMod val="50000"/>
                  </a:schemeClr>
                </a:solidFill>
                <a:effectLst/>
                <a:latin typeface="urw-din"/>
              </a:rPr>
              <a:t>SciPy</a:t>
            </a:r>
            <a:r>
              <a:rPr kumimoji="0" lang="en-US" altLang="en-US" sz="1800" b="0" i="0" u="none" strike="noStrike" cap="none" normalizeH="0" baseline="0" dirty="0" smtClean="0">
                <a:ln>
                  <a:noFill/>
                </a:ln>
                <a:solidFill>
                  <a:schemeClr val="accent1">
                    <a:lumMod val="50000"/>
                  </a:schemeClr>
                </a:solidFill>
                <a:effectLst/>
                <a:latin typeface="urw-din"/>
              </a:rPr>
              <a:t> is an Open Source Python library, used in mathematics, engineering, scientific and technical computing.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1">
                    <a:lumMod val="50000"/>
                  </a:schemeClr>
                </a:solidFill>
                <a:effectLst/>
                <a:latin typeface="urw-din"/>
              </a:rPr>
              <a:t>Installation :</a:t>
            </a:r>
            <a:endParaRPr kumimoji="0" lang="en-US" altLang="en-US" sz="1800" b="0" i="0" u="none" strike="noStrike" cap="none" normalizeH="0" baseline="0" dirty="0" smtClean="0">
              <a:ln>
                <a:noFill/>
              </a:ln>
              <a:solidFill>
                <a:schemeClr val="accent1">
                  <a:lumMod val="50000"/>
                </a:schemeClr>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1">
                    <a:lumMod val="50000"/>
                  </a:schemeClr>
                </a:solidFill>
                <a:effectLst/>
                <a:latin typeface="Consolas" panose="020B0609020204030204" pitchFamily="49" charset="0"/>
              </a:rPr>
              <a:t>pip install </a:t>
            </a:r>
            <a:r>
              <a:rPr kumimoji="0" lang="en-US" altLang="en-US" sz="1800" b="1" i="0" u="none" strike="noStrike" cap="none" normalizeH="0" baseline="0" dirty="0" err="1" smtClean="0">
                <a:ln>
                  <a:noFill/>
                </a:ln>
                <a:solidFill>
                  <a:schemeClr val="accent1">
                    <a:lumMod val="50000"/>
                  </a:schemeClr>
                </a:solidFill>
                <a:effectLst/>
                <a:latin typeface="Consolas" panose="020B0609020204030204" pitchFamily="49" charset="0"/>
              </a:rPr>
              <a:t>scipy</a:t>
            </a:r>
            <a:r>
              <a:rPr kumimoji="0" lang="en-US" altLang="en-US" sz="1800" b="1" i="0" u="none" strike="noStrike" cap="none" normalizeH="0" baseline="0" dirty="0" smtClean="0">
                <a:ln>
                  <a:noFill/>
                </a:ln>
                <a:solidFill>
                  <a:schemeClr val="accent1">
                    <a:lumMod val="50000"/>
                  </a:schemeClr>
                </a:solidFill>
                <a:effectLst/>
                <a:latin typeface="Consolas" panose="020B0609020204030204" pitchFamily="49" charset="0"/>
              </a:rPr>
              <a:t> </a:t>
            </a:r>
            <a:endParaRPr kumimoji="0" lang="en-US" altLang="en-US" sz="1800" b="1" i="0" u="none" strike="noStrike" cap="none" normalizeH="0" baseline="0" dirty="0" smtClean="0">
              <a:ln>
                <a:noFill/>
              </a:ln>
              <a:solidFill>
                <a:schemeClr val="accent1">
                  <a:lumMod val="50000"/>
                </a:schemeClr>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1" u="none" strike="noStrike" cap="none" normalizeH="0" baseline="0" dirty="0" err="1" smtClean="0">
                <a:ln>
                  <a:noFill/>
                </a:ln>
                <a:solidFill>
                  <a:schemeClr val="accent1">
                    <a:lumMod val="50000"/>
                  </a:schemeClr>
                </a:solidFill>
                <a:effectLst/>
                <a:latin typeface="urw-din"/>
              </a:rPr>
              <a:t>Matplotlib</a:t>
            </a:r>
            <a:r>
              <a:rPr kumimoji="0" lang="en-US" altLang="en-US" sz="1800" b="1" i="1" u="none" strike="noStrike" cap="none" normalizeH="0" baseline="0" dirty="0" smtClean="0">
                <a:ln>
                  <a:noFill/>
                </a:ln>
                <a:solidFill>
                  <a:schemeClr val="accent1">
                    <a:lumMod val="50000"/>
                  </a:schemeClr>
                </a:solidFill>
                <a:effectLst/>
                <a:latin typeface="urw-din"/>
              </a:rPr>
              <a:t>:</a:t>
            </a:r>
            <a:r>
              <a:rPr kumimoji="0" lang="en-US" altLang="en-US" sz="1800" b="0" i="0" u="none" strike="noStrike" cap="none" normalizeH="0" baseline="0" dirty="0" smtClean="0">
                <a:ln>
                  <a:noFill/>
                </a:ln>
                <a:solidFill>
                  <a:schemeClr val="accent1">
                    <a:lumMod val="50000"/>
                  </a:schemeClr>
                </a:solidFill>
                <a:effectLst/>
                <a:latin typeface="urw-din"/>
              </a:rPr>
              <a:t/>
            </a:r>
            <a:br>
              <a:rPr kumimoji="0" lang="en-US" altLang="en-US" sz="1800" b="0" i="0" u="none" strike="noStrike" cap="none" normalizeH="0" baseline="0" dirty="0" smtClean="0">
                <a:ln>
                  <a:noFill/>
                </a:ln>
                <a:solidFill>
                  <a:schemeClr val="accent1">
                    <a:lumMod val="50000"/>
                  </a:schemeClr>
                </a:solidFill>
                <a:effectLst/>
                <a:latin typeface="urw-din"/>
              </a:rPr>
            </a:br>
            <a:r>
              <a:rPr kumimoji="0" lang="en-US" altLang="en-US" sz="1800" b="0" i="1" u="none" strike="noStrike" cap="none" normalizeH="0" baseline="0" dirty="0" err="1" smtClean="0">
                <a:ln>
                  <a:noFill/>
                </a:ln>
                <a:solidFill>
                  <a:schemeClr val="accent1">
                    <a:lumMod val="50000"/>
                  </a:schemeClr>
                </a:solidFill>
                <a:effectLst/>
                <a:latin typeface="urw-din"/>
              </a:rPr>
              <a:t>Matplotlib</a:t>
            </a:r>
            <a:r>
              <a:rPr kumimoji="0" lang="en-US" altLang="en-US" sz="1800" b="0" i="1" u="none" strike="noStrike" cap="none" normalizeH="0" baseline="0" dirty="0" smtClean="0">
                <a:ln>
                  <a:noFill/>
                </a:ln>
                <a:solidFill>
                  <a:schemeClr val="accent1">
                    <a:lumMod val="50000"/>
                  </a:schemeClr>
                </a:solidFill>
                <a:effectLst/>
                <a:latin typeface="urw-din"/>
              </a:rPr>
              <a:t> </a:t>
            </a:r>
            <a:r>
              <a:rPr kumimoji="0" lang="en-US" altLang="en-US" sz="1800" b="0" i="0" u="none" strike="noStrike" cap="none" normalizeH="0" baseline="0" dirty="0" smtClean="0">
                <a:ln>
                  <a:noFill/>
                </a:ln>
                <a:solidFill>
                  <a:schemeClr val="accent1">
                    <a:lumMod val="50000"/>
                  </a:schemeClr>
                </a:solidFill>
                <a:effectLst/>
                <a:latin typeface="urw-din"/>
              </a:rPr>
              <a:t>is a comprehensive Python library for plotting static and interactive graphs and </a:t>
            </a:r>
            <a:r>
              <a:rPr kumimoji="0" lang="en-US" altLang="en-US" sz="1800" b="0" i="0" u="none" strike="noStrike" cap="none" normalizeH="0" baseline="0" dirty="0" err="1" smtClean="0">
                <a:ln>
                  <a:noFill/>
                </a:ln>
                <a:solidFill>
                  <a:schemeClr val="accent1">
                    <a:lumMod val="50000"/>
                  </a:schemeClr>
                </a:solidFill>
                <a:effectLst/>
                <a:latin typeface="urw-din"/>
              </a:rPr>
              <a:t>visualisations</a:t>
            </a:r>
            <a:r>
              <a:rPr kumimoji="0" lang="en-US" altLang="en-US" sz="1800" b="0" i="0" u="none" strike="noStrike" cap="none" normalizeH="0" baseline="0" dirty="0" smtClean="0">
                <a:ln>
                  <a:noFill/>
                </a:ln>
                <a:solidFill>
                  <a:schemeClr val="accent1">
                    <a:lumMod val="50000"/>
                  </a:schemeClr>
                </a:solidFill>
                <a:effectLst/>
                <a:latin typeface="urw-din"/>
              </a:rPr>
              <a:t>.</a:t>
            </a:r>
            <a:r>
              <a:rPr kumimoji="0" lang="en-US" altLang="en-US" sz="1800" b="1" i="0" u="none" strike="noStrike" cap="none" normalizeH="0" baseline="0" dirty="0" smtClean="0">
                <a:ln>
                  <a:noFill/>
                </a:ln>
                <a:solidFill>
                  <a:schemeClr val="accent1">
                    <a:lumMod val="50000"/>
                  </a:schemeClr>
                </a:solidFill>
                <a:effectLst/>
                <a:latin typeface="urw-din"/>
              </a:rPr>
              <a:t> </a:t>
            </a:r>
            <a:endParaRPr kumimoji="0" lang="en-US" altLang="en-US" sz="1800" b="0" i="0" u="none" strike="noStrike" cap="none" normalizeH="0" baseline="0" dirty="0" smtClean="0">
              <a:ln>
                <a:noFill/>
              </a:ln>
              <a:solidFill>
                <a:schemeClr val="accent1">
                  <a:lumMod val="50000"/>
                </a:schemeClr>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1">
                    <a:lumMod val="50000"/>
                  </a:schemeClr>
                </a:solidFill>
                <a:effectLst/>
                <a:latin typeface="urw-din"/>
              </a:rPr>
              <a:t>Installation :</a:t>
            </a:r>
            <a:endParaRPr kumimoji="0" lang="en-US" altLang="en-US" sz="1800" b="0" i="0" u="none" strike="noStrike" cap="none" normalizeH="0" baseline="0" dirty="0" smtClean="0">
              <a:ln>
                <a:noFill/>
              </a:ln>
              <a:solidFill>
                <a:schemeClr val="accent1">
                  <a:lumMod val="50000"/>
                </a:schemeClr>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1">
                    <a:lumMod val="50000"/>
                  </a:schemeClr>
                </a:solidFill>
                <a:effectLst/>
                <a:latin typeface="Consolas" panose="020B0609020204030204" pitchFamily="49" charset="0"/>
              </a:rPr>
              <a:t>pip install </a:t>
            </a:r>
            <a:r>
              <a:rPr kumimoji="0" lang="en-US" altLang="en-US" sz="1800" b="0" i="0" u="none" strike="noStrike" cap="none" normalizeH="0" baseline="0" dirty="0" err="1" smtClean="0">
                <a:ln>
                  <a:noFill/>
                </a:ln>
                <a:solidFill>
                  <a:schemeClr val="accent1">
                    <a:lumMod val="50000"/>
                  </a:schemeClr>
                </a:solidFill>
                <a:effectLst/>
                <a:latin typeface="Consolas" panose="020B0609020204030204" pitchFamily="49" charset="0"/>
              </a:rPr>
              <a:t>matplotlib</a:t>
            </a:r>
            <a:r>
              <a:rPr kumimoji="0" lang="en-US" altLang="en-US" sz="1800" b="0" i="0" u="none" strike="noStrike" cap="none" normalizeH="0" baseline="0" dirty="0" smtClean="0">
                <a:ln>
                  <a:noFill/>
                </a:ln>
                <a:solidFill>
                  <a:schemeClr val="accent1">
                    <a:lumMod val="50000"/>
                  </a:schemeClr>
                </a:solidFill>
                <a:effectLst/>
                <a:latin typeface="Consolas" panose="020B0609020204030204" pitchFamily="49" charset="0"/>
              </a:rPr>
              <a:t> </a:t>
            </a:r>
            <a:endParaRPr kumimoji="0" lang="en-US" altLang="en-US" sz="1800" b="0" i="0" u="none" strike="noStrike" cap="none" normalizeH="0" baseline="0" dirty="0" smtClean="0">
              <a:ln>
                <a:noFill/>
              </a:ln>
              <a:solidFill>
                <a:schemeClr val="accent1">
                  <a:lumMod val="50000"/>
                </a:schemeClr>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1">
                    <a:lumMod val="50000"/>
                  </a:schemeClr>
                </a:solidFill>
                <a:effectLst/>
                <a:latin typeface="urw-din"/>
              </a:rPr>
              <a:t>The </a:t>
            </a:r>
            <a:r>
              <a:rPr kumimoji="0" lang="en-US" altLang="en-US" sz="1800" b="1" i="0" u="none" strike="noStrike" cap="none" normalizeH="0" baseline="0" dirty="0" err="1" smtClean="0">
                <a:ln>
                  <a:noFill/>
                </a:ln>
                <a:solidFill>
                  <a:schemeClr val="accent1">
                    <a:lumMod val="50000"/>
                  </a:schemeClr>
                </a:solidFill>
                <a:effectLst/>
                <a:latin typeface="urw-din"/>
              </a:rPr>
              <a:t>scipy.stats</a:t>
            </a:r>
            <a:r>
              <a:rPr kumimoji="0" lang="en-US" altLang="en-US" sz="1800" b="0" i="0" u="none" strike="noStrike" cap="none" normalizeH="0" baseline="0" dirty="0" smtClean="0">
                <a:ln>
                  <a:noFill/>
                </a:ln>
                <a:solidFill>
                  <a:schemeClr val="accent1">
                    <a:lumMod val="50000"/>
                  </a:schemeClr>
                </a:solidFill>
                <a:effectLst/>
                <a:latin typeface="urw-din"/>
              </a:rPr>
              <a:t> module contains various functions for statistical calculations and tests.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1">
                    <a:lumMod val="50000"/>
                  </a:schemeClr>
                </a:solidFill>
                <a:effectLst/>
                <a:latin typeface="urw-din"/>
              </a:rPr>
              <a:t>The </a:t>
            </a:r>
            <a:r>
              <a:rPr kumimoji="0" lang="en-US" altLang="en-US" sz="1800" b="1" i="0" u="none" strike="noStrike" cap="none" normalizeH="0" baseline="0" dirty="0" smtClean="0">
                <a:ln>
                  <a:noFill/>
                </a:ln>
                <a:solidFill>
                  <a:schemeClr val="accent1">
                    <a:lumMod val="50000"/>
                  </a:schemeClr>
                </a:solidFill>
                <a:effectLst/>
                <a:latin typeface="urw-din"/>
              </a:rPr>
              <a:t>stats()</a:t>
            </a:r>
            <a:r>
              <a:rPr kumimoji="0" lang="en-US" altLang="en-US" sz="1800" b="0" i="0" u="none" strike="noStrike" cap="none" normalizeH="0" baseline="0" dirty="0" smtClean="0">
                <a:ln>
                  <a:noFill/>
                </a:ln>
                <a:solidFill>
                  <a:schemeClr val="accent1">
                    <a:lumMod val="50000"/>
                  </a:schemeClr>
                </a:solidFill>
                <a:effectLst/>
                <a:latin typeface="urw-din"/>
              </a:rPr>
              <a:t> function of the </a:t>
            </a:r>
            <a:r>
              <a:rPr kumimoji="0" lang="en-US" altLang="en-US" sz="1800" b="1" i="0" u="none" strike="noStrike" cap="none" normalizeH="0" baseline="0" dirty="0" err="1" smtClean="0">
                <a:ln>
                  <a:noFill/>
                </a:ln>
                <a:solidFill>
                  <a:schemeClr val="accent1">
                    <a:lumMod val="50000"/>
                  </a:schemeClr>
                </a:solidFill>
                <a:effectLst/>
                <a:latin typeface="urw-din"/>
              </a:rPr>
              <a:t>scipy.stats.binom</a:t>
            </a:r>
            <a:r>
              <a:rPr kumimoji="0" lang="en-US" altLang="en-US" sz="1800" b="0" i="0" u="none" strike="noStrike" cap="none" normalizeH="0" baseline="0" dirty="0" smtClean="0">
                <a:ln>
                  <a:noFill/>
                </a:ln>
                <a:solidFill>
                  <a:schemeClr val="accent1">
                    <a:lumMod val="50000"/>
                  </a:schemeClr>
                </a:solidFill>
                <a:effectLst/>
                <a:latin typeface="urw-din"/>
              </a:rPr>
              <a:t> module can be used to calculate a binomial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1">
                    <a:lumMod val="50000"/>
                  </a:schemeClr>
                </a:solidFill>
                <a:effectLst/>
                <a:latin typeface="urw-din"/>
              </a:rPr>
              <a:t> using the values of </a:t>
            </a:r>
            <a:r>
              <a:rPr kumimoji="0" lang="en-US" altLang="en-US" sz="1800" b="1" i="0" u="none" strike="noStrike" cap="none" normalizeH="0" baseline="0" dirty="0" smtClean="0">
                <a:ln>
                  <a:noFill/>
                </a:ln>
                <a:solidFill>
                  <a:schemeClr val="accent1">
                    <a:lumMod val="50000"/>
                  </a:schemeClr>
                </a:solidFill>
                <a:effectLst/>
                <a:latin typeface="urw-din"/>
              </a:rPr>
              <a:t>n</a:t>
            </a:r>
            <a:r>
              <a:rPr kumimoji="0" lang="en-US" altLang="en-US" sz="1800" b="0" i="0" u="none" strike="noStrike" cap="none" normalizeH="0" baseline="0" dirty="0" smtClean="0">
                <a:ln>
                  <a:noFill/>
                </a:ln>
                <a:solidFill>
                  <a:schemeClr val="accent1">
                    <a:lumMod val="50000"/>
                  </a:schemeClr>
                </a:solidFill>
                <a:effectLst/>
                <a:latin typeface="urw-din"/>
              </a:rPr>
              <a:t> and </a:t>
            </a:r>
            <a:r>
              <a:rPr kumimoji="0" lang="en-US" altLang="en-US" sz="1800" b="1" i="0" u="none" strike="noStrike" cap="none" normalizeH="0" baseline="0" dirty="0" smtClean="0">
                <a:ln>
                  <a:noFill/>
                </a:ln>
                <a:solidFill>
                  <a:schemeClr val="accent1">
                    <a:lumMod val="50000"/>
                  </a:schemeClr>
                </a:solidFill>
                <a:effectLst/>
                <a:latin typeface="urw-din"/>
              </a:rPr>
              <a:t>p</a:t>
            </a:r>
            <a:r>
              <a:rPr kumimoji="0" lang="en-US" altLang="en-US" sz="1800" b="0" i="0" u="none" strike="noStrike" cap="none" normalizeH="0" baseline="0" dirty="0" smtClean="0">
                <a:ln>
                  <a:noFill/>
                </a:ln>
                <a:solidFill>
                  <a:schemeClr val="accent1">
                    <a:lumMod val="50000"/>
                  </a:schemeClr>
                </a:solidFill>
                <a:effectLst/>
                <a:latin typeface="urw-din"/>
              </a:rPr>
              <a:t>.</a:t>
            </a:r>
            <a:endParaRPr kumimoji="0" lang="en-US" altLang="en-US" sz="1800" b="0" i="0" u="none" strike="noStrike" cap="none" normalizeH="0" baseline="0" dirty="0" smtClean="0">
              <a:ln>
                <a:noFill/>
              </a:ln>
              <a:solidFill>
                <a:schemeClr val="accent1">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smtClean="0">
                <a:ln>
                  <a:noFill/>
                </a:ln>
                <a:solidFill>
                  <a:schemeClr val="accent1">
                    <a:lumMod val="50000"/>
                  </a:schemeClr>
                </a:solidFill>
                <a:effectLst/>
              </a:rPr>
              <a:t>Syntax : </a:t>
            </a:r>
            <a:r>
              <a:rPr kumimoji="0" lang="en-US" altLang="en-US" sz="1800" i="0" u="none" strike="noStrike" cap="none" normalizeH="0" baseline="0" dirty="0" err="1" smtClean="0">
                <a:ln>
                  <a:noFill/>
                </a:ln>
                <a:solidFill>
                  <a:schemeClr val="accent1">
                    <a:lumMod val="50000"/>
                  </a:schemeClr>
                </a:solidFill>
                <a:effectLst/>
              </a:rPr>
              <a:t>scipy.stats.binom.stats</a:t>
            </a:r>
            <a:r>
              <a:rPr kumimoji="0" lang="en-US" altLang="en-US" sz="1800" i="0" u="none" strike="noStrike" cap="none" normalizeH="0" baseline="0" dirty="0" smtClean="0">
                <a:ln>
                  <a:noFill/>
                </a:ln>
                <a:solidFill>
                  <a:schemeClr val="accent1">
                    <a:lumMod val="50000"/>
                  </a:schemeClr>
                </a:solidFill>
                <a:effectLst/>
              </a:rPr>
              <a:t>(n, p)</a:t>
            </a:r>
          </a:p>
        </p:txBody>
      </p:sp>
    </p:spTree>
    <p:extLst>
      <p:ext uri="{BB962C8B-B14F-4D97-AF65-F5344CB8AC3E}">
        <p14:creationId xmlns:p14="http://schemas.microsoft.com/office/powerpoint/2010/main" val="3230454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404508"/>
            <a:ext cx="10852330"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1">
                    <a:lumMod val="50000"/>
                  </a:schemeClr>
                </a:solidFill>
                <a:effectLst/>
                <a:latin typeface="Algerian" panose="04020705040A02060702" pitchFamily="82" charset="0"/>
              </a:rPr>
              <a:t>It returns a tuple containing the mean and variance of the distribution in that order.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chemeClr val="accent1">
                    <a:lumMod val="50000"/>
                  </a:schemeClr>
                </a:solidFill>
                <a:effectLst/>
                <a:latin typeface="Algerian" panose="04020705040A02060702" pitchFamily="82" charset="0"/>
              </a:rPr>
              <a:t>scipy.stats.binom.pmf</a:t>
            </a:r>
            <a:r>
              <a:rPr kumimoji="0" lang="en-US" altLang="en-US" b="1" i="0" u="none" strike="noStrike" cap="none" normalizeH="0" baseline="0" dirty="0" smtClean="0">
                <a:ln>
                  <a:noFill/>
                </a:ln>
                <a:solidFill>
                  <a:schemeClr val="accent1">
                    <a:lumMod val="50000"/>
                  </a:schemeClr>
                </a:solidFill>
                <a:effectLst/>
                <a:latin typeface="Algerian" panose="04020705040A02060702" pitchFamily="82" charset="0"/>
              </a:rPr>
              <a:t>() function is used to obtain the probability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1">
                    <a:lumMod val="50000"/>
                  </a:schemeClr>
                </a:solidFill>
                <a:effectLst/>
                <a:latin typeface="Algerian" panose="04020705040A02060702" pitchFamily="82" charset="0"/>
              </a:rPr>
              <a:t>mass function for a certain value of r, n and p. We can obtain the distribution by passing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chemeClr val="accent1">
                  <a:lumMod val="50000"/>
                </a:schemeClr>
              </a:solidFill>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1">
                    <a:lumMod val="50000"/>
                  </a:schemeClr>
                </a:solidFill>
                <a:effectLst/>
                <a:latin typeface="Algerian" panose="04020705040A02060702" pitchFamily="82" charset="0"/>
              </a:rPr>
              <a:t> all possible values of r(0 to 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chemeClr val="accent1">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lumMod val="95000"/>
                    <a:lumOff val="5000"/>
                  </a:schemeClr>
                </a:solidFill>
                <a:effectLst/>
                <a:latin typeface="Algerian" panose="04020705040A02060702" pitchFamily="82" charset="0"/>
              </a:rPr>
              <a:t>Syntax : </a:t>
            </a:r>
            <a:r>
              <a:rPr kumimoji="0" lang="en-US" altLang="en-US" b="1" i="0" u="none" strike="noStrike" cap="none" normalizeH="0" baseline="0" dirty="0" err="1" smtClean="0">
                <a:ln>
                  <a:noFill/>
                </a:ln>
                <a:solidFill>
                  <a:schemeClr val="tx1">
                    <a:lumMod val="95000"/>
                    <a:lumOff val="5000"/>
                  </a:schemeClr>
                </a:solidFill>
                <a:effectLst/>
                <a:latin typeface="Algerian" panose="04020705040A02060702" pitchFamily="82" charset="0"/>
              </a:rPr>
              <a:t>scipy.stats.binom.pmf</a:t>
            </a:r>
            <a:r>
              <a:rPr kumimoji="0" lang="en-US" altLang="en-US" b="1" i="0" u="none" strike="noStrike" cap="none" normalizeH="0" baseline="0" dirty="0" smtClean="0">
                <a:ln>
                  <a:noFill/>
                </a:ln>
                <a:solidFill>
                  <a:schemeClr val="tx1">
                    <a:lumMod val="95000"/>
                    <a:lumOff val="5000"/>
                  </a:schemeClr>
                </a:solidFill>
                <a:effectLst/>
                <a:latin typeface="Algerian" panose="04020705040A02060702" pitchFamily="82" charset="0"/>
              </a:rPr>
              <a:t>(r, n, p)</a:t>
            </a:r>
          </a:p>
        </p:txBody>
      </p:sp>
    </p:spTree>
    <p:extLst>
      <p:ext uri="{BB962C8B-B14F-4D97-AF65-F5344CB8AC3E}">
        <p14:creationId xmlns:p14="http://schemas.microsoft.com/office/powerpoint/2010/main" val="3988560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Algerian" panose="04020705040A02060702" pitchFamily="82" charset="0"/>
              </a:rPr>
              <a:t>Approach</a:t>
            </a:r>
            <a:endParaRPr lang="en-IN" dirty="0">
              <a:latin typeface="Algerian" panose="04020705040A02060702" pitchFamily="82" charset="0"/>
            </a:endParaRPr>
          </a:p>
        </p:txBody>
      </p:sp>
      <p:sp>
        <p:nvSpPr>
          <p:cNvPr id="3" name="Content Placeholder 2"/>
          <p:cNvSpPr>
            <a:spLocks noGrp="1"/>
          </p:cNvSpPr>
          <p:nvPr>
            <p:ph idx="1"/>
          </p:nvPr>
        </p:nvSpPr>
        <p:spPr>
          <a:xfrm>
            <a:off x="266700" y="1320800"/>
            <a:ext cx="10515600" cy="4881563"/>
          </a:xfrm>
        </p:spPr>
        <p:txBody>
          <a:bodyPr>
            <a:normAutofit fontScale="25000" lnSpcReduction="20000"/>
          </a:bodyPr>
          <a:lstStyle/>
          <a:p>
            <a:r>
              <a:rPr lang="en-IN" sz="5600" dirty="0">
                <a:solidFill>
                  <a:schemeClr val="accent1">
                    <a:lumMod val="50000"/>
                  </a:schemeClr>
                </a:solidFill>
                <a:latin typeface="Algerian" panose="04020705040A02060702" pitchFamily="82" charset="0"/>
              </a:rPr>
              <a:t>from </a:t>
            </a:r>
            <a:r>
              <a:rPr lang="en-IN" sz="5600" dirty="0" err="1">
                <a:solidFill>
                  <a:schemeClr val="accent1">
                    <a:lumMod val="50000"/>
                  </a:schemeClr>
                </a:solidFill>
                <a:latin typeface="Algerian" panose="04020705040A02060702" pitchFamily="82" charset="0"/>
              </a:rPr>
              <a:t>scipy.stats</a:t>
            </a:r>
            <a:r>
              <a:rPr lang="en-IN" sz="5600" dirty="0">
                <a:solidFill>
                  <a:schemeClr val="accent1">
                    <a:lumMod val="50000"/>
                  </a:schemeClr>
                </a:solidFill>
                <a:latin typeface="Algerian" panose="04020705040A02060702" pitchFamily="82" charset="0"/>
              </a:rPr>
              <a:t> import </a:t>
            </a:r>
            <a:r>
              <a:rPr lang="en-IN" sz="5600" dirty="0" err="1">
                <a:solidFill>
                  <a:schemeClr val="accent1">
                    <a:lumMod val="50000"/>
                  </a:schemeClr>
                </a:solidFill>
                <a:latin typeface="Algerian" panose="04020705040A02060702" pitchFamily="82" charset="0"/>
              </a:rPr>
              <a:t>binom</a:t>
            </a:r>
            <a:endParaRPr lang="en-IN" sz="5600" dirty="0">
              <a:solidFill>
                <a:schemeClr val="accent1">
                  <a:lumMod val="50000"/>
                </a:schemeClr>
              </a:solidFill>
              <a:latin typeface="Algerian" panose="04020705040A02060702" pitchFamily="82" charset="0"/>
            </a:endParaRPr>
          </a:p>
          <a:p>
            <a:r>
              <a:rPr lang="en-IN" sz="5600" dirty="0">
                <a:solidFill>
                  <a:schemeClr val="accent1">
                    <a:lumMod val="50000"/>
                  </a:schemeClr>
                </a:solidFill>
                <a:latin typeface="Algerian" panose="04020705040A02060702" pitchFamily="82" charset="0"/>
              </a:rPr>
              <a:t># setting the values</a:t>
            </a:r>
          </a:p>
          <a:p>
            <a:r>
              <a:rPr lang="en-IN" sz="5600" dirty="0">
                <a:solidFill>
                  <a:schemeClr val="accent1">
                    <a:lumMod val="50000"/>
                  </a:schemeClr>
                </a:solidFill>
                <a:latin typeface="Algerian" panose="04020705040A02060702" pitchFamily="82" charset="0"/>
              </a:rPr>
              <a:t># of n and p</a:t>
            </a:r>
          </a:p>
          <a:p>
            <a:r>
              <a:rPr lang="en-IN" sz="5600" dirty="0">
                <a:solidFill>
                  <a:schemeClr val="accent1">
                    <a:lumMod val="50000"/>
                  </a:schemeClr>
                </a:solidFill>
                <a:latin typeface="Algerian" panose="04020705040A02060702" pitchFamily="82" charset="0"/>
              </a:rPr>
              <a:t>n = 6</a:t>
            </a:r>
          </a:p>
          <a:p>
            <a:r>
              <a:rPr lang="en-IN" sz="5600" dirty="0">
                <a:solidFill>
                  <a:schemeClr val="accent1">
                    <a:lumMod val="50000"/>
                  </a:schemeClr>
                </a:solidFill>
                <a:latin typeface="Algerian" panose="04020705040A02060702" pitchFamily="82" charset="0"/>
              </a:rPr>
              <a:t>p = 0.6</a:t>
            </a:r>
          </a:p>
          <a:p>
            <a:r>
              <a:rPr lang="en-IN" sz="5600" dirty="0">
                <a:solidFill>
                  <a:schemeClr val="accent1">
                    <a:lumMod val="50000"/>
                  </a:schemeClr>
                </a:solidFill>
                <a:latin typeface="Algerian" panose="04020705040A02060702" pitchFamily="82" charset="0"/>
              </a:rPr>
              <a:t># defining the list of r values</a:t>
            </a:r>
          </a:p>
          <a:p>
            <a:r>
              <a:rPr lang="en-IN" sz="5600" dirty="0" err="1">
                <a:solidFill>
                  <a:schemeClr val="accent1">
                    <a:lumMod val="50000"/>
                  </a:schemeClr>
                </a:solidFill>
                <a:latin typeface="Algerian" panose="04020705040A02060702" pitchFamily="82" charset="0"/>
              </a:rPr>
              <a:t>r_values</a:t>
            </a:r>
            <a:r>
              <a:rPr lang="en-IN" sz="5600" dirty="0">
                <a:solidFill>
                  <a:schemeClr val="accent1">
                    <a:lumMod val="50000"/>
                  </a:schemeClr>
                </a:solidFill>
                <a:latin typeface="Algerian" panose="04020705040A02060702" pitchFamily="82" charset="0"/>
              </a:rPr>
              <a:t> = list(range(n + 1))</a:t>
            </a:r>
          </a:p>
          <a:p>
            <a:r>
              <a:rPr lang="en-IN" sz="5600" dirty="0">
                <a:solidFill>
                  <a:schemeClr val="accent1">
                    <a:lumMod val="50000"/>
                  </a:schemeClr>
                </a:solidFill>
                <a:latin typeface="Algerian" panose="04020705040A02060702" pitchFamily="82" charset="0"/>
              </a:rPr>
              <a:t># obtaining the mean and variance</a:t>
            </a:r>
          </a:p>
          <a:p>
            <a:r>
              <a:rPr lang="en-IN" sz="5600" dirty="0">
                <a:solidFill>
                  <a:schemeClr val="accent1">
                    <a:lumMod val="50000"/>
                  </a:schemeClr>
                </a:solidFill>
                <a:latin typeface="Algerian" panose="04020705040A02060702" pitchFamily="82" charset="0"/>
              </a:rPr>
              <a:t>mean, </a:t>
            </a:r>
            <a:r>
              <a:rPr lang="en-IN" sz="5600" dirty="0" err="1">
                <a:solidFill>
                  <a:schemeClr val="accent1">
                    <a:lumMod val="50000"/>
                  </a:schemeClr>
                </a:solidFill>
                <a:latin typeface="Algerian" panose="04020705040A02060702" pitchFamily="82" charset="0"/>
              </a:rPr>
              <a:t>var</a:t>
            </a:r>
            <a:r>
              <a:rPr lang="en-IN" sz="5600" dirty="0">
                <a:solidFill>
                  <a:schemeClr val="accent1">
                    <a:lumMod val="50000"/>
                  </a:schemeClr>
                </a:solidFill>
                <a:latin typeface="Algerian" panose="04020705040A02060702" pitchFamily="82" charset="0"/>
              </a:rPr>
              <a:t> = </a:t>
            </a:r>
            <a:r>
              <a:rPr lang="en-IN" sz="5600" dirty="0" err="1">
                <a:solidFill>
                  <a:schemeClr val="accent1">
                    <a:lumMod val="50000"/>
                  </a:schemeClr>
                </a:solidFill>
                <a:latin typeface="Algerian" panose="04020705040A02060702" pitchFamily="82" charset="0"/>
              </a:rPr>
              <a:t>binom.stats</a:t>
            </a:r>
            <a:r>
              <a:rPr lang="en-IN" sz="5600" dirty="0">
                <a:solidFill>
                  <a:schemeClr val="accent1">
                    <a:lumMod val="50000"/>
                  </a:schemeClr>
                </a:solidFill>
                <a:latin typeface="Algerian" panose="04020705040A02060702" pitchFamily="82" charset="0"/>
              </a:rPr>
              <a:t>(n, p)</a:t>
            </a:r>
          </a:p>
          <a:p>
            <a:r>
              <a:rPr lang="en-IN" sz="5600" dirty="0">
                <a:solidFill>
                  <a:schemeClr val="accent1">
                    <a:lumMod val="50000"/>
                  </a:schemeClr>
                </a:solidFill>
                <a:latin typeface="Algerian" panose="04020705040A02060702" pitchFamily="82" charset="0"/>
              </a:rPr>
              <a:t># list of </a:t>
            </a:r>
            <a:r>
              <a:rPr lang="en-IN" sz="5600" dirty="0" err="1">
                <a:solidFill>
                  <a:schemeClr val="accent1">
                    <a:lumMod val="50000"/>
                  </a:schemeClr>
                </a:solidFill>
                <a:latin typeface="Algerian" panose="04020705040A02060702" pitchFamily="82" charset="0"/>
              </a:rPr>
              <a:t>pmf</a:t>
            </a:r>
            <a:r>
              <a:rPr lang="en-IN" sz="5600" dirty="0">
                <a:solidFill>
                  <a:schemeClr val="accent1">
                    <a:lumMod val="50000"/>
                  </a:schemeClr>
                </a:solidFill>
                <a:latin typeface="Algerian" panose="04020705040A02060702" pitchFamily="82" charset="0"/>
              </a:rPr>
              <a:t> values</a:t>
            </a:r>
          </a:p>
          <a:p>
            <a:r>
              <a:rPr lang="en-IN" sz="5600" dirty="0" err="1">
                <a:solidFill>
                  <a:schemeClr val="accent1">
                    <a:lumMod val="50000"/>
                  </a:schemeClr>
                </a:solidFill>
                <a:latin typeface="Algerian" panose="04020705040A02060702" pitchFamily="82" charset="0"/>
              </a:rPr>
              <a:t>dist</a:t>
            </a:r>
            <a:r>
              <a:rPr lang="en-IN" sz="5600" dirty="0">
                <a:solidFill>
                  <a:schemeClr val="accent1">
                    <a:lumMod val="50000"/>
                  </a:schemeClr>
                </a:solidFill>
                <a:latin typeface="Algerian" panose="04020705040A02060702" pitchFamily="82" charset="0"/>
              </a:rPr>
              <a:t> = [</a:t>
            </a:r>
            <a:r>
              <a:rPr lang="en-IN" sz="5600" dirty="0" err="1">
                <a:solidFill>
                  <a:schemeClr val="accent1">
                    <a:lumMod val="50000"/>
                  </a:schemeClr>
                </a:solidFill>
                <a:latin typeface="Algerian" panose="04020705040A02060702" pitchFamily="82" charset="0"/>
              </a:rPr>
              <a:t>binom.pmf</a:t>
            </a:r>
            <a:r>
              <a:rPr lang="en-IN" sz="5600" dirty="0">
                <a:solidFill>
                  <a:schemeClr val="accent1">
                    <a:lumMod val="50000"/>
                  </a:schemeClr>
                </a:solidFill>
                <a:latin typeface="Algerian" panose="04020705040A02060702" pitchFamily="82" charset="0"/>
              </a:rPr>
              <a:t>(r, n, p) for r in </a:t>
            </a:r>
            <a:r>
              <a:rPr lang="en-IN" sz="5600" dirty="0" err="1">
                <a:solidFill>
                  <a:schemeClr val="accent1">
                    <a:lumMod val="50000"/>
                  </a:schemeClr>
                </a:solidFill>
                <a:latin typeface="Algerian" panose="04020705040A02060702" pitchFamily="82" charset="0"/>
              </a:rPr>
              <a:t>r_values</a:t>
            </a:r>
            <a:r>
              <a:rPr lang="en-IN" sz="5600" dirty="0">
                <a:solidFill>
                  <a:schemeClr val="accent1">
                    <a:lumMod val="50000"/>
                  </a:schemeClr>
                </a:solidFill>
                <a:latin typeface="Algerian" panose="04020705040A02060702" pitchFamily="82" charset="0"/>
              </a:rPr>
              <a:t> ]</a:t>
            </a:r>
          </a:p>
          <a:p>
            <a:r>
              <a:rPr lang="en-IN" sz="5600" dirty="0">
                <a:solidFill>
                  <a:schemeClr val="accent1">
                    <a:lumMod val="50000"/>
                  </a:schemeClr>
                </a:solidFill>
                <a:latin typeface="Algerian" panose="04020705040A02060702" pitchFamily="82" charset="0"/>
              </a:rPr>
              <a:t># printing the table</a:t>
            </a:r>
          </a:p>
          <a:p>
            <a:r>
              <a:rPr lang="en-IN" sz="5600" dirty="0">
                <a:solidFill>
                  <a:schemeClr val="accent1">
                    <a:lumMod val="50000"/>
                  </a:schemeClr>
                </a:solidFill>
                <a:latin typeface="Algerian" panose="04020705040A02060702" pitchFamily="82" charset="0"/>
              </a:rPr>
              <a:t>print("r\</a:t>
            </a:r>
            <a:r>
              <a:rPr lang="en-IN" sz="5600" dirty="0" err="1">
                <a:solidFill>
                  <a:schemeClr val="accent1">
                    <a:lumMod val="50000"/>
                  </a:schemeClr>
                </a:solidFill>
                <a:latin typeface="Algerian" panose="04020705040A02060702" pitchFamily="82" charset="0"/>
              </a:rPr>
              <a:t>tp</a:t>
            </a:r>
            <a:r>
              <a:rPr lang="en-IN" sz="5600" dirty="0">
                <a:solidFill>
                  <a:schemeClr val="accent1">
                    <a:lumMod val="50000"/>
                  </a:schemeClr>
                </a:solidFill>
                <a:latin typeface="Algerian" panose="04020705040A02060702" pitchFamily="82" charset="0"/>
              </a:rPr>
              <a:t>(r)")</a:t>
            </a:r>
          </a:p>
          <a:p>
            <a:r>
              <a:rPr lang="en-IN" sz="5600" dirty="0">
                <a:solidFill>
                  <a:schemeClr val="accent1">
                    <a:lumMod val="50000"/>
                  </a:schemeClr>
                </a:solidFill>
                <a:latin typeface="Algerian" panose="04020705040A02060702" pitchFamily="82" charset="0"/>
              </a:rPr>
              <a:t>for </a:t>
            </a:r>
            <a:r>
              <a:rPr lang="en-IN" sz="5600" dirty="0" err="1">
                <a:solidFill>
                  <a:schemeClr val="accent1">
                    <a:lumMod val="50000"/>
                  </a:schemeClr>
                </a:solidFill>
                <a:latin typeface="Algerian" panose="04020705040A02060702" pitchFamily="82" charset="0"/>
              </a:rPr>
              <a:t>i</a:t>
            </a:r>
            <a:r>
              <a:rPr lang="en-IN" sz="5600" dirty="0">
                <a:solidFill>
                  <a:schemeClr val="accent1">
                    <a:lumMod val="50000"/>
                  </a:schemeClr>
                </a:solidFill>
                <a:latin typeface="Algerian" panose="04020705040A02060702" pitchFamily="82" charset="0"/>
              </a:rPr>
              <a:t> in range(n + 1):</a:t>
            </a:r>
          </a:p>
          <a:p>
            <a:r>
              <a:rPr lang="en-IN" sz="5600" dirty="0">
                <a:solidFill>
                  <a:schemeClr val="accent1">
                    <a:lumMod val="50000"/>
                  </a:schemeClr>
                </a:solidFill>
                <a:latin typeface="Algerian" panose="04020705040A02060702" pitchFamily="82" charset="0"/>
              </a:rPr>
              <a:t>	print(</a:t>
            </a:r>
            <a:r>
              <a:rPr lang="en-IN" sz="5600" dirty="0" err="1">
                <a:solidFill>
                  <a:schemeClr val="accent1">
                    <a:lumMod val="50000"/>
                  </a:schemeClr>
                </a:solidFill>
                <a:latin typeface="Algerian" panose="04020705040A02060702" pitchFamily="82" charset="0"/>
              </a:rPr>
              <a:t>str</a:t>
            </a:r>
            <a:r>
              <a:rPr lang="en-IN" sz="5600" dirty="0">
                <a:solidFill>
                  <a:schemeClr val="accent1">
                    <a:lumMod val="50000"/>
                  </a:schemeClr>
                </a:solidFill>
                <a:latin typeface="Algerian" panose="04020705040A02060702" pitchFamily="82" charset="0"/>
              </a:rPr>
              <a:t>(</a:t>
            </a:r>
            <a:r>
              <a:rPr lang="en-IN" sz="5600" dirty="0" err="1">
                <a:solidFill>
                  <a:schemeClr val="accent1">
                    <a:lumMod val="50000"/>
                  </a:schemeClr>
                </a:solidFill>
                <a:latin typeface="Algerian" panose="04020705040A02060702" pitchFamily="82" charset="0"/>
              </a:rPr>
              <a:t>r_values</a:t>
            </a:r>
            <a:r>
              <a:rPr lang="en-IN" sz="5600" dirty="0">
                <a:solidFill>
                  <a:schemeClr val="accent1">
                    <a:lumMod val="50000"/>
                  </a:schemeClr>
                </a:solidFill>
                <a:latin typeface="Algerian" panose="04020705040A02060702" pitchFamily="82" charset="0"/>
              </a:rPr>
              <a:t>[</a:t>
            </a:r>
            <a:r>
              <a:rPr lang="en-IN" sz="5600" dirty="0" err="1">
                <a:solidFill>
                  <a:schemeClr val="accent1">
                    <a:lumMod val="50000"/>
                  </a:schemeClr>
                </a:solidFill>
                <a:latin typeface="Algerian" panose="04020705040A02060702" pitchFamily="82" charset="0"/>
              </a:rPr>
              <a:t>i</a:t>
            </a:r>
            <a:r>
              <a:rPr lang="en-IN" sz="5600" dirty="0">
                <a:solidFill>
                  <a:schemeClr val="accent1">
                    <a:lumMod val="50000"/>
                  </a:schemeClr>
                </a:solidFill>
                <a:latin typeface="Algerian" panose="04020705040A02060702" pitchFamily="82" charset="0"/>
              </a:rPr>
              <a:t>]) + "\t" + </a:t>
            </a:r>
            <a:r>
              <a:rPr lang="en-IN" sz="5600" dirty="0" err="1">
                <a:solidFill>
                  <a:schemeClr val="accent1">
                    <a:lumMod val="50000"/>
                  </a:schemeClr>
                </a:solidFill>
                <a:latin typeface="Algerian" panose="04020705040A02060702" pitchFamily="82" charset="0"/>
              </a:rPr>
              <a:t>str</a:t>
            </a:r>
            <a:r>
              <a:rPr lang="en-IN" sz="5600" dirty="0">
                <a:solidFill>
                  <a:schemeClr val="accent1">
                    <a:lumMod val="50000"/>
                  </a:schemeClr>
                </a:solidFill>
                <a:latin typeface="Algerian" panose="04020705040A02060702" pitchFamily="82" charset="0"/>
              </a:rPr>
              <a:t>(</a:t>
            </a:r>
            <a:r>
              <a:rPr lang="en-IN" sz="5600" dirty="0" err="1">
                <a:solidFill>
                  <a:schemeClr val="accent1">
                    <a:lumMod val="50000"/>
                  </a:schemeClr>
                </a:solidFill>
                <a:latin typeface="Algerian" panose="04020705040A02060702" pitchFamily="82" charset="0"/>
              </a:rPr>
              <a:t>dist</a:t>
            </a:r>
            <a:r>
              <a:rPr lang="en-IN" sz="5600" dirty="0">
                <a:solidFill>
                  <a:schemeClr val="accent1">
                    <a:lumMod val="50000"/>
                  </a:schemeClr>
                </a:solidFill>
                <a:latin typeface="Algerian" panose="04020705040A02060702" pitchFamily="82" charset="0"/>
              </a:rPr>
              <a:t>[</a:t>
            </a:r>
            <a:r>
              <a:rPr lang="en-IN" sz="5600" dirty="0" err="1">
                <a:solidFill>
                  <a:schemeClr val="accent1">
                    <a:lumMod val="50000"/>
                  </a:schemeClr>
                </a:solidFill>
                <a:latin typeface="Algerian" panose="04020705040A02060702" pitchFamily="82" charset="0"/>
              </a:rPr>
              <a:t>i</a:t>
            </a:r>
            <a:r>
              <a:rPr lang="en-IN" sz="5600" dirty="0">
                <a:solidFill>
                  <a:schemeClr val="accent1">
                    <a:lumMod val="50000"/>
                  </a:schemeClr>
                </a:solidFill>
                <a:latin typeface="Algerian" panose="04020705040A02060702" pitchFamily="82" charset="0"/>
              </a:rPr>
              <a:t>]))</a:t>
            </a:r>
          </a:p>
          <a:p>
            <a:r>
              <a:rPr lang="en-IN" sz="5600" dirty="0">
                <a:solidFill>
                  <a:schemeClr val="accent1">
                    <a:lumMod val="50000"/>
                  </a:schemeClr>
                </a:solidFill>
                <a:latin typeface="Algerian" panose="04020705040A02060702" pitchFamily="82" charset="0"/>
              </a:rPr>
              <a:t># printing mean and variance</a:t>
            </a:r>
          </a:p>
          <a:p>
            <a:r>
              <a:rPr lang="en-IN" sz="5600" dirty="0">
                <a:solidFill>
                  <a:schemeClr val="accent1">
                    <a:lumMod val="50000"/>
                  </a:schemeClr>
                </a:solidFill>
                <a:latin typeface="Algerian" panose="04020705040A02060702" pitchFamily="82" charset="0"/>
              </a:rPr>
              <a:t>print("mean = "+</a:t>
            </a:r>
            <a:r>
              <a:rPr lang="en-IN" sz="5600" dirty="0" err="1">
                <a:solidFill>
                  <a:schemeClr val="accent1">
                    <a:lumMod val="50000"/>
                  </a:schemeClr>
                </a:solidFill>
                <a:latin typeface="Algerian" panose="04020705040A02060702" pitchFamily="82" charset="0"/>
              </a:rPr>
              <a:t>str</a:t>
            </a:r>
            <a:r>
              <a:rPr lang="en-IN" sz="5600" dirty="0">
                <a:solidFill>
                  <a:schemeClr val="accent1">
                    <a:lumMod val="50000"/>
                  </a:schemeClr>
                </a:solidFill>
                <a:latin typeface="Algerian" panose="04020705040A02060702" pitchFamily="82" charset="0"/>
              </a:rPr>
              <a:t>(mean))</a:t>
            </a:r>
          </a:p>
          <a:p>
            <a:r>
              <a:rPr lang="en-IN" sz="5600" dirty="0">
                <a:solidFill>
                  <a:schemeClr val="accent1">
                    <a:lumMod val="50000"/>
                  </a:schemeClr>
                </a:solidFill>
                <a:latin typeface="Algerian" panose="04020705040A02060702" pitchFamily="82" charset="0"/>
              </a:rPr>
              <a:t>print("variance = "+</a:t>
            </a:r>
            <a:r>
              <a:rPr lang="en-IN" sz="5600" dirty="0" err="1">
                <a:solidFill>
                  <a:schemeClr val="accent1">
                    <a:lumMod val="50000"/>
                  </a:schemeClr>
                </a:solidFill>
                <a:latin typeface="Algerian" panose="04020705040A02060702" pitchFamily="82" charset="0"/>
              </a:rPr>
              <a:t>str</a:t>
            </a:r>
            <a:r>
              <a:rPr lang="en-IN" sz="5600" dirty="0">
                <a:solidFill>
                  <a:schemeClr val="accent1">
                    <a:lumMod val="50000"/>
                  </a:schemeClr>
                </a:solidFill>
                <a:latin typeface="Algerian" panose="04020705040A02060702" pitchFamily="82" charset="0"/>
              </a:rPr>
              <a:t>(</a:t>
            </a:r>
            <a:r>
              <a:rPr lang="en-IN" sz="5600" dirty="0" err="1">
                <a:solidFill>
                  <a:schemeClr val="accent1">
                    <a:lumMod val="50000"/>
                  </a:schemeClr>
                </a:solidFill>
                <a:latin typeface="Algerian" panose="04020705040A02060702" pitchFamily="82" charset="0"/>
              </a:rPr>
              <a:t>var</a:t>
            </a:r>
            <a:r>
              <a:rPr lang="en-IN" sz="5600" dirty="0">
                <a:solidFill>
                  <a:schemeClr val="accent1">
                    <a:lumMod val="50000"/>
                  </a:schemeClr>
                </a:solidFill>
                <a:latin typeface="Algerian" panose="04020705040A02060702" pitchFamily="82" charset="0"/>
              </a:rPr>
              <a:t>))</a:t>
            </a:r>
          </a:p>
          <a:p>
            <a:endParaRPr lang="en-IN" dirty="0"/>
          </a:p>
        </p:txBody>
      </p:sp>
    </p:spTree>
    <p:extLst>
      <p:ext uri="{BB962C8B-B14F-4D97-AF65-F5344CB8AC3E}">
        <p14:creationId xmlns:p14="http://schemas.microsoft.com/office/powerpoint/2010/main" val="161979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9817100" cy="4093428"/>
          </a:xfrm>
          <a:prstGeom prst="rect">
            <a:avLst/>
          </a:prstGeom>
        </p:spPr>
        <p:txBody>
          <a:bodyPr wrap="square">
            <a:spAutoFit/>
          </a:bodyPr>
          <a:lstStyle/>
          <a:p>
            <a:r>
              <a:rPr lang="en-IN" sz="2000" dirty="0">
                <a:solidFill>
                  <a:schemeClr val="accent1">
                    <a:lumMod val="50000"/>
                  </a:schemeClr>
                </a:solidFill>
                <a:latin typeface="Algerian" panose="04020705040A02060702" pitchFamily="82" charset="0"/>
              </a:rPr>
              <a:t>from </a:t>
            </a:r>
            <a:r>
              <a:rPr lang="en-IN" sz="2000" dirty="0" err="1">
                <a:solidFill>
                  <a:schemeClr val="accent1">
                    <a:lumMod val="50000"/>
                  </a:schemeClr>
                </a:solidFill>
                <a:latin typeface="Algerian" panose="04020705040A02060702" pitchFamily="82" charset="0"/>
              </a:rPr>
              <a:t>scipy.stats</a:t>
            </a:r>
            <a:r>
              <a:rPr lang="en-IN" sz="2000" dirty="0">
                <a:solidFill>
                  <a:schemeClr val="accent1">
                    <a:lumMod val="50000"/>
                  </a:schemeClr>
                </a:solidFill>
                <a:latin typeface="Algerian" panose="04020705040A02060702" pitchFamily="82" charset="0"/>
              </a:rPr>
              <a:t> import </a:t>
            </a:r>
            <a:r>
              <a:rPr lang="en-IN" sz="2000" dirty="0" err="1">
                <a:solidFill>
                  <a:schemeClr val="accent1">
                    <a:lumMod val="50000"/>
                  </a:schemeClr>
                </a:solidFill>
                <a:latin typeface="Algerian" panose="04020705040A02060702" pitchFamily="82" charset="0"/>
              </a:rPr>
              <a:t>binom</a:t>
            </a:r>
            <a:endParaRPr lang="en-IN" sz="2000" dirty="0">
              <a:solidFill>
                <a:schemeClr val="accent1">
                  <a:lumMod val="50000"/>
                </a:schemeClr>
              </a:solidFill>
              <a:latin typeface="Algerian" panose="04020705040A02060702" pitchFamily="82" charset="0"/>
            </a:endParaRPr>
          </a:p>
          <a:p>
            <a:r>
              <a:rPr lang="en-IN" sz="2000" dirty="0">
                <a:solidFill>
                  <a:schemeClr val="accent1">
                    <a:lumMod val="50000"/>
                  </a:schemeClr>
                </a:solidFill>
                <a:latin typeface="Algerian" panose="04020705040A02060702" pitchFamily="82" charset="0"/>
              </a:rPr>
              <a:t>import </a:t>
            </a:r>
            <a:r>
              <a:rPr lang="en-IN" sz="2000" dirty="0" err="1">
                <a:solidFill>
                  <a:schemeClr val="accent1">
                    <a:lumMod val="50000"/>
                  </a:schemeClr>
                </a:solidFill>
                <a:latin typeface="Algerian" panose="04020705040A02060702" pitchFamily="82" charset="0"/>
              </a:rPr>
              <a:t>matplotlib.pyplot</a:t>
            </a:r>
            <a:r>
              <a:rPr lang="en-IN" sz="2000" dirty="0">
                <a:solidFill>
                  <a:schemeClr val="accent1">
                    <a:lumMod val="50000"/>
                  </a:schemeClr>
                </a:solidFill>
                <a:latin typeface="Algerian" panose="04020705040A02060702" pitchFamily="82" charset="0"/>
              </a:rPr>
              <a:t> as </a:t>
            </a:r>
            <a:r>
              <a:rPr lang="en-IN" sz="2000" dirty="0" err="1">
                <a:solidFill>
                  <a:schemeClr val="accent1">
                    <a:lumMod val="50000"/>
                  </a:schemeClr>
                </a:solidFill>
                <a:latin typeface="Algerian" panose="04020705040A02060702" pitchFamily="82" charset="0"/>
              </a:rPr>
              <a:t>plt</a:t>
            </a:r>
            <a:endParaRPr lang="en-IN" sz="2000" dirty="0">
              <a:solidFill>
                <a:schemeClr val="accent1">
                  <a:lumMod val="50000"/>
                </a:schemeClr>
              </a:solidFill>
              <a:latin typeface="Algerian" panose="04020705040A02060702" pitchFamily="82" charset="0"/>
            </a:endParaRPr>
          </a:p>
          <a:p>
            <a:r>
              <a:rPr lang="en-IN" sz="2000" dirty="0">
                <a:solidFill>
                  <a:schemeClr val="accent1">
                    <a:lumMod val="50000"/>
                  </a:schemeClr>
                </a:solidFill>
                <a:latin typeface="Algerian" panose="04020705040A02060702" pitchFamily="82" charset="0"/>
              </a:rPr>
              <a:t># setting the values</a:t>
            </a:r>
          </a:p>
          <a:p>
            <a:r>
              <a:rPr lang="en-IN" sz="2000" dirty="0">
                <a:solidFill>
                  <a:schemeClr val="accent1">
                    <a:lumMod val="50000"/>
                  </a:schemeClr>
                </a:solidFill>
                <a:latin typeface="Algerian" panose="04020705040A02060702" pitchFamily="82" charset="0"/>
              </a:rPr>
              <a:t># of n and p</a:t>
            </a:r>
          </a:p>
          <a:p>
            <a:r>
              <a:rPr lang="en-IN" sz="2000" dirty="0">
                <a:solidFill>
                  <a:schemeClr val="accent1">
                    <a:lumMod val="50000"/>
                  </a:schemeClr>
                </a:solidFill>
                <a:latin typeface="Algerian" panose="04020705040A02060702" pitchFamily="82" charset="0"/>
              </a:rPr>
              <a:t>n = 6</a:t>
            </a:r>
          </a:p>
          <a:p>
            <a:r>
              <a:rPr lang="en-IN" sz="2000" dirty="0">
                <a:solidFill>
                  <a:schemeClr val="accent1">
                    <a:lumMod val="50000"/>
                  </a:schemeClr>
                </a:solidFill>
                <a:latin typeface="Algerian" panose="04020705040A02060702" pitchFamily="82" charset="0"/>
              </a:rPr>
              <a:t>p = 0.6</a:t>
            </a:r>
          </a:p>
          <a:p>
            <a:r>
              <a:rPr lang="en-IN" sz="2000" dirty="0">
                <a:solidFill>
                  <a:schemeClr val="accent1">
                    <a:lumMod val="50000"/>
                  </a:schemeClr>
                </a:solidFill>
                <a:latin typeface="Algerian" panose="04020705040A02060702" pitchFamily="82" charset="0"/>
              </a:rPr>
              <a:t># defining list of r values</a:t>
            </a:r>
          </a:p>
          <a:p>
            <a:r>
              <a:rPr lang="en-IN" sz="2000" dirty="0" err="1">
                <a:solidFill>
                  <a:schemeClr val="accent1">
                    <a:lumMod val="50000"/>
                  </a:schemeClr>
                </a:solidFill>
                <a:latin typeface="Algerian" panose="04020705040A02060702" pitchFamily="82" charset="0"/>
              </a:rPr>
              <a:t>r_values</a:t>
            </a:r>
            <a:r>
              <a:rPr lang="en-IN" sz="2000" dirty="0">
                <a:solidFill>
                  <a:schemeClr val="accent1">
                    <a:lumMod val="50000"/>
                  </a:schemeClr>
                </a:solidFill>
                <a:latin typeface="Algerian" panose="04020705040A02060702" pitchFamily="82" charset="0"/>
              </a:rPr>
              <a:t> = list(range(n + 1))</a:t>
            </a:r>
          </a:p>
          <a:p>
            <a:r>
              <a:rPr lang="en-IN" sz="2000" dirty="0">
                <a:solidFill>
                  <a:schemeClr val="accent1">
                    <a:lumMod val="50000"/>
                  </a:schemeClr>
                </a:solidFill>
                <a:latin typeface="Algerian" panose="04020705040A02060702" pitchFamily="82" charset="0"/>
              </a:rPr>
              <a:t># list of </a:t>
            </a:r>
            <a:r>
              <a:rPr lang="en-IN" sz="2000" dirty="0" err="1">
                <a:solidFill>
                  <a:schemeClr val="accent1">
                    <a:lumMod val="50000"/>
                  </a:schemeClr>
                </a:solidFill>
                <a:latin typeface="Algerian" panose="04020705040A02060702" pitchFamily="82" charset="0"/>
              </a:rPr>
              <a:t>pmf</a:t>
            </a:r>
            <a:r>
              <a:rPr lang="en-IN" sz="2000" dirty="0">
                <a:solidFill>
                  <a:schemeClr val="accent1">
                    <a:lumMod val="50000"/>
                  </a:schemeClr>
                </a:solidFill>
                <a:latin typeface="Algerian" panose="04020705040A02060702" pitchFamily="82" charset="0"/>
              </a:rPr>
              <a:t> values</a:t>
            </a:r>
          </a:p>
          <a:p>
            <a:r>
              <a:rPr lang="en-IN" sz="2000" dirty="0" err="1">
                <a:solidFill>
                  <a:schemeClr val="accent1">
                    <a:lumMod val="50000"/>
                  </a:schemeClr>
                </a:solidFill>
                <a:latin typeface="Algerian" panose="04020705040A02060702" pitchFamily="82" charset="0"/>
              </a:rPr>
              <a:t>dist</a:t>
            </a:r>
            <a:r>
              <a:rPr lang="en-IN" sz="2000" dirty="0">
                <a:solidFill>
                  <a:schemeClr val="accent1">
                    <a:lumMod val="50000"/>
                  </a:schemeClr>
                </a:solidFill>
                <a:latin typeface="Algerian" panose="04020705040A02060702" pitchFamily="82" charset="0"/>
              </a:rPr>
              <a:t> = [</a:t>
            </a:r>
            <a:r>
              <a:rPr lang="en-IN" sz="2000" dirty="0" err="1">
                <a:solidFill>
                  <a:schemeClr val="accent1">
                    <a:lumMod val="50000"/>
                  </a:schemeClr>
                </a:solidFill>
                <a:latin typeface="Algerian" panose="04020705040A02060702" pitchFamily="82" charset="0"/>
              </a:rPr>
              <a:t>binom.pmf</a:t>
            </a:r>
            <a:r>
              <a:rPr lang="en-IN" sz="2000" dirty="0">
                <a:solidFill>
                  <a:schemeClr val="accent1">
                    <a:lumMod val="50000"/>
                  </a:schemeClr>
                </a:solidFill>
                <a:latin typeface="Algerian" panose="04020705040A02060702" pitchFamily="82" charset="0"/>
              </a:rPr>
              <a:t>(r, n, p) for r in </a:t>
            </a:r>
            <a:r>
              <a:rPr lang="en-IN" sz="2000" dirty="0" err="1">
                <a:solidFill>
                  <a:schemeClr val="accent1">
                    <a:lumMod val="50000"/>
                  </a:schemeClr>
                </a:solidFill>
                <a:latin typeface="Algerian" panose="04020705040A02060702" pitchFamily="82" charset="0"/>
              </a:rPr>
              <a:t>r_values</a:t>
            </a:r>
            <a:r>
              <a:rPr lang="en-IN" sz="2000" dirty="0">
                <a:solidFill>
                  <a:schemeClr val="accent1">
                    <a:lumMod val="50000"/>
                  </a:schemeClr>
                </a:solidFill>
                <a:latin typeface="Algerian" panose="04020705040A02060702" pitchFamily="82" charset="0"/>
              </a:rPr>
              <a:t> ]</a:t>
            </a:r>
          </a:p>
          <a:p>
            <a:r>
              <a:rPr lang="en-IN" sz="2000" dirty="0">
                <a:solidFill>
                  <a:schemeClr val="accent1">
                    <a:lumMod val="50000"/>
                  </a:schemeClr>
                </a:solidFill>
                <a:latin typeface="Algerian" panose="04020705040A02060702" pitchFamily="82" charset="0"/>
              </a:rPr>
              <a:t># plotting the graph</a:t>
            </a:r>
          </a:p>
          <a:p>
            <a:r>
              <a:rPr lang="en-IN" sz="2000" dirty="0" err="1">
                <a:solidFill>
                  <a:schemeClr val="accent1">
                    <a:lumMod val="50000"/>
                  </a:schemeClr>
                </a:solidFill>
                <a:latin typeface="Algerian" panose="04020705040A02060702" pitchFamily="82" charset="0"/>
              </a:rPr>
              <a:t>plt.bar</a:t>
            </a:r>
            <a:r>
              <a:rPr lang="en-IN" sz="2000" dirty="0">
                <a:solidFill>
                  <a:schemeClr val="accent1">
                    <a:lumMod val="50000"/>
                  </a:schemeClr>
                </a:solidFill>
                <a:latin typeface="Algerian" panose="04020705040A02060702" pitchFamily="82" charset="0"/>
              </a:rPr>
              <a:t>(</a:t>
            </a:r>
            <a:r>
              <a:rPr lang="en-IN" sz="2000" dirty="0" err="1">
                <a:solidFill>
                  <a:schemeClr val="accent1">
                    <a:lumMod val="50000"/>
                  </a:schemeClr>
                </a:solidFill>
                <a:latin typeface="Algerian" panose="04020705040A02060702" pitchFamily="82" charset="0"/>
              </a:rPr>
              <a:t>r_values</a:t>
            </a:r>
            <a:r>
              <a:rPr lang="en-IN" sz="2000" dirty="0">
                <a:solidFill>
                  <a:schemeClr val="accent1">
                    <a:lumMod val="50000"/>
                  </a:schemeClr>
                </a:solidFill>
                <a:latin typeface="Algerian" panose="04020705040A02060702" pitchFamily="82" charset="0"/>
              </a:rPr>
              <a:t>, </a:t>
            </a:r>
            <a:r>
              <a:rPr lang="en-IN" sz="2000" dirty="0" err="1">
                <a:solidFill>
                  <a:schemeClr val="accent1">
                    <a:lumMod val="50000"/>
                  </a:schemeClr>
                </a:solidFill>
                <a:latin typeface="Algerian" panose="04020705040A02060702" pitchFamily="82" charset="0"/>
              </a:rPr>
              <a:t>dist</a:t>
            </a:r>
            <a:r>
              <a:rPr lang="en-IN" sz="2000" dirty="0">
                <a:solidFill>
                  <a:schemeClr val="accent1">
                    <a:lumMod val="50000"/>
                  </a:schemeClr>
                </a:solidFill>
                <a:latin typeface="Algerian" panose="04020705040A02060702" pitchFamily="82" charset="0"/>
              </a:rPr>
              <a:t>)</a:t>
            </a:r>
          </a:p>
          <a:p>
            <a:r>
              <a:rPr lang="en-IN" sz="2000" dirty="0" err="1">
                <a:solidFill>
                  <a:schemeClr val="accent1">
                    <a:lumMod val="50000"/>
                  </a:schemeClr>
                </a:solidFill>
                <a:latin typeface="Algerian" panose="04020705040A02060702" pitchFamily="82" charset="0"/>
              </a:rPr>
              <a:t>plt.show</a:t>
            </a:r>
            <a:r>
              <a:rPr lang="en-IN" sz="2000" dirty="0">
                <a:solidFill>
                  <a:schemeClr val="accent1">
                    <a:lumMod val="50000"/>
                  </a:schemeClr>
                </a:solidFill>
                <a:latin typeface="Algerian" panose="04020705040A02060702" pitchFamily="82" charset="0"/>
              </a:rPr>
              <a:t>()</a:t>
            </a:r>
          </a:p>
        </p:txBody>
      </p:sp>
    </p:spTree>
    <p:extLst>
      <p:ext uri="{BB962C8B-B14F-4D97-AF65-F5344CB8AC3E}">
        <p14:creationId xmlns:p14="http://schemas.microsoft.com/office/powerpoint/2010/main" val="3354304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media.geeksforgeeks.org/wp-content/uploads/20200615171408/Screenshot20200615at51319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0"/>
            <a:ext cx="5562600"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124700" y="3895636"/>
            <a:ext cx="3783012" cy="2031325"/>
          </a:xfrm>
          <a:prstGeom prst="rect">
            <a:avLst/>
          </a:prstGeom>
        </p:spPr>
        <p:txBody>
          <a:bodyPr wrap="square">
            <a:spAutoFit/>
          </a:bodyPr>
          <a:lstStyle/>
          <a:p>
            <a:r>
              <a:rPr lang="en-US" dirty="0">
                <a:solidFill>
                  <a:srgbClr val="40424E"/>
                </a:solidFill>
                <a:latin typeface="urw-din"/>
              </a:rPr>
              <a:t>When success and failure are equally likely, the binomial distribution is a </a:t>
            </a:r>
            <a:r>
              <a:rPr lang="en-US" b="1" dirty="0">
                <a:solidFill>
                  <a:srgbClr val="40424E"/>
                </a:solidFill>
                <a:latin typeface="urw-din"/>
              </a:rPr>
              <a:t>normal</a:t>
            </a:r>
            <a:r>
              <a:rPr lang="en-US" dirty="0">
                <a:solidFill>
                  <a:srgbClr val="40424E"/>
                </a:solidFill>
                <a:latin typeface="urw-din"/>
              </a:rPr>
              <a:t> distribution. Hence, changing the value of </a:t>
            </a:r>
            <a:r>
              <a:rPr lang="en-US" b="1" dirty="0">
                <a:solidFill>
                  <a:srgbClr val="40424E"/>
                </a:solidFill>
                <a:latin typeface="urw-din"/>
              </a:rPr>
              <a:t>p</a:t>
            </a:r>
            <a:r>
              <a:rPr lang="en-US" dirty="0">
                <a:solidFill>
                  <a:srgbClr val="40424E"/>
                </a:solidFill>
                <a:latin typeface="urw-din"/>
              </a:rPr>
              <a:t> to </a:t>
            </a:r>
            <a:r>
              <a:rPr lang="en-US" b="1" dirty="0">
                <a:solidFill>
                  <a:srgbClr val="40424E"/>
                </a:solidFill>
                <a:latin typeface="urw-din"/>
              </a:rPr>
              <a:t>0.5</a:t>
            </a:r>
            <a:r>
              <a:rPr lang="en-US" dirty="0">
                <a:solidFill>
                  <a:srgbClr val="40424E"/>
                </a:solidFill>
                <a:latin typeface="urw-din"/>
              </a:rPr>
              <a:t>, we obtain this graph, which is identical to a normal distribution plot</a:t>
            </a:r>
            <a:endParaRPr lang="en-IN" dirty="0"/>
          </a:p>
        </p:txBody>
      </p:sp>
      <p:pic>
        <p:nvPicPr>
          <p:cNvPr id="15364" name="Picture 4" descr="https://media.geeksforgeeks.org/wp-content/uploads/20200615171521/Screenshot20200615at51453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7" y="3760023"/>
            <a:ext cx="5591175" cy="216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661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What Is a Poisson Distribution?</a:t>
            </a:r>
            <a:r>
              <a:rPr lang="en-US" dirty="0"/>
              <a:t/>
            </a:r>
            <a:br>
              <a:rPr lang="en-US" dirty="0"/>
            </a:br>
            <a:endParaRPr lang="en-IN" b="1" dirty="0"/>
          </a:p>
        </p:txBody>
      </p:sp>
      <p:sp>
        <p:nvSpPr>
          <p:cNvPr id="3" name="Content Placeholder 2"/>
          <p:cNvSpPr>
            <a:spLocks noGrp="1"/>
          </p:cNvSpPr>
          <p:nvPr>
            <p:ph idx="1"/>
          </p:nvPr>
        </p:nvSpPr>
        <p:spPr/>
        <p:txBody>
          <a:bodyPr>
            <a:normAutofit fontScale="85000" lnSpcReduction="10000"/>
          </a:bodyPr>
          <a:lstStyle/>
          <a:p>
            <a:r>
              <a:rPr lang="en-US" dirty="0">
                <a:solidFill>
                  <a:schemeClr val="accent1">
                    <a:lumMod val="50000"/>
                  </a:schemeClr>
                </a:solidFill>
                <a:latin typeface="Algerian" panose="04020705040A02060702" pitchFamily="82" charset="0"/>
              </a:rPr>
              <a:t>In </a:t>
            </a:r>
            <a:r>
              <a:rPr lang="en-US" u="sng" dirty="0">
                <a:solidFill>
                  <a:schemeClr val="accent1">
                    <a:lumMod val="50000"/>
                  </a:schemeClr>
                </a:solidFill>
                <a:latin typeface="Algerian" panose="04020705040A02060702" pitchFamily="82" charset="0"/>
                <a:hlinkClick r:id="rId2"/>
              </a:rPr>
              <a:t>statistics</a:t>
            </a:r>
            <a:r>
              <a:rPr lang="en-US" dirty="0">
                <a:solidFill>
                  <a:schemeClr val="accent1">
                    <a:lumMod val="50000"/>
                  </a:schemeClr>
                </a:solidFill>
                <a:latin typeface="Algerian" panose="04020705040A02060702" pitchFamily="82" charset="0"/>
              </a:rPr>
              <a:t>, a Poisson distribution is a </a:t>
            </a:r>
            <a:r>
              <a:rPr lang="en-US" u="sng" dirty="0">
                <a:solidFill>
                  <a:schemeClr val="accent1">
                    <a:lumMod val="50000"/>
                  </a:schemeClr>
                </a:solidFill>
                <a:latin typeface="Algerian" panose="04020705040A02060702" pitchFamily="82" charset="0"/>
                <a:hlinkClick r:id="rId3"/>
              </a:rPr>
              <a:t>probability distribution</a:t>
            </a:r>
            <a:r>
              <a:rPr lang="en-US" dirty="0">
                <a:solidFill>
                  <a:schemeClr val="accent1">
                    <a:lumMod val="50000"/>
                  </a:schemeClr>
                </a:solidFill>
                <a:latin typeface="Algerian" panose="04020705040A02060702" pitchFamily="82" charset="0"/>
              </a:rPr>
              <a:t> that can be used to show how many times an event is likely to occur within a specified period of time﻿. In other words, it is a count distribution. Poisson distributions are often used to understand independent events that occur at a constant rate within a given interval of time. It was named after French mathematician </a:t>
            </a:r>
            <a:r>
              <a:rPr lang="en-US" dirty="0" err="1">
                <a:solidFill>
                  <a:schemeClr val="accent1">
                    <a:lumMod val="50000"/>
                  </a:schemeClr>
                </a:solidFill>
                <a:latin typeface="Algerian" panose="04020705040A02060702" pitchFamily="82" charset="0"/>
              </a:rPr>
              <a:t>Siméon</a:t>
            </a:r>
            <a:r>
              <a:rPr lang="en-US" dirty="0">
                <a:solidFill>
                  <a:schemeClr val="accent1">
                    <a:lumMod val="50000"/>
                  </a:schemeClr>
                </a:solidFill>
                <a:latin typeface="Algerian" panose="04020705040A02060702" pitchFamily="82" charset="0"/>
              </a:rPr>
              <a:t> Denis Poisson.</a:t>
            </a:r>
          </a:p>
          <a:p>
            <a:r>
              <a:rPr lang="en-US" dirty="0">
                <a:solidFill>
                  <a:schemeClr val="accent1">
                    <a:lumMod val="50000"/>
                  </a:schemeClr>
                </a:solidFill>
                <a:latin typeface="Algerian" panose="04020705040A02060702" pitchFamily="82" charset="0"/>
              </a:rPr>
              <a:t>The Poisson distribution is a </a:t>
            </a:r>
            <a:r>
              <a:rPr lang="en-US" u="sng" dirty="0">
                <a:solidFill>
                  <a:schemeClr val="accent1">
                    <a:lumMod val="50000"/>
                  </a:schemeClr>
                </a:solidFill>
                <a:latin typeface="Algerian" panose="04020705040A02060702" pitchFamily="82" charset="0"/>
                <a:hlinkClick r:id="rId4"/>
              </a:rPr>
              <a:t>discrete function</a:t>
            </a:r>
            <a:r>
              <a:rPr lang="en-US" dirty="0">
                <a:solidFill>
                  <a:schemeClr val="accent1">
                    <a:lumMod val="50000"/>
                  </a:schemeClr>
                </a:solidFill>
                <a:latin typeface="Algerian" panose="04020705040A02060702" pitchFamily="82" charset="0"/>
              </a:rPr>
              <a:t>, meaning that the variable can only take specific values in a (potentially infinite) list. Put differently, the variable cannot take all values in any continuous range. For the Poisson distribution (a discrete distribution), the variable can only take the values 0, 1, 2, 3, etc., with no fractions or decimals.</a:t>
            </a:r>
          </a:p>
          <a:p>
            <a:endParaRPr lang="en-IN" dirty="0"/>
          </a:p>
        </p:txBody>
      </p:sp>
    </p:spTree>
    <p:extLst>
      <p:ext uri="{BB962C8B-B14F-4D97-AF65-F5344CB8AC3E}">
        <p14:creationId xmlns:p14="http://schemas.microsoft.com/office/powerpoint/2010/main" val="913453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97839"/>
            <a:ext cx="8915400" cy="2862322"/>
          </a:xfrm>
          <a:prstGeom prst="rect">
            <a:avLst/>
          </a:prstGeom>
        </p:spPr>
        <p:txBody>
          <a:bodyPr wrap="square">
            <a:spAutoFit/>
          </a:bodyPr>
          <a:lstStyle/>
          <a:p>
            <a:r>
              <a:rPr lang="en-US" sz="2000" dirty="0">
                <a:solidFill>
                  <a:schemeClr val="accent1">
                    <a:lumMod val="50000"/>
                  </a:schemeClr>
                </a:solidFill>
                <a:latin typeface="Algerian" panose="04020705040A02060702" pitchFamily="82" charset="0"/>
              </a:rPr>
              <a:t>A Poisson </a:t>
            </a:r>
            <a:r>
              <a:rPr lang="en-US" sz="2000" u="sng" dirty="0">
                <a:solidFill>
                  <a:schemeClr val="accent1">
                    <a:lumMod val="50000"/>
                  </a:schemeClr>
                </a:solidFill>
                <a:latin typeface="Algerian" panose="04020705040A02060702" pitchFamily="82" charset="0"/>
                <a:hlinkClick r:id="rId2"/>
              </a:rPr>
              <a:t>distribution</a:t>
            </a:r>
            <a:r>
              <a:rPr lang="en-US" sz="2000" dirty="0">
                <a:solidFill>
                  <a:schemeClr val="accent1">
                    <a:lumMod val="50000"/>
                  </a:schemeClr>
                </a:solidFill>
                <a:latin typeface="Algerian" panose="04020705040A02060702" pitchFamily="82" charset="0"/>
              </a:rPr>
              <a:t> can be used to estimate how likely it is that something will happen "X" number of times. For example, if the average number of people who rent movies on a Friday night at a single video store location is 400, a Poisson distribution can answer such questions as, "What is the probability that more than 600 people will rent movies?" Therefore, the application of the Poisson distribution enables managers to introduce optimal scheduling systems that would not work with, say, a </a:t>
            </a:r>
            <a:r>
              <a:rPr lang="en-US" sz="2000" u="sng" dirty="0">
                <a:solidFill>
                  <a:schemeClr val="accent1">
                    <a:lumMod val="50000"/>
                  </a:schemeClr>
                </a:solidFill>
                <a:latin typeface="Algerian" panose="04020705040A02060702" pitchFamily="82" charset="0"/>
                <a:hlinkClick r:id="rId3"/>
              </a:rPr>
              <a:t>normal distribution</a:t>
            </a:r>
            <a:r>
              <a:rPr lang="en-US" sz="2000" dirty="0">
                <a:solidFill>
                  <a:schemeClr val="accent1">
                    <a:lumMod val="50000"/>
                  </a:schemeClr>
                </a:solidFill>
                <a:latin typeface="Algerian" panose="04020705040A02060702" pitchFamily="82" charset="0"/>
              </a:rPr>
              <a:t>.</a:t>
            </a:r>
            <a:endParaRPr lang="en-IN" sz="2000"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1925044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787400"/>
            <a:ext cx="8191500" cy="4724400"/>
          </a:xfrm>
          <a:prstGeom prst="rect">
            <a:avLst/>
          </a:prstGeom>
        </p:spPr>
      </p:pic>
    </p:spTree>
    <p:extLst>
      <p:ext uri="{BB962C8B-B14F-4D97-AF65-F5344CB8AC3E}">
        <p14:creationId xmlns:p14="http://schemas.microsoft.com/office/powerpoint/2010/main" val="172800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9085" y="2828836"/>
            <a:ext cx="10793185" cy="3416320"/>
          </a:xfrm>
          <a:prstGeom prst="rect">
            <a:avLst/>
          </a:prstGeom>
        </p:spPr>
        <p:txBody>
          <a:bodyPr wrap="square">
            <a:spAutoFit/>
          </a:bodyPr>
          <a:lstStyle/>
          <a:p>
            <a:pPr algn="just">
              <a:buFont typeface="Arial" panose="020B0604020202020204" pitchFamily="34" charset="0"/>
              <a:buChar char="•"/>
            </a:pPr>
            <a:r>
              <a:rPr lang="en-US" sz="3600" b="1" i="0" dirty="0" smtClean="0">
                <a:effectLst/>
                <a:latin typeface="Algerian" panose="04020705040A02060702" pitchFamily="82" charset="0"/>
              </a:rPr>
              <a:t>N-way or Multivariate ANOVA</a:t>
            </a:r>
            <a:r>
              <a:rPr lang="en-US" sz="3600" b="0" i="0" dirty="0" smtClean="0">
                <a:solidFill>
                  <a:schemeClr val="accent5">
                    <a:lumMod val="50000"/>
                  </a:schemeClr>
                </a:solidFill>
                <a:effectLst/>
                <a:latin typeface="Algerian" panose="04020705040A02060702" pitchFamily="82" charset="0"/>
              </a:rPr>
              <a:t> - N-way ANOVA have multiple independent variables. For example, to assess differences in IQ by country, gender, age etc. simultaneously, N-way ANOVA is to be deployed.</a:t>
            </a:r>
            <a:endParaRPr lang="en-US" sz="3600" b="0" i="0" dirty="0">
              <a:solidFill>
                <a:schemeClr val="accent5">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2575020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431801"/>
            <a:ext cx="10477500" cy="2862322"/>
          </a:xfrm>
          <a:prstGeom prst="rect">
            <a:avLst/>
          </a:prstGeom>
        </p:spPr>
        <p:txBody>
          <a:bodyPr wrap="square">
            <a:spAutoFit/>
          </a:bodyPr>
          <a:lstStyle/>
          <a:p>
            <a:r>
              <a:rPr lang="en-US" dirty="0">
                <a:solidFill>
                  <a:schemeClr val="bg2">
                    <a:lumMod val="10000"/>
                  </a:schemeClr>
                </a:solidFill>
                <a:latin typeface="Algerian" panose="04020705040A02060702" pitchFamily="82" charset="0"/>
              </a:rPr>
              <a:t>My computer crashes on average once every 4 months</a:t>
            </a:r>
            <a:r>
              <a:rPr lang="en-US" dirty="0" smtClean="0">
                <a:solidFill>
                  <a:schemeClr val="bg2">
                    <a:lumMod val="10000"/>
                  </a:schemeClr>
                </a:solidFill>
                <a:latin typeface="Algerian" panose="04020705040A02060702" pitchFamily="82" charset="0"/>
              </a:rPr>
              <a:t>;</a:t>
            </a:r>
          </a:p>
          <a:p>
            <a:endParaRPr lang="en-US" dirty="0">
              <a:solidFill>
                <a:schemeClr val="bg2">
                  <a:lumMod val="10000"/>
                </a:schemeClr>
              </a:solidFill>
              <a:latin typeface="Algerian" panose="04020705040A02060702" pitchFamily="82" charset="0"/>
            </a:endParaRPr>
          </a:p>
          <a:p>
            <a:r>
              <a:rPr lang="en-US" dirty="0">
                <a:solidFill>
                  <a:schemeClr val="bg2">
                    <a:lumMod val="10000"/>
                  </a:schemeClr>
                </a:solidFill>
                <a:latin typeface="Algerian" panose="04020705040A02060702" pitchFamily="82" charset="0"/>
              </a:rPr>
              <a:t/>
            </a:r>
            <a:br>
              <a:rPr lang="en-US" dirty="0">
                <a:solidFill>
                  <a:schemeClr val="bg2">
                    <a:lumMod val="10000"/>
                  </a:schemeClr>
                </a:solidFill>
                <a:latin typeface="Algerian" panose="04020705040A02060702" pitchFamily="82" charset="0"/>
              </a:rPr>
            </a:br>
            <a:r>
              <a:rPr lang="en-US" dirty="0">
                <a:solidFill>
                  <a:schemeClr val="bg2">
                    <a:lumMod val="10000"/>
                  </a:schemeClr>
                </a:solidFill>
                <a:latin typeface="Algerian" panose="04020705040A02060702" pitchFamily="82" charset="0"/>
              </a:rPr>
              <a:t>a) What is the probability that it will not crash in a period of 4 months</a:t>
            </a:r>
            <a:r>
              <a:rPr lang="en-US" dirty="0" smtClean="0">
                <a:solidFill>
                  <a:schemeClr val="bg2">
                    <a:lumMod val="10000"/>
                  </a:schemeClr>
                </a:solidFill>
                <a:latin typeface="Algerian" panose="04020705040A02060702" pitchFamily="82" charset="0"/>
              </a:rPr>
              <a:t>?</a:t>
            </a:r>
          </a:p>
          <a:p>
            <a:r>
              <a:rPr lang="en-US" dirty="0">
                <a:solidFill>
                  <a:schemeClr val="bg2">
                    <a:lumMod val="10000"/>
                  </a:schemeClr>
                </a:solidFill>
                <a:latin typeface="Algerian" panose="04020705040A02060702" pitchFamily="82" charset="0"/>
              </a:rPr>
              <a:t/>
            </a:r>
            <a:br>
              <a:rPr lang="en-US" dirty="0">
                <a:solidFill>
                  <a:schemeClr val="bg2">
                    <a:lumMod val="10000"/>
                  </a:schemeClr>
                </a:solidFill>
                <a:latin typeface="Algerian" panose="04020705040A02060702" pitchFamily="82" charset="0"/>
              </a:rPr>
            </a:br>
            <a:r>
              <a:rPr lang="en-US" dirty="0">
                <a:solidFill>
                  <a:schemeClr val="bg2">
                    <a:lumMod val="10000"/>
                  </a:schemeClr>
                </a:solidFill>
                <a:latin typeface="Algerian" panose="04020705040A02060702" pitchFamily="82" charset="0"/>
              </a:rPr>
              <a:t>b) What is the probability that it will crash once in a period of 4 months</a:t>
            </a:r>
            <a:r>
              <a:rPr lang="en-US" dirty="0" smtClean="0">
                <a:solidFill>
                  <a:schemeClr val="bg2">
                    <a:lumMod val="10000"/>
                  </a:schemeClr>
                </a:solidFill>
                <a:latin typeface="Algerian" panose="04020705040A02060702" pitchFamily="82" charset="0"/>
              </a:rPr>
              <a:t>?</a:t>
            </a:r>
          </a:p>
          <a:p>
            <a:r>
              <a:rPr lang="en-US" dirty="0">
                <a:solidFill>
                  <a:schemeClr val="bg2">
                    <a:lumMod val="10000"/>
                  </a:schemeClr>
                </a:solidFill>
                <a:latin typeface="Algerian" panose="04020705040A02060702" pitchFamily="82" charset="0"/>
              </a:rPr>
              <a:t/>
            </a:r>
            <a:br>
              <a:rPr lang="en-US" dirty="0">
                <a:solidFill>
                  <a:schemeClr val="bg2">
                    <a:lumMod val="10000"/>
                  </a:schemeClr>
                </a:solidFill>
                <a:latin typeface="Algerian" panose="04020705040A02060702" pitchFamily="82" charset="0"/>
              </a:rPr>
            </a:br>
            <a:r>
              <a:rPr lang="en-US" dirty="0">
                <a:solidFill>
                  <a:schemeClr val="bg2">
                    <a:lumMod val="10000"/>
                  </a:schemeClr>
                </a:solidFill>
                <a:latin typeface="Algerian" panose="04020705040A02060702" pitchFamily="82" charset="0"/>
              </a:rPr>
              <a:t>c) What is the probability that it will crash twice in a period of 4 months</a:t>
            </a:r>
            <a:r>
              <a:rPr lang="en-US" dirty="0" smtClean="0">
                <a:solidFill>
                  <a:schemeClr val="bg2">
                    <a:lumMod val="10000"/>
                  </a:schemeClr>
                </a:solidFill>
                <a:latin typeface="Algerian" panose="04020705040A02060702" pitchFamily="82" charset="0"/>
              </a:rPr>
              <a:t>?</a:t>
            </a:r>
          </a:p>
          <a:p>
            <a:r>
              <a:rPr lang="en-US" dirty="0">
                <a:solidFill>
                  <a:schemeClr val="bg2">
                    <a:lumMod val="10000"/>
                  </a:schemeClr>
                </a:solidFill>
                <a:latin typeface="Algerian" panose="04020705040A02060702" pitchFamily="82" charset="0"/>
              </a:rPr>
              <a:t/>
            </a:r>
            <a:br>
              <a:rPr lang="en-US" dirty="0">
                <a:solidFill>
                  <a:schemeClr val="bg2">
                    <a:lumMod val="10000"/>
                  </a:schemeClr>
                </a:solidFill>
                <a:latin typeface="Algerian" panose="04020705040A02060702" pitchFamily="82" charset="0"/>
              </a:rPr>
            </a:br>
            <a:r>
              <a:rPr lang="en-US" dirty="0">
                <a:solidFill>
                  <a:schemeClr val="bg2">
                    <a:lumMod val="10000"/>
                  </a:schemeClr>
                </a:solidFill>
                <a:latin typeface="Algerian" panose="04020705040A02060702" pitchFamily="82" charset="0"/>
              </a:rPr>
              <a:t>d) What is the probability that it will crash three times in a period of 4 months?</a:t>
            </a:r>
            <a:endParaRPr lang="en-IN" dirty="0">
              <a:solidFill>
                <a:schemeClr val="bg2">
                  <a:lumMod val="10000"/>
                </a:schemeClr>
              </a:solidFill>
              <a:latin typeface="Algerian" panose="04020705040A02060702" pitchFamily="82" charset="0"/>
            </a:endParaRPr>
          </a:p>
        </p:txBody>
      </p:sp>
    </p:spTree>
    <p:extLst>
      <p:ext uri="{BB962C8B-B14F-4D97-AF65-F5344CB8AC3E}">
        <p14:creationId xmlns:p14="http://schemas.microsoft.com/office/powerpoint/2010/main" val="1918237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952154"/>
            <a:ext cx="10388600" cy="4953691"/>
          </a:xfrm>
          <a:prstGeom prst="rect">
            <a:avLst/>
          </a:prstGeom>
        </p:spPr>
      </p:pic>
    </p:spTree>
    <p:extLst>
      <p:ext uri="{BB962C8B-B14F-4D97-AF65-F5344CB8AC3E}">
        <p14:creationId xmlns:p14="http://schemas.microsoft.com/office/powerpoint/2010/main" val="39708942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711200"/>
            <a:ext cx="10541000" cy="3046988"/>
          </a:xfrm>
          <a:prstGeom prst="rect">
            <a:avLst/>
          </a:prstGeom>
        </p:spPr>
        <p:txBody>
          <a:bodyPr wrap="square">
            <a:spAutoFit/>
          </a:bodyPr>
          <a:lstStyle/>
          <a:p>
            <a:r>
              <a:rPr lang="en-US" sz="2400" dirty="0">
                <a:solidFill>
                  <a:schemeClr val="accent1">
                    <a:lumMod val="50000"/>
                  </a:schemeClr>
                </a:solidFill>
                <a:latin typeface="Algerian" panose="04020705040A02060702" pitchFamily="82" charset="0"/>
              </a:rPr>
              <a:t>A customer help center receives on average 3.5 calls every hour</a:t>
            </a:r>
            <a:r>
              <a:rPr lang="en-US" sz="2400" dirty="0" smtClean="0">
                <a:solidFill>
                  <a:schemeClr val="accent1">
                    <a:lumMod val="50000"/>
                  </a:schemeClr>
                </a:solidFill>
                <a:latin typeface="Algerian" panose="04020705040A02060702" pitchFamily="82" charset="0"/>
              </a:rPr>
              <a:t>.</a:t>
            </a:r>
          </a:p>
          <a:p>
            <a:r>
              <a:rPr lang="en-US" sz="2400" dirty="0">
                <a:solidFill>
                  <a:schemeClr val="accent1">
                    <a:lumMod val="50000"/>
                  </a:schemeClr>
                </a:solidFill>
                <a:latin typeface="Algerian" panose="04020705040A02060702" pitchFamily="82" charset="0"/>
              </a:rPr>
              <a:t/>
            </a:r>
            <a:br>
              <a:rPr lang="en-US" sz="2400" dirty="0">
                <a:solidFill>
                  <a:schemeClr val="accent1">
                    <a:lumMod val="50000"/>
                  </a:schemeClr>
                </a:solidFill>
                <a:latin typeface="Algerian" panose="04020705040A02060702" pitchFamily="82" charset="0"/>
              </a:rPr>
            </a:br>
            <a:r>
              <a:rPr lang="en-US" sz="2400" dirty="0">
                <a:solidFill>
                  <a:schemeClr val="accent1">
                    <a:lumMod val="50000"/>
                  </a:schemeClr>
                </a:solidFill>
                <a:latin typeface="Algerian" panose="04020705040A02060702" pitchFamily="82" charset="0"/>
              </a:rPr>
              <a:t>a) What is the probability that it will receive at most 4 calls every hour</a:t>
            </a:r>
            <a:r>
              <a:rPr lang="en-US" sz="2400" dirty="0" smtClean="0">
                <a:solidFill>
                  <a:schemeClr val="accent1">
                    <a:lumMod val="50000"/>
                  </a:schemeClr>
                </a:solidFill>
                <a:latin typeface="Algerian" panose="04020705040A02060702" pitchFamily="82" charset="0"/>
              </a:rPr>
              <a:t>?</a:t>
            </a:r>
          </a:p>
          <a:p>
            <a:r>
              <a:rPr lang="en-US" sz="2400" dirty="0">
                <a:solidFill>
                  <a:schemeClr val="accent1">
                    <a:lumMod val="50000"/>
                  </a:schemeClr>
                </a:solidFill>
                <a:latin typeface="Algerian" panose="04020705040A02060702" pitchFamily="82" charset="0"/>
              </a:rPr>
              <a:t/>
            </a:r>
            <a:br>
              <a:rPr lang="en-US" sz="2400" dirty="0">
                <a:solidFill>
                  <a:schemeClr val="accent1">
                    <a:lumMod val="50000"/>
                  </a:schemeClr>
                </a:solidFill>
                <a:latin typeface="Algerian" panose="04020705040A02060702" pitchFamily="82" charset="0"/>
              </a:rPr>
            </a:br>
            <a:r>
              <a:rPr lang="en-US" sz="2400" dirty="0">
                <a:solidFill>
                  <a:schemeClr val="accent1">
                    <a:lumMod val="50000"/>
                  </a:schemeClr>
                </a:solidFill>
                <a:latin typeface="Algerian" panose="04020705040A02060702" pitchFamily="82" charset="0"/>
              </a:rPr>
              <a:t>b) What is the probability that it will receive at least 5 calls every hour?</a:t>
            </a:r>
            <a:endParaRPr lang="en-IN" sz="2400"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21811618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266700"/>
            <a:ext cx="9321799" cy="6388099"/>
          </a:xfrm>
          <a:prstGeom prst="rect">
            <a:avLst/>
          </a:prstGeom>
        </p:spPr>
      </p:pic>
    </p:spTree>
    <p:extLst>
      <p:ext uri="{BB962C8B-B14F-4D97-AF65-F5344CB8AC3E}">
        <p14:creationId xmlns:p14="http://schemas.microsoft.com/office/powerpoint/2010/main" val="1953508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71500"/>
            <a:ext cx="11049000" cy="2677656"/>
          </a:xfrm>
          <a:prstGeom prst="rect">
            <a:avLst/>
          </a:prstGeom>
        </p:spPr>
        <p:txBody>
          <a:bodyPr wrap="square">
            <a:spAutoFit/>
          </a:bodyPr>
          <a:lstStyle/>
          <a:p>
            <a:r>
              <a:rPr lang="en-US" sz="2400" dirty="0">
                <a:solidFill>
                  <a:schemeClr val="accent5">
                    <a:lumMod val="50000"/>
                  </a:schemeClr>
                </a:solidFill>
                <a:latin typeface="Algerian" panose="04020705040A02060702" pitchFamily="82" charset="0"/>
              </a:rPr>
              <a:t>A person receives on average 3 e-mails per hour</a:t>
            </a:r>
            <a:r>
              <a:rPr lang="en-US" sz="2400" dirty="0" smtClean="0">
                <a:solidFill>
                  <a:schemeClr val="accent5">
                    <a:lumMod val="50000"/>
                  </a:schemeClr>
                </a:solidFill>
                <a:latin typeface="Algerian" panose="04020705040A02060702" pitchFamily="82" charset="0"/>
              </a:rPr>
              <a:t>.</a:t>
            </a:r>
          </a:p>
          <a:p>
            <a:r>
              <a:rPr lang="en-US" sz="2400" dirty="0">
                <a:solidFill>
                  <a:schemeClr val="accent5">
                    <a:lumMod val="50000"/>
                  </a:schemeClr>
                </a:solidFill>
                <a:latin typeface="Algerian" panose="04020705040A02060702" pitchFamily="82" charset="0"/>
              </a:rPr>
              <a:t/>
            </a:r>
            <a:br>
              <a:rPr lang="en-US" sz="2400" dirty="0">
                <a:solidFill>
                  <a:schemeClr val="accent5">
                    <a:lumMod val="50000"/>
                  </a:schemeClr>
                </a:solidFill>
                <a:latin typeface="Algerian" panose="04020705040A02060702" pitchFamily="82" charset="0"/>
              </a:rPr>
            </a:br>
            <a:r>
              <a:rPr lang="en-US" sz="2400" dirty="0">
                <a:solidFill>
                  <a:schemeClr val="accent5">
                    <a:lumMod val="50000"/>
                  </a:schemeClr>
                </a:solidFill>
                <a:latin typeface="Algerian" panose="04020705040A02060702" pitchFamily="82" charset="0"/>
              </a:rPr>
              <a:t>a) What is the probability that he will receive 5 e-mails over a period two hours</a:t>
            </a:r>
            <a:r>
              <a:rPr lang="en-US" sz="2400" dirty="0" smtClean="0">
                <a:solidFill>
                  <a:schemeClr val="accent5">
                    <a:lumMod val="50000"/>
                  </a:schemeClr>
                </a:solidFill>
                <a:latin typeface="Algerian" panose="04020705040A02060702" pitchFamily="82" charset="0"/>
              </a:rPr>
              <a:t>?</a:t>
            </a:r>
          </a:p>
          <a:p>
            <a:r>
              <a:rPr lang="en-US" sz="2400" dirty="0">
                <a:solidFill>
                  <a:schemeClr val="accent5">
                    <a:lumMod val="50000"/>
                  </a:schemeClr>
                </a:solidFill>
                <a:latin typeface="Algerian" panose="04020705040A02060702" pitchFamily="82" charset="0"/>
              </a:rPr>
              <a:t/>
            </a:r>
            <a:br>
              <a:rPr lang="en-US" sz="2400" dirty="0">
                <a:solidFill>
                  <a:schemeClr val="accent5">
                    <a:lumMod val="50000"/>
                  </a:schemeClr>
                </a:solidFill>
                <a:latin typeface="Algerian" panose="04020705040A02060702" pitchFamily="82" charset="0"/>
              </a:rPr>
            </a:br>
            <a:r>
              <a:rPr lang="en-US" sz="2400" dirty="0">
                <a:solidFill>
                  <a:schemeClr val="accent5">
                    <a:lumMod val="50000"/>
                  </a:schemeClr>
                </a:solidFill>
                <a:latin typeface="Algerian" panose="04020705040A02060702" pitchFamily="82" charset="0"/>
              </a:rPr>
              <a:t>a) What is the probability that he will receive more than 2 e-mails over a period two hours?</a:t>
            </a:r>
            <a:endParaRPr lang="en-IN" sz="2400" dirty="0">
              <a:solidFill>
                <a:schemeClr val="accent5">
                  <a:lumMod val="50000"/>
                </a:schemeClr>
              </a:solidFill>
              <a:latin typeface="Algerian" panose="04020705040A02060702" pitchFamily="82" charset="0"/>
            </a:endParaRPr>
          </a:p>
        </p:txBody>
      </p:sp>
    </p:spTree>
    <p:extLst>
      <p:ext uri="{BB962C8B-B14F-4D97-AF65-F5344CB8AC3E}">
        <p14:creationId xmlns:p14="http://schemas.microsoft.com/office/powerpoint/2010/main" val="3905842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351995"/>
            <a:ext cx="9120694" cy="6154009"/>
          </a:xfrm>
          <a:prstGeom prst="rect">
            <a:avLst/>
          </a:prstGeom>
        </p:spPr>
      </p:pic>
    </p:spTree>
    <p:extLst>
      <p:ext uri="{BB962C8B-B14F-4D97-AF65-F5344CB8AC3E}">
        <p14:creationId xmlns:p14="http://schemas.microsoft.com/office/powerpoint/2010/main" val="42820389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2469" y="714704"/>
            <a:ext cx="9259614" cy="3416320"/>
          </a:xfrm>
          <a:prstGeom prst="rect">
            <a:avLst/>
          </a:prstGeom>
        </p:spPr>
        <p:txBody>
          <a:bodyPr wrap="square">
            <a:spAutoFit/>
          </a:bodyPr>
          <a:lstStyle/>
          <a:p>
            <a:r>
              <a:rPr lang="en-US" sz="2400" dirty="0">
                <a:solidFill>
                  <a:schemeClr val="accent5">
                    <a:lumMod val="50000"/>
                  </a:schemeClr>
                </a:solidFill>
                <a:latin typeface="Algerian" panose="04020705040A02060702" pitchFamily="82" charset="0"/>
              </a:rPr>
              <a:t>What Is the Central Limit Theorem (CLT</a:t>
            </a:r>
            <a:r>
              <a:rPr lang="en-US" sz="2400" dirty="0" smtClean="0">
                <a:solidFill>
                  <a:schemeClr val="accent5">
                    <a:lumMod val="50000"/>
                  </a:schemeClr>
                </a:solidFill>
                <a:latin typeface="Algerian" panose="04020705040A02060702" pitchFamily="82" charset="0"/>
              </a:rPr>
              <a:t>)?</a:t>
            </a:r>
          </a:p>
          <a:p>
            <a:endParaRPr lang="en-US" sz="2400" dirty="0">
              <a:solidFill>
                <a:schemeClr val="accent5">
                  <a:lumMod val="50000"/>
                </a:schemeClr>
              </a:solidFill>
              <a:latin typeface="Algerian" panose="04020705040A02060702" pitchFamily="82" charset="0"/>
            </a:endParaRPr>
          </a:p>
          <a:p>
            <a:r>
              <a:rPr lang="en-US" sz="2400" dirty="0">
                <a:solidFill>
                  <a:schemeClr val="accent5">
                    <a:lumMod val="50000"/>
                  </a:schemeClr>
                </a:solidFill>
                <a:latin typeface="Algerian" panose="04020705040A02060702" pitchFamily="82" charset="0"/>
              </a:rPr>
              <a:t>In the study of probability theory, the central limit theorem (CLT) states that the </a:t>
            </a:r>
            <a:r>
              <a:rPr lang="en-US" sz="2400" u="sng" dirty="0">
                <a:solidFill>
                  <a:schemeClr val="accent5">
                    <a:lumMod val="50000"/>
                  </a:schemeClr>
                </a:solidFill>
                <a:latin typeface="Algerian" panose="04020705040A02060702" pitchFamily="82" charset="0"/>
                <a:hlinkClick r:id="rId2"/>
              </a:rPr>
              <a:t>distribution of sample</a:t>
            </a:r>
            <a:r>
              <a:rPr lang="en-US" sz="2400" dirty="0">
                <a:solidFill>
                  <a:schemeClr val="accent5">
                    <a:lumMod val="50000"/>
                  </a:schemeClr>
                </a:solidFill>
                <a:latin typeface="Algerian" panose="04020705040A02060702" pitchFamily="82" charset="0"/>
              </a:rPr>
              <a:t> approximates </a:t>
            </a:r>
            <a:r>
              <a:rPr lang="en-US" sz="2400" dirty="0" smtClean="0">
                <a:solidFill>
                  <a:schemeClr val="accent5">
                    <a:lumMod val="50000"/>
                  </a:schemeClr>
                </a:solidFill>
                <a:latin typeface="Algerian" panose="04020705040A02060702" pitchFamily="82" charset="0"/>
              </a:rPr>
              <a:t>a</a:t>
            </a:r>
          </a:p>
          <a:p>
            <a:r>
              <a:rPr lang="en-US" sz="2400" dirty="0" smtClean="0">
                <a:solidFill>
                  <a:schemeClr val="accent5">
                    <a:lumMod val="50000"/>
                  </a:schemeClr>
                </a:solidFill>
                <a:latin typeface="Algerian" panose="04020705040A02060702" pitchFamily="82" charset="0"/>
              </a:rPr>
              <a:t> </a:t>
            </a:r>
            <a:r>
              <a:rPr lang="en-US" sz="2400" dirty="0">
                <a:solidFill>
                  <a:schemeClr val="accent5">
                    <a:lumMod val="50000"/>
                  </a:schemeClr>
                </a:solidFill>
                <a:latin typeface="Algerian" panose="04020705040A02060702" pitchFamily="82" charset="0"/>
              </a:rPr>
              <a:t>normal distribution (also known as a “bell curve”) as the sample size becomes larger, assuming that all samples are identical in size, and regardless of the population distribution shape.</a:t>
            </a:r>
            <a:endParaRPr lang="en-US" sz="2400" b="0" i="0" dirty="0">
              <a:solidFill>
                <a:schemeClr val="accent5">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559735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5" y="1859340"/>
            <a:ext cx="10650070" cy="4247317"/>
          </a:xfrm>
          <a:prstGeom prst="rect">
            <a:avLst/>
          </a:prstGeom>
        </p:spPr>
        <p:txBody>
          <a:bodyPr wrap="square">
            <a:spAutoFit/>
          </a:bodyPr>
          <a:lstStyle/>
          <a:p>
            <a:pPr algn="ctr"/>
            <a:r>
              <a:rPr lang="en-US" sz="2000" cap="all" dirty="0">
                <a:solidFill>
                  <a:srgbClr val="111111"/>
                </a:solidFill>
                <a:latin typeface="Algerian" panose="04020705040A02060702" pitchFamily="82" charset="0"/>
              </a:rPr>
              <a:t>KEY </a:t>
            </a:r>
            <a:r>
              <a:rPr lang="en-US" sz="2000" cap="all" dirty="0" smtClean="0">
                <a:solidFill>
                  <a:srgbClr val="111111"/>
                </a:solidFill>
                <a:latin typeface="Algerian" panose="04020705040A02060702" pitchFamily="82" charset="0"/>
              </a:rPr>
              <a:t>TAKEAWAYS</a:t>
            </a:r>
          </a:p>
          <a:p>
            <a:endParaRPr lang="en-US" cap="all" dirty="0">
              <a:solidFill>
                <a:srgbClr val="111111"/>
              </a:solidFill>
              <a:latin typeface="Cabin-semi-bold"/>
            </a:endParaRPr>
          </a:p>
          <a:p>
            <a:endParaRPr lang="en-US" cap="all" dirty="0" smtClean="0">
              <a:solidFill>
                <a:srgbClr val="111111"/>
              </a:solidFill>
              <a:latin typeface="Cabin-semi-bold"/>
            </a:endParaRPr>
          </a:p>
          <a:p>
            <a:endParaRPr lang="en-US" cap="all" dirty="0">
              <a:solidFill>
                <a:srgbClr val="111111"/>
              </a:solidFill>
              <a:latin typeface="Cabin-semi-bold"/>
            </a:endParaRPr>
          </a:p>
          <a:p>
            <a:endParaRPr lang="en-US" cap="all" dirty="0" smtClean="0">
              <a:solidFill>
                <a:srgbClr val="111111"/>
              </a:solidFill>
              <a:latin typeface="Cabin-semi-bold"/>
            </a:endParaRPr>
          </a:p>
          <a:p>
            <a:endParaRPr lang="en-US" cap="all" dirty="0">
              <a:solidFill>
                <a:srgbClr val="111111"/>
              </a:solidFill>
              <a:latin typeface="Cabin-semi-bold"/>
            </a:endParaRPr>
          </a:p>
          <a:p>
            <a:pPr>
              <a:buFont typeface="Arial" panose="020B0604020202020204" pitchFamily="34" charset="0"/>
              <a:buChar char="•"/>
            </a:pPr>
            <a:r>
              <a:rPr lang="en-US" sz="2000" dirty="0">
                <a:solidFill>
                  <a:schemeClr val="accent5">
                    <a:lumMod val="50000"/>
                  </a:schemeClr>
                </a:solidFill>
                <a:latin typeface="Algerian" panose="04020705040A02060702" pitchFamily="82" charset="0"/>
              </a:rPr>
              <a:t>The central limit theorem (CLT) states that the distribution of sample means approximates a normal distribution as the sample size gets larger.</a:t>
            </a:r>
          </a:p>
          <a:p>
            <a:pPr>
              <a:buFont typeface="Arial" panose="020B0604020202020204" pitchFamily="34" charset="0"/>
              <a:buChar char="•"/>
            </a:pPr>
            <a:r>
              <a:rPr lang="en-US" sz="2000" dirty="0">
                <a:solidFill>
                  <a:schemeClr val="accent5">
                    <a:lumMod val="50000"/>
                  </a:schemeClr>
                </a:solidFill>
                <a:latin typeface="Algerian" panose="04020705040A02060702" pitchFamily="82" charset="0"/>
              </a:rPr>
              <a:t>Sample sizes equal to or greater than 30 are considered sufficient for the CLT to hold.</a:t>
            </a:r>
          </a:p>
          <a:p>
            <a:pPr>
              <a:buFont typeface="Arial" panose="020B0604020202020204" pitchFamily="34" charset="0"/>
              <a:buChar char="•"/>
            </a:pPr>
            <a:r>
              <a:rPr lang="en-US" sz="2000" dirty="0">
                <a:solidFill>
                  <a:schemeClr val="accent5">
                    <a:lumMod val="50000"/>
                  </a:schemeClr>
                </a:solidFill>
                <a:latin typeface="Algerian" panose="04020705040A02060702" pitchFamily="82" charset="0"/>
              </a:rPr>
              <a:t>A key aspect of CLT is that the average of the sample means and standard deviations will equal the population mean and standard deviation.</a:t>
            </a:r>
          </a:p>
          <a:p>
            <a:pPr>
              <a:buFont typeface="Arial" panose="020B0604020202020204" pitchFamily="34" charset="0"/>
              <a:buChar char="•"/>
            </a:pPr>
            <a:r>
              <a:rPr lang="en-US" sz="2000" dirty="0">
                <a:solidFill>
                  <a:schemeClr val="accent5">
                    <a:lumMod val="50000"/>
                  </a:schemeClr>
                </a:solidFill>
                <a:latin typeface="Algerian" panose="04020705040A02060702" pitchFamily="82" charset="0"/>
              </a:rPr>
              <a:t>A sufficiently large sample size can predict the characteristics of a population accurately.</a:t>
            </a:r>
            <a:endParaRPr lang="en-US" sz="2000" b="0" i="0" dirty="0">
              <a:solidFill>
                <a:schemeClr val="accent5">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175005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Algerian" panose="04020705040A02060702" pitchFamily="82" charset="0"/>
              </a:rPr>
              <a:t>Understanding the Central Limit Theorem (CLT)</a:t>
            </a:r>
            <a:r>
              <a:rPr lang="en-US" dirty="0"/>
              <a:t/>
            </a:r>
            <a:br>
              <a:rPr lang="en-US" dirty="0"/>
            </a:br>
            <a:endParaRPr lang="en-IN" dirty="0"/>
          </a:p>
        </p:txBody>
      </p:sp>
      <p:sp>
        <p:nvSpPr>
          <p:cNvPr id="3" name="Content Placeholder 2"/>
          <p:cNvSpPr>
            <a:spLocks noGrp="1"/>
          </p:cNvSpPr>
          <p:nvPr>
            <p:ph idx="1"/>
          </p:nvPr>
        </p:nvSpPr>
        <p:spPr/>
        <p:txBody>
          <a:bodyPr/>
          <a:lstStyle/>
          <a:p>
            <a:r>
              <a:rPr lang="en-US" dirty="0">
                <a:solidFill>
                  <a:schemeClr val="accent1">
                    <a:lumMod val="50000"/>
                  </a:schemeClr>
                </a:solidFill>
                <a:latin typeface="Algerian" panose="04020705040A02060702" pitchFamily="82" charset="0"/>
              </a:rPr>
              <a:t>According to the central limit theorem, the mean of a sample of data will be closer to the mean of the overall population in question, as the sample size increases, notwithstanding the actual distribution of the data. In other words, the data is accurate whether the distribution is normal or aberrant.</a:t>
            </a:r>
            <a:endParaRPr lang="en-IN"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32119197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5724" y="462456"/>
            <a:ext cx="8408276" cy="4893647"/>
          </a:xfrm>
          <a:prstGeom prst="rect">
            <a:avLst/>
          </a:prstGeom>
        </p:spPr>
        <p:txBody>
          <a:bodyPr wrap="square">
            <a:spAutoFit/>
          </a:bodyPr>
          <a:lstStyle/>
          <a:p>
            <a:r>
              <a:rPr lang="en-US" sz="2400" dirty="0">
                <a:solidFill>
                  <a:schemeClr val="accent1">
                    <a:lumMod val="50000"/>
                  </a:schemeClr>
                </a:solidFill>
                <a:latin typeface="Algerian" panose="04020705040A02060702" pitchFamily="82" charset="0"/>
              </a:rPr>
              <a:t>As a general rule, sample sizes equal to or greater than 30 are deemed sufficient for the CLT to hold, meaning that the distribution of the sample means is fairly normally distributed. Therefore, the more samples one takes, the more the graphed results take the shape of a normal distribution.</a:t>
            </a:r>
          </a:p>
          <a:p>
            <a:r>
              <a:rPr lang="en-US" sz="2400" dirty="0">
                <a:solidFill>
                  <a:schemeClr val="accent1">
                    <a:lumMod val="50000"/>
                  </a:schemeClr>
                </a:solidFill>
                <a:latin typeface="Algerian" panose="04020705040A02060702" pitchFamily="82" charset="0"/>
              </a:rPr>
              <a:t>Central Limit Theorem exhibits a phenomenon where the average of the sample means and standard deviations equal the population mean and standard deviation, which is extremely useful in accurately predicting the characteristics of populations.</a:t>
            </a:r>
            <a:endParaRPr lang="en-US" sz="2400" b="0"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141123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ANOVA Test Procedure</a:t>
            </a:r>
            <a:r>
              <a:rPr lang="en-IN" dirty="0"/>
              <a:t/>
            </a:r>
            <a:br>
              <a:rPr lang="en-IN" dirty="0"/>
            </a:br>
            <a:endParaRPr lang="en-IN" dirty="0"/>
          </a:p>
        </p:txBody>
      </p:sp>
      <p:sp>
        <p:nvSpPr>
          <p:cNvPr id="3" name="Content Placeholder 2"/>
          <p:cNvSpPr>
            <a:spLocks noGrp="1"/>
          </p:cNvSpPr>
          <p:nvPr>
            <p:ph idx="1"/>
          </p:nvPr>
        </p:nvSpPr>
        <p:spPr>
          <a:xfrm>
            <a:off x="838200" y="1371600"/>
            <a:ext cx="10515600" cy="4805363"/>
          </a:xfrm>
        </p:spPr>
        <p:txBody>
          <a:bodyPr>
            <a:normAutofit lnSpcReduction="10000"/>
          </a:bodyPr>
          <a:lstStyle/>
          <a:p>
            <a:r>
              <a:rPr lang="en-US" dirty="0">
                <a:solidFill>
                  <a:schemeClr val="accent5">
                    <a:lumMod val="50000"/>
                  </a:schemeClr>
                </a:solidFill>
                <a:latin typeface="Algerian" panose="04020705040A02060702" pitchFamily="82" charset="0"/>
              </a:rPr>
              <a:t>Setup null and alternative hypothesis where null hypothesis states that there is no significant difference among the groups. And alternative hypothesis assumes that there is a significant difference among the groups.</a:t>
            </a:r>
          </a:p>
          <a:p>
            <a:r>
              <a:rPr lang="en-US" dirty="0">
                <a:solidFill>
                  <a:schemeClr val="accent5">
                    <a:lumMod val="50000"/>
                  </a:schemeClr>
                </a:solidFill>
                <a:latin typeface="Algerian" panose="04020705040A02060702" pitchFamily="82" charset="0"/>
              </a:rPr>
              <a:t>Calculate F-ratio and probability of F.</a:t>
            </a:r>
          </a:p>
          <a:p>
            <a:r>
              <a:rPr lang="en-US" dirty="0">
                <a:solidFill>
                  <a:schemeClr val="accent5">
                    <a:lumMod val="50000"/>
                  </a:schemeClr>
                </a:solidFill>
                <a:latin typeface="Algerian" panose="04020705040A02060702" pitchFamily="82" charset="0"/>
              </a:rPr>
              <a:t>Compare p-value of the F-ratio with the established alpha or significance level.</a:t>
            </a:r>
          </a:p>
          <a:p>
            <a:r>
              <a:rPr lang="en-US" dirty="0">
                <a:solidFill>
                  <a:schemeClr val="accent5">
                    <a:lumMod val="50000"/>
                  </a:schemeClr>
                </a:solidFill>
                <a:latin typeface="Algerian" panose="04020705040A02060702" pitchFamily="82" charset="0"/>
              </a:rPr>
              <a:t>If p-value of F is less than 0.5 then reject the null hypothesis.</a:t>
            </a:r>
          </a:p>
          <a:p>
            <a:r>
              <a:rPr lang="en-US" dirty="0">
                <a:solidFill>
                  <a:schemeClr val="accent5">
                    <a:lumMod val="50000"/>
                  </a:schemeClr>
                </a:solidFill>
                <a:latin typeface="Algerian" panose="04020705040A02060702" pitchFamily="82" charset="0"/>
              </a:rPr>
              <a:t>If null hypothesis is rejected, conclude that mean of groups are not equal.</a:t>
            </a:r>
          </a:p>
          <a:p>
            <a:endParaRPr lang="en-IN" dirty="0"/>
          </a:p>
        </p:txBody>
      </p:sp>
    </p:spTree>
    <p:extLst>
      <p:ext uri="{BB962C8B-B14F-4D97-AF65-F5344CB8AC3E}">
        <p14:creationId xmlns:p14="http://schemas.microsoft.com/office/powerpoint/2010/main" val="39685874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Algerian" panose="04020705040A02060702" pitchFamily="82" charset="0"/>
              </a:rPr>
              <a:t>Central Limit Theorem</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solidFill>
                  <a:schemeClr val="accent1">
                    <a:lumMod val="50000"/>
                  </a:schemeClr>
                </a:solidFill>
              </a:rPr>
              <a:t>Normal distribution is used to represent random variables with unknown distributions. Thus, it is widely used in many fields including natural and social sciences. The reason to justify why it can used to represent random variables with unknown distributions is the </a:t>
            </a:r>
            <a:r>
              <a:rPr lang="en-US" b="1" dirty="0">
                <a:solidFill>
                  <a:schemeClr val="accent1">
                    <a:lumMod val="50000"/>
                  </a:schemeClr>
                </a:solidFill>
              </a:rPr>
              <a:t>central limit theorem (CLT)</a:t>
            </a:r>
            <a:r>
              <a:rPr lang="en-US" dirty="0">
                <a:solidFill>
                  <a:schemeClr val="accent1">
                    <a:lumMod val="50000"/>
                  </a:schemeClr>
                </a:solidFill>
              </a:rPr>
              <a:t>.</a:t>
            </a:r>
          </a:p>
          <a:p>
            <a:r>
              <a:rPr lang="en-US" dirty="0">
                <a:solidFill>
                  <a:schemeClr val="accent1">
                    <a:lumMod val="50000"/>
                  </a:schemeClr>
                </a:solidFill>
              </a:rPr>
              <a:t>According to the </a:t>
            </a:r>
            <a:r>
              <a:rPr lang="en-US" b="1" dirty="0">
                <a:solidFill>
                  <a:schemeClr val="accent1">
                    <a:lumMod val="50000"/>
                  </a:schemeClr>
                </a:solidFill>
              </a:rPr>
              <a:t>CLT</a:t>
            </a:r>
            <a:r>
              <a:rPr lang="en-US" dirty="0">
                <a:solidFill>
                  <a:schemeClr val="accent1">
                    <a:lumMod val="50000"/>
                  </a:schemeClr>
                </a:solidFill>
              </a:rPr>
              <a:t>, as we take more samples from a distribution, the sample averages will tend towards a </a:t>
            </a:r>
            <a:r>
              <a:rPr lang="en-US" b="1" dirty="0">
                <a:solidFill>
                  <a:schemeClr val="accent1">
                    <a:lumMod val="50000"/>
                  </a:schemeClr>
                </a:solidFill>
              </a:rPr>
              <a:t>normal distribution</a:t>
            </a:r>
            <a:r>
              <a:rPr lang="en-US" dirty="0">
                <a:solidFill>
                  <a:schemeClr val="accent1">
                    <a:lumMod val="50000"/>
                  </a:schemeClr>
                </a:solidFill>
              </a:rPr>
              <a:t> regardless of the population distribution.</a:t>
            </a:r>
          </a:p>
          <a:p>
            <a:endParaRPr lang="en-IN" dirty="0"/>
          </a:p>
        </p:txBody>
      </p:sp>
    </p:spTree>
    <p:extLst>
      <p:ext uri="{BB962C8B-B14F-4D97-AF65-F5344CB8AC3E}">
        <p14:creationId xmlns:p14="http://schemas.microsoft.com/office/powerpoint/2010/main" val="14292669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anose="04020705040A02060702" pitchFamily="82" charset="0"/>
              </a:rPr>
              <a:t>examples</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a:solidFill>
                  <a:schemeClr val="accent1">
                    <a:lumMod val="50000"/>
                  </a:schemeClr>
                </a:solidFill>
              </a:rPr>
              <a:t>Consider a case that we need to learn the distribution of the heights of all 20-year-old people in a country. It is almost impossible and, of course not practical, to collect this data. So, we take samples of 20-year-old people across the country and calculate the average height of the people in samples. According to the CLT, as we take more samples from the population, sampling distribution will get close to a normal distribution.</a:t>
            </a:r>
          </a:p>
          <a:p>
            <a:r>
              <a:rPr lang="en-US" dirty="0">
                <a:solidFill>
                  <a:schemeClr val="accent1">
                    <a:lumMod val="50000"/>
                  </a:schemeClr>
                </a:solidFill>
              </a:rPr>
              <a:t>Why is it so important to have a normal distribution? Normal distribution is described in terms of mean and standard deviation which can easily be calculated. And, if we know the mean and standard deviation of a normal distribution, we can compute pretty much everything about it.</a:t>
            </a:r>
          </a:p>
          <a:p>
            <a:endParaRPr lang="en-IN" dirty="0"/>
          </a:p>
        </p:txBody>
      </p:sp>
    </p:spTree>
    <p:extLst>
      <p:ext uri="{BB962C8B-B14F-4D97-AF65-F5344CB8AC3E}">
        <p14:creationId xmlns:p14="http://schemas.microsoft.com/office/powerpoint/2010/main" val="2643028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 y="381001"/>
            <a:ext cx="8724900" cy="5632311"/>
          </a:xfrm>
          <a:prstGeom prst="rect">
            <a:avLst/>
          </a:prstGeom>
        </p:spPr>
        <p:txBody>
          <a:bodyPr wrap="square">
            <a:spAutoFit/>
          </a:bodyPr>
          <a:lstStyle/>
          <a:p>
            <a:r>
              <a:rPr lang="en-US" sz="2400" dirty="0">
                <a:solidFill>
                  <a:schemeClr val="accent1">
                    <a:lumMod val="50000"/>
                  </a:schemeClr>
                </a:solidFill>
                <a:latin typeface="Algerian" panose="04020705040A02060702" pitchFamily="82" charset="0"/>
              </a:rPr>
              <a:t>The Central Limit Theorem is the sampling distribution of the sampling means approaches a normal distribution as the sample size gets larger, no matter what the shape of the data distribution. An essential component of the Central Limit Theorem is the average of sample means will be the population mean.</a:t>
            </a:r>
          </a:p>
          <a:p>
            <a:r>
              <a:rPr lang="en-US" sz="2400" dirty="0">
                <a:solidFill>
                  <a:schemeClr val="accent1">
                    <a:lumMod val="50000"/>
                  </a:schemeClr>
                </a:solidFill>
                <a:latin typeface="Algerian" panose="04020705040A02060702" pitchFamily="82" charset="0"/>
              </a:rPr>
              <a:t>Similarly, if you find the average of all of the standard deviations in your sample, you will find the actual standard deviation for your population.</a:t>
            </a:r>
          </a:p>
          <a:p>
            <a:pPr>
              <a:buFont typeface="Arial" panose="020B0604020202020204" pitchFamily="34" charset="0"/>
              <a:buChar char="•"/>
            </a:pPr>
            <a:r>
              <a:rPr lang="en-US" sz="2400" dirty="0">
                <a:solidFill>
                  <a:schemeClr val="accent1">
                    <a:lumMod val="50000"/>
                  </a:schemeClr>
                </a:solidFill>
                <a:latin typeface="Algerian" panose="04020705040A02060702" pitchFamily="82" charset="0"/>
              </a:rPr>
              <a:t>Mean of sample is same as the mean of the population.</a:t>
            </a:r>
          </a:p>
          <a:p>
            <a:pPr>
              <a:buFont typeface="Arial" panose="020B0604020202020204" pitchFamily="34" charset="0"/>
              <a:buChar char="•"/>
            </a:pPr>
            <a:r>
              <a:rPr lang="en-US" sz="2400" dirty="0">
                <a:solidFill>
                  <a:schemeClr val="accent1">
                    <a:lumMod val="50000"/>
                  </a:schemeClr>
                </a:solidFill>
                <a:latin typeface="Algerian" panose="04020705040A02060702" pitchFamily="82" charset="0"/>
              </a:rPr>
              <a:t>The standard deviation of the sample is equal to the standard deviation of the population divided by the square root of the sample size.</a:t>
            </a:r>
            <a:endParaRPr lang="en-US" sz="2400" b="0"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1660202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868129"/>
            <a:ext cx="1219200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t>Central limit theorem is applicable for a sufficiently large sample sizes (n ≥ 30). The formula for central limit theorem can be stated as follows: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accent1">
                    <a:lumMod val="50000"/>
                  </a:schemeClr>
                </a:solidFill>
                <a:effectLst/>
                <a:latin typeface="Algerian" panose="04020705040A02060702" pitchFamily="82" charset="0"/>
              </a:rPr>
              <a:t>μX</a:t>
            </a: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t>= μ</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t>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accent1">
                    <a:lumMod val="50000"/>
                  </a:schemeClr>
                </a:solidFill>
                <a:effectLst/>
                <a:latin typeface="Algerian" panose="04020705040A02060702" pitchFamily="82" charset="0"/>
              </a:rPr>
              <a:t>σx</a:t>
            </a: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t>¯¯¯=σ/√n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t>Where,</a:t>
            </a:r>
            <a:b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b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t>μ = Population mean</a:t>
            </a:r>
            <a:b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b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t>σ = Population standard deviation</a:t>
            </a:r>
            <a:b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br>
            <a:r>
              <a:rPr kumimoji="0" lang="en-US" altLang="en-US" sz="2400" b="0" i="0" u="none" strike="noStrike" cap="none" normalizeH="0" baseline="0" dirty="0" err="1" smtClean="0">
                <a:ln>
                  <a:noFill/>
                </a:ln>
                <a:solidFill>
                  <a:schemeClr val="accent1">
                    <a:lumMod val="50000"/>
                  </a:schemeClr>
                </a:solidFill>
                <a:effectLst/>
                <a:latin typeface="Algerian" panose="04020705040A02060702" pitchFamily="82" charset="0"/>
              </a:rPr>
              <a:t>μx</a:t>
            </a: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t>¯¯¯ = Sample mean</a:t>
            </a:r>
            <a:b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br>
            <a:r>
              <a:rPr kumimoji="0" lang="en-US" altLang="en-US" sz="2400" b="0" i="0" u="none" strike="noStrike" cap="none" normalizeH="0" baseline="0" dirty="0" err="1" smtClean="0">
                <a:ln>
                  <a:noFill/>
                </a:ln>
                <a:solidFill>
                  <a:schemeClr val="accent1">
                    <a:lumMod val="50000"/>
                  </a:schemeClr>
                </a:solidFill>
                <a:effectLst/>
                <a:latin typeface="Algerian" panose="04020705040A02060702" pitchFamily="82" charset="0"/>
              </a:rPr>
              <a:t>σx</a:t>
            </a: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t>¯¯¯ = Sample standard deviation</a:t>
            </a:r>
            <a:b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br>
            <a:r>
              <a:rPr kumimoji="0" lang="en-US" altLang="en-US" sz="2400" b="0" i="0" u="none" strike="noStrike" cap="none" normalizeH="0" baseline="0" dirty="0" smtClean="0">
                <a:ln>
                  <a:noFill/>
                </a:ln>
                <a:solidFill>
                  <a:schemeClr val="accent1">
                    <a:lumMod val="50000"/>
                  </a:schemeClr>
                </a:solidFill>
                <a:effectLst/>
                <a:latin typeface="Algerian" panose="04020705040A02060702" pitchFamily="82" charset="0"/>
              </a:rPr>
              <a:t>n = Sample size</a:t>
            </a:r>
          </a:p>
        </p:txBody>
      </p:sp>
    </p:spTree>
    <p:extLst>
      <p:ext uri="{BB962C8B-B14F-4D97-AF65-F5344CB8AC3E}">
        <p14:creationId xmlns:p14="http://schemas.microsoft.com/office/powerpoint/2010/main" val="23790490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6300" y="2551837"/>
            <a:ext cx="8267700" cy="2308324"/>
          </a:xfrm>
          <a:prstGeom prst="rect">
            <a:avLst/>
          </a:prstGeom>
        </p:spPr>
        <p:txBody>
          <a:bodyPr wrap="square">
            <a:spAutoFit/>
          </a:bodyPr>
          <a:lstStyle/>
          <a:p>
            <a:r>
              <a:rPr lang="en-US" sz="2400" b="1" dirty="0">
                <a:solidFill>
                  <a:schemeClr val="accent1">
                    <a:lumMod val="50000"/>
                  </a:schemeClr>
                </a:solidFill>
                <a:latin typeface="Algerian" panose="04020705040A02060702" pitchFamily="82" charset="0"/>
              </a:rPr>
              <a:t>Question: </a:t>
            </a:r>
            <a:r>
              <a:rPr lang="en-US" sz="2400" dirty="0">
                <a:solidFill>
                  <a:schemeClr val="accent1">
                    <a:lumMod val="50000"/>
                  </a:schemeClr>
                </a:solidFill>
                <a:latin typeface="Algerian" panose="04020705040A02060702" pitchFamily="82" charset="0"/>
              </a:rPr>
              <a:t>The record of weights of the male population follows the normal distribution. Its mean and standard deviations are 70 kg and 15 kg respectively. If a researcher considers the records of 50 males, then what would be the mean and standard deviation of the chosen sample?</a:t>
            </a:r>
            <a:endParaRPr lang="en-IN" sz="2400"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423232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838200" y="1171504"/>
            <a:ext cx="11353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Roboto"/>
              </a:rPr>
              <a:t>Mean of the population μ = 70 kg</a:t>
            </a:r>
            <a:r>
              <a:rPr kumimoji="0" lang="en-US" altLang="en-US" sz="2400" b="0" i="0" u="none" strike="noStrike" cap="none" normalizeH="0" baseline="0" dirty="0" smtClean="0">
                <a:ln>
                  <a:noFill/>
                </a:ln>
                <a:solidFill>
                  <a:schemeClr val="tx1"/>
                </a:solidFill>
                <a:effectLst/>
              </a:rPr>
              <a:t/>
            </a:r>
            <a:br>
              <a:rPr kumimoji="0" lang="en-US" altLang="en-US" sz="2400" b="0" i="0" u="none" strike="noStrike" cap="none" normalizeH="0" baseline="0" dirty="0" smtClean="0">
                <a:ln>
                  <a:noFill/>
                </a:ln>
                <a:solidFill>
                  <a:schemeClr val="tx1"/>
                </a:solidFill>
                <a:effectLst/>
              </a:rPr>
            </a:br>
            <a:r>
              <a:rPr kumimoji="0" lang="en-US" altLang="en-US" sz="2400" b="0" i="0" u="none" strike="noStrike" cap="none" normalizeH="0" baseline="0" dirty="0" smtClean="0">
                <a:ln>
                  <a:noFill/>
                </a:ln>
                <a:solidFill>
                  <a:srgbClr val="333333"/>
                </a:solidFill>
                <a:effectLst/>
                <a:latin typeface="Roboto"/>
              </a:rPr>
              <a:t>Standard deviation of the population = 15 kg</a:t>
            </a:r>
            <a:r>
              <a:rPr kumimoji="0" lang="en-US" altLang="en-US" sz="2400" b="0" i="0" u="none" strike="noStrike" cap="none" normalizeH="0" baseline="0" dirty="0" smtClean="0">
                <a:ln>
                  <a:noFill/>
                </a:ln>
                <a:solidFill>
                  <a:schemeClr val="tx1"/>
                </a:solidFill>
                <a:effectLst/>
              </a:rPr>
              <a:t/>
            </a:r>
            <a:br>
              <a:rPr kumimoji="0" lang="en-US" altLang="en-US" sz="2400" b="0" i="0" u="none" strike="noStrike" cap="none" normalizeH="0" baseline="0" dirty="0" smtClean="0">
                <a:ln>
                  <a:noFill/>
                </a:ln>
                <a:solidFill>
                  <a:schemeClr val="tx1"/>
                </a:solidFill>
                <a:effectLst/>
              </a:rPr>
            </a:br>
            <a:r>
              <a:rPr kumimoji="0" lang="en-US" altLang="en-US" sz="2400" b="0" i="0" u="none" strike="noStrike" cap="none" normalizeH="0" baseline="0" dirty="0" smtClean="0">
                <a:ln>
                  <a:noFill/>
                </a:ln>
                <a:solidFill>
                  <a:srgbClr val="333333"/>
                </a:solidFill>
                <a:effectLst/>
                <a:latin typeface="Roboto"/>
              </a:rPr>
              <a:t>sample size n = 50</a:t>
            </a:r>
            <a:r>
              <a:rPr kumimoji="0" lang="en-US" altLang="en-US" sz="2400" b="0" i="0" u="none" strike="noStrike" cap="none" normalizeH="0" baseline="0" dirty="0" smtClean="0">
                <a:ln>
                  <a:noFill/>
                </a:ln>
                <a:solidFill>
                  <a:schemeClr val="tx1"/>
                </a:solidFill>
                <a:effectLst/>
              </a:rPr>
              <a:t/>
            </a:r>
            <a:br>
              <a:rPr kumimoji="0" lang="en-US" altLang="en-US" sz="2400" b="0" i="0" u="none" strike="noStrike" cap="none" normalizeH="0" baseline="0" dirty="0" smtClean="0">
                <a:ln>
                  <a:noFill/>
                </a:ln>
                <a:solidFill>
                  <a:schemeClr val="tx1"/>
                </a:solidFill>
                <a:effectLst/>
              </a:rPr>
            </a:br>
            <a:r>
              <a:rPr kumimoji="0" lang="en-US" altLang="en-US" sz="2400" b="0" i="0" u="none" strike="noStrike" cap="none" normalizeH="0" baseline="0" dirty="0" smtClean="0">
                <a:ln>
                  <a:noFill/>
                </a:ln>
                <a:solidFill>
                  <a:srgbClr val="333333"/>
                </a:solidFill>
                <a:effectLst/>
                <a:latin typeface="Roboto"/>
              </a:rPr>
              <a:t>Mean of the sample is given by:</a:t>
            </a:r>
            <a:r>
              <a:rPr kumimoji="0" lang="en-US" altLang="en-US" sz="2400" b="0" i="0" u="none" strike="noStrike" cap="none" normalizeH="0" baseline="0" dirty="0" smtClean="0">
                <a:ln>
                  <a:noFill/>
                </a:ln>
                <a:solidFill>
                  <a:schemeClr val="tx1"/>
                </a:solidFill>
                <a:effectLst/>
              </a:rPr>
              <a:t/>
            </a:r>
            <a:br>
              <a:rPr kumimoji="0" lang="en-US" altLang="en-US" sz="2400" b="0" i="0" u="none" strike="noStrike" cap="none" normalizeH="0" baseline="0" dirty="0" smtClean="0">
                <a:ln>
                  <a:noFill/>
                </a:ln>
                <a:solidFill>
                  <a:schemeClr val="tx1"/>
                </a:solidFill>
                <a:effectLst/>
              </a:rPr>
            </a:br>
            <a:r>
              <a:rPr kumimoji="0" lang="en-US" altLang="en-US" sz="2400" b="0" i="0" u="none" strike="noStrike" cap="none" normalizeH="0" baseline="0" dirty="0" err="1" smtClean="0">
                <a:ln>
                  <a:noFill/>
                </a:ln>
                <a:solidFill>
                  <a:srgbClr val="333333"/>
                </a:solidFill>
                <a:effectLst/>
                <a:latin typeface="MathJax_Math-italic"/>
              </a:rPr>
              <a:t>μx</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Roboto"/>
              </a:rPr>
              <a:t> = 70 kg</a:t>
            </a:r>
            <a:r>
              <a:rPr kumimoji="0" lang="en-US" altLang="en-US" sz="2400" b="0" i="0" u="none" strike="noStrike" cap="none" normalizeH="0" baseline="0" dirty="0" smtClean="0">
                <a:ln>
                  <a:noFill/>
                </a:ln>
                <a:solidFill>
                  <a:schemeClr val="tx1"/>
                </a:solidFill>
                <a:effectLst/>
              </a:rPr>
              <a:t/>
            </a:r>
            <a:br>
              <a:rPr kumimoji="0" lang="en-US" altLang="en-US" sz="2400" b="0" i="0" u="none" strike="noStrike" cap="none" normalizeH="0" baseline="0" dirty="0" smtClean="0">
                <a:ln>
                  <a:noFill/>
                </a:ln>
                <a:solidFill>
                  <a:schemeClr val="tx1"/>
                </a:solidFill>
                <a:effectLst/>
              </a:rPr>
            </a:br>
            <a:r>
              <a:rPr kumimoji="0" lang="en-US" altLang="en-US" sz="2400" b="0" i="0" u="none" strike="noStrike" cap="none" normalizeH="0" baseline="0" dirty="0" smtClean="0">
                <a:ln>
                  <a:noFill/>
                </a:ln>
                <a:solidFill>
                  <a:srgbClr val="333333"/>
                </a:solidFill>
                <a:effectLst/>
                <a:latin typeface="Roboto"/>
              </a:rPr>
              <a:t>Standard deviation of the sample is given by:</a:t>
            </a:r>
            <a:r>
              <a:rPr kumimoji="0" lang="en-US" altLang="en-US" sz="2400" b="0" i="0" u="none" strike="noStrike" cap="none" normalizeH="0" baseline="0" dirty="0" smtClean="0">
                <a:ln>
                  <a:noFill/>
                </a:ln>
                <a:solidFill>
                  <a:schemeClr val="tx1"/>
                </a:solidFill>
                <a:effectLst/>
              </a:rPr>
              <a:t/>
            </a:r>
            <a:br>
              <a:rPr kumimoji="0" lang="en-US" altLang="en-US" sz="2400" b="0" i="0" u="none" strike="noStrike" cap="none" normalizeH="0" baseline="0" dirty="0" smtClean="0">
                <a:ln>
                  <a:noFill/>
                </a:ln>
                <a:solidFill>
                  <a:schemeClr val="tx1"/>
                </a:solidFill>
                <a:effectLst/>
              </a:rPr>
            </a:br>
            <a:r>
              <a:rPr kumimoji="0" lang="en-US" altLang="en-US" sz="2400" b="0" i="0" u="none" strike="noStrike" cap="none" normalizeH="0" baseline="0" dirty="0" err="1" smtClean="0">
                <a:ln>
                  <a:noFill/>
                </a:ln>
                <a:solidFill>
                  <a:srgbClr val="333333"/>
                </a:solidFill>
                <a:effectLst/>
                <a:latin typeface="MathJax_Math-italic"/>
              </a:rPr>
              <a:t>σx</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Roboto"/>
              </a:rPr>
              <a:t> = </a:t>
            </a:r>
            <a:r>
              <a:rPr kumimoji="0" lang="en-US" altLang="en-US" sz="2400" b="0" i="0" u="none" strike="noStrike" cap="none" normalizeH="0" baseline="0" dirty="0" smtClean="0">
                <a:ln>
                  <a:noFill/>
                </a:ln>
                <a:solidFill>
                  <a:srgbClr val="333333"/>
                </a:solidFill>
                <a:effectLst/>
                <a:latin typeface="MathJax_Math-italic"/>
              </a:rPr>
              <a:t>σ/</a:t>
            </a:r>
            <a:r>
              <a:rPr kumimoji="0" lang="en-US" altLang="en-US" sz="2400" b="0" i="0" u="none" strike="noStrike" cap="none" normalizeH="0" baseline="0" dirty="0" smtClean="0">
                <a:ln>
                  <a:noFill/>
                </a:ln>
                <a:solidFill>
                  <a:srgbClr val="333333"/>
                </a:solidFill>
                <a:effectLst/>
                <a:latin typeface="MathJax_Main"/>
              </a:rPr>
              <a:t>√N</a:t>
            </a:r>
            <a:r>
              <a:rPr kumimoji="0" lang="en-US" altLang="en-US" sz="2400" b="0" i="0" u="none" strike="noStrike" cap="none" normalizeH="0" baseline="0" dirty="0" smtClean="0">
                <a:ln>
                  <a:noFill/>
                </a:ln>
                <a:solidFill>
                  <a:schemeClr val="tx1"/>
                </a:solidFill>
                <a:effectLst/>
              </a:rPr>
              <a:t/>
            </a:r>
            <a:br>
              <a:rPr kumimoji="0" lang="en-US" altLang="en-US" sz="2400" b="0" i="0" u="none" strike="noStrike" cap="none" normalizeH="0" baseline="0" dirty="0" smtClean="0">
                <a:ln>
                  <a:noFill/>
                </a:ln>
                <a:solidFill>
                  <a:schemeClr val="tx1"/>
                </a:solidFill>
                <a:effectLst/>
              </a:rPr>
            </a:br>
            <a:r>
              <a:rPr kumimoji="0" lang="en-US" altLang="en-US" sz="2400" b="0" i="0" u="none" strike="noStrike" cap="none" normalizeH="0" baseline="0" dirty="0" err="1" smtClean="0">
                <a:ln>
                  <a:noFill/>
                </a:ln>
                <a:solidFill>
                  <a:srgbClr val="333333"/>
                </a:solidFill>
                <a:effectLst/>
                <a:latin typeface="MathJax_Math-italic"/>
              </a:rPr>
              <a:t>σx</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Roboto"/>
              </a:rPr>
              <a:t> = 15/</a:t>
            </a:r>
            <a:r>
              <a:rPr kumimoji="0" lang="en-US" altLang="en-US" sz="2400" b="0" i="0" u="none" strike="noStrike" cap="none" normalizeH="0" baseline="0" dirty="0" smtClean="0">
                <a:ln>
                  <a:noFill/>
                </a:ln>
                <a:solidFill>
                  <a:srgbClr val="333333"/>
                </a:solidFill>
                <a:effectLst/>
                <a:latin typeface="MathJax_Main"/>
              </a:rPr>
              <a:t>√50</a:t>
            </a:r>
            <a:r>
              <a:rPr kumimoji="0" lang="en-US" altLang="en-US" sz="2400" b="0" i="0" u="none" strike="noStrike" cap="none" normalizeH="0" baseline="0" dirty="0" smtClean="0">
                <a:ln>
                  <a:noFill/>
                </a:ln>
                <a:solidFill>
                  <a:schemeClr val="tx1"/>
                </a:solidFill>
                <a:effectLst/>
              </a:rPr>
              <a:t/>
            </a:r>
            <a:br>
              <a:rPr kumimoji="0" lang="en-US" altLang="en-US" sz="2400" b="0" i="0" u="none" strike="noStrike" cap="none" normalizeH="0" baseline="0" dirty="0" smtClean="0">
                <a:ln>
                  <a:noFill/>
                </a:ln>
                <a:solidFill>
                  <a:schemeClr val="tx1"/>
                </a:solidFill>
                <a:effectLst/>
              </a:rPr>
            </a:br>
            <a:r>
              <a:rPr kumimoji="0" lang="en-US" altLang="en-US" sz="2400" b="0" i="0" u="none" strike="noStrike" cap="none" normalizeH="0" baseline="0" dirty="0" err="1" smtClean="0">
                <a:ln>
                  <a:noFill/>
                </a:ln>
                <a:solidFill>
                  <a:srgbClr val="333333"/>
                </a:solidFill>
                <a:effectLst/>
                <a:latin typeface="MathJax_Math-italic"/>
              </a:rPr>
              <a:t>σx</a:t>
            </a:r>
            <a:r>
              <a:rPr kumimoji="0" lang="en-US" altLang="en-US" sz="2400" b="0" i="0" u="none" strike="noStrike" cap="none" normalizeH="0" baseline="0" dirty="0" smtClean="0">
                <a:ln>
                  <a:noFill/>
                </a:ln>
                <a:solidFill>
                  <a:srgbClr val="333333"/>
                </a:solidFill>
                <a:effectLst/>
                <a:latin typeface="MathJax_Main"/>
              </a:rPr>
              <a:t>¯¯¯</a:t>
            </a:r>
            <a:r>
              <a:rPr kumimoji="0" lang="en-US" altLang="en-US" sz="2400" b="0" i="0" u="none" strike="noStrike" cap="none" normalizeH="0" baseline="0" dirty="0" smtClean="0">
                <a:ln>
                  <a:noFill/>
                </a:ln>
                <a:solidFill>
                  <a:srgbClr val="333333"/>
                </a:solidFill>
                <a:effectLst/>
                <a:latin typeface="Roboto"/>
              </a:rPr>
              <a:t> = 2.122 = 2.1 kg (</a:t>
            </a:r>
            <a:r>
              <a:rPr kumimoji="0" lang="en-US" altLang="en-US" sz="2400" b="0" i="0" u="none" strike="noStrike" cap="none" normalizeH="0" baseline="0" dirty="0" err="1" smtClean="0">
                <a:ln>
                  <a:noFill/>
                </a:ln>
                <a:solidFill>
                  <a:srgbClr val="333333"/>
                </a:solidFill>
                <a:effectLst/>
                <a:latin typeface="Roboto"/>
              </a:rPr>
              <a:t>approx</a:t>
            </a:r>
            <a:r>
              <a:rPr kumimoji="0" lang="en-US" altLang="en-US" sz="2400" b="0" i="0" u="none" strike="noStrike" cap="none" normalizeH="0" baseline="0" dirty="0" smtClean="0">
                <a:ln>
                  <a:noFill/>
                </a:ln>
                <a:solidFill>
                  <a:srgbClr val="333333"/>
                </a:solidFill>
                <a:effectLst/>
                <a:latin typeface="Roboto"/>
              </a:rPr>
              <a:t>)</a:t>
            </a:r>
            <a:r>
              <a:rPr kumimoji="0" lang="en-US" altLang="en-US" sz="2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7931592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Chi-square distribution</a:t>
            </a:r>
          </a:p>
        </p:txBody>
      </p:sp>
      <p:sp>
        <p:nvSpPr>
          <p:cNvPr id="3" name="Content Placeholder 2"/>
          <p:cNvSpPr>
            <a:spLocks noGrp="1"/>
          </p:cNvSpPr>
          <p:nvPr>
            <p:ph idx="1"/>
          </p:nvPr>
        </p:nvSpPr>
        <p:spPr/>
        <p:txBody>
          <a:bodyPr>
            <a:noAutofit/>
          </a:bodyPr>
          <a:lstStyle/>
          <a:p>
            <a:r>
              <a:rPr lang="en-US" dirty="0">
                <a:solidFill>
                  <a:schemeClr val="accent1">
                    <a:lumMod val="50000"/>
                  </a:schemeClr>
                </a:solidFill>
                <a:latin typeface="Algerian" panose="04020705040A02060702" pitchFamily="82" charset="0"/>
              </a:rPr>
              <a:t>In probability theory and statistics, the chi-square distribution (also chi-squared or χ2-distribution) with k degrees of freedom is the distribution of a sum of the squares of k independent standard normal random variables. The chi-square distribution is a special case of the gamma distribution and is one of the most widely used probability distributions in inferential statistics, notably in hypothesis testing and in construction of confidence </a:t>
            </a:r>
            <a:r>
              <a:rPr lang="en-US" dirty="0" err="1" smtClean="0">
                <a:solidFill>
                  <a:schemeClr val="accent1">
                    <a:lumMod val="50000"/>
                  </a:schemeClr>
                </a:solidFill>
                <a:latin typeface="Algerian" panose="04020705040A02060702" pitchFamily="82" charset="0"/>
              </a:rPr>
              <a:t>intervals.This</a:t>
            </a:r>
            <a:r>
              <a:rPr lang="en-US" dirty="0" smtClean="0">
                <a:solidFill>
                  <a:schemeClr val="accent1">
                    <a:lumMod val="50000"/>
                  </a:schemeClr>
                </a:solidFill>
                <a:latin typeface="Algerian" panose="04020705040A02060702" pitchFamily="82" charset="0"/>
              </a:rPr>
              <a:t> </a:t>
            </a:r>
            <a:r>
              <a:rPr lang="en-US" dirty="0">
                <a:solidFill>
                  <a:schemeClr val="accent1">
                    <a:lumMod val="50000"/>
                  </a:schemeClr>
                </a:solidFill>
                <a:latin typeface="Algerian" panose="04020705040A02060702" pitchFamily="82" charset="0"/>
              </a:rPr>
              <a:t>distribution is sometimes called the central chi-square distribution, a special case of the more general </a:t>
            </a:r>
            <a:r>
              <a:rPr lang="en-US" dirty="0" err="1">
                <a:solidFill>
                  <a:schemeClr val="accent1">
                    <a:lumMod val="50000"/>
                  </a:schemeClr>
                </a:solidFill>
                <a:latin typeface="Algerian" panose="04020705040A02060702" pitchFamily="82" charset="0"/>
              </a:rPr>
              <a:t>noncentral</a:t>
            </a:r>
            <a:r>
              <a:rPr lang="en-US" dirty="0">
                <a:solidFill>
                  <a:schemeClr val="accent1">
                    <a:lumMod val="50000"/>
                  </a:schemeClr>
                </a:solidFill>
                <a:latin typeface="Algerian" panose="04020705040A02060702" pitchFamily="82" charset="0"/>
              </a:rPr>
              <a:t> chi-square distribution.</a:t>
            </a:r>
            <a:endParaRPr lang="en-IN"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32451021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100" y="711200"/>
            <a:ext cx="9512299" cy="4025899"/>
          </a:xfrm>
          <a:prstGeom prst="rect">
            <a:avLst/>
          </a:prstGeom>
        </p:spPr>
      </p:pic>
    </p:spTree>
    <p:extLst>
      <p:ext uri="{BB962C8B-B14F-4D97-AF65-F5344CB8AC3E}">
        <p14:creationId xmlns:p14="http://schemas.microsoft.com/office/powerpoint/2010/main" val="652492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77900" y="263568"/>
            <a:ext cx="9309100" cy="22620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1">
                    <a:lumMod val="50000"/>
                  </a:schemeClr>
                </a:solidFill>
                <a:effectLst/>
                <a:latin typeface="inherit"/>
              </a:rPr>
              <a:t>Finding Chi Square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1">
                    <a:lumMod val="50000"/>
                  </a:schemeClr>
                </a:solidFill>
                <a:effectLst/>
                <a:latin typeface="Open Sans"/>
              </a:rPr>
              <a:t>Chi square</a:t>
            </a:r>
            <a:r>
              <a:rPr kumimoji="0" lang="en-US" altLang="en-US" b="0" i="0" u="none" strike="noStrike" cap="none" normalizeH="0" baseline="0" dirty="0" smtClean="0">
                <a:ln>
                  <a:noFill/>
                </a:ln>
                <a:solidFill>
                  <a:schemeClr val="accent1">
                    <a:lumMod val="50000"/>
                  </a:schemeClr>
                </a:solidFill>
                <a:effectLst/>
                <a:latin typeface="Open Sans"/>
              </a:rPr>
              <a:t> is a calculation used to determine how closely the observed data fit the expected data. In the following chi square calculation formula, </a:t>
            </a:r>
            <a:r>
              <a:rPr kumimoji="0" lang="en-US" altLang="en-US" b="0" i="1" u="none" strike="noStrike" cap="none" normalizeH="0" baseline="0" dirty="0" smtClean="0">
                <a:ln>
                  <a:noFill/>
                </a:ln>
                <a:solidFill>
                  <a:schemeClr val="accent1">
                    <a:lumMod val="50000"/>
                  </a:schemeClr>
                </a:solidFill>
                <a:effectLst/>
                <a:latin typeface="Open Sans"/>
              </a:rPr>
              <a:t>X</a:t>
            </a:r>
            <a:r>
              <a:rPr kumimoji="0" lang="en-US" altLang="en-US" b="0" i="0" u="none" strike="noStrike" cap="none" normalizeH="0" baseline="0" dirty="0" smtClean="0">
                <a:ln>
                  <a:noFill/>
                </a:ln>
                <a:solidFill>
                  <a:schemeClr val="accent1">
                    <a:lumMod val="50000"/>
                  </a:schemeClr>
                </a:solidFill>
                <a:effectLst/>
                <a:latin typeface="Open Sans"/>
              </a:rPr>
              <a:t> represents chi, while </a:t>
            </a:r>
            <a:r>
              <a:rPr kumimoji="0" lang="en-US" altLang="en-US" b="0" i="1" u="none" strike="noStrike" cap="none" normalizeH="0" baseline="0" dirty="0" smtClean="0">
                <a:ln>
                  <a:noFill/>
                </a:ln>
                <a:solidFill>
                  <a:schemeClr val="accent1">
                    <a:lumMod val="50000"/>
                  </a:schemeClr>
                </a:solidFill>
                <a:effectLst/>
                <a:latin typeface="Open Sans"/>
              </a:rPr>
              <a:t>o</a:t>
            </a:r>
            <a:r>
              <a:rPr kumimoji="0" lang="en-US" altLang="en-US" b="0" i="0" u="none" strike="noStrike" cap="none" normalizeH="0" baseline="0" dirty="0" smtClean="0">
                <a:ln>
                  <a:noFill/>
                </a:ln>
                <a:solidFill>
                  <a:schemeClr val="accent1">
                    <a:lumMod val="50000"/>
                  </a:schemeClr>
                </a:solidFill>
                <a:effectLst/>
                <a:latin typeface="Open Sans"/>
              </a:rPr>
              <a:t> and </a:t>
            </a:r>
            <a:r>
              <a:rPr kumimoji="0" lang="en-US" altLang="en-US" b="0" i="1" u="none" strike="noStrike" cap="none" normalizeH="0" baseline="0" dirty="0" smtClean="0">
                <a:ln>
                  <a:noFill/>
                </a:ln>
                <a:solidFill>
                  <a:schemeClr val="accent1">
                    <a:lumMod val="50000"/>
                  </a:schemeClr>
                </a:solidFill>
                <a:effectLst/>
                <a:latin typeface="Open Sans"/>
              </a:rPr>
              <a:t>e</a:t>
            </a:r>
            <a:r>
              <a:rPr kumimoji="0" lang="en-US" altLang="en-US" b="0" i="0" u="none" strike="noStrike" cap="none" normalizeH="0" baseline="0" dirty="0" smtClean="0">
                <a:ln>
                  <a:noFill/>
                </a:ln>
                <a:solidFill>
                  <a:schemeClr val="accent1">
                    <a:lumMod val="50000"/>
                  </a:schemeClr>
                </a:solidFill>
                <a:effectLst/>
                <a:latin typeface="Open Sans"/>
              </a:rPr>
              <a:t> represent the observed and expected values, respectively: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555555"/>
                </a:solidFill>
                <a:effectLst/>
                <a:latin typeface="Open Sans"/>
              </a:rPr>
              <a:t/>
            </a:r>
            <a:br>
              <a:rPr kumimoji="0" lang="en-US" altLang="en-US" sz="1000" b="0" i="0" u="none" strike="noStrike" cap="none" normalizeH="0" baseline="0" dirty="0" smtClean="0">
                <a:ln>
                  <a:noFill/>
                </a:ln>
                <a:solidFill>
                  <a:srgbClr val="555555"/>
                </a:solidFill>
                <a:effectLst/>
                <a:latin typeface="Open Sans"/>
              </a:rPr>
            </a:br>
            <a:r>
              <a:rPr kumimoji="0" lang="en-US" altLang="en-US" sz="1000" b="0" i="0" u="none" strike="noStrike" cap="none" normalizeH="0" baseline="0" dirty="0" smtClean="0">
                <a:ln>
                  <a:noFill/>
                </a:ln>
                <a:solidFill>
                  <a:srgbClr val="555555"/>
                </a:solidFill>
                <a:effectLst/>
                <a:latin typeface="Open Sans"/>
              </a:rPr>
              <a:t> </a:t>
            </a:r>
            <a:endParaRPr kumimoji="0" lang="en-US" altLang="en-US" sz="4800" b="0" i="0" u="none" strike="noStrike" cap="none" normalizeH="0" baseline="0" dirty="0" smtClean="0">
              <a:ln>
                <a:noFill/>
              </a:ln>
              <a:solidFill>
                <a:srgbClr val="555555"/>
              </a:solidFill>
              <a:effectLst/>
              <a:latin typeface="Open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555555"/>
                </a:solidFill>
                <a:effectLst/>
                <a:latin typeface="Open Sans"/>
              </a:rPr>
              <a:t/>
            </a:r>
            <a:br>
              <a:rPr kumimoji="0" lang="en-US" altLang="en-US" sz="1000" b="0" i="0" u="none" strike="noStrike" cap="none" normalizeH="0" baseline="0" dirty="0" smtClean="0">
                <a:ln>
                  <a:noFill/>
                </a:ln>
                <a:solidFill>
                  <a:srgbClr val="555555"/>
                </a:solidFill>
                <a:effectLst/>
                <a:latin typeface="Open Sans"/>
              </a:rPr>
            </a:br>
            <a:endParaRPr kumimoji="0" lang="en-US" altLang="en-US" sz="1000" b="0" i="0" u="none" strike="noStrike" cap="none" normalizeH="0" baseline="0" dirty="0" smtClean="0">
              <a:ln>
                <a:noFill/>
              </a:ln>
              <a:solidFill>
                <a:srgbClr val="555555"/>
              </a:solidFill>
              <a:effectLst/>
              <a:latin typeface="Open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555555"/>
                </a:solidFill>
                <a:effectLst/>
                <a:latin typeface="Open Sans"/>
              </a:rPr>
              <a:t/>
            </a:r>
            <a:br>
              <a:rPr kumimoji="0" lang="en-US" altLang="en-US" sz="1000" b="0" i="0" u="none" strike="noStrike" cap="none" normalizeH="0" baseline="0" dirty="0" smtClean="0">
                <a:ln>
                  <a:noFill/>
                </a:ln>
                <a:solidFill>
                  <a:srgbClr val="555555"/>
                </a:solidFill>
                <a:effectLst/>
                <a:latin typeface="Open Sans"/>
              </a:rPr>
            </a:br>
            <a:endParaRPr kumimoji="0" lang="en-US" altLang="en-US" sz="1000" b="0" i="0" u="none" strike="noStrike" cap="none" normalizeH="0" baseline="0" dirty="0" smtClean="0">
              <a:ln>
                <a:noFill/>
              </a:ln>
              <a:solidFill>
                <a:srgbClr val="555555"/>
              </a:solidFill>
              <a:effectLst/>
              <a:latin typeface="Open Sans"/>
            </a:endParaRPr>
          </a:p>
        </p:txBody>
      </p:sp>
      <p:pic>
        <p:nvPicPr>
          <p:cNvPr id="3074" name="Picture 2" descr="chi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413" y="2506663"/>
            <a:ext cx="5889625" cy="222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0762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00" y="558800"/>
            <a:ext cx="8394700" cy="2862322"/>
          </a:xfrm>
          <a:prstGeom prst="rect">
            <a:avLst/>
          </a:prstGeom>
        </p:spPr>
        <p:txBody>
          <a:bodyPr wrap="square">
            <a:spAutoFit/>
          </a:bodyPr>
          <a:lstStyle/>
          <a:p>
            <a:r>
              <a:rPr lang="en-US" b="1" dirty="0">
                <a:solidFill>
                  <a:schemeClr val="accent1">
                    <a:lumMod val="50000"/>
                  </a:schemeClr>
                </a:solidFill>
                <a:latin typeface="Open Sans"/>
              </a:rPr>
              <a:t>Chi square distribution</a:t>
            </a:r>
            <a:r>
              <a:rPr lang="en-US" dirty="0">
                <a:solidFill>
                  <a:schemeClr val="accent1">
                    <a:lumMod val="50000"/>
                  </a:schemeClr>
                </a:solidFill>
                <a:latin typeface="Open Sans"/>
              </a:rPr>
              <a:t> is a type of cumulative probability distribution. </a:t>
            </a:r>
            <a:r>
              <a:rPr lang="en-US" b="1" dirty="0">
                <a:solidFill>
                  <a:schemeClr val="accent1">
                    <a:lumMod val="50000"/>
                  </a:schemeClr>
                </a:solidFill>
                <a:latin typeface="Open Sans"/>
              </a:rPr>
              <a:t>Probability distributions</a:t>
            </a:r>
            <a:r>
              <a:rPr lang="en-US" dirty="0">
                <a:solidFill>
                  <a:schemeClr val="accent1">
                    <a:lumMod val="50000"/>
                  </a:schemeClr>
                </a:solidFill>
                <a:latin typeface="Open Sans"/>
              </a:rPr>
              <a:t> provide the probability of every possible value that may occur. Distributions that are </a:t>
            </a:r>
            <a:r>
              <a:rPr lang="en-US" b="1" dirty="0">
                <a:solidFill>
                  <a:schemeClr val="accent1">
                    <a:lumMod val="50000"/>
                  </a:schemeClr>
                </a:solidFill>
                <a:latin typeface="Open Sans"/>
              </a:rPr>
              <a:t>cumulative</a:t>
            </a:r>
            <a:r>
              <a:rPr lang="en-US" dirty="0">
                <a:solidFill>
                  <a:schemeClr val="accent1">
                    <a:lumMod val="50000"/>
                  </a:schemeClr>
                </a:solidFill>
                <a:latin typeface="Open Sans"/>
              </a:rPr>
              <a:t> give the probability of a random variable being less than or equal to a particular value. Since the sum of the probabilities of every possible value must equal one, the total area under the curve is equal to one.</a:t>
            </a:r>
          </a:p>
          <a:p>
            <a:r>
              <a:rPr lang="en-US" dirty="0">
                <a:solidFill>
                  <a:schemeClr val="accent1">
                    <a:lumMod val="50000"/>
                  </a:schemeClr>
                </a:solidFill>
                <a:latin typeface="Open Sans"/>
              </a:rPr>
              <a:t>To find the probability of a particular value, we find the area under the curve before the value. The area that's after the value is called the </a:t>
            </a:r>
            <a:r>
              <a:rPr lang="en-US" b="1" i="1" dirty="0">
                <a:solidFill>
                  <a:schemeClr val="accent1">
                    <a:lumMod val="50000"/>
                  </a:schemeClr>
                </a:solidFill>
                <a:latin typeface="Open Sans"/>
              </a:rPr>
              <a:t>p</a:t>
            </a:r>
            <a:r>
              <a:rPr lang="en-US" b="1" dirty="0">
                <a:solidFill>
                  <a:schemeClr val="accent1">
                    <a:lumMod val="50000"/>
                  </a:schemeClr>
                </a:solidFill>
                <a:latin typeface="Open Sans"/>
              </a:rPr>
              <a:t>-value</a:t>
            </a:r>
            <a:r>
              <a:rPr lang="en-US" dirty="0">
                <a:solidFill>
                  <a:schemeClr val="accent1">
                    <a:lumMod val="50000"/>
                  </a:schemeClr>
                </a:solidFill>
                <a:latin typeface="Open Sans"/>
              </a:rPr>
              <a:t>, which is important for statistical tests that use chi square. In this figure, </a:t>
            </a:r>
            <a:r>
              <a:rPr lang="en-US" i="1" dirty="0">
                <a:solidFill>
                  <a:schemeClr val="accent1">
                    <a:lumMod val="50000"/>
                  </a:schemeClr>
                </a:solidFill>
                <a:latin typeface="Open Sans"/>
              </a:rPr>
              <a:t>X</a:t>
            </a:r>
            <a:r>
              <a:rPr lang="en-US" dirty="0">
                <a:solidFill>
                  <a:schemeClr val="accent1">
                    <a:lumMod val="50000"/>
                  </a:schemeClr>
                </a:solidFill>
                <a:latin typeface="Open Sans"/>
              </a:rPr>
              <a:t>^2 represents chi square and </a:t>
            </a:r>
            <a:r>
              <a:rPr lang="en-US" i="1" dirty="0">
                <a:solidFill>
                  <a:schemeClr val="accent1">
                    <a:lumMod val="50000"/>
                  </a:schemeClr>
                </a:solidFill>
                <a:latin typeface="Open Sans"/>
              </a:rPr>
              <a:t>p</a:t>
            </a:r>
            <a:r>
              <a:rPr lang="en-US" dirty="0">
                <a:solidFill>
                  <a:schemeClr val="accent1">
                    <a:lumMod val="50000"/>
                  </a:schemeClr>
                </a:solidFill>
                <a:latin typeface="Open Sans"/>
              </a:rPr>
              <a:t> represents the </a:t>
            </a:r>
            <a:r>
              <a:rPr lang="en-US" i="1" dirty="0">
                <a:solidFill>
                  <a:schemeClr val="accent1">
                    <a:lumMod val="50000"/>
                  </a:schemeClr>
                </a:solidFill>
                <a:latin typeface="Open Sans"/>
              </a:rPr>
              <a:t>p</a:t>
            </a:r>
            <a:r>
              <a:rPr lang="en-US" dirty="0">
                <a:solidFill>
                  <a:schemeClr val="accent1">
                    <a:lumMod val="50000"/>
                  </a:schemeClr>
                </a:solidFill>
                <a:latin typeface="Open Sans"/>
              </a:rPr>
              <a:t>-value:</a:t>
            </a:r>
            <a:endParaRPr lang="en-US" b="0" i="0" dirty="0">
              <a:solidFill>
                <a:schemeClr val="accent1">
                  <a:lumMod val="50000"/>
                </a:schemeClr>
              </a:solidFill>
              <a:effectLst/>
              <a:latin typeface="Open 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492" y="4221025"/>
            <a:ext cx="3877216" cy="1971950"/>
          </a:xfrm>
          <a:prstGeom prst="rect">
            <a:avLst/>
          </a:prstGeom>
        </p:spPr>
      </p:pic>
    </p:spTree>
    <p:extLst>
      <p:ext uri="{BB962C8B-B14F-4D97-AF65-F5344CB8AC3E}">
        <p14:creationId xmlns:p14="http://schemas.microsoft.com/office/powerpoint/2010/main" val="295998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u="sng" dirty="0">
                <a:latin typeface="Algerian" panose="04020705040A02060702" pitchFamily="82" charset="0"/>
              </a:rPr>
              <a:t>Terminologies in ANOVA </a:t>
            </a:r>
            <a:r>
              <a:rPr lang="en-IN" sz="3600" b="1" u="sng" dirty="0" smtClean="0">
                <a:latin typeface="Algerian" panose="04020705040A02060702" pitchFamily="82" charset="0"/>
              </a:rPr>
              <a:t>Test</a:t>
            </a:r>
            <a:r>
              <a:rPr lang="en-IN" dirty="0"/>
              <a:t/>
            </a:r>
            <a:br>
              <a:rPr lang="en-IN" dirty="0"/>
            </a:br>
            <a:endParaRPr lang="en-IN" dirty="0"/>
          </a:p>
        </p:txBody>
      </p:sp>
      <p:sp>
        <p:nvSpPr>
          <p:cNvPr id="3" name="Content Placeholder 2"/>
          <p:cNvSpPr>
            <a:spLocks noGrp="1"/>
          </p:cNvSpPr>
          <p:nvPr>
            <p:ph idx="1"/>
          </p:nvPr>
        </p:nvSpPr>
        <p:spPr/>
        <p:txBody>
          <a:bodyPr/>
          <a:lstStyle/>
          <a:p>
            <a:r>
              <a:rPr lang="en-US" sz="2000" b="1" dirty="0">
                <a:solidFill>
                  <a:schemeClr val="accent5">
                    <a:lumMod val="50000"/>
                  </a:schemeClr>
                </a:solidFill>
              </a:rPr>
              <a:t>1. </a:t>
            </a:r>
            <a:r>
              <a:rPr lang="en-US" sz="2000" b="1" u="sng" dirty="0">
                <a:solidFill>
                  <a:schemeClr val="accent5">
                    <a:lumMod val="50000"/>
                  </a:schemeClr>
                </a:solidFill>
              </a:rPr>
              <a:t>Means(Grand and Sample</a:t>
            </a:r>
            <a:r>
              <a:rPr lang="en-US" sz="2000" b="1" u="sng" dirty="0" smtClean="0">
                <a:solidFill>
                  <a:schemeClr val="accent5">
                    <a:lumMod val="50000"/>
                  </a:schemeClr>
                </a:solidFill>
              </a:rPr>
              <a:t>)</a:t>
            </a:r>
            <a:r>
              <a:rPr lang="en-US" sz="2000" dirty="0">
                <a:solidFill>
                  <a:schemeClr val="accent5">
                    <a:lumMod val="50000"/>
                  </a:schemeClr>
                </a:solidFill>
              </a:rPr>
              <a:t> </a:t>
            </a:r>
          </a:p>
          <a:p>
            <a:r>
              <a:rPr lang="en-US" sz="2000" dirty="0">
                <a:solidFill>
                  <a:schemeClr val="accent5">
                    <a:lumMod val="50000"/>
                  </a:schemeClr>
                </a:solidFill>
              </a:rPr>
              <a:t>As we know, a mean is defined as an arithmetic average of a given range of values. In the ANOVA test, there are two types of mean that are calculated: Grand and Sample Mean. </a:t>
            </a:r>
          </a:p>
          <a:p>
            <a:r>
              <a:rPr lang="en-US" sz="2000" dirty="0">
                <a:solidFill>
                  <a:schemeClr val="accent5">
                    <a:lumMod val="50000"/>
                  </a:schemeClr>
                </a:solidFill>
              </a:rPr>
              <a:t>A sample mean (</a:t>
            </a:r>
            <a:r>
              <a:rPr lang="en-US" sz="2000" dirty="0" err="1">
                <a:solidFill>
                  <a:schemeClr val="accent5">
                    <a:lumMod val="50000"/>
                  </a:schemeClr>
                </a:solidFill>
              </a:rPr>
              <a:t>μ</a:t>
            </a:r>
            <a:r>
              <a:rPr lang="en-US" sz="2000" baseline="-25000" dirty="0" err="1">
                <a:solidFill>
                  <a:schemeClr val="accent5">
                    <a:lumMod val="50000"/>
                  </a:schemeClr>
                </a:solidFill>
              </a:rPr>
              <a:t>n</a:t>
            </a:r>
            <a:r>
              <a:rPr lang="en-US" sz="2000" dirty="0">
                <a:solidFill>
                  <a:schemeClr val="accent5">
                    <a:lumMod val="50000"/>
                  </a:schemeClr>
                </a:solidFill>
              </a:rPr>
              <a:t>) represents the average value for a group while the grand mean (μ) represents the average value of sample means of different groups or mean of all the observations combined</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572" y="4385713"/>
            <a:ext cx="4318552" cy="819264"/>
          </a:xfrm>
          <a:prstGeom prst="rect">
            <a:avLst/>
          </a:prstGeom>
        </p:spPr>
      </p:pic>
    </p:spTree>
    <p:extLst>
      <p:ext uri="{BB962C8B-B14F-4D97-AF65-F5344CB8AC3E}">
        <p14:creationId xmlns:p14="http://schemas.microsoft.com/office/powerpoint/2010/main" val="525487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When to Use a Chi-Square Test</a:t>
            </a:r>
            <a:br>
              <a:rPr lang="en-US" b="1" dirty="0"/>
            </a:b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US" b="1" dirty="0">
                <a:solidFill>
                  <a:schemeClr val="accent1">
                    <a:lumMod val="50000"/>
                  </a:schemeClr>
                </a:solidFill>
              </a:rPr>
              <a:t>1.</a:t>
            </a:r>
            <a:r>
              <a:rPr lang="en-US" dirty="0">
                <a:solidFill>
                  <a:schemeClr val="accent1">
                    <a:lumMod val="50000"/>
                  </a:schemeClr>
                </a:solidFill>
              </a:rPr>
              <a:t> </a:t>
            </a:r>
            <a:r>
              <a:rPr lang="en-US" dirty="0">
                <a:solidFill>
                  <a:schemeClr val="accent1">
                    <a:lumMod val="50000"/>
                  </a:schemeClr>
                </a:solidFill>
                <a:hlinkClick r:id="rId2"/>
              </a:rPr>
              <a:t>The Chi-Square Goodness of Fit Test</a:t>
            </a:r>
            <a:r>
              <a:rPr lang="en-US" dirty="0">
                <a:solidFill>
                  <a:schemeClr val="accent1">
                    <a:lumMod val="50000"/>
                  </a:schemeClr>
                </a:solidFill>
              </a:rPr>
              <a:t> – Used to determine whether or not a categorical variable follows a hypothesized distribution.</a:t>
            </a:r>
          </a:p>
          <a:p>
            <a:pPr fontAlgn="base"/>
            <a:r>
              <a:rPr lang="en-US" b="1" dirty="0">
                <a:solidFill>
                  <a:schemeClr val="accent1">
                    <a:lumMod val="50000"/>
                  </a:schemeClr>
                </a:solidFill>
              </a:rPr>
              <a:t>2.</a:t>
            </a:r>
            <a:r>
              <a:rPr lang="en-US" dirty="0">
                <a:solidFill>
                  <a:schemeClr val="accent1">
                    <a:lumMod val="50000"/>
                  </a:schemeClr>
                </a:solidFill>
              </a:rPr>
              <a:t> </a:t>
            </a:r>
            <a:r>
              <a:rPr lang="en-US" dirty="0">
                <a:solidFill>
                  <a:schemeClr val="accent1">
                    <a:lumMod val="50000"/>
                  </a:schemeClr>
                </a:solidFill>
                <a:hlinkClick r:id="rId3"/>
              </a:rPr>
              <a:t>The Chi-Square Test of Independence</a:t>
            </a:r>
            <a:r>
              <a:rPr lang="en-US" dirty="0">
                <a:solidFill>
                  <a:schemeClr val="accent1">
                    <a:lumMod val="50000"/>
                  </a:schemeClr>
                </a:solidFill>
              </a:rPr>
              <a:t> – Used to determine whether or not there is a significant association between two categorical variables.</a:t>
            </a:r>
          </a:p>
          <a:p>
            <a:pPr fontAlgn="base"/>
            <a:r>
              <a:rPr lang="en-US" dirty="0">
                <a:solidFill>
                  <a:schemeClr val="accent1">
                    <a:lumMod val="50000"/>
                  </a:schemeClr>
                </a:solidFill>
              </a:rPr>
              <a:t>Note that both of these tests are only appropriate to use when you’re working with </a:t>
            </a:r>
            <a:r>
              <a:rPr lang="en-US" b="1" dirty="0">
                <a:solidFill>
                  <a:schemeClr val="accent1">
                    <a:lumMod val="50000"/>
                  </a:schemeClr>
                </a:solidFill>
              </a:rPr>
              <a:t>categorical variables</a:t>
            </a:r>
            <a:r>
              <a:rPr lang="en-US" dirty="0">
                <a:solidFill>
                  <a:schemeClr val="accent1">
                    <a:lumMod val="50000"/>
                  </a:schemeClr>
                </a:solidFill>
              </a:rPr>
              <a:t>. These are variables that take on names or labels and can fit into categories. Examples include:</a:t>
            </a:r>
          </a:p>
          <a:p>
            <a:pPr fontAlgn="base"/>
            <a:r>
              <a:rPr lang="en-US" dirty="0">
                <a:solidFill>
                  <a:schemeClr val="accent1">
                    <a:lumMod val="50000"/>
                  </a:schemeClr>
                </a:solidFill>
              </a:rPr>
              <a:t>Eye color (e.g. “blue”, “green”, “brown”)</a:t>
            </a:r>
          </a:p>
          <a:p>
            <a:pPr fontAlgn="base"/>
            <a:r>
              <a:rPr lang="en-US" dirty="0">
                <a:solidFill>
                  <a:schemeClr val="accent1">
                    <a:lumMod val="50000"/>
                  </a:schemeClr>
                </a:solidFill>
              </a:rPr>
              <a:t>Gender (e.g. “male”, “female”)</a:t>
            </a:r>
          </a:p>
          <a:p>
            <a:pPr fontAlgn="base"/>
            <a:r>
              <a:rPr lang="en-US" dirty="0">
                <a:solidFill>
                  <a:schemeClr val="accent1">
                    <a:lumMod val="50000"/>
                  </a:schemeClr>
                </a:solidFill>
              </a:rPr>
              <a:t>Marital status (e.g. “married”, “single”, “divorced”)</a:t>
            </a:r>
          </a:p>
          <a:p>
            <a:pPr fontAlgn="base"/>
            <a:r>
              <a:rPr lang="en-US" dirty="0">
                <a:solidFill>
                  <a:schemeClr val="accent1">
                    <a:lumMod val="50000"/>
                  </a:schemeClr>
                </a:solidFill>
              </a:rPr>
              <a:t>This tutorial explains </a:t>
            </a:r>
            <a:r>
              <a:rPr lang="en-US" i="1" dirty="0">
                <a:solidFill>
                  <a:schemeClr val="accent1">
                    <a:lumMod val="50000"/>
                  </a:schemeClr>
                </a:solidFill>
              </a:rPr>
              <a:t>when</a:t>
            </a:r>
            <a:r>
              <a:rPr lang="en-US" dirty="0">
                <a:solidFill>
                  <a:schemeClr val="accent1">
                    <a:lumMod val="50000"/>
                  </a:schemeClr>
                </a:solidFill>
              </a:rPr>
              <a:t> to use each test along with several examples of each.</a:t>
            </a:r>
          </a:p>
          <a:p>
            <a:pPr fontAlgn="base"/>
            <a:r>
              <a:rPr lang="en-US" b="1" dirty="0">
                <a:solidFill>
                  <a:schemeClr val="accent1">
                    <a:lumMod val="50000"/>
                  </a:schemeClr>
                </a:solidFill>
              </a:rPr>
              <a:t>The Chi-Square Goodness of Fit Test</a:t>
            </a:r>
          </a:p>
          <a:p>
            <a:pPr fontAlgn="base"/>
            <a:r>
              <a:rPr lang="en-US" dirty="0">
                <a:solidFill>
                  <a:schemeClr val="accent1">
                    <a:lumMod val="50000"/>
                  </a:schemeClr>
                </a:solidFill>
              </a:rPr>
              <a:t>You should use the Chi-Square Goodness of Fit Test whenever you would like to know if some categorical variable follows some hypothesized distribution.</a:t>
            </a:r>
          </a:p>
        </p:txBody>
      </p:sp>
    </p:spTree>
    <p:extLst>
      <p:ext uri="{BB962C8B-B14F-4D97-AF65-F5344CB8AC3E}">
        <p14:creationId xmlns:p14="http://schemas.microsoft.com/office/powerpoint/2010/main" val="11909069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Python – Pearson’s Chi-Square Test</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a:solidFill>
                  <a:schemeClr val="accent1">
                    <a:lumMod val="50000"/>
                  </a:schemeClr>
                </a:solidFill>
              </a:rPr>
              <a:t>The </a:t>
            </a:r>
            <a:r>
              <a:rPr lang="en-US" b="1" dirty="0">
                <a:solidFill>
                  <a:schemeClr val="accent1">
                    <a:lumMod val="50000"/>
                  </a:schemeClr>
                </a:solidFill>
              </a:rPr>
              <a:t>Pearson’s Chi-Square</a:t>
            </a:r>
            <a:r>
              <a:rPr lang="en-US" dirty="0">
                <a:solidFill>
                  <a:schemeClr val="accent1">
                    <a:lumMod val="50000"/>
                  </a:schemeClr>
                </a:solidFill>
              </a:rPr>
              <a:t> statistical hypothesis is a test for independence between categorical variables. In this article, we will perform the test using a mathematical approach and then using Python’s </a:t>
            </a:r>
            <a:r>
              <a:rPr lang="en-US" b="1" dirty="0" err="1">
                <a:solidFill>
                  <a:schemeClr val="accent1">
                    <a:lumMod val="50000"/>
                  </a:schemeClr>
                </a:solidFill>
              </a:rPr>
              <a:t>SciPy</a:t>
            </a:r>
            <a:r>
              <a:rPr lang="en-US" dirty="0">
                <a:solidFill>
                  <a:schemeClr val="accent1">
                    <a:lumMod val="50000"/>
                  </a:schemeClr>
                </a:solidFill>
              </a:rPr>
              <a:t> module.</a:t>
            </a:r>
            <a:br>
              <a:rPr lang="en-US" dirty="0">
                <a:solidFill>
                  <a:schemeClr val="accent1">
                    <a:lumMod val="50000"/>
                  </a:schemeClr>
                </a:solidFill>
              </a:rPr>
            </a:br>
            <a:r>
              <a:rPr lang="en-US" dirty="0">
                <a:solidFill>
                  <a:schemeClr val="accent1">
                    <a:lumMod val="50000"/>
                  </a:schemeClr>
                </a:solidFill>
              </a:rPr>
              <a:t>First, let us </a:t>
            </a:r>
            <a:r>
              <a:rPr lang="en-US" dirty="0" smtClean="0">
                <a:solidFill>
                  <a:schemeClr val="accent1">
                    <a:lumMod val="50000"/>
                  </a:schemeClr>
                </a:solidFill>
              </a:rPr>
              <a:t>see </a:t>
            </a:r>
            <a:r>
              <a:rPr lang="en-US" dirty="0">
                <a:solidFill>
                  <a:schemeClr val="accent1">
                    <a:lumMod val="50000"/>
                  </a:schemeClr>
                </a:solidFill>
              </a:rPr>
              <a:t>the mathematical approach </a:t>
            </a:r>
            <a:r>
              <a:rPr lang="en-US" dirty="0" smtClean="0">
                <a:solidFill>
                  <a:schemeClr val="accent1">
                    <a:lumMod val="50000"/>
                  </a:schemeClr>
                </a:solidFill>
              </a:rPr>
              <a:t>:</a:t>
            </a:r>
          </a:p>
          <a:p>
            <a:endParaRPr lang="en-US" dirty="0">
              <a:solidFill>
                <a:schemeClr val="accent1">
                  <a:lumMod val="50000"/>
                </a:schemeClr>
              </a:solidFill>
            </a:endParaRPr>
          </a:p>
          <a:p>
            <a:r>
              <a:rPr lang="en-US" b="1" dirty="0">
                <a:solidFill>
                  <a:schemeClr val="accent1">
                    <a:lumMod val="50000"/>
                  </a:schemeClr>
                </a:solidFill>
              </a:rPr>
              <a:t>The Contingency Table :</a:t>
            </a:r>
            <a:r>
              <a:rPr lang="en-US" dirty="0">
                <a:solidFill>
                  <a:schemeClr val="accent1">
                    <a:lumMod val="50000"/>
                  </a:schemeClr>
                </a:solidFill>
              </a:rPr>
              <a:t/>
            </a:r>
            <a:br>
              <a:rPr lang="en-US" dirty="0">
                <a:solidFill>
                  <a:schemeClr val="accent1">
                    <a:lumMod val="50000"/>
                  </a:schemeClr>
                </a:solidFill>
              </a:rPr>
            </a:br>
            <a:r>
              <a:rPr lang="en-US" dirty="0">
                <a:solidFill>
                  <a:schemeClr val="accent1">
                    <a:lumMod val="50000"/>
                  </a:schemeClr>
                </a:solidFill>
              </a:rPr>
              <a:t>A Contingency table (also called crosstab) is used in statistics to </a:t>
            </a:r>
            <a:r>
              <a:rPr lang="en-US" dirty="0" err="1">
                <a:solidFill>
                  <a:schemeClr val="accent1">
                    <a:lumMod val="50000"/>
                  </a:schemeClr>
                </a:solidFill>
              </a:rPr>
              <a:t>summarise</a:t>
            </a:r>
            <a:r>
              <a:rPr lang="en-US" dirty="0">
                <a:solidFill>
                  <a:schemeClr val="accent1">
                    <a:lumMod val="50000"/>
                  </a:schemeClr>
                </a:solidFill>
              </a:rPr>
              <a:t> the relationship between several categorical variables. Here, we take a table that shows the number of men and women buying different types of pets.</a:t>
            </a:r>
            <a:endParaRPr lang="en-IN" dirty="0">
              <a:solidFill>
                <a:schemeClr val="accent1">
                  <a:lumMod val="50000"/>
                </a:schemeClr>
              </a:solidFill>
            </a:endParaRPr>
          </a:p>
        </p:txBody>
      </p:sp>
    </p:spTree>
    <p:extLst>
      <p:ext uri="{BB962C8B-B14F-4D97-AF65-F5344CB8AC3E}">
        <p14:creationId xmlns:p14="http://schemas.microsoft.com/office/powerpoint/2010/main" val="25458632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79796285"/>
              </p:ext>
            </p:extLst>
          </p:nvPr>
        </p:nvGraphicFramePr>
        <p:xfrm>
          <a:off x="838200" y="1003300"/>
          <a:ext cx="10515600" cy="4007644"/>
        </p:xfrm>
        <a:graphic>
          <a:graphicData uri="http://schemas.openxmlformats.org/drawingml/2006/table">
            <a:tbl>
              <a:tblPr/>
              <a:tblGrid>
                <a:gridCol w="2103120">
                  <a:extLst>
                    <a:ext uri="{9D8B030D-6E8A-4147-A177-3AD203B41FA5}">
                      <a16:colId xmlns:a16="http://schemas.microsoft.com/office/drawing/2014/main" val="1048349772"/>
                    </a:ext>
                  </a:extLst>
                </a:gridCol>
                <a:gridCol w="2103120">
                  <a:extLst>
                    <a:ext uri="{9D8B030D-6E8A-4147-A177-3AD203B41FA5}">
                      <a16:colId xmlns:a16="http://schemas.microsoft.com/office/drawing/2014/main" val="1908778912"/>
                    </a:ext>
                  </a:extLst>
                </a:gridCol>
                <a:gridCol w="2103120">
                  <a:extLst>
                    <a:ext uri="{9D8B030D-6E8A-4147-A177-3AD203B41FA5}">
                      <a16:colId xmlns:a16="http://schemas.microsoft.com/office/drawing/2014/main" val="1477570462"/>
                    </a:ext>
                  </a:extLst>
                </a:gridCol>
                <a:gridCol w="2103120">
                  <a:extLst>
                    <a:ext uri="{9D8B030D-6E8A-4147-A177-3AD203B41FA5}">
                      <a16:colId xmlns:a16="http://schemas.microsoft.com/office/drawing/2014/main" val="3490017818"/>
                    </a:ext>
                  </a:extLst>
                </a:gridCol>
                <a:gridCol w="2103120">
                  <a:extLst>
                    <a:ext uri="{9D8B030D-6E8A-4147-A177-3AD203B41FA5}">
                      <a16:colId xmlns:a16="http://schemas.microsoft.com/office/drawing/2014/main" val="1193330965"/>
                    </a:ext>
                  </a:extLst>
                </a:gridCol>
              </a:tblGrid>
              <a:tr h="1285471">
                <a:tc>
                  <a:txBody>
                    <a:bodyPr/>
                    <a:lstStyle/>
                    <a:p>
                      <a:pPr algn="l" fontAlgn="base"/>
                      <a:r>
                        <a:rPr lang="en-US" sz="1250" b="0" dirty="0" smtClean="0">
                          <a:effectLst/>
                        </a:rPr>
                        <a:t>                                                              </a:t>
                      </a:r>
                      <a:endParaRPr lang="en-IN"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endParaRPr lang="en-IN" sz="1250" b="0">
                        <a:effectLst/>
                      </a:endParaRPr>
                    </a:p>
                  </a:txBody>
                  <a:tcPr marL="95250" marR="95250" marT="133350" marB="133350" anchor="ctr">
                    <a:lnL>
                      <a:noFill/>
                    </a:lnL>
                    <a:lnR>
                      <a:noFill/>
                    </a:lnR>
                    <a:lnT>
                      <a:noFill/>
                    </a:lnT>
                    <a:lnB>
                      <a:noFill/>
                    </a:lnB>
                    <a:solidFill>
                      <a:srgbClr val="FFFFFF"/>
                    </a:solidFill>
                  </a:tcPr>
                </a:tc>
                <a:tc>
                  <a:txBody>
                    <a:bodyPr/>
                    <a:lstStyle/>
                    <a:p>
                      <a:pPr algn="l" fontAlgn="base"/>
                      <a:endParaRPr lang="en-IN" sz="1250" b="0">
                        <a:effectLst/>
                      </a:endParaRPr>
                    </a:p>
                  </a:txBody>
                  <a:tcPr marL="95250" marR="95250" marT="133350" marB="133350" anchor="ctr">
                    <a:lnL>
                      <a:noFill/>
                    </a:lnL>
                    <a:lnR>
                      <a:noFill/>
                    </a:lnR>
                    <a:lnT>
                      <a:noFill/>
                    </a:lnT>
                    <a:lnB>
                      <a:noFill/>
                    </a:lnB>
                    <a:solidFill>
                      <a:srgbClr val="FFFFFF"/>
                    </a:solidFill>
                  </a:tcPr>
                </a:tc>
                <a:tc>
                  <a:txBody>
                    <a:bodyPr/>
                    <a:lstStyle/>
                    <a:p>
                      <a:pPr algn="l" fontAlgn="base"/>
                      <a:endParaRPr lang="en-IN" sz="1250" b="0" dirty="0">
                        <a:effectLst/>
                      </a:endParaRPr>
                    </a:p>
                  </a:txBody>
                  <a:tcPr marL="95250" marR="95250" marT="133350" marB="133350" anchor="ctr">
                    <a:lnL>
                      <a:noFill/>
                    </a:lnL>
                    <a:lnR>
                      <a:noFill/>
                    </a:lnR>
                    <a:lnT>
                      <a:noFill/>
                    </a:lnT>
                    <a:lnB>
                      <a:noFill/>
                    </a:lnB>
                    <a:solidFill>
                      <a:srgbClr val="FFFFFF"/>
                    </a:solidFill>
                  </a:tcPr>
                </a:tc>
                <a:tc>
                  <a:txBody>
                    <a:bodyPr/>
                    <a:lstStyle/>
                    <a:p>
                      <a:endParaRPr lang="en-IN"/>
                    </a:p>
                  </a:txBody>
                  <a:tcPr>
                    <a:lnL>
                      <a:noFill/>
                    </a:lnL>
                  </a:tcPr>
                </a:tc>
                <a:extLst>
                  <a:ext uri="{0D108BD9-81ED-4DB2-BD59-A6C34878D82A}">
                    <a16:rowId xmlns:a16="http://schemas.microsoft.com/office/drawing/2014/main" val="3424563864"/>
                  </a:ext>
                </a:extLst>
              </a:tr>
              <a:tr h="907391">
                <a:tc>
                  <a:txBody>
                    <a:bodyPr/>
                    <a:lstStyle/>
                    <a:p>
                      <a:pPr algn="l" fontAlgn="base"/>
                      <a:r>
                        <a:rPr lang="en-IN" sz="1250" b="0" dirty="0">
                          <a:effectLst/>
                        </a:rPr>
                        <a:t>men</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207</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282</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241</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730</a:t>
                      </a:r>
                    </a:p>
                  </a:txBody>
                  <a:tcPr marL="95250" marR="95250" marT="133350" marB="133350" anchor="ctr">
                    <a:lnL>
                      <a:noFill/>
                    </a:lnL>
                    <a:lnR>
                      <a:noFill/>
                    </a:lnR>
                    <a:lnB>
                      <a:noFill/>
                    </a:lnB>
                    <a:solidFill>
                      <a:srgbClr val="FFFFFF"/>
                    </a:solidFill>
                  </a:tcPr>
                </a:tc>
                <a:extLst>
                  <a:ext uri="{0D108BD9-81ED-4DB2-BD59-A6C34878D82A}">
                    <a16:rowId xmlns:a16="http://schemas.microsoft.com/office/drawing/2014/main" val="904802637"/>
                  </a:ext>
                </a:extLst>
              </a:tr>
              <a:tr h="907391">
                <a:tc>
                  <a:txBody>
                    <a:bodyPr/>
                    <a:lstStyle/>
                    <a:p>
                      <a:pPr algn="l" fontAlgn="base"/>
                      <a:r>
                        <a:rPr lang="en-IN" sz="1250" b="0" dirty="0">
                          <a:effectLst/>
                        </a:rPr>
                        <a:t>women</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234</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242</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232</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708</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477241384"/>
                  </a:ext>
                </a:extLst>
              </a:tr>
              <a:tr h="907391">
                <a:tc>
                  <a:txBody>
                    <a:bodyPr/>
                    <a:lstStyle/>
                    <a:p>
                      <a:pPr algn="l" fontAlgn="base"/>
                      <a:r>
                        <a:rPr lang="en-IN" sz="1250" b="0" dirty="0">
                          <a:effectLst/>
                        </a:rPr>
                        <a:t>total</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441</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524</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473</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1438</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314379149"/>
                  </a:ext>
                </a:extLst>
              </a:tr>
            </a:tbl>
          </a:graphicData>
        </a:graphic>
      </p:graphicFrame>
    </p:spTree>
    <p:extLst>
      <p:ext uri="{BB962C8B-B14F-4D97-AF65-F5344CB8AC3E}">
        <p14:creationId xmlns:p14="http://schemas.microsoft.com/office/powerpoint/2010/main" val="35443470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900" y="2274838"/>
            <a:ext cx="8420100" cy="3416320"/>
          </a:xfrm>
          <a:prstGeom prst="rect">
            <a:avLst/>
          </a:prstGeom>
        </p:spPr>
        <p:txBody>
          <a:bodyPr wrap="square">
            <a:spAutoFit/>
          </a:bodyPr>
          <a:lstStyle/>
          <a:p>
            <a:pPr fontAlgn="base"/>
            <a:r>
              <a:rPr lang="en-US" sz="2400" dirty="0">
                <a:solidFill>
                  <a:schemeClr val="accent1">
                    <a:lumMod val="50000"/>
                  </a:schemeClr>
                </a:solidFill>
                <a:latin typeface="Algerian" panose="04020705040A02060702" pitchFamily="82" charset="0"/>
              </a:rPr>
              <a:t>he </a:t>
            </a:r>
            <a:r>
              <a:rPr lang="en-US" sz="2400" b="1" dirty="0">
                <a:solidFill>
                  <a:schemeClr val="accent1">
                    <a:lumMod val="50000"/>
                  </a:schemeClr>
                </a:solidFill>
                <a:latin typeface="Algerian" panose="04020705040A02060702" pitchFamily="82" charset="0"/>
              </a:rPr>
              <a:t>aim</a:t>
            </a:r>
            <a:r>
              <a:rPr lang="en-US" sz="2400" dirty="0">
                <a:solidFill>
                  <a:schemeClr val="accent1">
                    <a:lumMod val="50000"/>
                  </a:schemeClr>
                </a:solidFill>
                <a:latin typeface="Algerian" panose="04020705040A02060702" pitchFamily="82" charset="0"/>
              </a:rPr>
              <a:t> of the test is to conclude whether the two variables( gender and choice of pet ) are related to each other.</a:t>
            </a:r>
          </a:p>
          <a:p>
            <a:pPr fontAlgn="base"/>
            <a:r>
              <a:rPr lang="en-US" sz="2400" b="1" dirty="0">
                <a:solidFill>
                  <a:schemeClr val="accent1">
                    <a:lumMod val="50000"/>
                  </a:schemeClr>
                </a:solidFill>
                <a:latin typeface="Algerian" panose="04020705040A02060702" pitchFamily="82" charset="0"/>
              </a:rPr>
              <a:t>Null hypothesis:</a:t>
            </a:r>
            <a:r>
              <a:rPr lang="en-US" sz="2400" dirty="0">
                <a:solidFill>
                  <a:schemeClr val="accent1">
                    <a:lumMod val="50000"/>
                  </a:schemeClr>
                </a:solidFill>
                <a:latin typeface="Algerian" panose="04020705040A02060702" pitchFamily="82" charset="0"/>
              </a:rPr>
              <a:t/>
            </a:r>
            <a:br>
              <a:rPr lang="en-US" sz="2400" dirty="0">
                <a:solidFill>
                  <a:schemeClr val="accent1">
                    <a:lumMod val="50000"/>
                  </a:schemeClr>
                </a:solidFill>
                <a:latin typeface="Algerian" panose="04020705040A02060702" pitchFamily="82" charset="0"/>
              </a:rPr>
            </a:br>
            <a:r>
              <a:rPr lang="en-US" sz="2400" dirty="0">
                <a:solidFill>
                  <a:schemeClr val="accent1">
                    <a:lumMod val="50000"/>
                  </a:schemeClr>
                </a:solidFill>
                <a:latin typeface="Algerian" panose="04020705040A02060702" pitchFamily="82" charset="0"/>
              </a:rPr>
              <a:t>We start by defining the </a:t>
            </a:r>
            <a:r>
              <a:rPr lang="en-US" sz="2400" b="1" dirty="0">
                <a:solidFill>
                  <a:schemeClr val="accent1">
                    <a:lumMod val="50000"/>
                  </a:schemeClr>
                </a:solidFill>
                <a:latin typeface="Algerian" panose="04020705040A02060702" pitchFamily="82" charset="0"/>
              </a:rPr>
              <a:t>null</a:t>
            </a:r>
            <a:r>
              <a:rPr lang="en-US" sz="2400" dirty="0">
                <a:solidFill>
                  <a:schemeClr val="accent1">
                    <a:lumMod val="50000"/>
                  </a:schemeClr>
                </a:solidFill>
                <a:latin typeface="Algerian" panose="04020705040A02060702" pitchFamily="82" charset="0"/>
              </a:rPr>
              <a:t> hypothesis (</a:t>
            </a:r>
            <a:r>
              <a:rPr lang="en-US" sz="2400" b="1" dirty="0">
                <a:solidFill>
                  <a:schemeClr val="accent1">
                    <a:lumMod val="50000"/>
                  </a:schemeClr>
                </a:solidFill>
                <a:latin typeface="Algerian" panose="04020705040A02060702" pitchFamily="82" charset="0"/>
              </a:rPr>
              <a:t>H0</a:t>
            </a:r>
            <a:r>
              <a:rPr lang="en-US" sz="2400" dirty="0">
                <a:solidFill>
                  <a:schemeClr val="accent1">
                    <a:lumMod val="50000"/>
                  </a:schemeClr>
                </a:solidFill>
                <a:latin typeface="Algerian" panose="04020705040A02060702" pitchFamily="82" charset="0"/>
              </a:rPr>
              <a:t>) which states that there is </a:t>
            </a:r>
            <a:r>
              <a:rPr lang="en-US" sz="2400" i="1" dirty="0">
                <a:solidFill>
                  <a:schemeClr val="accent1">
                    <a:lumMod val="50000"/>
                  </a:schemeClr>
                </a:solidFill>
                <a:latin typeface="Algerian" panose="04020705040A02060702" pitchFamily="82" charset="0"/>
              </a:rPr>
              <a:t>no relation</a:t>
            </a:r>
            <a:r>
              <a:rPr lang="en-US" sz="2400" dirty="0">
                <a:solidFill>
                  <a:schemeClr val="accent1">
                    <a:lumMod val="50000"/>
                  </a:schemeClr>
                </a:solidFill>
                <a:latin typeface="Algerian" panose="04020705040A02060702" pitchFamily="82" charset="0"/>
              </a:rPr>
              <a:t> between the variables. An </a:t>
            </a:r>
            <a:r>
              <a:rPr lang="en-US" sz="2400" b="1" dirty="0">
                <a:solidFill>
                  <a:schemeClr val="accent1">
                    <a:lumMod val="50000"/>
                  </a:schemeClr>
                </a:solidFill>
                <a:latin typeface="Algerian" panose="04020705040A02060702" pitchFamily="82" charset="0"/>
              </a:rPr>
              <a:t>alternate</a:t>
            </a:r>
            <a:r>
              <a:rPr lang="en-US" sz="2400" dirty="0">
                <a:solidFill>
                  <a:schemeClr val="accent1">
                    <a:lumMod val="50000"/>
                  </a:schemeClr>
                </a:solidFill>
                <a:latin typeface="Algerian" panose="04020705040A02060702" pitchFamily="82" charset="0"/>
              </a:rPr>
              <a:t> hypothesis would state that there is a </a:t>
            </a:r>
            <a:r>
              <a:rPr lang="en-US" sz="2400" i="1" dirty="0">
                <a:solidFill>
                  <a:schemeClr val="accent1">
                    <a:lumMod val="50000"/>
                  </a:schemeClr>
                </a:solidFill>
                <a:latin typeface="Algerian" panose="04020705040A02060702" pitchFamily="82" charset="0"/>
              </a:rPr>
              <a:t>significant relation</a:t>
            </a:r>
            <a:r>
              <a:rPr lang="en-US" sz="2400" dirty="0">
                <a:solidFill>
                  <a:schemeClr val="accent1">
                    <a:lumMod val="50000"/>
                  </a:schemeClr>
                </a:solidFill>
                <a:latin typeface="Algerian" panose="04020705040A02060702" pitchFamily="82" charset="0"/>
              </a:rPr>
              <a:t> between the two.</a:t>
            </a:r>
            <a:endParaRPr lang="en-US" sz="2400" b="0"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25784920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9900" y="1166843"/>
            <a:ext cx="8674100" cy="3693319"/>
          </a:xfrm>
          <a:prstGeom prst="rect">
            <a:avLst/>
          </a:prstGeom>
        </p:spPr>
        <p:txBody>
          <a:bodyPr wrap="square">
            <a:spAutoFit/>
          </a:bodyPr>
          <a:lstStyle/>
          <a:p>
            <a:pPr fontAlgn="base"/>
            <a:r>
              <a:rPr lang="en-US" i="1" dirty="0">
                <a:solidFill>
                  <a:schemeClr val="accent1">
                    <a:lumMod val="50000"/>
                  </a:schemeClr>
                </a:solidFill>
                <a:latin typeface="urw-din"/>
              </a:rPr>
              <a:t>We can verify the hypothesis by these methods:</a:t>
            </a:r>
          </a:p>
          <a:p>
            <a:pPr fontAlgn="base">
              <a:buFont typeface="Arial" panose="020B0604020202020204" pitchFamily="34" charset="0"/>
              <a:buChar char="•"/>
            </a:pPr>
            <a:r>
              <a:rPr lang="en-US" i="1" dirty="0">
                <a:solidFill>
                  <a:schemeClr val="accent1">
                    <a:lumMod val="50000"/>
                  </a:schemeClr>
                </a:solidFill>
              </a:rPr>
              <a:t/>
            </a:r>
            <a:br>
              <a:rPr lang="en-US" i="1" dirty="0">
                <a:solidFill>
                  <a:schemeClr val="accent1">
                    <a:lumMod val="50000"/>
                  </a:schemeClr>
                </a:solidFill>
              </a:rPr>
            </a:br>
            <a:r>
              <a:rPr lang="en-US" i="1" dirty="0">
                <a:solidFill>
                  <a:schemeClr val="accent1">
                    <a:lumMod val="50000"/>
                  </a:schemeClr>
                </a:solidFill>
              </a:rPr>
              <a:t/>
            </a:r>
            <a:br>
              <a:rPr lang="en-US" i="1" dirty="0">
                <a:solidFill>
                  <a:schemeClr val="accent1">
                    <a:lumMod val="50000"/>
                  </a:schemeClr>
                </a:solidFill>
              </a:rPr>
            </a:br>
            <a:r>
              <a:rPr lang="en-US" i="1" dirty="0">
                <a:solidFill>
                  <a:schemeClr val="accent1">
                    <a:lumMod val="50000"/>
                  </a:schemeClr>
                </a:solidFill>
                <a:latin typeface="urw-din"/>
              </a:rPr>
              <a:t>Using </a:t>
            </a:r>
            <a:r>
              <a:rPr lang="en-US" b="1" i="1" dirty="0">
                <a:solidFill>
                  <a:schemeClr val="accent1">
                    <a:lumMod val="50000"/>
                  </a:schemeClr>
                </a:solidFill>
                <a:latin typeface="urw-din"/>
              </a:rPr>
              <a:t>p-value</a:t>
            </a:r>
            <a:r>
              <a:rPr lang="en-US" i="1" dirty="0">
                <a:solidFill>
                  <a:schemeClr val="accent1">
                    <a:lumMod val="50000"/>
                  </a:schemeClr>
                </a:solidFill>
                <a:latin typeface="urw-din"/>
              </a:rPr>
              <a:t>:</a:t>
            </a:r>
          </a:p>
          <a:p>
            <a:pPr fontAlgn="base"/>
            <a:r>
              <a:rPr lang="en-US" i="1" dirty="0">
                <a:solidFill>
                  <a:schemeClr val="accent1">
                    <a:lumMod val="50000"/>
                  </a:schemeClr>
                </a:solidFill>
                <a:latin typeface="urw-din"/>
              </a:rPr>
              <a:t>We define a </a:t>
            </a:r>
            <a:r>
              <a:rPr lang="en-US" b="1" i="1" dirty="0">
                <a:solidFill>
                  <a:schemeClr val="accent1">
                    <a:lumMod val="50000"/>
                  </a:schemeClr>
                </a:solidFill>
                <a:latin typeface="urw-din"/>
              </a:rPr>
              <a:t>significance factor</a:t>
            </a:r>
            <a:r>
              <a:rPr lang="en-US" i="1" dirty="0">
                <a:solidFill>
                  <a:schemeClr val="accent1">
                    <a:lumMod val="50000"/>
                  </a:schemeClr>
                </a:solidFill>
                <a:latin typeface="urw-din"/>
              </a:rPr>
              <a:t> to determine whether the relation between the variables is of considerable significance. Generally a significance factor or </a:t>
            </a:r>
            <a:r>
              <a:rPr lang="en-US" b="1" i="1" dirty="0">
                <a:solidFill>
                  <a:schemeClr val="accent1">
                    <a:lumMod val="50000"/>
                  </a:schemeClr>
                </a:solidFill>
                <a:latin typeface="urw-din"/>
              </a:rPr>
              <a:t>alpha value</a:t>
            </a:r>
            <a:r>
              <a:rPr lang="en-US" i="1" dirty="0">
                <a:solidFill>
                  <a:schemeClr val="accent1">
                    <a:lumMod val="50000"/>
                  </a:schemeClr>
                </a:solidFill>
                <a:latin typeface="urw-din"/>
              </a:rPr>
              <a:t> of </a:t>
            </a:r>
            <a:r>
              <a:rPr lang="en-US" b="1" i="1" dirty="0">
                <a:solidFill>
                  <a:schemeClr val="accent1">
                    <a:lumMod val="50000"/>
                  </a:schemeClr>
                </a:solidFill>
                <a:latin typeface="urw-din"/>
              </a:rPr>
              <a:t>0.05</a:t>
            </a:r>
            <a:r>
              <a:rPr lang="en-US" i="1" dirty="0">
                <a:solidFill>
                  <a:schemeClr val="accent1">
                    <a:lumMod val="50000"/>
                  </a:schemeClr>
                </a:solidFill>
                <a:latin typeface="urw-din"/>
              </a:rPr>
              <a:t> is chosen. This alpha value denotes the probability of erroneously rejecting </a:t>
            </a:r>
            <a:r>
              <a:rPr lang="en-US" b="1" i="1" dirty="0">
                <a:solidFill>
                  <a:schemeClr val="accent1">
                    <a:lumMod val="50000"/>
                  </a:schemeClr>
                </a:solidFill>
                <a:latin typeface="urw-din"/>
              </a:rPr>
              <a:t>H0</a:t>
            </a:r>
            <a:r>
              <a:rPr lang="en-US" i="1" dirty="0">
                <a:solidFill>
                  <a:schemeClr val="accent1">
                    <a:lumMod val="50000"/>
                  </a:schemeClr>
                </a:solidFill>
                <a:latin typeface="urw-din"/>
              </a:rPr>
              <a:t> when it is true. A lower alpha value is chosen in cases where we expect more precision. If the </a:t>
            </a:r>
            <a:r>
              <a:rPr lang="en-US" b="1" i="1" dirty="0">
                <a:solidFill>
                  <a:schemeClr val="accent1">
                    <a:lumMod val="50000"/>
                  </a:schemeClr>
                </a:solidFill>
                <a:latin typeface="urw-din"/>
              </a:rPr>
              <a:t>p-value</a:t>
            </a:r>
            <a:r>
              <a:rPr lang="en-US" i="1" dirty="0">
                <a:solidFill>
                  <a:schemeClr val="accent1">
                    <a:lumMod val="50000"/>
                  </a:schemeClr>
                </a:solidFill>
                <a:latin typeface="urw-din"/>
              </a:rPr>
              <a:t> for the test comes out to be strictly greater than the alpha value, then H0 holds true.</a:t>
            </a:r>
          </a:p>
          <a:p>
            <a:pPr fontAlgn="base">
              <a:buFont typeface="Arial" panose="020B0604020202020204" pitchFamily="34" charset="0"/>
              <a:buChar char="•"/>
            </a:pPr>
            <a:r>
              <a:rPr lang="en-US" i="1" dirty="0">
                <a:solidFill>
                  <a:schemeClr val="accent1">
                    <a:lumMod val="50000"/>
                  </a:schemeClr>
                </a:solidFill>
                <a:latin typeface="urw-din"/>
              </a:rPr>
              <a:t>Using </a:t>
            </a:r>
            <a:r>
              <a:rPr lang="en-US" b="1" i="1" dirty="0">
                <a:solidFill>
                  <a:schemeClr val="accent1">
                    <a:lumMod val="50000"/>
                  </a:schemeClr>
                </a:solidFill>
                <a:latin typeface="urw-din"/>
              </a:rPr>
              <a:t>chi-square</a:t>
            </a:r>
            <a:r>
              <a:rPr lang="en-US" i="1" dirty="0">
                <a:solidFill>
                  <a:schemeClr val="accent1">
                    <a:lumMod val="50000"/>
                  </a:schemeClr>
                </a:solidFill>
                <a:latin typeface="urw-din"/>
              </a:rPr>
              <a:t> value:</a:t>
            </a:r>
          </a:p>
          <a:p>
            <a:pPr fontAlgn="base"/>
            <a:r>
              <a:rPr lang="en-US" i="1" dirty="0">
                <a:solidFill>
                  <a:schemeClr val="accent1">
                    <a:lumMod val="50000"/>
                  </a:schemeClr>
                </a:solidFill>
                <a:latin typeface="urw-din"/>
              </a:rPr>
              <a:t>If our calculated value of chi-square is less or equal to the tabular(also called </a:t>
            </a:r>
            <a:r>
              <a:rPr lang="en-US" b="1" i="1" dirty="0">
                <a:solidFill>
                  <a:schemeClr val="accent1">
                    <a:lumMod val="50000"/>
                  </a:schemeClr>
                </a:solidFill>
                <a:latin typeface="urw-din"/>
              </a:rPr>
              <a:t>critical</a:t>
            </a:r>
            <a:r>
              <a:rPr lang="en-US" i="1" dirty="0">
                <a:solidFill>
                  <a:schemeClr val="accent1">
                    <a:lumMod val="50000"/>
                  </a:schemeClr>
                </a:solidFill>
                <a:latin typeface="urw-din"/>
              </a:rPr>
              <a:t>) value of chi-square, then </a:t>
            </a:r>
            <a:r>
              <a:rPr lang="en-US" b="1" i="1" dirty="0">
                <a:solidFill>
                  <a:schemeClr val="accent1">
                    <a:lumMod val="50000"/>
                  </a:schemeClr>
                </a:solidFill>
                <a:latin typeface="urw-din"/>
              </a:rPr>
              <a:t>H0</a:t>
            </a:r>
            <a:r>
              <a:rPr lang="en-US" i="1" dirty="0">
                <a:solidFill>
                  <a:schemeClr val="accent1">
                    <a:lumMod val="50000"/>
                  </a:schemeClr>
                </a:solidFill>
                <a:latin typeface="urw-din"/>
              </a:rPr>
              <a:t> holds true.</a:t>
            </a:r>
            <a:endParaRPr lang="en-US" b="0" i="1" dirty="0">
              <a:solidFill>
                <a:schemeClr val="accent1">
                  <a:lumMod val="50000"/>
                </a:schemeClr>
              </a:solidFill>
              <a:effectLst/>
              <a:latin typeface="urw-din"/>
            </a:endParaRPr>
          </a:p>
        </p:txBody>
      </p:sp>
    </p:spTree>
    <p:extLst>
      <p:ext uri="{BB962C8B-B14F-4D97-AF65-F5344CB8AC3E}">
        <p14:creationId xmlns:p14="http://schemas.microsoft.com/office/powerpoint/2010/main" val="746068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774700"/>
            <a:ext cx="4996687" cy="1947479"/>
          </a:xfrm>
          <a:prstGeom prst="rect">
            <a:avLst/>
          </a:prstGeom>
        </p:spPr>
      </p:pic>
    </p:spTree>
    <p:extLst>
      <p:ext uri="{BB962C8B-B14F-4D97-AF65-F5344CB8AC3E}">
        <p14:creationId xmlns:p14="http://schemas.microsoft.com/office/powerpoint/2010/main" val="2032200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673100"/>
            <a:ext cx="8266573" cy="4170560"/>
          </a:xfrm>
          <a:prstGeom prst="rect">
            <a:avLst/>
          </a:prstGeom>
        </p:spPr>
      </p:pic>
    </p:spTree>
    <p:extLst>
      <p:ext uri="{BB962C8B-B14F-4D97-AF65-F5344CB8AC3E}">
        <p14:creationId xmlns:p14="http://schemas.microsoft.com/office/powerpoint/2010/main" val="11902025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200" y="313890"/>
            <a:ext cx="8338015" cy="6230219"/>
          </a:xfrm>
          <a:prstGeom prst="rect">
            <a:avLst/>
          </a:prstGeom>
        </p:spPr>
      </p:pic>
    </p:spTree>
    <p:extLst>
      <p:ext uri="{BB962C8B-B14F-4D97-AF65-F5344CB8AC3E}">
        <p14:creationId xmlns:p14="http://schemas.microsoft.com/office/powerpoint/2010/main" val="5284951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477" y="647312"/>
            <a:ext cx="12962347" cy="5563376"/>
          </a:xfrm>
          <a:prstGeom prst="rect">
            <a:avLst/>
          </a:prstGeom>
        </p:spPr>
      </p:pic>
    </p:spTree>
    <p:extLst>
      <p:ext uri="{BB962C8B-B14F-4D97-AF65-F5344CB8AC3E}">
        <p14:creationId xmlns:p14="http://schemas.microsoft.com/office/powerpoint/2010/main" val="215765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900" y="1168401"/>
            <a:ext cx="5050659" cy="2131848"/>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327" y="1178911"/>
            <a:ext cx="5050659" cy="2131848"/>
          </a:xfrm>
          <a:prstGeom prst="rect">
            <a:avLst/>
          </a:prstGeom>
        </p:spPr>
      </p:pic>
    </p:spTree>
    <p:extLst>
      <p:ext uri="{BB962C8B-B14F-4D97-AF65-F5344CB8AC3E}">
        <p14:creationId xmlns:p14="http://schemas.microsoft.com/office/powerpoint/2010/main" val="333646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1214" y="225911"/>
            <a:ext cx="8842786" cy="1508105"/>
          </a:xfrm>
          <a:prstGeom prst="rect">
            <a:avLst/>
          </a:prstGeom>
        </p:spPr>
        <p:txBody>
          <a:bodyPr wrap="square">
            <a:spAutoFit/>
          </a:bodyPr>
          <a:lstStyle/>
          <a:p>
            <a:r>
              <a:rPr lang="en-US" b="1" i="0" dirty="0" smtClean="0">
                <a:solidFill>
                  <a:srgbClr val="000000"/>
                </a:solidFill>
                <a:effectLst/>
                <a:latin typeface="Algerian" panose="04020705040A02060702" pitchFamily="82" charset="0"/>
              </a:rPr>
              <a:t>2. </a:t>
            </a:r>
            <a:r>
              <a:rPr lang="en-US" b="1" i="0" u="sng" dirty="0" smtClean="0">
                <a:solidFill>
                  <a:srgbClr val="000000"/>
                </a:solidFill>
                <a:effectLst/>
                <a:latin typeface="Algerian" panose="04020705040A02060702" pitchFamily="82" charset="0"/>
              </a:rPr>
              <a:t>F-Statistic</a:t>
            </a:r>
            <a:endParaRPr lang="en-US" b="0" i="0" dirty="0" smtClean="0">
              <a:solidFill>
                <a:srgbClr val="000000"/>
              </a:solidFill>
              <a:effectLst/>
              <a:latin typeface="Algerian" panose="04020705040A02060702" pitchFamily="82" charset="0"/>
            </a:endParaRPr>
          </a:p>
          <a:p>
            <a:r>
              <a:rPr lang="en-US" b="0" i="0" dirty="0" smtClean="0">
                <a:solidFill>
                  <a:srgbClr val="000000"/>
                </a:solidFill>
                <a:effectLst/>
                <a:latin typeface="roboto"/>
              </a:rPr>
              <a:t> </a:t>
            </a:r>
          </a:p>
          <a:p>
            <a:r>
              <a:rPr lang="en-US" sz="1400" b="0" i="0" dirty="0" smtClean="0">
                <a:solidFill>
                  <a:schemeClr val="accent1">
                    <a:lumMod val="50000"/>
                  </a:schemeClr>
                </a:solidFill>
                <a:effectLst/>
                <a:latin typeface="Algerian" panose="04020705040A02060702" pitchFamily="82" charset="0"/>
              </a:rPr>
              <a:t>The statistic which measures the extent of difference between the means of different samples or how significantly the means differ is called the </a:t>
            </a:r>
            <a:r>
              <a:rPr lang="en-US" sz="1400" b="1" i="0" dirty="0" smtClean="0">
                <a:solidFill>
                  <a:schemeClr val="accent1">
                    <a:lumMod val="50000"/>
                  </a:schemeClr>
                </a:solidFill>
                <a:effectLst/>
                <a:latin typeface="Algerian" panose="04020705040A02060702" pitchFamily="82" charset="0"/>
              </a:rPr>
              <a:t>F-statistic</a:t>
            </a:r>
            <a:r>
              <a:rPr lang="en-US" sz="1400" b="0" i="0" dirty="0" smtClean="0">
                <a:solidFill>
                  <a:schemeClr val="accent1">
                    <a:lumMod val="50000"/>
                  </a:schemeClr>
                </a:solidFill>
                <a:effectLst/>
                <a:latin typeface="Algerian" panose="04020705040A02060702" pitchFamily="82" charset="0"/>
              </a:rPr>
              <a:t> or </a:t>
            </a:r>
            <a:r>
              <a:rPr lang="en-US" sz="1400" b="1" i="0" dirty="0" smtClean="0">
                <a:solidFill>
                  <a:schemeClr val="accent1">
                    <a:lumMod val="50000"/>
                  </a:schemeClr>
                </a:solidFill>
                <a:effectLst/>
                <a:latin typeface="Algerian" panose="04020705040A02060702" pitchFamily="82" charset="0"/>
              </a:rPr>
              <a:t>F-Ratio</a:t>
            </a:r>
            <a:r>
              <a:rPr lang="en-US" sz="1400" b="0" i="0" dirty="0" smtClean="0">
                <a:solidFill>
                  <a:schemeClr val="accent1">
                    <a:lumMod val="50000"/>
                  </a:schemeClr>
                </a:solidFill>
                <a:effectLst/>
                <a:latin typeface="Algerian" panose="04020705040A02060702" pitchFamily="82" charset="0"/>
              </a:rPr>
              <a:t>. It gives us a ratio of the effect we are measuring (in the numerator) and the variation associated with the effect (in the denominator).</a:t>
            </a:r>
            <a:endParaRPr lang="en-US" sz="1400" b="0" i="0" dirty="0">
              <a:solidFill>
                <a:schemeClr val="accent1">
                  <a:lumMod val="50000"/>
                </a:schemeClr>
              </a:solidFill>
              <a:effectLst/>
              <a:latin typeface="Algerian" panose="04020705040A02060702" pitchFamily="82" charset="0"/>
            </a:endParaRPr>
          </a:p>
        </p:txBody>
      </p:sp>
      <p:pic>
        <p:nvPicPr>
          <p:cNvPr id="2052" name="Picture 4" descr="Formula for F-statist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257236"/>
            <a:ext cx="5886450" cy="10572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5575" y="4044874"/>
            <a:ext cx="7966449" cy="2893100"/>
          </a:xfrm>
          <a:prstGeom prst="rect">
            <a:avLst/>
          </a:prstGeom>
        </p:spPr>
        <p:txBody>
          <a:bodyPr wrap="square">
            <a:spAutoFit/>
          </a:bodyPr>
          <a:lstStyle/>
          <a:p>
            <a:r>
              <a:rPr lang="en-US" sz="1400" b="0" i="0" dirty="0" smtClean="0">
                <a:solidFill>
                  <a:schemeClr val="accent5">
                    <a:lumMod val="50000"/>
                  </a:schemeClr>
                </a:solidFill>
                <a:effectLst/>
                <a:latin typeface="Algerian" panose="04020705040A02060702" pitchFamily="82" charset="0"/>
              </a:rPr>
              <a:t>Since we use variances to explain both the measure of the effect and the measure of the error, F is more of a ratio of variances. The value of F can never be negative. </a:t>
            </a:r>
          </a:p>
          <a:p>
            <a:r>
              <a:rPr lang="en-US" sz="1400" b="0" i="0" dirty="0" smtClean="0">
                <a:solidFill>
                  <a:schemeClr val="accent5">
                    <a:lumMod val="50000"/>
                  </a:schemeClr>
                </a:solidFill>
                <a:effectLst/>
                <a:latin typeface="Algerian" panose="04020705040A02060702" pitchFamily="82" charset="0"/>
              </a:rPr>
              <a:t> </a:t>
            </a:r>
          </a:p>
          <a:p>
            <a:pPr>
              <a:buFont typeface="Arial" panose="020B0604020202020204" pitchFamily="34" charset="0"/>
              <a:buChar char="•"/>
            </a:pPr>
            <a:r>
              <a:rPr lang="en-US" sz="1400" b="0" i="0" dirty="0" smtClean="0">
                <a:solidFill>
                  <a:schemeClr val="accent5">
                    <a:lumMod val="50000"/>
                  </a:schemeClr>
                </a:solidFill>
                <a:effectLst/>
                <a:latin typeface="Algerian" panose="04020705040A02060702" pitchFamily="82" charset="0"/>
              </a:rPr>
              <a:t>When the value of F exceeds 1 it means that the variance due to the effect is larger than the variance associated with sampling error; we can represent it as:</a:t>
            </a:r>
          </a:p>
          <a:p>
            <a:r>
              <a:rPr lang="en-US" sz="1400" b="0" i="0" dirty="0" smtClean="0">
                <a:solidFill>
                  <a:schemeClr val="accent5">
                    <a:lumMod val="50000"/>
                  </a:schemeClr>
                </a:solidFill>
                <a:effectLst/>
                <a:latin typeface="Algerian" panose="04020705040A02060702" pitchFamily="82" charset="0"/>
              </a:rPr>
              <a:t>When F&gt;1, variation due to the effect &gt; variation due to error </a:t>
            </a:r>
          </a:p>
          <a:p>
            <a:r>
              <a:rPr lang="en-US" sz="1400" b="0" i="0" dirty="0" smtClean="0">
                <a:solidFill>
                  <a:schemeClr val="accent5">
                    <a:lumMod val="50000"/>
                  </a:schemeClr>
                </a:solidFill>
                <a:effectLst/>
                <a:latin typeface="Algerian" panose="04020705040A02060702" pitchFamily="82" charset="0"/>
              </a:rPr>
              <a:t> </a:t>
            </a:r>
          </a:p>
          <a:p>
            <a:pPr>
              <a:buFont typeface="Arial" panose="020B0604020202020204" pitchFamily="34" charset="0"/>
              <a:buChar char="•"/>
            </a:pPr>
            <a:r>
              <a:rPr lang="en-US" sz="1400" b="0" i="0" dirty="0" smtClean="0">
                <a:solidFill>
                  <a:schemeClr val="accent5">
                    <a:lumMod val="50000"/>
                  </a:schemeClr>
                </a:solidFill>
                <a:effectLst/>
                <a:latin typeface="Algerian" panose="04020705040A02060702" pitchFamily="82" charset="0"/>
              </a:rPr>
              <a:t>If F&lt;1, it means variation due to effect &lt; variation due to error</a:t>
            </a:r>
          </a:p>
          <a:p>
            <a:r>
              <a:rPr lang="en-US" sz="1400" b="0" i="0" dirty="0" smtClean="0">
                <a:solidFill>
                  <a:schemeClr val="accent5">
                    <a:lumMod val="50000"/>
                  </a:schemeClr>
                </a:solidFill>
                <a:effectLst/>
                <a:latin typeface="Algerian" panose="04020705040A02060702" pitchFamily="82" charset="0"/>
              </a:rPr>
              <a:t> </a:t>
            </a:r>
          </a:p>
          <a:p>
            <a:pPr>
              <a:buFont typeface="Arial" panose="020B0604020202020204" pitchFamily="34" charset="0"/>
              <a:buChar char="•"/>
            </a:pPr>
            <a:r>
              <a:rPr lang="en-US" sz="1400" b="0" i="0" dirty="0" smtClean="0">
                <a:solidFill>
                  <a:schemeClr val="accent5">
                    <a:lumMod val="50000"/>
                  </a:schemeClr>
                </a:solidFill>
                <a:effectLst/>
                <a:latin typeface="Algerian" panose="04020705040A02060702" pitchFamily="82" charset="0"/>
              </a:rPr>
              <a:t>When F = 1 it means variation due to effect = variation due to error. This situation is not so favorable.</a:t>
            </a:r>
            <a:endParaRPr lang="en-US" sz="1400" b="0" i="0" dirty="0">
              <a:solidFill>
                <a:schemeClr val="accent5">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9754241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33728059"/>
              </p:ext>
            </p:extLst>
          </p:nvPr>
        </p:nvGraphicFramePr>
        <p:xfrm>
          <a:off x="409905" y="147146"/>
          <a:ext cx="10943895" cy="1807779"/>
        </p:xfrm>
        <a:graphic>
          <a:graphicData uri="http://schemas.openxmlformats.org/drawingml/2006/table">
            <a:tbl>
              <a:tblPr/>
              <a:tblGrid>
                <a:gridCol w="2188779">
                  <a:extLst>
                    <a:ext uri="{9D8B030D-6E8A-4147-A177-3AD203B41FA5}">
                      <a16:colId xmlns:a16="http://schemas.microsoft.com/office/drawing/2014/main" val="973615153"/>
                    </a:ext>
                  </a:extLst>
                </a:gridCol>
                <a:gridCol w="2188779">
                  <a:extLst>
                    <a:ext uri="{9D8B030D-6E8A-4147-A177-3AD203B41FA5}">
                      <a16:colId xmlns:a16="http://schemas.microsoft.com/office/drawing/2014/main" val="2528889283"/>
                    </a:ext>
                  </a:extLst>
                </a:gridCol>
                <a:gridCol w="2188779">
                  <a:extLst>
                    <a:ext uri="{9D8B030D-6E8A-4147-A177-3AD203B41FA5}">
                      <a16:colId xmlns:a16="http://schemas.microsoft.com/office/drawing/2014/main" val="1988974655"/>
                    </a:ext>
                  </a:extLst>
                </a:gridCol>
                <a:gridCol w="2188779">
                  <a:extLst>
                    <a:ext uri="{9D8B030D-6E8A-4147-A177-3AD203B41FA5}">
                      <a16:colId xmlns:a16="http://schemas.microsoft.com/office/drawing/2014/main" val="7776434"/>
                    </a:ext>
                  </a:extLst>
                </a:gridCol>
                <a:gridCol w="2188779">
                  <a:extLst>
                    <a:ext uri="{9D8B030D-6E8A-4147-A177-3AD203B41FA5}">
                      <a16:colId xmlns:a16="http://schemas.microsoft.com/office/drawing/2014/main" val="276932784"/>
                    </a:ext>
                  </a:extLst>
                </a:gridCol>
              </a:tblGrid>
              <a:tr h="602593">
                <a:tc>
                  <a:txBody>
                    <a:bodyPr/>
                    <a:lstStyle/>
                    <a:p>
                      <a:pPr algn="l" fontAlgn="base"/>
                      <a:r>
                        <a:rPr lang="en-IN" sz="1250" b="0" dirty="0">
                          <a:effectLst/>
                        </a:rPr>
                        <a:t>men</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smtClean="0">
                          <a:effectLst/>
                        </a:rPr>
                        <a:t>245</a:t>
                      </a:r>
                      <a:endParaRPr lang="en-IN"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smtClean="0">
                          <a:effectLst/>
                        </a:rPr>
                        <a:t>292</a:t>
                      </a:r>
                      <a:endParaRPr lang="en-IN"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smtClean="0">
                          <a:effectLst/>
                        </a:rPr>
                        <a:t>411</a:t>
                      </a:r>
                      <a:endParaRPr lang="en-IN"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US" sz="1250" b="0" dirty="0" smtClean="0">
                          <a:effectLst/>
                        </a:rPr>
                        <a:t>948</a:t>
                      </a:r>
                      <a:endParaRPr lang="en-IN" sz="1250" b="0" dirty="0">
                        <a:effectLst/>
                      </a:endParaRPr>
                    </a:p>
                  </a:txBody>
                  <a:tcPr marL="95250" marR="95250" marT="133350" marB="133350" anchor="ctr">
                    <a:lnL>
                      <a:noFill/>
                    </a:lnL>
                    <a:lnR>
                      <a:noFill/>
                    </a:lnR>
                    <a:lnB>
                      <a:noFill/>
                    </a:lnB>
                    <a:solidFill>
                      <a:srgbClr val="FFFFFF"/>
                    </a:solidFill>
                  </a:tcPr>
                </a:tc>
                <a:extLst>
                  <a:ext uri="{0D108BD9-81ED-4DB2-BD59-A6C34878D82A}">
                    <a16:rowId xmlns:a16="http://schemas.microsoft.com/office/drawing/2014/main" val="384116508"/>
                  </a:ext>
                </a:extLst>
              </a:tr>
              <a:tr h="602593">
                <a:tc>
                  <a:txBody>
                    <a:bodyPr/>
                    <a:lstStyle/>
                    <a:p>
                      <a:pPr algn="l" fontAlgn="base"/>
                      <a:r>
                        <a:rPr lang="en-IN" sz="1250" b="0" dirty="0">
                          <a:effectLst/>
                        </a:rPr>
                        <a:t>women</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3</a:t>
                      </a:r>
                      <a:r>
                        <a:rPr lang="en-IN" sz="1250" b="0" dirty="0" smtClean="0">
                          <a:effectLst/>
                        </a:rPr>
                        <a:t>34</a:t>
                      </a:r>
                      <a:endParaRPr lang="en-IN"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3</a:t>
                      </a:r>
                      <a:r>
                        <a:rPr lang="en-IN" sz="1250" b="0" dirty="0" smtClean="0">
                          <a:effectLst/>
                        </a:rPr>
                        <a:t>42</a:t>
                      </a:r>
                      <a:endParaRPr lang="en-IN"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smtClean="0">
                          <a:effectLst/>
                        </a:rPr>
                        <a:t>202</a:t>
                      </a:r>
                      <a:endParaRPr lang="en-IN"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US" sz="1250" b="0" dirty="0" smtClean="0">
                          <a:effectLst/>
                        </a:rPr>
                        <a:t>878</a:t>
                      </a:r>
                      <a:endParaRPr lang="en-IN" sz="1250" b="0" dirty="0">
                        <a:effectLst/>
                      </a:endParaRP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289836393"/>
                  </a:ext>
                </a:extLst>
              </a:tr>
              <a:tr h="602593">
                <a:tc>
                  <a:txBody>
                    <a:bodyPr/>
                    <a:lstStyle/>
                    <a:p>
                      <a:pPr algn="l" fontAlgn="base"/>
                      <a:r>
                        <a:rPr lang="en-IN" sz="1250" b="0" dirty="0">
                          <a:effectLst/>
                        </a:rPr>
                        <a:t>total</a:t>
                      </a:r>
                    </a:p>
                  </a:txBody>
                  <a:tcPr marL="95250" marR="95250" marT="133350" marB="133350" anchor="ctr">
                    <a:lnL>
                      <a:noFill/>
                    </a:lnL>
                    <a:lnR>
                      <a:noFill/>
                    </a:lnR>
                    <a:lnT>
                      <a:noFill/>
                    </a:lnT>
                    <a:lnB>
                      <a:noFill/>
                    </a:lnB>
                    <a:solidFill>
                      <a:srgbClr val="FFFFFF"/>
                    </a:solidFill>
                  </a:tcPr>
                </a:tc>
                <a:tc>
                  <a:txBody>
                    <a:bodyPr/>
                    <a:lstStyle/>
                    <a:p>
                      <a:pPr algn="l" fontAlgn="base"/>
                      <a:r>
                        <a:rPr lang="en-US" sz="1250" b="0" dirty="0" smtClean="0">
                          <a:effectLst/>
                        </a:rPr>
                        <a:t>579</a:t>
                      </a:r>
                      <a:endParaRPr lang="en-IN"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US" sz="1250" b="0" dirty="0" smtClean="0">
                          <a:effectLst/>
                        </a:rPr>
                        <a:t>634</a:t>
                      </a:r>
                      <a:endParaRPr lang="en-IN"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US" sz="1250" b="0" dirty="0" smtClean="0">
                          <a:effectLst/>
                        </a:rPr>
                        <a:t>613</a:t>
                      </a:r>
                      <a:endParaRPr lang="en-IN"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US" sz="1250" b="0" dirty="0" smtClean="0">
                          <a:effectLst/>
                        </a:rPr>
                        <a:t>1826</a:t>
                      </a:r>
                      <a:endParaRPr lang="en-IN" sz="1250" b="0" dirty="0">
                        <a:effectLst/>
                      </a:endParaRP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3802548164"/>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2708603"/>
            <a:ext cx="3781446" cy="17898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5746" y="2708603"/>
            <a:ext cx="4593548" cy="34924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2286" y="2150242"/>
            <a:ext cx="3534268" cy="178142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9294" y="4069254"/>
            <a:ext cx="3240252" cy="2131848"/>
          </a:xfrm>
          <a:prstGeom prst="rect">
            <a:avLst/>
          </a:prstGeom>
        </p:spPr>
      </p:pic>
    </p:spTree>
    <p:extLst>
      <p:ext uri="{BB962C8B-B14F-4D97-AF65-F5344CB8AC3E}">
        <p14:creationId xmlns:p14="http://schemas.microsoft.com/office/powerpoint/2010/main" val="25736125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084" y="641131"/>
            <a:ext cx="9722068" cy="5693866"/>
          </a:xfrm>
          <a:prstGeom prst="rect">
            <a:avLst/>
          </a:prstGeom>
        </p:spPr>
        <p:txBody>
          <a:bodyPr wrap="square">
            <a:spAutoFit/>
          </a:bodyPr>
          <a:lstStyle/>
          <a:p>
            <a:pPr fontAlgn="base"/>
            <a:r>
              <a:rPr lang="en-US" b="1" dirty="0">
                <a:solidFill>
                  <a:schemeClr val="accent1">
                    <a:lumMod val="50000"/>
                  </a:schemeClr>
                </a:solidFill>
                <a:latin typeface="inherit"/>
              </a:rPr>
              <a:t>Compare the p-value of the test statistic </a:t>
            </a:r>
            <a:r>
              <a:rPr lang="en-US" b="1" i="1" dirty="0">
                <a:solidFill>
                  <a:schemeClr val="accent1">
                    <a:lumMod val="50000"/>
                  </a:schemeClr>
                </a:solidFill>
                <a:latin typeface="inherit"/>
              </a:rPr>
              <a:t>X</a:t>
            </a:r>
            <a:r>
              <a:rPr lang="en-US" b="1" i="1" baseline="30000" dirty="0">
                <a:solidFill>
                  <a:schemeClr val="accent1">
                    <a:lumMod val="50000"/>
                  </a:schemeClr>
                </a:solidFill>
                <a:latin typeface="inherit"/>
              </a:rPr>
              <a:t>2</a:t>
            </a:r>
            <a:r>
              <a:rPr lang="en-US" b="1" i="1" dirty="0">
                <a:solidFill>
                  <a:schemeClr val="accent1">
                    <a:lumMod val="50000"/>
                  </a:schemeClr>
                </a:solidFill>
                <a:latin typeface="inherit"/>
              </a:rPr>
              <a:t> </a:t>
            </a:r>
            <a:r>
              <a:rPr lang="en-US" b="1" dirty="0">
                <a:solidFill>
                  <a:schemeClr val="accent1">
                    <a:lumMod val="50000"/>
                  </a:schemeClr>
                </a:solidFill>
                <a:latin typeface="inherit"/>
              </a:rPr>
              <a:t>to a chosen alpha level</a:t>
            </a:r>
            <a:endParaRPr lang="en-US" b="1" dirty="0">
              <a:solidFill>
                <a:schemeClr val="accent1">
                  <a:lumMod val="50000"/>
                </a:schemeClr>
              </a:solidFill>
              <a:latin typeface="Montserrat"/>
            </a:endParaRPr>
          </a:p>
          <a:p>
            <a:pPr fontAlgn="base"/>
            <a:r>
              <a:rPr lang="en-US" dirty="0">
                <a:solidFill>
                  <a:schemeClr val="accent1">
                    <a:lumMod val="50000"/>
                  </a:schemeClr>
                </a:solidFill>
                <a:latin typeface="Helvetica" panose="020B0604020202020204" pitchFamily="34" charset="0"/>
              </a:rPr>
              <a:t>The second approach we can use to determine if our results are statistically significant is to find the p-value for the test statistic </a:t>
            </a:r>
            <a:r>
              <a:rPr lang="en-US" i="1" dirty="0">
                <a:solidFill>
                  <a:schemeClr val="accent1">
                    <a:lumMod val="50000"/>
                  </a:schemeClr>
                </a:solidFill>
                <a:latin typeface="inherit"/>
              </a:rPr>
              <a:t>X</a:t>
            </a:r>
            <a:r>
              <a:rPr lang="en-US" i="1" baseline="30000" dirty="0">
                <a:solidFill>
                  <a:schemeClr val="accent1">
                    <a:lumMod val="50000"/>
                  </a:schemeClr>
                </a:solidFill>
                <a:latin typeface="inherit"/>
              </a:rPr>
              <a:t>2</a:t>
            </a:r>
            <a:r>
              <a:rPr lang="en-US" i="1" dirty="0">
                <a:solidFill>
                  <a:schemeClr val="accent1">
                    <a:lumMod val="50000"/>
                  </a:schemeClr>
                </a:solidFill>
                <a:latin typeface="inherit"/>
              </a:rPr>
              <a:t> </a:t>
            </a:r>
            <a:r>
              <a:rPr lang="en-US" dirty="0" smtClean="0">
                <a:solidFill>
                  <a:schemeClr val="accent1">
                    <a:lumMod val="50000"/>
                  </a:schemeClr>
                </a:solidFill>
                <a:latin typeface="Helvetica" panose="020B0604020202020204" pitchFamily="34" charset="0"/>
              </a:rPr>
              <a:t>. </a:t>
            </a:r>
            <a:r>
              <a:rPr lang="en-US" dirty="0">
                <a:solidFill>
                  <a:schemeClr val="accent1">
                    <a:lumMod val="50000"/>
                  </a:schemeClr>
                </a:solidFill>
                <a:latin typeface="Helvetica" panose="020B0604020202020204" pitchFamily="34" charset="0"/>
              </a:rPr>
              <a:t>In order to find this p-value, </a:t>
            </a:r>
            <a:r>
              <a:rPr lang="en-US" b="1" dirty="0">
                <a:solidFill>
                  <a:schemeClr val="accent1">
                    <a:lumMod val="50000"/>
                  </a:schemeClr>
                </a:solidFill>
                <a:latin typeface="inherit"/>
              </a:rPr>
              <a:t>we can’t use the Chi-square distribution table because it only provides us with critical values, not p-values</a:t>
            </a:r>
            <a:r>
              <a:rPr lang="en-US" dirty="0" smtClean="0">
                <a:solidFill>
                  <a:schemeClr val="accent1">
                    <a:lumMod val="50000"/>
                  </a:schemeClr>
                </a:solidFill>
                <a:latin typeface="Helvetica" panose="020B0604020202020204" pitchFamily="34" charset="0"/>
              </a:rPr>
              <a:t>.</a:t>
            </a:r>
          </a:p>
          <a:p>
            <a:pPr fontAlgn="base"/>
            <a:endParaRPr lang="en-US" b="0" i="0" dirty="0" smtClean="0">
              <a:solidFill>
                <a:schemeClr val="accent1">
                  <a:lumMod val="50000"/>
                </a:schemeClr>
              </a:solidFill>
              <a:effectLst/>
              <a:latin typeface="Helvetica" panose="020B0604020202020204" pitchFamily="34" charset="0"/>
            </a:endParaRPr>
          </a:p>
          <a:p>
            <a:pPr fontAlgn="base"/>
            <a:endParaRPr lang="en-US" dirty="0">
              <a:solidFill>
                <a:schemeClr val="accent1">
                  <a:lumMod val="50000"/>
                </a:schemeClr>
              </a:solidFill>
              <a:latin typeface="Helvetica" panose="020B0604020202020204" pitchFamily="34" charset="0"/>
            </a:endParaRPr>
          </a:p>
          <a:p>
            <a:pPr fontAlgn="base"/>
            <a:endParaRPr lang="en-US" b="0" i="0" dirty="0" smtClean="0">
              <a:solidFill>
                <a:schemeClr val="accent1">
                  <a:lumMod val="50000"/>
                </a:schemeClr>
              </a:solidFill>
              <a:effectLst/>
              <a:latin typeface="Helvetica" panose="020B0604020202020204" pitchFamily="34" charset="0"/>
            </a:endParaRPr>
          </a:p>
          <a:p>
            <a:pPr fontAlgn="base"/>
            <a:endParaRPr lang="en-US" dirty="0">
              <a:solidFill>
                <a:schemeClr val="accent1">
                  <a:lumMod val="50000"/>
                </a:schemeClr>
              </a:solidFill>
              <a:latin typeface="Helvetica" panose="020B0604020202020204" pitchFamily="34" charset="0"/>
            </a:endParaRPr>
          </a:p>
          <a:p>
            <a:pPr fontAlgn="base"/>
            <a:endParaRPr lang="en-US" b="0" i="0" dirty="0" smtClean="0">
              <a:solidFill>
                <a:schemeClr val="accent1">
                  <a:lumMod val="50000"/>
                </a:schemeClr>
              </a:solidFill>
              <a:effectLst/>
              <a:latin typeface="Helvetica" panose="020B0604020202020204" pitchFamily="34" charset="0"/>
            </a:endParaRPr>
          </a:p>
          <a:p>
            <a:pPr fontAlgn="base"/>
            <a:r>
              <a:rPr lang="en-US" sz="2800" dirty="0">
                <a:solidFill>
                  <a:schemeClr val="accent6">
                    <a:lumMod val="50000"/>
                  </a:schemeClr>
                </a:solidFill>
              </a:rPr>
              <a:t>A small p-value (typically ≤ 0.05) indicates strong evidence against the null hypothesis, so you reject the null hypothesis. A large p-value (&gt; 0.05) indicates weak evidence against the null hypothesis, so you fail to reject the null hypothesis.</a:t>
            </a:r>
          </a:p>
          <a:p>
            <a:pPr fontAlgn="base"/>
            <a:endParaRPr lang="en-US" dirty="0" smtClean="0">
              <a:solidFill>
                <a:schemeClr val="accent1">
                  <a:lumMod val="50000"/>
                </a:schemeClr>
              </a:solidFill>
              <a:latin typeface="Helvetica" panose="020B0604020202020204" pitchFamily="34" charset="0"/>
            </a:endParaRPr>
          </a:p>
          <a:p>
            <a:pPr fontAlgn="base"/>
            <a:endParaRPr lang="en-US" b="0" i="0" dirty="0">
              <a:solidFill>
                <a:schemeClr val="accent1">
                  <a:lumMod val="50000"/>
                </a:schemeClr>
              </a:solidFill>
              <a:effectLst/>
              <a:latin typeface="Helvetica" panose="020B0604020202020204" pitchFamily="34" charset="0"/>
            </a:endParaRPr>
          </a:p>
          <a:p>
            <a:pPr fontAlgn="base"/>
            <a:endParaRPr lang="en-US" dirty="0" smtClean="0">
              <a:solidFill>
                <a:schemeClr val="accent1">
                  <a:lumMod val="50000"/>
                </a:schemeClr>
              </a:solidFill>
              <a:latin typeface="Helvetica" panose="020B0604020202020204" pitchFamily="34" charset="0"/>
            </a:endParaRPr>
          </a:p>
          <a:p>
            <a:pPr fontAlgn="base"/>
            <a:endParaRPr lang="en-US" b="0" i="0" dirty="0">
              <a:solidFill>
                <a:schemeClr val="accent1">
                  <a:lumMod val="50000"/>
                </a:schemeClr>
              </a:solidFill>
              <a:effectLst/>
              <a:latin typeface="Helvetica" panose="020B0604020202020204" pitchFamily="34" charset="0"/>
            </a:endParaRPr>
          </a:p>
          <a:p>
            <a:pPr fontAlgn="base"/>
            <a:endParaRPr lang="en-US" b="0" i="0" dirty="0">
              <a:solidFill>
                <a:schemeClr val="accent1">
                  <a:lumMod val="50000"/>
                </a:schemeClr>
              </a:solidFill>
              <a:effectLst/>
              <a:latin typeface="Lato"/>
            </a:endParaRPr>
          </a:p>
        </p:txBody>
      </p:sp>
    </p:spTree>
    <p:extLst>
      <p:ext uri="{BB962C8B-B14F-4D97-AF65-F5344CB8AC3E}">
        <p14:creationId xmlns:p14="http://schemas.microsoft.com/office/powerpoint/2010/main" val="27345776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600" y="381000"/>
            <a:ext cx="8661400" cy="4832092"/>
          </a:xfrm>
          <a:prstGeom prst="rect">
            <a:avLst/>
          </a:prstGeom>
        </p:spPr>
        <p:txBody>
          <a:bodyPr wrap="square">
            <a:spAutoFit/>
          </a:bodyPr>
          <a:lstStyle/>
          <a:p>
            <a:pPr algn="ctr"/>
            <a:r>
              <a:rPr lang="en-US" sz="2800" dirty="0" smtClean="0">
                <a:solidFill>
                  <a:srgbClr val="0D405F"/>
                </a:solidFill>
                <a:latin typeface="Algerian" panose="04020705040A02060702" pitchFamily="82" charset="0"/>
              </a:rPr>
              <a:t> </a:t>
            </a:r>
            <a:r>
              <a:rPr lang="en-US" sz="2800" dirty="0">
                <a:solidFill>
                  <a:srgbClr val="0D405F"/>
                </a:solidFill>
                <a:latin typeface="Algerian" panose="04020705040A02060702" pitchFamily="82" charset="0"/>
              </a:rPr>
              <a:t>cluster sampling</a:t>
            </a:r>
            <a:endParaRPr lang="en-US" sz="2800" dirty="0" smtClean="0">
              <a:solidFill>
                <a:srgbClr val="0D405F"/>
              </a:solidFill>
              <a:latin typeface="Algerian" panose="04020705040A02060702" pitchFamily="82" charset="0"/>
            </a:endParaRPr>
          </a:p>
          <a:p>
            <a:r>
              <a:rPr lang="en-US" sz="2800" dirty="0" smtClean="0">
                <a:solidFill>
                  <a:srgbClr val="0D405F"/>
                </a:solidFill>
                <a:latin typeface="Algerian" panose="04020705040A02060702" pitchFamily="82" charset="0"/>
              </a:rPr>
              <a:t>In </a:t>
            </a:r>
            <a:r>
              <a:rPr lang="en-US" sz="2800" dirty="0">
                <a:solidFill>
                  <a:srgbClr val="0D405F"/>
                </a:solidFill>
                <a:latin typeface="Algerian" panose="04020705040A02060702" pitchFamily="82" charset="0"/>
              </a:rPr>
              <a:t>cluster sampling, researchers divide a </a:t>
            </a:r>
            <a:r>
              <a:rPr lang="en-US" sz="2800" dirty="0">
                <a:solidFill>
                  <a:srgbClr val="1F80E8"/>
                </a:solidFill>
                <a:latin typeface="Algerian" panose="04020705040A02060702" pitchFamily="82" charset="0"/>
                <a:hlinkClick r:id="rId2"/>
              </a:rPr>
              <a:t>population</a:t>
            </a:r>
            <a:r>
              <a:rPr lang="en-US" sz="2800" dirty="0">
                <a:solidFill>
                  <a:srgbClr val="0D405F"/>
                </a:solidFill>
                <a:latin typeface="Algerian" panose="04020705040A02060702" pitchFamily="82" charset="0"/>
              </a:rPr>
              <a:t> into smaller groups known as </a:t>
            </a:r>
            <a:r>
              <a:rPr lang="en-US" sz="2800" b="1" dirty="0">
                <a:solidFill>
                  <a:srgbClr val="0D405F"/>
                </a:solidFill>
                <a:latin typeface="Algerian" panose="04020705040A02060702" pitchFamily="82" charset="0"/>
              </a:rPr>
              <a:t>clusters</a:t>
            </a:r>
            <a:r>
              <a:rPr lang="en-US" sz="2800" dirty="0">
                <a:solidFill>
                  <a:srgbClr val="0D405F"/>
                </a:solidFill>
                <a:latin typeface="Algerian" panose="04020705040A02060702" pitchFamily="82" charset="0"/>
              </a:rPr>
              <a:t>.  They then randomly select among these clusters to form a sample.</a:t>
            </a:r>
          </a:p>
          <a:p>
            <a:r>
              <a:rPr lang="en-US" sz="2800" dirty="0">
                <a:solidFill>
                  <a:srgbClr val="0D405F"/>
                </a:solidFill>
                <a:latin typeface="Algerian" panose="04020705040A02060702" pitchFamily="82" charset="0"/>
              </a:rPr>
              <a:t>Cluster sampling is a method of </a:t>
            </a:r>
            <a:r>
              <a:rPr lang="en-US" sz="2800" dirty="0">
                <a:solidFill>
                  <a:srgbClr val="1F80E8"/>
                </a:solidFill>
                <a:latin typeface="Algerian" panose="04020705040A02060702" pitchFamily="82" charset="0"/>
                <a:hlinkClick r:id="rId3"/>
              </a:rPr>
              <a:t>probability sampling</a:t>
            </a:r>
            <a:r>
              <a:rPr lang="en-US" sz="2800" dirty="0">
                <a:solidFill>
                  <a:srgbClr val="0D405F"/>
                </a:solidFill>
                <a:latin typeface="Algerian" panose="04020705040A02060702" pitchFamily="82" charset="0"/>
              </a:rPr>
              <a:t> that is often used to study large populations, particularly those that are widely geographically dispersed. Researchers usually use pre-existing units such as schools or cities as their clusters.</a:t>
            </a:r>
            <a:endParaRPr lang="en-US" sz="2800" b="0" i="0" dirty="0">
              <a:solidFill>
                <a:srgbClr val="0D405F"/>
              </a:solidFill>
              <a:effectLst/>
              <a:latin typeface="Algerian" panose="04020705040A02060702" pitchFamily="82" charset="0"/>
            </a:endParaRPr>
          </a:p>
        </p:txBody>
      </p:sp>
    </p:spTree>
    <p:extLst>
      <p:ext uri="{BB962C8B-B14F-4D97-AF65-F5344CB8AC3E}">
        <p14:creationId xmlns:p14="http://schemas.microsoft.com/office/powerpoint/2010/main" val="28505302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 y="1642239"/>
            <a:ext cx="8737600" cy="2862322"/>
          </a:xfrm>
          <a:prstGeom prst="rect">
            <a:avLst/>
          </a:prstGeom>
        </p:spPr>
        <p:txBody>
          <a:bodyPr wrap="square">
            <a:spAutoFit/>
          </a:bodyPr>
          <a:lstStyle/>
          <a:p>
            <a:r>
              <a:rPr lang="en-US" sz="2000" b="1" dirty="0">
                <a:solidFill>
                  <a:srgbClr val="1B2B68"/>
                </a:solidFill>
                <a:latin typeface="Circular-Bold"/>
              </a:rPr>
              <a:t>How to cluster sample</a:t>
            </a:r>
          </a:p>
          <a:p>
            <a:r>
              <a:rPr lang="en-US" sz="2000" dirty="0">
                <a:solidFill>
                  <a:srgbClr val="0D405F"/>
                </a:solidFill>
                <a:latin typeface="Noto Sans"/>
              </a:rPr>
              <a:t>The simplest form of cluster sampling is</a:t>
            </a:r>
            <a:r>
              <a:rPr lang="en-US" sz="2000" b="1" dirty="0">
                <a:solidFill>
                  <a:srgbClr val="0D405F"/>
                </a:solidFill>
                <a:latin typeface="Noto Sans"/>
              </a:rPr>
              <a:t> single-stage cluster sampling</a:t>
            </a:r>
            <a:r>
              <a:rPr lang="en-US" sz="2000" dirty="0">
                <a:solidFill>
                  <a:srgbClr val="0D405F"/>
                </a:solidFill>
                <a:latin typeface="Noto Sans"/>
              </a:rPr>
              <a:t>. It involves 4 key steps.</a:t>
            </a:r>
          </a:p>
          <a:p>
            <a:r>
              <a:rPr lang="en-US" sz="2000" dirty="0"/>
              <a:t>Research </a:t>
            </a:r>
            <a:r>
              <a:rPr lang="en-US" sz="2000" dirty="0" err="1"/>
              <a:t>exampleYou</a:t>
            </a:r>
            <a:r>
              <a:rPr lang="en-US" sz="2000" dirty="0"/>
              <a:t> are interested in the average reading level of all the seventh-graders in your city.</a:t>
            </a:r>
          </a:p>
          <a:p>
            <a:r>
              <a:rPr lang="en-US" sz="2000" dirty="0"/>
              <a:t>It would be very difficult to obtain a list of all seventh-graders and collect data from a random sample spread across the city. However, you can easily obtain a list of all schools and collect data from a subset of these. You thus decide to use the cluster sampling method.</a:t>
            </a:r>
            <a:endParaRPr lang="en-US" sz="2000" dirty="0">
              <a:effectLst/>
            </a:endParaRPr>
          </a:p>
        </p:txBody>
      </p:sp>
    </p:spTree>
    <p:extLst>
      <p:ext uri="{BB962C8B-B14F-4D97-AF65-F5344CB8AC3E}">
        <p14:creationId xmlns:p14="http://schemas.microsoft.com/office/powerpoint/2010/main" val="3823364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300" y="88900"/>
            <a:ext cx="10718800" cy="4401205"/>
          </a:xfrm>
          <a:prstGeom prst="rect">
            <a:avLst/>
          </a:prstGeom>
        </p:spPr>
        <p:txBody>
          <a:bodyPr wrap="square">
            <a:spAutoFit/>
          </a:bodyPr>
          <a:lstStyle/>
          <a:p>
            <a:r>
              <a:rPr lang="en-US" sz="2800" dirty="0">
                <a:latin typeface="Algerian" panose="04020705040A02060702" pitchFamily="82" charset="0"/>
              </a:rPr>
              <a:t>Example: Multistage </a:t>
            </a:r>
            <a:r>
              <a:rPr lang="en-US" sz="2800" dirty="0" err="1">
                <a:latin typeface="Algerian" panose="04020705040A02060702" pitchFamily="82" charset="0"/>
              </a:rPr>
              <a:t>sampling</a:t>
            </a:r>
            <a:r>
              <a:rPr lang="en-US" sz="2800" dirty="0" err="1">
                <a:solidFill>
                  <a:srgbClr val="0D405F"/>
                </a:solidFill>
                <a:latin typeface="Algerian" panose="04020705040A02060702" pitchFamily="82" charset="0"/>
              </a:rPr>
              <a:t>Instead</a:t>
            </a:r>
            <a:r>
              <a:rPr lang="en-US" sz="2800" dirty="0">
                <a:solidFill>
                  <a:srgbClr val="0D405F"/>
                </a:solidFill>
                <a:latin typeface="Algerian" panose="04020705040A02060702" pitchFamily="82" charset="0"/>
              </a:rPr>
              <a:t> of collecting data from every seventh-grader in the selected schools, you narrow down your sample in two additional stages:</a:t>
            </a:r>
          </a:p>
          <a:p>
            <a:pPr>
              <a:buFont typeface="+mj-lt"/>
              <a:buAutoNum type="arabicPeriod"/>
            </a:pPr>
            <a:r>
              <a:rPr lang="en-US" sz="2800" dirty="0">
                <a:solidFill>
                  <a:srgbClr val="0D405F"/>
                </a:solidFill>
                <a:latin typeface="Algerian" panose="04020705040A02060702" pitchFamily="82" charset="0"/>
              </a:rPr>
              <a:t>From each school, you randomly select a sample of seventh-grade classes.</a:t>
            </a:r>
          </a:p>
          <a:p>
            <a:pPr>
              <a:buFont typeface="+mj-lt"/>
              <a:buAutoNum type="arabicPeriod"/>
            </a:pPr>
            <a:r>
              <a:rPr lang="en-US" sz="2800" dirty="0">
                <a:solidFill>
                  <a:srgbClr val="0D405F"/>
                </a:solidFill>
                <a:latin typeface="Algerian" panose="04020705040A02060702" pitchFamily="82" charset="0"/>
              </a:rPr>
              <a:t>From within those classes, you randomly select a sample of students.</a:t>
            </a:r>
          </a:p>
          <a:p>
            <a:r>
              <a:rPr lang="en-US" sz="2800" dirty="0">
                <a:solidFill>
                  <a:srgbClr val="0D405F"/>
                </a:solidFill>
                <a:latin typeface="Algerian" panose="04020705040A02060702" pitchFamily="82" charset="0"/>
              </a:rPr>
              <a:t>The resulting sample is much smaller and therefore easier to collect data from.</a:t>
            </a:r>
            <a:endParaRPr lang="en-US" sz="2800" b="0" i="0" dirty="0">
              <a:solidFill>
                <a:srgbClr val="0D405F"/>
              </a:solidFill>
              <a:effectLst/>
              <a:latin typeface="Algerian" panose="04020705040A02060702" pitchFamily="82" charset="0"/>
            </a:endParaRPr>
          </a:p>
        </p:txBody>
      </p:sp>
    </p:spTree>
    <p:extLst>
      <p:ext uri="{BB962C8B-B14F-4D97-AF65-F5344CB8AC3E}">
        <p14:creationId xmlns:p14="http://schemas.microsoft.com/office/powerpoint/2010/main" val="5561155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600" y="2690336"/>
            <a:ext cx="8661400" cy="2862322"/>
          </a:xfrm>
          <a:prstGeom prst="rect">
            <a:avLst/>
          </a:prstGeom>
        </p:spPr>
        <p:txBody>
          <a:bodyPr wrap="square">
            <a:spAutoFit/>
          </a:bodyPr>
          <a:lstStyle/>
          <a:p>
            <a:r>
              <a:rPr lang="en-US" sz="3600" b="1" dirty="0">
                <a:solidFill>
                  <a:srgbClr val="1B2B68"/>
                </a:solidFill>
                <a:latin typeface="Circular-Bold"/>
              </a:rPr>
              <a:t>Step 1: Define your population</a:t>
            </a:r>
          </a:p>
          <a:p>
            <a:r>
              <a:rPr lang="en-US" sz="3600" dirty="0">
                <a:solidFill>
                  <a:srgbClr val="0D405F"/>
                </a:solidFill>
                <a:latin typeface="Noto Sans"/>
              </a:rPr>
              <a:t>As with other forms of sampling, you must first begin by clearly defining the population you wish to study.</a:t>
            </a:r>
          </a:p>
          <a:p>
            <a:r>
              <a:rPr lang="en-US" dirty="0"/>
              <a:t/>
            </a:r>
            <a:br>
              <a:rPr lang="en-US" dirty="0"/>
            </a:br>
            <a:endParaRPr lang="en-IN" dirty="0"/>
          </a:p>
        </p:txBody>
      </p:sp>
    </p:spTree>
    <p:extLst>
      <p:ext uri="{BB962C8B-B14F-4D97-AF65-F5344CB8AC3E}">
        <p14:creationId xmlns:p14="http://schemas.microsoft.com/office/powerpoint/2010/main" val="13686754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00" y="1443841"/>
            <a:ext cx="8966200" cy="4524315"/>
          </a:xfrm>
          <a:prstGeom prst="rect">
            <a:avLst/>
          </a:prstGeom>
        </p:spPr>
        <p:txBody>
          <a:bodyPr wrap="square">
            <a:spAutoFit/>
          </a:bodyPr>
          <a:lstStyle/>
          <a:p>
            <a:pPr fontAlgn="base"/>
            <a:r>
              <a:rPr lang="en-US" sz="2400" dirty="0">
                <a:solidFill>
                  <a:schemeClr val="accent1">
                    <a:lumMod val="50000"/>
                  </a:schemeClr>
                </a:solidFill>
                <a:latin typeface="urw-din"/>
              </a:rPr>
              <a:t>This is the first step we have to perform for sampling in this we have to clearly select the targeted area from the population.</a:t>
            </a:r>
          </a:p>
          <a:p>
            <a:pPr fontAlgn="base"/>
            <a:r>
              <a:rPr lang="en-US" sz="2400" dirty="0">
                <a:solidFill>
                  <a:schemeClr val="accent1">
                    <a:lumMod val="50000"/>
                  </a:schemeClr>
                </a:solidFill>
                <a:latin typeface="urw-din"/>
              </a:rPr>
              <a:t>For understanding in easy language let’s take an example of integers, integers are the number which can be written without fractional form like all negative and positive numbers ( -1,-4,-8,3,5,2,0……</a:t>
            </a:r>
            <a:r>
              <a:rPr lang="en-US" sz="2400" dirty="0" err="1">
                <a:solidFill>
                  <a:schemeClr val="accent1">
                    <a:lumMod val="50000"/>
                  </a:schemeClr>
                </a:solidFill>
                <a:latin typeface="urw-din"/>
              </a:rPr>
              <a:t>etc</a:t>
            </a:r>
            <a:r>
              <a:rPr lang="en-US" sz="2400" dirty="0">
                <a:solidFill>
                  <a:schemeClr val="accent1">
                    <a:lumMod val="50000"/>
                  </a:schemeClr>
                </a:solidFill>
                <a:latin typeface="urw-din"/>
              </a:rPr>
              <a:t> ) so we take all the integers as our data and from this data we have to select our targeted area for performing the sampling. From these data of integers, we can target either all the positive numbers or all the negative.</a:t>
            </a:r>
          </a:p>
          <a:p>
            <a:pPr fontAlgn="base"/>
            <a:r>
              <a:rPr lang="en-US" sz="2400" dirty="0">
                <a:solidFill>
                  <a:schemeClr val="accent1">
                    <a:lumMod val="50000"/>
                  </a:schemeClr>
                </a:solidFill>
                <a:latin typeface="urw-din"/>
              </a:rPr>
              <a:t>Here we assume that our targeted area is all positive numbers means we take all positive numbers from integers data as our sample.</a:t>
            </a:r>
            <a:endParaRPr lang="en-US" sz="2400" b="0" i="0" dirty="0">
              <a:solidFill>
                <a:schemeClr val="accent1">
                  <a:lumMod val="50000"/>
                </a:schemeClr>
              </a:solidFill>
              <a:effectLst/>
              <a:latin typeface="urw-din"/>
            </a:endParaRPr>
          </a:p>
        </p:txBody>
      </p:sp>
    </p:spTree>
    <p:extLst>
      <p:ext uri="{BB962C8B-B14F-4D97-AF65-F5344CB8AC3E}">
        <p14:creationId xmlns:p14="http://schemas.microsoft.com/office/powerpoint/2010/main" val="17418005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300" y="2551837"/>
            <a:ext cx="8521700" cy="2677656"/>
          </a:xfrm>
          <a:prstGeom prst="rect">
            <a:avLst/>
          </a:prstGeom>
        </p:spPr>
        <p:txBody>
          <a:bodyPr wrap="square">
            <a:spAutoFit/>
          </a:bodyPr>
          <a:lstStyle/>
          <a:p>
            <a:r>
              <a:rPr lang="en-US" sz="2800" b="1" dirty="0">
                <a:solidFill>
                  <a:srgbClr val="1B2B68"/>
                </a:solidFill>
                <a:latin typeface="Circular-Bold"/>
              </a:rPr>
              <a:t>Step 2: Divide your sample into clusters</a:t>
            </a:r>
          </a:p>
          <a:p>
            <a:r>
              <a:rPr lang="en-US" sz="2800" dirty="0">
                <a:solidFill>
                  <a:srgbClr val="0D405F"/>
                </a:solidFill>
                <a:latin typeface="Noto Sans"/>
              </a:rPr>
              <a:t>This is the most important part of the process. The quality of your clusters and how well they represent the larger population determines the </a:t>
            </a:r>
            <a:r>
              <a:rPr lang="en-US" sz="2800" dirty="0">
                <a:solidFill>
                  <a:srgbClr val="1F80E8"/>
                </a:solidFill>
                <a:latin typeface="Noto Sans"/>
                <a:hlinkClick r:id="rId2"/>
              </a:rPr>
              <a:t>validity</a:t>
            </a:r>
            <a:r>
              <a:rPr lang="en-US" sz="2800" dirty="0">
                <a:solidFill>
                  <a:srgbClr val="0D405F"/>
                </a:solidFill>
                <a:latin typeface="Noto Sans"/>
              </a:rPr>
              <a:t> of your results. Ideally, you would like for your clusters to meet the following criteria:</a:t>
            </a:r>
            <a:endParaRPr lang="en-US" sz="2800" b="0" i="0" dirty="0">
              <a:solidFill>
                <a:srgbClr val="0D405F"/>
              </a:solidFill>
              <a:effectLst/>
              <a:latin typeface="Noto Sans"/>
            </a:endParaRPr>
          </a:p>
        </p:txBody>
      </p:sp>
    </p:spTree>
    <p:extLst>
      <p:ext uri="{BB962C8B-B14F-4D97-AF65-F5344CB8AC3E}">
        <p14:creationId xmlns:p14="http://schemas.microsoft.com/office/powerpoint/2010/main" val="37821448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000" y="1997839"/>
            <a:ext cx="8255000" cy="4524315"/>
          </a:xfrm>
          <a:prstGeom prst="rect">
            <a:avLst/>
          </a:prstGeom>
        </p:spPr>
        <p:txBody>
          <a:bodyPr wrap="square">
            <a:spAutoFit/>
          </a:bodyPr>
          <a:lstStyle/>
          <a:p>
            <a:r>
              <a:rPr lang="en-US" sz="2400" b="1" dirty="0">
                <a:solidFill>
                  <a:srgbClr val="1B2B68"/>
                </a:solidFill>
                <a:latin typeface="Algerian" panose="04020705040A02060702" pitchFamily="82" charset="0"/>
              </a:rPr>
              <a:t>Step 3: Randomly select clusters to use as your sample</a:t>
            </a:r>
          </a:p>
          <a:p>
            <a:r>
              <a:rPr lang="en-US" sz="2400" dirty="0">
                <a:solidFill>
                  <a:srgbClr val="0D405F"/>
                </a:solidFill>
                <a:latin typeface="Algerian" panose="04020705040A02060702" pitchFamily="82" charset="0"/>
              </a:rPr>
              <a:t>If each cluster is itself a mini-representation of the larger population, randomly selecting and sampling from the clusters allows you to imitate simple random sampling, which in turn supports the validity of your results.</a:t>
            </a:r>
          </a:p>
          <a:p>
            <a:r>
              <a:rPr lang="en-US" sz="2400" dirty="0">
                <a:solidFill>
                  <a:srgbClr val="0D405F"/>
                </a:solidFill>
                <a:latin typeface="Algerian" panose="04020705040A02060702" pitchFamily="82" charset="0"/>
              </a:rPr>
              <a:t>Conversely, if the clusters are not representative, then random sampling will allow you to gather data on a diverse array of clusters, which should still provide you with an overview of the population as a whole.</a:t>
            </a:r>
            <a:endParaRPr lang="en-US" sz="2400" b="0" i="0" dirty="0">
              <a:solidFill>
                <a:srgbClr val="0D405F"/>
              </a:solidFill>
              <a:effectLst/>
              <a:latin typeface="Algerian" panose="04020705040A02060702" pitchFamily="82" charset="0"/>
            </a:endParaRPr>
          </a:p>
        </p:txBody>
      </p:sp>
    </p:spTree>
    <p:extLst>
      <p:ext uri="{BB962C8B-B14F-4D97-AF65-F5344CB8AC3E}">
        <p14:creationId xmlns:p14="http://schemas.microsoft.com/office/powerpoint/2010/main" val="13169263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600" y="660401"/>
            <a:ext cx="8788400" cy="4401205"/>
          </a:xfrm>
          <a:prstGeom prst="rect">
            <a:avLst/>
          </a:prstGeom>
        </p:spPr>
        <p:txBody>
          <a:bodyPr wrap="square">
            <a:spAutoFit/>
          </a:bodyPr>
          <a:lstStyle/>
          <a:p>
            <a:r>
              <a:rPr lang="en-US" sz="2800" dirty="0">
                <a:solidFill>
                  <a:srgbClr val="40424E"/>
                </a:solidFill>
                <a:latin typeface="urw-din"/>
              </a:rPr>
              <a:t>After we select the sampling method we divide samples into clusters, it is an important part of performing cluster sampling we have to create a quality cluster as they produce better accuracy after sampling. we remind that clusters we are producing have the better impact it means they represent well to our population. Clusters have to be equally and similarly distributed as there is no repetition among them. Ideally, each cluster should be a mini-representation of the entire population</a:t>
            </a:r>
            <a:endParaRPr lang="en-IN" sz="2800" dirty="0"/>
          </a:p>
        </p:txBody>
      </p:sp>
    </p:spTree>
    <p:extLst>
      <p:ext uri="{BB962C8B-B14F-4D97-AF65-F5344CB8AC3E}">
        <p14:creationId xmlns:p14="http://schemas.microsoft.com/office/powerpoint/2010/main" val="26612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634" y="126124"/>
            <a:ext cx="9007366" cy="2369880"/>
          </a:xfrm>
          <a:prstGeom prst="rect">
            <a:avLst/>
          </a:prstGeom>
        </p:spPr>
        <p:txBody>
          <a:bodyPr wrap="square">
            <a:spAutoFit/>
          </a:bodyPr>
          <a:lstStyle/>
          <a:p>
            <a:r>
              <a:rPr lang="en-US" b="1" i="0" dirty="0" smtClean="0">
                <a:effectLst/>
                <a:latin typeface="Algerian" panose="04020705040A02060702" pitchFamily="82" charset="0"/>
              </a:rPr>
              <a:t>3. </a:t>
            </a:r>
            <a:r>
              <a:rPr lang="en-US" b="1" i="0" u="sng" dirty="0" smtClean="0">
                <a:effectLst/>
                <a:latin typeface="Algerian" panose="04020705040A02060702" pitchFamily="82" charset="0"/>
              </a:rPr>
              <a:t>Sums of Squares</a:t>
            </a:r>
            <a:endParaRPr lang="en-US" b="0" i="0" dirty="0" smtClean="0">
              <a:effectLst/>
              <a:latin typeface="Algerian" panose="04020705040A02060702" pitchFamily="82" charset="0"/>
            </a:endParaRPr>
          </a:p>
          <a:p>
            <a:r>
              <a:rPr lang="en-US" b="0" i="0" dirty="0" smtClean="0">
                <a:solidFill>
                  <a:srgbClr val="000000"/>
                </a:solidFill>
                <a:effectLst/>
                <a:latin typeface="roboto"/>
              </a:rPr>
              <a:t> </a:t>
            </a:r>
          </a:p>
          <a:p>
            <a:r>
              <a:rPr lang="en-US" sz="1400" b="0" i="0" dirty="0" smtClean="0">
                <a:solidFill>
                  <a:schemeClr val="accent5">
                    <a:lumMod val="50000"/>
                  </a:schemeClr>
                </a:solidFill>
                <a:effectLst/>
                <a:latin typeface="Algerian" panose="04020705040A02060702" pitchFamily="82" charset="0"/>
              </a:rPr>
              <a:t>In statistics, the sum of squares is defined as a statistical technique that is used in </a:t>
            </a:r>
            <a:r>
              <a:rPr lang="en-US" sz="1400" b="0" i="0" u="sng" dirty="0" smtClean="0">
                <a:solidFill>
                  <a:schemeClr val="accent5">
                    <a:lumMod val="50000"/>
                  </a:schemeClr>
                </a:solidFill>
                <a:effectLst/>
                <a:latin typeface="Algerian" panose="04020705040A02060702" pitchFamily="82" charset="0"/>
                <a:hlinkClick r:id="rId2"/>
              </a:rPr>
              <a:t>regression analysis</a:t>
            </a:r>
            <a:r>
              <a:rPr lang="en-US" sz="1400" b="0" i="0" dirty="0" smtClean="0">
                <a:solidFill>
                  <a:schemeClr val="accent5">
                    <a:lumMod val="50000"/>
                  </a:schemeClr>
                </a:solidFill>
                <a:effectLst/>
                <a:latin typeface="Algerian" panose="04020705040A02060702" pitchFamily="82" charset="0"/>
              </a:rPr>
              <a:t> to determine the dispersion of data points. In the ANOVA test, it is used while computing the value of F. </a:t>
            </a:r>
          </a:p>
          <a:p>
            <a:r>
              <a:rPr lang="en-US" sz="1400" b="0" i="0" dirty="0" smtClean="0">
                <a:solidFill>
                  <a:schemeClr val="accent5">
                    <a:lumMod val="50000"/>
                  </a:schemeClr>
                </a:solidFill>
                <a:effectLst/>
                <a:latin typeface="Algerian" panose="04020705040A02060702" pitchFamily="82" charset="0"/>
              </a:rPr>
              <a:t> </a:t>
            </a:r>
          </a:p>
          <a:p>
            <a:r>
              <a:rPr lang="en-US" sz="1400" b="0" i="0" dirty="0" smtClean="0">
                <a:solidFill>
                  <a:schemeClr val="accent5">
                    <a:lumMod val="50000"/>
                  </a:schemeClr>
                </a:solidFill>
                <a:effectLst/>
                <a:latin typeface="Algerian" panose="04020705040A02060702" pitchFamily="82" charset="0"/>
              </a:rPr>
              <a:t>As the sum of squares tells you about the deviation from the mean, it is also known as variation. </a:t>
            </a:r>
          </a:p>
          <a:p>
            <a:r>
              <a:rPr lang="en-US" sz="1400" b="0" i="0" dirty="0" smtClean="0">
                <a:solidFill>
                  <a:schemeClr val="accent5">
                    <a:lumMod val="50000"/>
                  </a:schemeClr>
                </a:solidFill>
                <a:effectLst/>
                <a:latin typeface="Algerian" panose="04020705040A02060702" pitchFamily="82" charset="0"/>
              </a:rPr>
              <a:t> </a:t>
            </a:r>
          </a:p>
          <a:p>
            <a:r>
              <a:rPr lang="en-US" sz="1400" b="0" i="0" dirty="0" smtClean="0">
                <a:solidFill>
                  <a:schemeClr val="accent5">
                    <a:lumMod val="50000"/>
                  </a:schemeClr>
                </a:solidFill>
                <a:effectLst/>
                <a:latin typeface="Algerian" panose="04020705040A02060702" pitchFamily="82" charset="0"/>
              </a:rPr>
              <a:t>The formula given to calculate the sum of squares is:</a:t>
            </a:r>
            <a:endParaRPr lang="en-US" sz="1400" b="0" i="0" dirty="0">
              <a:solidFill>
                <a:schemeClr val="accent5">
                  <a:lumMod val="50000"/>
                </a:schemeClr>
              </a:solidFill>
              <a:effectLst/>
              <a:latin typeface="Algerian" panose="04020705040A02060702" pitchFamily="82" charset="0"/>
            </a:endParaRPr>
          </a:p>
        </p:txBody>
      </p:sp>
      <p:pic>
        <p:nvPicPr>
          <p:cNvPr id="3074" name="Picture 2" descr="Formula for Sum of Squa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34" y="2496003"/>
            <a:ext cx="5908894" cy="149792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rot="10800000" flipV="1">
            <a:off x="136634" y="4090720"/>
            <a:ext cx="7935311" cy="1077218"/>
          </a:xfrm>
          <a:prstGeom prst="rect">
            <a:avLst/>
          </a:prstGeom>
        </p:spPr>
        <p:txBody>
          <a:bodyPr wrap="square">
            <a:spAutoFit/>
          </a:bodyPr>
          <a:lstStyle/>
          <a:p>
            <a:r>
              <a:rPr lang="en-US" sz="1600" b="0" i="0" dirty="0" smtClean="0">
                <a:solidFill>
                  <a:schemeClr val="accent1">
                    <a:lumMod val="50000"/>
                  </a:schemeClr>
                </a:solidFill>
                <a:effectLst/>
                <a:latin typeface="Algerian" panose="04020705040A02060702" pitchFamily="82" charset="0"/>
              </a:rPr>
              <a:t>While calculating the value of F, we need to find </a:t>
            </a:r>
            <a:r>
              <a:rPr lang="en-US" sz="1600" b="0" i="0" dirty="0" err="1" smtClean="0">
                <a:solidFill>
                  <a:schemeClr val="accent1">
                    <a:lumMod val="50000"/>
                  </a:schemeClr>
                </a:solidFill>
                <a:effectLst/>
                <a:latin typeface="Algerian" panose="04020705040A02060702" pitchFamily="82" charset="0"/>
              </a:rPr>
              <a:t>SSTotal</a:t>
            </a:r>
            <a:r>
              <a:rPr lang="en-US" sz="1600" b="0" i="0" dirty="0" smtClean="0">
                <a:solidFill>
                  <a:schemeClr val="accent1">
                    <a:lumMod val="50000"/>
                  </a:schemeClr>
                </a:solidFill>
                <a:effectLst/>
                <a:latin typeface="Algerian" panose="04020705040A02060702" pitchFamily="82" charset="0"/>
              </a:rPr>
              <a:t> that is equal to the sum of </a:t>
            </a:r>
            <a:r>
              <a:rPr lang="en-US" sz="1600" b="0" i="0" dirty="0" err="1" smtClean="0">
                <a:solidFill>
                  <a:schemeClr val="accent1">
                    <a:lumMod val="50000"/>
                  </a:schemeClr>
                </a:solidFill>
                <a:effectLst/>
                <a:latin typeface="Algerian" panose="04020705040A02060702" pitchFamily="82" charset="0"/>
              </a:rPr>
              <a:t>SS</a:t>
            </a:r>
            <a:r>
              <a:rPr lang="en-US" sz="1600" b="0" i="0" baseline="-25000" dirty="0" err="1" smtClean="0">
                <a:solidFill>
                  <a:schemeClr val="accent1">
                    <a:lumMod val="50000"/>
                  </a:schemeClr>
                </a:solidFill>
                <a:effectLst/>
                <a:latin typeface="Algerian" panose="04020705040A02060702" pitchFamily="82" charset="0"/>
              </a:rPr>
              <a:t>Effect</a:t>
            </a:r>
            <a:r>
              <a:rPr lang="en-US" sz="1600" b="0" i="0" dirty="0" smtClean="0">
                <a:solidFill>
                  <a:schemeClr val="accent1">
                    <a:lumMod val="50000"/>
                  </a:schemeClr>
                </a:solidFill>
                <a:effectLst/>
                <a:latin typeface="Algerian" panose="04020705040A02060702" pitchFamily="82" charset="0"/>
              </a:rPr>
              <a:t> and </a:t>
            </a:r>
            <a:r>
              <a:rPr lang="en-US" sz="1600" b="0" i="0" dirty="0" err="1" smtClean="0">
                <a:solidFill>
                  <a:schemeClr val="accent1">
                    <a:lumMod val="50000"/>
                  </a:schemeClr>
                </a:solidFill>
                <a:effectLst/>
                <a:latin typeface="Algerian" panose="04020705040A02060702" pitchFamily="82" charset="0"/>
              </a:rPr>
              <a:t>SS</a:t>
            </a:r>
            <a:r>
              <a:rPr lang="en-US" sz="1600" b="0" i="0" baseline="-25000" dirty="0" err="1" smtClean="0">
                <a:solidFill>
                  <a:schemeClr val="accent1">
                    <a:lumMod val="50000"/>
                  </a:schemeClr>
                </a:solidFill>
                <a:effectLst/>
                <a:latin typeface="Algerian" panose="04020705040A02060702" pitchFamily="82" charset="0"/>
              </a:rPr>
              <a:t>Error</a:t>
            </a:r>
            <a:r>
              <a:rPr lang="en-US" sz="1600" b="0" i="0" dirty="0" smtClean="0">
                <a:solidFill>
                  <a:schemeClr val="accent1">
                    <a:lumMod val="50000"/>
                  </a:schemeClr>
                </a:solidFill>
                <a:effectLst/>
                <a:latin typeface="Algerian" panose="04020705040A02060702" pitchFamily="82" charset="0"/>
              </a:rPr>
              <a:t>. </a:t>
            </a:r>
          </a:p>
          <a:p>
            <a:r>
              <a:rPr lang="en-US" sz="1600" b="0" i="0" dirty="0" smtClean="0">
                <a:solidFill>
                  <a:schemeClr val="accent1">
                    <a:lumMod val="50000"/>
                  </a:schemeClr>
                </a:solidFill>
                <a:effectLst/>
                <a:latin typeface="Algerian" panose="04020705040A02060702" pitchFamily="82" charset="0"/>
              </a:rPr>
              <a:t> </a:t>
            </a:r>
          </a:p>
          <a:p>
            <a:pPr algn="ctr"/>
            <a:r>
              <a:rPr lang="en-US" sz="1600" b="1" i="0" dirty="0" err="1" smtClean="0">
                <a:solidFill>
                  <a:schemeClr val="accent1">
                    <a:lumMod val="50000"/>
                  </a:schemeClr>
                </a:solidFill>
                <a:effectLst/>
                <a:latin typeface="Algerian" panose="04020705040A02060702" pitchFamily="82" charset="0"/>
              </a:rPr>
              <a:t>SS</a:t>
            </a:r>
            <a:r>
              <a:rPr lang="en-US" sz="1600" b="1" i="0" baseline="-25000" dirty="0" err="1" smtClean="0">
                <a:solidFill>
                  <a:schemeClr val="accent1">
                    <a:lumMod val="50000"/>
                  </a:schemeClr>
                </a:solidFill>
                <a:effectLst/>
                <a:latin typeface="Algerian" panose="04020705040A02060702" pitchFamily="82" charset="0"/>
              </a:rPr>
              <a:t>Total</a:t>
            </a:r>
            <a:r>
              <a:rPr lang="en-US" sz="1600" b="1" i="0" dirty="0" smtClean="0">
                <a:solidFill>
                  <a:schemeClr val="accent1">
                    <a:lumMod val="50000"/>
                  </a:schemeClr>
                </a:solidFill>
                <a:effectLst/>
                <a:latin typeface="Algerian" panose="04020705040A02060702" pitchFamily="82" charset="0"/>
              </a:rPr>
              <a:t> = </a:t>
            </a:r>
            <a:r>
              <a:rPr lang="en-US" sz="1600" b="1" i="0" dirty="0" err="1" smtClean="0">
                <a:solidFill>
                  <a:schemeClr val="accent1">
                    <a:lumMod val="50000"/>
                  </a:schemeClr>
                </a:solidFill>
                <a:effectLst/>
                <a:latin typeface="Algerian" panose="04020705040A02060702" pitchFamily="82" charset="0"/>
              </a:rPr>
              <a:t>SS</a:t>
            </a:r>
            <a:r>
              <a:rPr lang="en-US" sz="1600" b="1" i="0" baseline="-25000" dirty="0" err="1" smtClean="0">
                <a:solidFill>
                  <a:schemeClr val="accent1">
                    <a:lumMod val="50000"/>
                  </a:schemeClr>
                </a:solidFill>
                <a:effectLst/>
                <a:latin typeface="Algerian" panose="04020705040A02060702" pitchFamily="82" charset="0"/>
              </a:rPr>
              <a:t>Effect</a:t>
            </a:r>
            <a:r>
              <a:rPr lang="en-US" sz="1600" b="1" i="0" dirty="0" smtClean="0">
                <a:solidFill>
                  <a:schemeClr val="accent1">
                    <a:lumMod val="50000"/>
                  </a:schemeClr>
                </a:solidFill>
                <a:effectLst/>
                <a:latin typeface="Algerian" panose="04020705040A02060702" pitchFamily="82" charset="0"/>
              </a:rPr>
              <a:t> + </a:t>
            </a:r>
            <a:r>
              <a:rPr lang="en-US" sz="1600" b="1" i="0" dirty="0" err="1" smtClean="0">
                <a:solidFill>
                  <a:schemeClr val="accent1">
                    <a:lumMod val="50000"/>
                  </a:schemeClr>
                </a:solidFill>
                <a:effectLst/>
                <a:latin typeface="Algerian" panose="04020705040A02060702" pitchFamily="82" charset="0"/>
              </a:rPr>
              <a:t>SS</a:t>
            </a:r>
            <a:r>
              <a:rPr lang="en-US" sz="1600" b="1" i="0" baseline="-25000" dirty="0" err="1" smtClean="0">
                <a:solidFill>
                  <a:schemeClr val="accent1">
                    <a:lumMod val="50000"/>
                  </a:schemeClr>
                </a:solidFill>
                <a:effectLst/>
                <a:latin typeface="Algerian" panose="04020705040A02060702" pitchFamily="82" charset="0"/>
              </a:rPr>
              <a:t>Error</a:t>
            </a:r>
            <a:endParaRPr lang="en-US" sz="1600" b="0" i="0" dirty="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5178835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1400" y="482600"/>
            <a:ext cx="8102600" cy="1200329"/>
          </a:xfrm>
          <a:prstGeom prst="rect">
            <a:avLst/>
          </a:prstGeom>
        </p:spPr>
        <p:txBody>
          <a:bodyPr wrap="square">
            <a:spAutoFit/>
          </a:bodyPr>
          <a:lstStyle/>
          <a:p>
            <a:r>
              <a:rPr lang="en-US" sz="2400" b="1" dirty="0">
                <a:solidFill>
                  <a:srgbClr val="1B2B68"/>
                </a:solidFill>
                <a:latin typeface="Algerian" panose="04020705040A02060702" pitchFamily="82" charset="0"/>
              </a:rPr>
              <a:t>Step 4: Collect data from the sample</a:t>
            </a:r>
          </a:p>
          <a:p>
            <a:r>
              <a:rPr lang="en-US" sz="2400" dirty="0">
                <a:solidFill>
                  <a:srgbClr val="0D405F"/>
                </a:solidFill>
                <a:latin typeface="Algerian" panose="04020705040A02060702" pitchFamily="82" charset="0"/>
              </a:rPr>
              <a:t>You then conduct your study and collect data from every unit in the selected clusters.</a:t>
            </a:r>
            <a:endParaRPr lang="en-US" sz="2400" b="0" i="0" dirty="0">
              <a:solidFill>
                <a:srgbClr val="0D405F"/>
              </a:solidFill>
              <a:effectLst/>
              <a:latin typeface="Algerian" panose="04020705040A02060702" pitchFamily="82" charset="0"/>
            </a:endParaRPr>
          </a:p>
        </p:txBody>
      </p:sp>
    </p:spTree>
    <p:extLst>
      <p:ext uri="{BB962C8B-B14F-4D97-AF65-F5344CB8AC3E}">
        <p14:creationId xmlns:p14="http://schemas.microsoft.com/office/powerpoint/2010/main" val="5180041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900" y="431800"/>
            <a:ext cx="8928100" cy="2862322"/>
          </a:xfrm>
          <a:prstGeom prst="rect">
            <a:avLst/>
          </a:prstGeom>
        </p:spPr>
        <p:txBody>
          <a:bodyPr wrap="square">
            <a:spAutoFit/>
          </a:bodyPr>
          <a:lstStyle/>
          <a:p>
            <a:pPr fontAlgn="base"/>
            <a:r>
              <a:rPr lang="en-US" sz="2400" b="1" dirty="0">
                <a:solidFill>
                  <a:schemeClr val="accent1">
                    <a:lumMod val="50000"/>
                  </a:schemeClr>
                </a:solidFill>
                <a:latin typeface="urw-din"/>
              </a:rPr>
              <a:t>Step 4: </a:t>
            </a:r>
            <a:r>
              <a:rPr lang="en-US" sz="2400" dirty="0">
                <a:solidFill>
                  <a:schemeClr val="accent1">
                    <a:lumMod val="50000"/>
                  </a:schemeClr>
                </a:solidFill>
                <a:latin typeface="urw-din"/>
              </a:rPr>
              <a:t>Collect data.</a:t>
            </a:r>
          </a:p>
          <a:p>
            <a:pPr fontAlgn="base"/>
            <a:r>
              <a:rPr lang="en-US" sz="2400" dirty="0">
                <a:solidFill>
                  <a:schemeClr val="accent1">
                    <a:lumMod val="50000"/>
                  </a:schemeClr>
                </a:solidFill>
                <a:latin typeface="urw-din"/>
              </a:rPr>
              <a:t>In the last step after performing the above steps, we collect our desirable data from the sample. </a:t>
            </a:r>
          </a:p>
          <a:p>
            <a:pPr fontAlgn="base"/>
            <a:r>
              <a:rPr lang="en-US" sz="2400" dirty="0">
                <a:solidFill>
                  <a:schemeClr val="accent1">
                    <a:lumMod val="50000"/>
                  </a:schemeClr>
                </a:solidFill>
                <a:latin typeface="urw-din"/>
              </a:rPr>
              <a:t>We take an example of cluster sampling in which we take 1 to n natural numbers that will make clusters and from that cluster, we select the random individual clusters for sampling.</a:t>
            </a:r>
          </a:p>
          <a:p>
            <a:r>
              <a:rPr lang="en-US" dirty="0"/>
              <a:t/>
            </a:r>
            <a:br>
              <a:rPr lang="en-US" dirty="0"/>
            </a:br>
            <a:endParaRPr lang="en-IN" dirty="0"/>
          </a:p>
        </p:txBody>
      </p:sp>
    </p:spTree>
    <p:extLst>
      <p:ext uri="{BB962C8B-B14F-4D97-AF65-F5344CB8AC3E}">
        <p14:creationId xmlns:p14="http://schemas.microsoft.com/office/powerpoint/2010/main" val="12786679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00" y="419100"/>
            <a:ext cx="9055100" cy="1200329"/>
          </a:xfrm>
          <a:prstGeom prst="rect">
            <a:avLst/>
          </a:prstGeom>
        </p:spPr>
        <p:txBody>
          <a:bodyPr wrap="square">
            <a:spAutoFit/>
          </a:bodyPr>
          <a:lstStyle/>
          <a:p>
            <a:r>
              <a:rPr lang="en-US" b="1" dirty="0">
                <a:solidFill>
                  <a:srgbClr val="1B2B68"/>
                </a:solidFill>
                <a:latin typeface="Circular-Bold"/>
              </a:rPr>
              <a:t>Multi-stage cluster sampling</a:t>
            </a:r>
          </a:p>
          <a:p>
            <a:r>
              <a:rPr lang="en-US" dirty="0">
                <a:solidFill>
                  <a:srgbClr val="0D405F"/>
                </a:solidFill>
                <a:latin typeface="Noto Sans"/>
              </a:rPr>
              <a:t>In </a:t>
            </a:r>
            <a:r>
              <a:rPr lang="en-US" b="1" dirty="0">
                <a:solidFill>
                  <a:srgbClr val="0D405F"/>
                </a:solidFill>
                <a:latin typeface="Noto Sans"/>
              </a:rPr>
              <a:t>multi-stage clustering</a:t>
            </a:r>
            <a:r>
              <a:rPr lang="en-US" dirty="0">
                <a:solidFill>
                  <a:srgbClr val="0D405F"/>
                </a:solidFill>
                <a:latin typeface="Noto Sans"/>
              </a:rPr>
              <a:t>, rather than collect data from every single unit in the selected clusters, you randomly select individual units from within the cluster to use as your sample.</a:t>
            </a:r>
            <a:endParaRPr lang="en-US" b="0" i="0" dirty="0">
              <a:solidFill>
                <a:srgbClr val="0D405F"/>
              </a:solidFill>
              <a:effectLst/>
              <a:latin typeface="Noto Sans"/>
            </a:endParaRPr>
          </a:p>
        </p:txBody>
      </p:sp>
      <p:sp>
        <p:nvSpPr>
          <p:cNvPr id="3" name="Rectangle 2"/>
          <p:cNvSpPr/>
          <p:nvPr/>
        </p:nvSpPr>
        <p:spPr>
          <a:xfrm>
            <a:off x="88900" y="2136339"/>
            <a:ext cx="9055100" cy="1477328"/>
          </a:xfrm>
          <a:prstGeom prst="rect">
            <a:avLst/>
          </a:prstGeom>
        </p:spPr>
        <p:txBody>
          <a:bodyPr wrap="square">
            <a:spAutoFit/>
          </a:bodyPr>
          <a:lstStyle/>
          <a:p>
            <a:r>
              <a:rPr lang="en-US" dirty="0"/>
              <a:t>Example: Multistage </a:t>
            </a:r>
            <a:r>
              <a:rPr lang="en-US" dirty="0" err="1"/>
              <a:t>sampling</a:t>
            </a:r>
            <a:r>
              <a:rPr lang="en-US" dirty="0" err="1">
                <a:solidFill>
                  <a:srgbClr val="0D405F"/>
                </a:solidFill>
                <a:latin typeface="Noto Sans"/>
              </a:rPr>
              <a:t>Instead</a:t>
            </a:r>
            <a:r>
              <a:rPr lang="en-US" dirty="0">
                <a:solidFill>
                  <a:srgbClr val="0D405F"/>
                </a:solidFill>
                <a:latin typeface="Noto Sans"/>
              </a:rPr>
              <a:t> of collecting data from every seventh-grader in the selected schools, you narrow down your sample in two additional stages:</a:t>
            </a:r>
          </a:p>
          <a:p>
            <a:pPr>
              <a:buFont typeface="+mj-lt"/>
              <a:buAutoNum type="arabicPeriod"/>
            </a:pPr>
            <a:r>
              <a:rPr lang="en-US" dirty="0">
                <a:solidFill>
                  <a:srgbClr val="0D405F"/>
                </a:solidFill>
                <a:latin typeface="Noto Sans"/>
              </a:rPr>
              <a:t>From each school, you randomly select a sample of seventh-grade classes.</a:t>
            </a:r>
          </a:p>
          <a:p>
            <a:pPr>
              <a:buFont typeface="+mj-lt"/>
              <a:buAutoNum type="arabicPeriod"/>
            </a:pPr>
            <a:r>
              <a:rPr lang="en-US" dirty="0">
                <a:solidFill>
                  <a:srgbClr val="0D405F"/>
                </a:solidFill>
                <a:latin typeface="Noto Sans"/>
              </a:rPr>
              <a:t>From within those classes, you randomly select a sample of students.</a:t>
            </a:r>
          </a:p>
          <a:p>
            <a:r>
              <a:rPr lang="en-US" dirty="0">
                <a:solidFill>
                  <a:srgbClr val="0D405F"/>
                </a:solidFill>
                <a:latin typeface="Noto Sans"/>
              </a:rPr>
              <a:t>The resulting sample is much smaller and therefore easier to collect data from.</a:t>
            </a:r>
            <a:endParaRPr lang="en-US" b="0" i="0" dirty="0">
              <a:solidFill>
                <a:srgbClr val="0D405F"/>
              </a:solidFill>
              <a:effectLst/>
              <a:latin typeface="Noto Sans"/>
            </a:endParaRPr>
          </a:p>
        </p:txBody>
      </p:sp>
    </p:spTree>
    <p:extLst>
      <p:ext uri="{BB962C8B-B14F-4D97-AF65-F5344CB8AC3E}">
        <p14:creationId xmlns:p14="http://schemas.microsoft.com/office/powerpoint/2010/main" val="22216623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800" y="647700"/>
            <a:ext cx="8585200" cy="1477328"/>
          </a:xfrm>
          <a:prstGeom prst="rect">
            <a:avLst/>
          </a:prstGeom>
        </p:spPr>
        <p:txBody>
          <a:bodyPr wrap="square">
            <a:spAutoFit/>
          </a:bodyPr>
          <a:lstStyle/>
          <a:p>
            <a:pPr algn="just"/>
            <a:r>
              <a:rPr lang="en-US" dirty="0">
                <a:solidFill>
                  <a:srgbClr val="000000"/>
                </a:solidFill>
                <a:latin typeface="Arial" panose="020B0604020202020204" pitchFamily="34" charset="0"/>
              </a:rPr>
              <a:t>A combination is a selection of all or part of a set of objects, without regard to the order in which objects are selected. For example, suppose we have a set of three letters: A, B, and C. we might ask how many ways we can select 2 letters from that set.</a:t>
            </a:r>
          </a:p>
          <a:p>
            <a:pPr algn="just"/>
            <a:r>
              <a:rPr lang="en-US" dirty="0">
                <a:solidFill>
                  <a:srgbClr val="000000"/>
                </a:solidFill>
                <a:latin typeface="Arial" panose="020B0604020202020204" pitchFamily="34" charset="0"/>
              </a:rPr>
              <a:t>Combination is defined and given by the following function:</a:t>
            </a:r>
            <a:endParaRPr lang="en-US" b="0" i="0" dirty="0">
              <a:solidFill>
                <a:srgbClr val="000000"/>
              </a:solidFill>
              <a:effectLst/>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075" y="2800188"/>
            <a:ext cx="6388226" cy="2324424"/>
          </a:xfrm>
          <a:prstGeom prst="rect">
            <a:avLst/>
          </a:prstGeom>
        </p:spPr>
      </p:pic>
    </p:spTree>
    <p:extLst>
      <p:ext uri="{BB962C8B-B14F-4D97-AF65-F5344CB8AC3E}">
        <p14:creationId xmlns:p14="http://schemas.microsoft.com/office/powerpoint/2010/main" val="426109274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300" y="0"/>
            <a:ext cx="8204200" cy="646331"/>
          </a:xfrm>
          <a:prstGeom prst="rect">
            <a:avLst/>
          </a:prstGeom>
        </p:spPr>
        <p:txBody>
          <a:bodyPr wrap="square">
            <a:spAutoFit/>
          </a:bodyPr>
          <a:lstStyle/>
          <a:p>
            <a:r>
              <a:rPr lang="en-US" dirty="0">
                <a:solidFill>
                  <a:srgbClr val="000000"/>
                </a:solidFill>
                <a:latin typeface="Arial" panose="020B0604020202020204" pitchFamily="34" charset="0"/>
              </a:rPr>
              <a:t>How many different groups of 10 students can a teacher select from her classroom of 15 students?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075" y="2800188"/>
            <a:ext cx="6388226" cy="2324424"/>
          </a:xfrm>
          <a:prstGeom prst="rect">
            <a:avLst/>
          </a:prstGeom>
        </p:spPr>
      </p:pic>
    </p:spTree>
    <p:extLst>
      <p:ext uri="{BB962C8B-B14F-4D97-AF65-F5344CB8AC3E}">
        <p14:creationId xmlns:p14="http://schemas.microsoft.com/office/powerpoint/2010/main" val="7915766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00" y="254000"/>
            <a:ext cx="8966200" cy="2031325"/>
          </a:xfrm>
          <a:prstGeom prst="rect">
            <a:avLst/>
          </a:prstGeom>
        </p:spPr>
        <p:txBody>
          <a:bodyPr wrap="square">
            <a:spAutoFit/>
          </a:bodyPr>
          <a:lstStyle/>
          <a:p>
            <a:pPr algn="just"/>
            <a:r>
              <a:rPr lang="en-US" dirty="0">
                <a:solidFill>
                  <a:srgbClr val="000000"/>
                </a:solidFill>
                <a:latin typeface="Arial" panose="020B0604020202020204" pitchFamily="34" charset="0"/>
              </a:rPr>
              <a:t>Step 1: Determine whether the question pertains to permutations or combinations. Since changing the order of the selected students would not create a new group, this is a combinations problem.</a:t>
            </a:r>
          </a:p>
          <a:p>
            <a:pPr algn="just"/>
            <a:r>
              <a:rPr lang="en-US" dirty="0">
                <a:solidFill>
                  <a:srgbClr val="000000"/>
                </a:solidFill>
                <a:latin typeface="Arial" panose="020B0604020202020204" pitchFamily="34" charset="0"/>
              </a:rPr>
              <a:t>Step 2: Determine n and r</a:t>
            </a:r>
          </a:p>
          <a:p>
            <a:pPr algn="just"/>
            <a:r>
              <a:rPr lang="en-US" dirty="0">
                <a:solidFill>
                  <a:srgbClr val="000000"/>
                </a:solidFill>
                <a:latin typeface="Arial" panose="020B0604020202020204" pitchFamily="34" charset="0"/>
              </a:rPr>
              <a:t>n = 15 since the teacher is choosing from 15 students.</a:t>
            </a:r>
          </a:p>
          <a:p>
            <a:pPr algn="just"/>
            <a:r>
              <a:rPr lang="en-US" dirty="0">
                <a:solidFill>
                  <a:srgbClr val="000000"/>
                </a:solidFill>
                <a:latin typeface="Arial" panose="020B0604020202020204" pitchFamily="34" charset="0"/>
              </a:rPr>
              <a:t>r = 10 since the teacher is selecting 10 students.</a:t>
            </a:r>
          </a:p>
          <a:p>
            <a:pPr algn="just"/>
            <a:r>
              <a:rPr lang="en-US" dirty="0">
                <a:solidFill>
                  <a:srgbClr val="000000"/>
                </a:solidFill>
                <a:latin typeface="Arial" panose="020B0604020202020204" pitchFamily="34" charset="0"/>
              </a:rPr>
              <a:t>Step 3: Apply the formula</a:t>
            </a:r>
            <a:endParaRPr lang="en-US" b="0" i="0" dirty="0">
              <a:solidFill>
                <a:srgbClr val="000000"/>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0" y="2779487"/>
            <a:ext cx="5743967" cy="3229426"/>
          </a:xfrm>
          <a:prstGeom prst="rect">
            <a:avLst/>
          </a:prstGeom>
        </p:spPr>
      </p:pic>
    </p:spTree>
    <p:extLst>
      <p:ext uri="{BB962C8B-B14F-4D97-AF65-F5344CB8AC3E}">
        <p14:creationId xmlns:p14="http://schemas.microsoft.com/office/powerpoint/2010/main" val="40084704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800" y="520701"/>
            <a:ext cx="8737600" cy="369332"/>
          </a:xfrm>
          <a:prstGeom prst="rect">
            <a:avLst/>
          </a:prstGeom>
        </p:spPr>
        <p:txBody>
          <a:bodyPr wrap="square">
            <a:spAutoFit/>
          </a:bodyPr>
          <a:lstStyle/>
          <a:p>
            <a:r>
              <a:rPr lang="en-US" dirty="0">
                <a:solidFill>
                  <a:srgbClr val="000000"/>
                </a:solidFill>
                <a:latin typeface="Arial" panose="020B0604020202020204" pitchFamily="34" charset="0"/>
              </a:rPr>
              <a:t>How many different groups of 8</a:t>
            </a:r>
            <a:r>
              <a:rPr lang="en-US" dirty="0" smtClean="0">
                <a:solidFill>
                  <a:srgbClr val="000000"/>
                </a:solidFill>
                <a:latin typeface="Arial" panose="020B0604020202020204" pitchFamily="34" charset="0"/>
              </a:rPr>
              <a:t> player select </a:t>
            </a:r>
            <a:r>
              <a:rPr lang="en-US" dirty="0">
                <a:solidFill>
                  <a:srgbClr val="000000"/>
                </a:solidFill>
                <a:latin typeface="Arial" panose="020B0604020202020204" pitchFamily="34" charset="0"/>
              </a:rPr>
              <a:t>from her </a:t>
            </a:r>
            <a:r>
              <a:rPr lang="en-US" dirty="0" smtClean="0">
                <a:solidFill>
                  <a:srgbClr val="000000"/>
                </a:solidFill>
                <a:latin typeface="Arial" panose="020B0604020202020204" pitchFamily="34" charset="0"/>
              </a:rPr>
              <a:t>team of 18 players?</a:t>
            </a:r>
            <a:endParaRPr lang="en-IN" dirty="0"/>
          </a:p>
        </p:txBody>
      </p:sp>
    </p:spTree>
    <p:extLst>
      <p:ext uri="{BB962C8B-B14F-4D97-AF65-F5344CB8AC3E}">
        <p14:creationId xmlns:p14="http://schemas.microsoft.com/office/powerpoint/2010/main" val="26306256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Combination with replacement</a:t>
            </a:r>
            <a:br>
              <a:rPr lang="en-IN" dirty="0"/>
            </a:br>
            <a:r>
              <a:rPr lang="en-IN" dirty="0"/>
              <a:t/>
            </a:r>
            <a:br>
              <a:rPr lang="en-IN" dirty="0"/>
            </a:br>
            <a:endParaRPr lang="en-IN" dirty="0"/>
          </a:p>
        </p:txBody>
      </p:sp>
      <p:sp>
        <p:nvSpPr>
          <p:cNvPr id="3" name="Content Placeholder 2"/>
          <p:cNvSpPr>
            <a:spLocks noGrp="1"/>
          </p:cNvSpPr>
          <p:nvPr>
            <p:ph idx="1"/>
          </p:nvPr>
        </p:nvSpPr>
        <p:spPr>
          <a:xfrm>
            <a:off x="1066800" y="1825625"/>
            <a:ext cx="10287000" cy="2009775"/>
          </a:xfrm>
        </p:spPr>
        <p:txBody>
          <a:bodyPr/>
          <a:lstStyle/>
          <a:p>
            <a:r>
              <a:rPr lang="en-US" dirty="0">
                <a:solidFill>
                  <a:schemeClr val="accent1">
                    <a:lumMod val="50000"/>
                  </a:schemeClr>
                </a:solidFill>
              </a:rPr>
              <a:t>Each of several possible ways in which a set or number of things can be ordered or arranged is called permutation Combination with replacement in probability is selecting an object from an unordered list multiple times.</a:t>
            </a:r>
            <a:endParaRPr lang="en-IN"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4886" y="3247824"/>
            <a:ext cx="4677428" cy="2876951"/>
          </a:xfrm>
          <a:prstGeom prst="rect">
            <a:avLst/>
          </a:prstGeom>
        </p:spPr>
      </p:pic>
    </p:spTree>
    <p:extLst>
      <p:ext uri="{BB962C8B-B14F-4D97-AF65-F5344CB8AC3E}">
        <p14:creationId xmlns:p14="http://schemas.microsoft.com/office/powerpoint/2010/main" val="8056148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 y="1934918"/>
            <a:ext cx="8517410" cy="3496163"/>
          </a:xfrm>
          <a:prstGeom prst="rect">
            <a:avLst/>
          </a:prstGeom>
        </p:spPr>
      </p:pic>
    </p:spTree>
    <p:extLst>
      <p:ext uri="{BB962C8B-B14F-4D97-AF65-F5344CB8AC3E}">
        <p14:creationId xmlns:p14="http://schemas.microsoft.com/office/powerpoint/2010/main" val="10141757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Continuous Uniform Distribution</a:t>
            </a:r>
            <a:br>
              <a:rPr lang="en-IN" dirty="0"/>
            </a:br>
            <a:endParaRPr lang="en-IN" dirty="0"/>
          </a:p>
        </p:txBody>
      </p:sp>
      <p:sp>
        <p:nvSpPr>
          <p:cNvPr id="3" name="Content Placeholder 2"/>
          <p:cNvSpPr>
            <a:spLocks noGrp="1"/>
          </p:cNvSpPr>
          <p:nvPr>
            <p:ph idx="1"/>
          </p:nvPr>
        </p:nvSpPr>
        <p:spPr/>
        <p:txBody>
          <a:bodyPr/>
          <a:lstStyle/>
          <a:p>
            <a:r>
              <a:rPr lang="en-US" dirty="0"/>
              <a:t>The continuous uniform distribution is the probability distribution of random number selection from the continuous interval between a and b. Its density function is defined by the following. Here is a graph of the continuous uniform distribution with a = 1, b = 3</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279" y="4189299"/>
            <a:ext cx="6744641" cy="1629002"/>
          </a:xfrm>
          <a:prstGeom prst="rect">
            <a:avLst/>
          </a:prstGeom>
        </p:spPr>
      </p:pic>
    </p:spTree>
    <p:extLst>
      <p:ext uri="{BB962C8B-B14F-4D97-AF65-F5344CB8AC3E}">
        <p14:creationId xmlns:p14="http://schemas.microsoft.com/office/powerpoint/2010/main" val="686374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4227</Words>
  <Application>Microsoft Office PowerPoint</Application>
  <PresentationFormat>Widescreen</PresentationFormat>
  <Paragraphs>712</Paragraphs>
  <Slides>151</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151</vt:i4>
      </vt:variant>
    </vt:vector>
  </HeadingPairs>
  <TitlesOfParts>
    <vt:vector size="173" baseType="lpstr">
      <vt:lpstr>Algerian</vt:lpstr>
      <vt:lpstr>Arial</vt:lpstr>
      <vt:lpstr>Cabin-semi-bold</vt:lpstr>
      <vt:lpstr>Calibri</vt:lpstr>
      <vt:lpstr>Calibri Light</vt:lpstr>
      <vt:lpstr>Circular-Bold</vt:lpstr>
      <vt:lpstr>Consolas</vt:lpstr>
      <vt:lpstr>Helvetica</vt:lpstr>
      <vt:lpstr>helvetica neue</vt:lpstr>
      <vt:lpstr>helvetica neue</vt:lpstr>
      <vt:lpstr>inherit</vt:lpstr>
      <vt:lpstr>Lato</vt:lpstr>
      <vt:lpstr>MathJax_Main</vt:lpstr>
      <vt:lpstr>MathJax_Math-italic</vt:lpstr>
      <vt:lpstr>Montserrat</vt:lpstr>
      <vt:lpstr>Noto Sans</vt:lpstr>
      <vt:lpstr>Open Sans</vt:lpstr>
      <vt:lpstr>Roboto</vt:lpstr>
      <vt:lpstr>Roboto</vt:lpstr>
      <vt:lpstr>SourceSansPro</vt:lpstr>
      <vt:lpstr>urw-din</vt:lpstr>
      <vt:lpstr>Office Theme</vt:lpstr>
      <vt:lpstr>STATISTICS</vt:lpstr>
      <vt:lpstr>Analysis of Variance </vt:lpstr>
      <vt:lpstr>Types of ANOVA </vt:lpstr>
      <vt:lpstr>PowerPoint Presentation</vt:lpstr>
      <vt:lpstr>PowerPoint Presentation</vt:lpstr>
      <vt:lpstr>ANOVA Test Procedure </vt:lpstr>
      <vt:lpstr>Terminologies in ANOVA Test </vt:lpstr>
      <vt:lpstr>PowerPoint Presentation</vt:lpstr>
      <vt:lpstr>PowerPoint Presentation</vt:lpstr>
      <vt:lpstr>PowerPoint Presentation</vt:lpstr>
      <vt:lpstr>PowerPoint Presentation</vt:lpstr>
      <vt:lpstr>PowerPoint Presentation</vt:lpstr>
      <vt:lpstr>PowerPoint Presentation</vt:lpstr>
      <vt:lpstr>ANOVA TEST EXAMPLE</vt:lpstr>
      <vt:lpstr>PowerPoint Presentation</vt:lpstr>
      <vt:lpstr>PowerPoint Presentation</vt:lpstr>
      <vt:lpstr>PowerPoint Presentation</vt:lpstr>
      <vt:lpstr>PowerPoint Presentation</vt:lpstr>
      <vt:lpstr>PowerPoint Presentation</vt:lpstr>
      <vt:lpstr>         Statistics - Arithmetic Mean</vt:lpstr>
      <vt:lpstr>                          Data Series </vt:lpstr>
      <vt:lpstr>PowerPoint Presentation</vt:lpstr>
      <vt:lpstr>    Statistics - Arithmetic Median</vt:lpstr>
      <vt:lpstr>         Statistics - Arithmetic Mode </vt:lpstr>
      <vt:lpstr>               Statistics - Arithmetic Range </vt:lpstr>
      <vt:lpstr>PowerPoint Presentation</vt:lpstr>
      <vt:lpstr>PowerPoint Presentation</vt:lpstr>
      <vt:lpstr>PowerPoint Presentation</vt:lpstr>
      <vt:lpstr>Formula </vt:lpstr>
      <vt:lpstr>Problem Statement:</vt:lpstr>
      <vt:lpstr>PowerPoint Presentation</vt:lpstr>
      <vt:lpstr>PowerPoint Presentation</vt:lpstr>
      <vt:lpstr>PowerPoint Presentation</vt:lpstr>
      <vt:lpstr>What is Probability? </vt:lpstr>
      <vt:lpstr>discrete probability distribution </vt:lpstr>
      <vt:lpstr>Statistics - Binomial Distribution  </vt:lpstr>
      <vt:lpstr>PowerPoint Presentation</vt:lpstr>
      <vt:lpstr>PowerPoint Presentation</vt:lpstr>
      <vt:lpstr>PowerPoint Presentation</vt:lpstr>
      <vt:lpstr>PowerPoint Presentation</vt:lpstr>
      <vt:lpstr>PowerPoint Presentation</vt:lpstr>
      <vt:lpstr>Python – Binomial Distribution</vt:lpstr>
      <vt:lpstr>PowerPoint Presentation</vt:lpstr>
      <vt:lpstr>Approach</vt:lpstr>
      <vt:lpstr>PowerPoint Presentation</vt:lpstr>
      <vt:lpstr>PowerPoint Presentation</vt:lpstr>
      <vt:lpstr>What Is a Poisson Distribution?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Understanding the Central Limit Theorem (CLT) </vt:lpstr>
      <vt:lpstr>PowerPoint Presentation</vt:lpstr>
      <vt:lpstr>Central Limit Theorem </vt:lpstr>
      <vt:lpstr>examples</vt:lpstr>
      <vt:lpstr>PowerPoint Presentation</vt:lpstr>
      <vt:lpstr>PowerPoint Presentation</vt:lpstr>
      <vt:lpstr>PowerPoint Presentation</vt:lpstr>
      <vt:lpstr>PowerPoint Presentation</vt:lpstr>
      <vt:lpstr>Chi-square distribution</vt:lpstr>
      <vt:lpstr>PowerPoint Presentation</vt:lpstr>
      <vt:lpstr>PowerPoint Presentation</vt:lpstr>
      <vt:lpstr>PowerPoint Presentation</vt:lpstr>
      <vt:lpstr>When to Use a Chi-Square Test </vt:lpstr>
      <vt:lpstr>Python – Pearson’s Chi-Square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Combination with replacement  </vt:lpstr>
      <vt:lpstr>PowerPoint Presentation</vt:lpstr>
      <vt:lpstr>Continuous Uniform Distribution </vt:lpstr>
      <vt:lpstr>PowerPoint Presentation</vt:lpstr>
      <vt:lpstr>PowerPoint Presentation</vt:lpstr>
      <vt:lpstr>PowerPoint Presentation</vt:lpstr>
      <vt:lpstr>PowerPoint Presentation</vt:lpstr>
      <vt:lpstr>PowerPoint Presentation</vt:lpstr>
      <vt:lpstr>Cumulative Frequency</vt:lpstr>
      <vt:lpstr>PowerPoint Presentation</vt:lpstr>
      <vt:lpstr>PowerPoint Presentation</vt:lpstr>
      <vt:lpstr>PowerPoint Presentation</vt:lpstr>
      <vt:lpstr>Coefficient of Variation (CV)  </vt:lpstr>
      <vt:lpstr>PowerPoint Presentation</vt:lpstr>
      <vt:lpstr>Coefficient of Variation Formula </vt:lpstr>
      <vt:lpstr>PowerPoint Presentation</vt:lpstr>
      <vt:lpstr>PowerPoint Presentation</vt:lpstr>
      <vt:lpstr>PowerPoint Presentation</vt:lpstr>
      <vt:lpstr>PowerPoint Presentation</vt:lpstr>
      <vt:lpstr>Stock investment?</vt:lpstr>
      <vt:lpstr>PowerPoint Presentation</vt:lpstr>
      <vt:lpstr>Bond investment?</vt:lpstr>
      <vt:lpstr>PowerPoint Presentation</vt:lpstr>
      <vt:lpstr>Bond investment? </vt:lpstr>
      <vt:lpstr>PowerPoint Presentation</vt:lpstr>
      <vt:lpstr>Correlation Co-efficient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Cumulative Poisson Distribution </vt:lpstr>
      <vt:lpstr>PowerPoint Presentation</vt:lpstr>
      <vt:lpstr>PowerPoint Presentation</vt:lpstr>
      <vt:lpstr>PowerPoint Presentation</vt:lpstr>
      <vt:lpstr>PowerPoint Presentation</vt:lpstr>
      <vt:lpstr>Data Patterns</vt:lpstr>
      <vt:lpstr>Center </vt:lpstr>
      <vt:lpstr>Spread </vt:lpstr>
      <vt:lpstr>Shape </vt:lpstr>
      <vt:lpstr>Deciles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 between anova and chi-square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Admin</dc:creator>
  <cp:lastModifiedBy>Admin</cp:lastModifiedBy>
  <cp:revision>173</cp:revision>
  <dcterms:created xsi:type="dcterms:W3CDTF">2021-04-29T13:52:11Z</dcterms:created>
  <dcterms:modified xsi:type="dcterms:W3CDTF">2021-05-07T17:02:54Z</dcterms:modified>
</cp:coreProperties>
</file>