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4630400" cy="8229600"/>
  <p:notesSz cx="8229600" cy="14630400"/>
  <p:embeddedFontLst>
    <p:embeddedFont>
      <p:font typeface="Inconsolata"/>
      <p:regular r:id="rId9"/>
    </p:embeddedFont>
    <p:embeddedFont>
      <p:font typeface="Inconsolata"/>
      <p:regular r:id="rId10"/>
    </p:embeddedFont>
    <p:embeddedFont>
      <p:font typeface="Fira Sans"/>
      <p:regular r:id="rId11"/>
    </p:embeddedFont>
    <p:embeddedFont>
      <p:font typeface="Fira Sans"/>
      <p:regular r:id="rId12"/>
    </p:embeddedFont>
    <p:embeddedFont>
      <p:font typeface="Fira Sans"/>
      <p:regular r:id="rId13"/>
    </p:embeddedFont>
    <p:embeddedFont>
      <p:font typeface="Fira Sans"/>
      <p:regular r:id="rId14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font" Target="fonts/font2.fntdata"/><Relationship Id="rId11" Type="http://schemas.openxmlformats.org/officeDocument/2006/relationships/font" Target="fonts/font3.fntdata"/><Relationship Id="rId12" Type="http://schemas.openxmlformats.org/officeDocument/2006/relationships/font" Target="fonts/font4.fntdata"/><Relationship Id="rId13" Type="http://schemas.openxmlformats.org/officeDocument/2006/relationships/font" Target="fonts/font5.fntdata"/><Relationship Id="rId14" Type="http://schemas.openxmlformats.org/officeDocument/2006/relationships/font" Target="fonts/font6.fntdata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font" Target="fonts/font1.fntdata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png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625691"/>
            <a:ext cx="10172343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7700"/>
              </a:lnSpc>
              <a:buNone/>
            </a:pPr>
            <a:r>
              <a:rPr lang="en-US" sz="1800" b="1" dirty="0">
                <a:solidFill>
                  <a:srgbClr val="0066CC"/>
                </a:solidFill>
                <a:latin typeface="Segoe UI" pitchFamily="34" charset="0"/>
                <a:ea typeface="Inconsolata Bold" pitchFamily="34" charset="-122"/>
                <a:cs typeface="Inconsolata Bold" pitchFamily="34" charset="-120"/>
              </a:rPr>
              <a:t>Project Manager Case Study</a:t>
            </a:r>
            <a:endParaRPr lang="en-US" sz="61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1999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1800" b="1" dirty="0">
                <a:solidFill>
                  <a:srgbClr val="0066CC"/>
                </a:solidFill>
                <a:latin typeface="Segoe UI" pitchFamily="34" charset="0"/>
                <a:ea typeface="Inconsolata Bold" pitchFamily="34" charset="-122"/>
                <a:cs typeface="Inconsolata Bold" pitchFamily="34" charset="-120"/>
              </a:rPr>
              <a:t>Project Details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08240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800" dirty="0">
                <a:solidFill>
                  <a:srgbClr val="0066CC"/>
                </a:solidFill>
                <a:latin typeface="Segoe UI" pitchFamily="34" charset="0"/>
                <a:ea typeface="Fira Sans" pitchFamily="34" charset="-122"/>
                <a:cs typeface="Fira Sans" pitchFamily="34" charset="-120"/>
              </a:rPr>
              <a:t>Strategic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252460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800" dirty="0">
                <a:solidFill>
                  <a:srgbClr val="0066CC"/>
                </a:solidFill>
                <a:latin typeface="Segoe UI" pitchFamily="34" charset="0"/>
                <a:ea typeface="Fira Sans" pitchFamily="34" charset="-122"/>
                <a:cs typeface="Fira Sans" pitchFamily="34" charset="-120"/>
              </a:rPr>
              <a:t>Digitize and automate the procurement process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296679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800" dirty="0">
                <a:solidFill>
                  <a:srgbClr val="0066CC"/>
                </a:solidFill>
                <a:latin typeface="Segoe UI" pitchFamily="34" charset="0"/>
                <a:ea typeface="Fira Sans" pitchFamily="34" charset="-122"/>
                <a:cs typeface="Fira Sans" pitchFamily="34" charset="-120"/>
              </a:rPr>
              <a:t>Client segment - Enterprise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340899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800" dirty="0">
                <a:solidFill>
                  <a:srgbClr val="0066CC"/>
                </a:solidFill>
                <a:latin typeface="Segoe UI" pitchFamily="34" charset="0"/>
                <a:ea typeface="Fira Sans" pitchFamily="34" charset="-122"/>
                <a:cs typeface="Fira Sans" pitchFamily="34" charset="-120"/>
              </a:rPr>
              <a:t>8 - 10 manual forms to digitize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385119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800" dirty="0">
                <a:solidFill>
                  <a:srgbClr val="0066CC"/>
                </a:solidFill>
                <a:latin typeface="Segoe UI" pitchFamily="34" charset="0"/>
                <a:ea typeface="Fira Sans" pitchFamily="34" charset="-122"/>
                <a:cs typeface="Fira Sans" pitchFamily="34" charset="-120"/>
              </a:rPr>
              <a:t>Iterative internal approval workflow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429339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800" dirty="0">
                <a:solidFill>
                  <a:srgbClr val="0066CC"/>
                </a:solidFill>
                <a:latin typeface="Segoe UI" pitchFamily="34" charset="0"/>
                <a:ea typeface="Fira Sans" pitchFamily="34" charset="-122"/>
                <a:cs typeface="Fira Sans" pitchFamily="34" charset="-120"/>
              </a:rPr>
              <a:t>Value add to client - efficiency, reduce the turnaround time, bring in transparency to review process to senior management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473559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800" dirty="0">
                <a:solidFill>
                  <a:srgbClr val="0066CC"/>
                </a:solidFill>
                <a:latin typeface="Segoe UI" pitchFamily="34" charset="0"/>
                <a:ea typeface="Fira Sans" pitchFamily="34" charset="-122"/>
                <a:cs typeface="Fira Sans" pitchFamily="34" charset="-120"/>
              </a:rPr>
              <a:t>Value add to consulting org - due to impact of the project will lead to more engagements with the client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517779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800" dirty="0">
                <a:solidFill>
                  <a:srgbClr val="0066CC"/>
                </a:solidFill>
                <a:latin typeface="Segoe UI" pitchFamily="34" charset="0"/>
                <a:ea typeface="Fira Sans" pitchFamily="34" charset="-122"/>
                <a:cs typeface="Fira Sans" pitchFamily="34" charset="-120"/>
              </a:rPr>
              <a:t>Tools and Technologies used to deliver - Microsoft Power Platform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561998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800" dirty="0">
                <a:solidFill>
                  <a:srgbClr val="0066CC"/>
                </a:solidFill>
                <a:latin typeface="Segoe UI" pitchFamily="34" charset="0"/>
                <a:ea typeface="Fira Sans" pitchFamily="34" charset="-122"/>
                <a:cs typeface="Fira Sans" pitchFamily="34" charset="-120"/>
              </a:rPr>
              <a:t>Delivery teams - geographically disperse, remote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3790" y="606218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800" dirty="0">
                <a:solidFill>
                  <a:srgbClr val="0066CC"/>
                </a:solidFill>
                <a:latin typeface="Segoe UI" pitchFamily="34" charset="0"/>
                <a:ea typeface="Fira Sans" pitchFamily="34" charset="-122"/>
                <a:cs typeface="Fira Sans" pitchFamily="34" charset="-120"/>
              </a:rPr>
              <a:t>Estimates at pre sales stage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93790" y="650438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800" dirty="0">
                <a:solidFill>
                  <a:srgbClr val="0066CC"/>
                </a:solidFill>
                <a:latin typeface="Segoe UI" pitchFamily="34" charset="0"/>
                <a:ea typeface="Fira Sans" pitchFamily="34" charset="-122"/>
                <a:cs typeface="Fira Sans" pitchFamily="34" charset="-120"/>
              </a:rPr>
              <a:t>Delivery - 16 weeks, Hypercare - 2 weeks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93790" y="694658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800" dirty="0">
                <a:solidFill>
                  <a:srgbClr val="0066CC"/>
                </a:solidFill>
                <a:latin typeface="Segoe UI" pitchFamily="34" charset="0"/>
                <a:ea typeface="Fira Sans" pitchFamily="34" charset="-122"/>
                <a:cs typeface="Fira Sans" pitchFamily="34" charset="-120"/>
              </a:rPr>
              <a:t>Revenue - $150K, Costs - $75000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2025-04-04T07:20:38Z</dcterms:created>
  <dcterms:modified xsi:type="dcterms:W3CDTF">2025-04-04T07:20:38Z</dcterms:modified>
</cp:coreProperties>
</file>