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Hello Everyone, we are team 8 and today we are presenting before you our product ‘Ask.Me’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ffeea108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
        <p:nvSpPr>
          <p:cNvPr id="99" name="Google Shape;99;g7ffeea108f_1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ffeea108f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
        <p:nvSpPr>
          <p:cNvPr id="106" name="Google Shape;106;g7ffeea108f_2_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ffeea108f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
        <p:nvSpPr>
          <p:cNvPr id="113" name="Google Shape;113;g7ffeea108f_3_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ffeea108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1" marL="0" rtl="0" algn="l">
              <a:spcBef>
                <a:spcPts val="0"/>
              </a:spcBef>
              <a:spcAft>
                <a:spcPts val="0"/>
              </a:spcAft>
              <a:buClr>
                <a:schemeClr val="dk1"/>
              </a:buClr>
              <a:buSzPts val="2000"/>
              <a:buFont typeface="Arial"/>
              <a:buNone/>
            </a:pPr>
            <a:r>
              <a:rPr b="1" lang="en-US" sz="1800"/>
              <a:t>@Gongpu</a:t>
            </a:r>
            <a:endParaRPr b="1" sz="1800"/>
          </a:p>
          <a:p>
            <a:pPr indent="0" lvl="1" marL="0" rtl="0" algn="l">
              <a:spcBef>
                <a:spcPts val="0"/>
              </a:spcBef>
              <a:spcAft>
                <a:spcPts val="0"/>
              </a:spcAft>
              <a:buClr>
                <a:schemeClr val="dk1"/>
              </a:buClr>
              <a:buSzPts val="2000"/>
              <a:buFont typeface="Arial"/>
              <a:buNone/>
            </a:pPr>
            <a:r>
              <a:t/>
            </a:r>
            <a:endParaRPr b="1" sz="1800"/>
          </a:p>
          <a:p>
            <a:pPr indent="0" lvl="1" marL="0" rtl="0" algn="l">
              <a:spcBef>
                <a:spcPts val="0"/>
              </a:spcBef>
              <a:spcAft>
                <a:spcPts val="0"/>
              </a:spcAft>
              <a:buClr>
                <a:schemeClr val="dk1"/>
              </a:buClr>
              <a:buSzPts val="2000"/>
              <a:buFont typeface="Arial"/>
              <a:buNone/>
            </a:pPr>
            <a:r>
              <a:rPr b="1" lang="en-US" sz="1800"/>
              <a:t>We maintained an excellent API Documentation and we will show it to you later.</a:t>
            </a:r>
            <a:endParaRPr b="1" sz="1800"/>
          </a:p>
        </p:txBody>
      </p:sp>
      <p:sp>
        <p:nvSpPr>
          <p:cNvPr id="120" name="Google Shape;120;g7ffeea108f_2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ffeea108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u="sng"/>
              <a:t>Problem:</a:t>
            </a:r>
            <a:endParaRPr b="1" u="sng"/>
          </a:p>
          <a:p>
            <a:pPr indent="0" lvl="0" marL="0" rtl="0" algn="just">
              <a:lnSpc>
                <a:spcPct val="115000"/>
              </a:lnSpc>
              <a:spcBef>
                <a:spcPts val="0"/>
              </a:spcBef>
              <a:spcAft>
                <a:spcPts val="0"/>
              </a:spcAft>
              <a:buClr>
                <a:schemeClr val="dk1"/>
              </a:buClr>
              <a:buSzPts val="1100"/>
              <a:buFont typeface="Arial"/>
              <a:buNone/>
            </a:pPr>
            <a:r>
              <a:rPr lang="en-US"/>
              <a:t>One feature is that we need to give the user an option to reset the signup form or to save the signup form so that he can undo the last saved state.</a:t>
            </a:r>
            <a:endParaRPr/>
          </a:p>
          <a:p>
            <a:pPr indent="0" lvl="0" marL="0" rtl="0" algn="just">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b="1" lang="en-US" u="sng"/>
              <a:t>Solution:</a:t>
            </a:r>
            <a:endParaRPr b="1" u="sng"/>
          </a:p>
          <a:p>
            <a:pPr indent="0" lvl="0" marL="0" rtl="0" algn="just">
              <a:lnSpc>
                <a:spcPct val="115000"/>
              </a:lnSpc>
              <a:spcBef>
                <a:spcPts val="0"/>
              </a:spcBef>
              <a:spcAft>
                <a:spcPts val="0"/>
              </a:spcAft>
              <a:buClr>
                <a:schemeClr val="dk1"/>
              </a:buClr>
              <a:buSzPts val="1100"/>
              <a:buFont typeface="Arial"/>
              <a:buNone/>
            </a:pPr>
            <a:r>
              <a:rPr lang="en-US"/>
              <a:t>Here, we can make use of the Memento pattern. First the state of Signup Form is saved so that the user can reset the form. With it, we can also provide options for the user to save the form.</a:t>
            </a:r>
            <a:endParaRPr/>
          </a:p>
          <a:p>
            <a:pPr indent="0" lvl="0" marL="0" rtl="0" algn="just">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b="1" lang="en-US" u="sng"/>
              <a:t>Implementation</a:t>
            </a:r>
            <a:endParaRPr b="1" u="sng"/>
          </a:p>
          <a:p>
            <a:pPr indent="0" lvl="0" marL="0" rtl="0" algn="just">
              <a:lnSpc>
                <a:spcPct val="115000"/>
              </a:lnSpc>
              <a:spcBef>
                <a:spcPts val="0"/>
              </a:spcBef>
              <a:spcAft>
                <a:spcPts val="0"/>
              </a:spcAft>
              <a:buClr>
                <a:schemeClr val="dk1"/>
              </a:buClr>
              <a:buSzPts val="1100"/>
              <a:buFont typeface="Arial"/>
              <a:buNone/>
            </a:pPr>
            <a:r>
              <a:rPr lang="en-US"/>
              <a:t>We have created 3 classes </a:t>
            </a:r>
            <a:endParaRPr/>
          </a:p>
          <a:p>
            <a:pPr indent="-298450" lvl="0" marL="914400" rtl="0" algn="just">
              <a:lnSpc>
                <a:spcPct val="115000"/>
              </a:lnSpc>
              <a:spcBef>
                <a:spcPts val="0"/>
              </a:spcBef>
              <a:spcAft>
                <a:spcPts val="0"/>
              </a:spcAft>
              <a:buClr>
                <a:schemeClr val="dk1"/>
              </a:buClr>
              <a:buSzPts val="1100"/>
              <a:buAutoNum type="arabicPeriod"/>
            </a:pPr>
            <a:r>
              <a:rPr i="1" lang="en-US"/>
              <a:t>Memento </a:t>
            </a:r>
            <a:r>
              <a:rPr lang="en-US"/>
              <a:t>-&gt; stores the state of the signup form</a:t>
            </a:r>
            <a:endParaRPr/>
          </a:p>
          <a:p>
            <a:pPr indent="-298450" lvl="0" marL="914400" rtl="0" algn="just">
              <a:lnSpc>
                <a:spcPct val="115000"/>
              </a:lnSpc>
              <a:spcBef>
                <a:spcPts val="0"/>
              </a:spcBef>
              <a:spcAft>
                <a:spcPts val="0"/>
              </a:spcAft>
              <a:buClr>
                <a:schemeClr val="dk1"/>
              </a:buClr>
              <a:buSzPts val="1100"/>
              <a:buAutoNum type="arabicPeriod"/>
            </a:pPr>
            <a:r>
              <a:rPr i="1" lang="en-US"/>
              <a:t>Originator </a:t>
            </a:r>
            <a:r>
              <a:rPr lang="en-US"/>
              <a:t>-&gt; Creates the memento object</a:t>
            </a:r>
            <a:endParaRPr/>
          </a:p>
          <a:p>
            <a:pPr indent="-298450" lvl="0" marL="914400" rtl="0" algn="just">
              <a:lnSpc>
                <a:spcPct val="115000"/>
              </a:lnSpc>
              <a:spcBef>
                <a:spcPts val="0"/>
              </a:spcBef>
              <a:spcAft>
                <a:spcPts val="0"/>
              </a:spcAft>
              <a:buClr>
                <a:schemeClr val="dk1"/>
              </a:buClr>
              <a:buSzPts val="1100"/>
              <a:buAutoNum type="arabicPeriod"/>
            </a:pPr>
            <a:r>
              <a:rPr i="1" lang="en-US"/>
              <a:t>Caretaker </a:t>
            </a:r>
            <a:r>
              <a:rPr lang="en-US"/>
              <a:t>-&gt; Keeps the track of all the Mementos created</a:t>
            </a:r>
            <a:endParaRPr/>
          </a:p>
          <a:p>
            <a:pPr indent="0" lvl="0" marL="0" rtl="0" algn="just">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lang="en-US"/>
              <a:t>The initial state of the form with some default values is stored using Memento Design Pattern. Whenever the user clicks on the reset button the initial state is restored. </a:t>
            </a:r>
            <a:endParaRPr/>
          </a:p>
          <a:p>
            <a:pPr indent="0" lvl="0" marL="0" rtl="0" algn="l">
              <a:spcBef>
                <a:spcPts val="0"/>
              </a:spcBef>
              <a:spcAft>
                <a:spcPts val="0"/>
              </a:spcAft>
              <a:buNone/>
            </a:pPr>
            <a:r>
              <a:t/>
            </a:r>
            <a:endParaRPr/>
          </a:p>
        </p:txBody>
      </p:sp>
      <p:sp>
        <p:nvSpPr>
          <p:cNvPr id="127" name="Google Shape;127;g7ffeea108f_2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ffeea108f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To reduce the IO footprint of database access, we use the flyweight pattern to cache posts in memory. To be specific, PostService caches posts in a HashMap keyed with their Id. When retrieving a post, we first check if it is cached in the hash map, otherwise we will fire a query in the database. </a:t>
            </a:r>
            <a:endParaRPr/>
          </a:p>
        </p:txBody>
      </p:sp>
      <p:sp>
        <p:nvSpPr>
          <p:cNvPr id="135" name="Google Shape;135;g7ffeea108f_2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ffeea108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When creating a post on the server side, we need to set its text content, author info, tags, and comments, and save it to the database in the end. In this case, it is a perfect fit for the builder pattern. Also, we make all the setters in the Post model return the identity so that we can chain the operations until save.</a:t>
            </a:r>
            <a:endParaRPr/>
          </a:p>
          <a:p>
            <a:pPr indent="0" lvl="0" marL="0" rtl="0" algn="l">
              <a:spcBef>
                <a:spcPts val="0"/>
              </a:spcBef>
              <a:spcAft>
                <a:spcPts val="0"/>
              </a:spcAft>
              <a:buNone/>
            </a:pPr>
            <a:r>
              <a:t/>
            </a:r>
            <a:endParaRPr/>
          </a:p>
        </p:txBody>
      </p:sp>
      <p:sp>
        <p:nvSpPr>
          <p:cNvPr id="143" name="Google Shape;143;g7ffeea108f_2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ffeea108f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On the backend, models should be serialized into JSON format to send as responses to the frontend. This is a common behavior across the entire backend. So we choose the Template Pattern to encapsulate such a behavior into the Jsonable interface. </a:t>
            </a:r>
            <a:endParaRPr/>
          </a:p>
          <a:p>
            <a:pPr indent="0" lvl="0" marL="0" rtl="0" algn="l">
              <a:lnSpc>
                <a:spcPct val="115000"/>
              </a:lnSpc>
              <a:spcBef>
                <a:spcPts val="0"/>
              </a:spcBef>
              <a:spcAft>
                <a:spcPts val="0"/>
              </a:spcAft>
              <a:buClr>
                <a:schemeClr val="dk1"/>
              </a:buClr>
              <a:buSzPts val="1100"/>
              <a:buFont typeface="Arial"/>
              <a:buNone/>
            </a:pPr>
            <a:r>
              <a:rPr lang="en-US"/>
              <a:t>The interface defines a toJson method, which converts the instance into JsonNode and should be implemented by the concrete classes, and a toJson static method, which converts a list of instances into JsonNode. Currently, Post, Tag, and Comment models all conform to this interface.</a:t>
            </a:r>
            <a:endParaRPr/>
          </a:p>
          <a:p>
            <a:pPr indent="0" lvl="0" marL="0" rtl="0" algn="l">
              <a:spcBef>
                <a:spcPts val="0"/>
              </a:spcBef>
              <a:spcAft>
                <a:spcPts val="0"/>
              </a:spcAft>
              <a:buNone/>
            </a:pPr>
            <a:r>
              <a:t/>
            </a:r>
            <a:endParaRPr/>
          </a:p>
        </p:txBody>
      </p:sp>
      <p:sp>
        <p:nvSpPr>
          <p:cNvPr id="151" name="Google Shape;151;g7ffeea108f_2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ffeea108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@Leeza</a:t>
            </a:r>
            <a:endParaRPr/>
          </a:p>
        </p:txBody>
      </p:sp>
      <p:sp>
        <p:nvSpPr>
          <p:cNvPr id="159" name="Google Shape;159;g7ffeea108f_2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ffeea108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@Leeza</a:t>
            </a:r>
            <a:endParaRPr/>
          </a:p>
        </p:txBody>
      </p:sp>
      <p:sp>
        <p:nvSpPr>
          <p:cNvPr id="166" name="Google Shape;166;g7ffeea108f_1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look at the roadmap of today’s presentation. Initially I would start with introduction, motivation and related work as well as how to run our application. We will then present our system design and </a:t>
            </a:r>
            <a:r>
              <a:rPr lang="en-US"/>
              <a:t>implementation</a:t>
            </a:r>
            <a:r>
              <a:rPr lang="en-US"/>
              <a:t> which will be followed by a demo. We will end by presenting self analysis and conclusion.</a:t>
            </a:r>
            <a:endParaRPr/>
          </a:p>
        </p:txBody>
      </p:sp>
      <p:sp>
        <p:nvSpPr>
          <p:cNvPr id="37" name="Google Shape;37;p2: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ffeea108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@Leeza</a:t>
            </a:r>
            <a:endParaRPr/>
          </a:p>
        </p:txBody>
      </p:sp>
      <p:sp>
        <p:nvSpPr>
          <p:cNvPr id="173" name="Google Shape;173;g7ffeea108f_3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ffeea108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@Leeza</a:t>
            </a:r>
            <a:endParaRPr/>
          </a:p>
          <a:p>
            <a:pPr indent="0" lvl="0" marL="0" rtl="0" algn="l">
              <a:spcBef>
                <a:spcPts val="0"/>
              </a:spcBef>
              <a:spcAft>
                <a:spcPts val="0"/>
              </a:spcAft>
              <a:buNone/>
            </a:pPr>
            <a:r>
              <a:t/>
            </a:r>
            <a:endParaRPr/>
          </a:p>
        </p:txBody>
      </p:sp>
      <p:sp>
        <p:nvSpPr>
          <p:cNvPr id="180" name="Google Shape;180;g7ffeea108f_3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ffeea108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@Leeza</a:t>
            </a:r>
            <a:endParaRPr/>
          </a:p>
          <a:p>
            <a:pPr indent="0" lvl="0" marL="0" rtl="0" algn="l">
              <a:spcBef>
                <a:spcPts val="0"/>
              </a:spcBef>
              <a:spcAft>
                <a:spcPts val="0"/>
              </a:spcAft>
              <a:buNone/>
            </a:pPr>
            <a:r>
              <a:t/>
            </a:r>
            <a:endParaRPr/>
          </a:p>
        </p:txBody>
      </p:sp>
      <p:sp>
        <p:nvSpPr>
          <p:cNvPr id="187" name="Google Shape;187;g7ffeea108f_3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6ce6f993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@Leeza</a:t>
            </a:r>
            <a:endParaRPr/>
          </a:p>
          <a:p>
            <a:pPr indent="0" lvl="0" marL="0" rtl="0" algn="l">
              <a:spcBef>
                <a:spcPts val="0"/>
              </a:spcBef>
              <a:spcAft>
                <a:spcPts val="0"/>
              </a:spcAft>
              <a:buNone/>
            </a:pPr>
            <a:r>
              <a:t/>
            </a:r>
            <a:endParaRPr/>
          </a:p>
        </p:txBody>
      </p:sp>
      <p:sp>
        <p:nvSpPr>
          <p:cNvPr id="194" name="Google Shape;194;g76ce6f9931_2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ffeea108f_3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ffeea108f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@Gaurav</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ffeea108f_3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ffeea108f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ffeea108f_3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ffeea108f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ffeea108f_3_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ffeea108f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ffeea108f_3_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ffeea108f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ffeea108f_3_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ffeea108f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76ce6f9931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76ce6f99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what is Ask.me? Ask me is an online forum which encourages discussions. It improves collaboration as well as helps in seeking assistance for a problem. We will tell you about all the features in detail later but the primary functionalities which we have are registration, signup, creation of a post/comment or user defined channels and we also have the functionality to search a post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ffeea108f_3_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ffeea108f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6ce6f9931_5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6ce6f993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6ce6f9931_3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6ce6f993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primary motivation behind this project was to understand how and where to implement design patterns, And also to learn how they help in </a:t>
            </a:r>
            <a:r>
              <a:rPr lang="en-US"/>
              <a:t>achieving</a:t>
            </a:r>
            <a:r>
              <a:rPr lang="en-US"/>
              <a:t> the non-functional requirements in the product. We have applied patterns to make our application extensible, maintainable, available and modular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6ce6f9931_3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6ce6f993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Let’s go through the technologies which we have used. We have used Angular framework to develop front end, Playframework for backed and mySQL db to store our data. We have implemented 20 design patterns in our application.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6ce6f9931_3_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ce6f9931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Running our application is very </a:t>
            </a:r>
            <a:r>
              <a:rPr lang="en-US"/>
              <a:t>straightforward</a:t>
            </a:r>
            <a:r>
              <a:rPr lang="en-US"/>
              <a:t>. We have 2 projects, each for front end and backed. To run the backend just clone the repository, create database and run application on the desired port using sbt shell. To run the frontend run ng server command on terminal. Now I’ll hand over to gongpu to explain our system’s design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ffeea10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@Gongpu</a:t>
            </a:r>
            <a:endParaRPr/>
          </a:p>
        </p:txBody>
      </p:sp>
      <p:sp>
        <p:nvSpPr>
          <p:cNvPr id="76" name="Google Shape;76;g7ffeea108f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ffeea108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@Gaurav</a:t>
            </a:r>
            <a:endParaRPr/>
          </a:p>
        </p:txBody>
      </p:sp>
      <p:sp>
        <p:nvSpPr>
          <p:cNvPr id="83" name="Google Shape;83;g7ffeea108f_2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ffeea108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@Gaurav</a:t>
            </a:r>
            <a:endParaRPr/>
          </a:p>
          <a:p>
            <a:pPr indent="0" lvl="0" marL="0" rtl="0" algn="l">
              <a:spcBef>
                <a:spcPts val="0"/>
              </a:spcBef>
              <a:spcAft>
                <a:spcPts val="0"/>
              </a:spcAft>
              <a:buNone/>
            </a:pPr>
            <a:r>
              <a:t/>
            </a:r>
            <a:endParaRPr/>
          </a:p>
        </p:txBody>
      </p:sp>
      <p:sp>
        <p:nvSpPr>
          <p:cNvPr id="92" name="Google Shape;92;g7ffeea108f_1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Arial"/>
              <a:buNone/>
              <a:defRPr>
                <a:solidFill>
                  <a:srgbClr val="DA0002"/>
                </a:solidFill>
              </a:defRPr>
            </a:lvl1pPr>
            <a:lvl2pPr lvl="1" algn="l">
              <a:lnSpc>
                <a:spcPct val="100000"/>
              </a:lnSpc>
              <a:spcBef>
                <a:spcPts val="0"/>
              </a:spcBef>
              <a:spcAft>
                <a:spcPts val="0"/>
              </a:spcAft>
              <a:buSzPts val="3600"/>
              <a:buFont typeface="Arial"/>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p:txBody>
      </p:sp>
      <p:sp>
        <p:nvSpPr>
          <p:cNvPr id="11" name="Google Shape;11;p2"/>
          <p:cNvSpPr txBox="1"/>
          <p:nvPr>
            <p:ph idx="1" type="body"/>
          </p:nvPr>
        </p:nvSpPr>
        <p:spPr>
          <a:xfrm>
            <a:off x="457200" y="1200150"/>
            <a:ext cx="8229600" cy="3725699"/>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3000"/>
              <a:buFont typeface="Arial"/>
              <a:buNone/>
              <a:defRPr/>
            </a:lvl1pPr>
            <a:lvl2pPr indent="-228600" lvl="1" marL="914400" algn="l">
              <a:lnSpc>
                <a:spcPct val="100000"/>
              </a:lnSpc>
              <a:spcBef>
                <a:spcPts val="0"/>
              </a:spcBef>
              <a:spcAft>
                <a:spcPts val="0"/>
              </a:spcAft>
              <a:buSzPts val="2400"/>
              <a:buFont typeface="Arial"/>
              <a:buNone/>
              <a:defRPr/>
            </a:lvl2pPr>
            <a:lvl3pPr indent="-228600" lvl="2" marL="1371600" algn="l">
              <a:lnSpc>
                <a:spcPct val="100000"/>
              </a:lnSpc>
              <a:spcBef>
                <a:spcPts val="0"/>
              </a:spcBef>
              <a:spcAft>
                <a:spcPts val="0"/>
              </a:spcAft>
              <a:buSzPts val="2400"/>
              <a:buFont typeface="Arial"/>
              <a:buNone/>
              <a:defRPr/>
            </a:lvl3pPr>
            <a:lvl4pPr indent="-228600" lvl="3" marL="1828800" algn="l">
              <a:lnSpc>
                <a:spcPct val="100000"/>
              </a:lnSpc>
              <a:spcBef>
                <a:spcPts val="0"/>
              </a:spcBef>
              <a:spcAft>
                <a:spcPts val="0"/>
              </a:spcAft>
              <a:buSzPts val="1800"/>
              <a:buFont typeface="Arial"/>
              <a:buNone/>
              <a:defRPr/>
            </a:lvl4pPr>
            <a:lvl5pPr indent="-228600" lvl="4" marL="2286000" algn="l">
              <a:lnSpc>
                <a:spcPct val="100000"/>
              </a:lnSpc>
              <a:spcBef>
                <a:spcPts val="0"/>
              </a:spcBef>
              <a:spcAft>
                <a:spcPts val="0"/>
              </a:spcAft>
              <a:buSzPts val="1800"/>
              <a:buFont typeface="Arial"/>
              <a:buNone/>
              <a:defRPr/>
            </a:lvl5pPr>
            <a:lvl6pPr indent="-228600" lvl="5" marL="2743200" algn="l">
              <a:lnSpc>
                <a:spcPct val="100000"/>
              </a:lnSpc>
              <a:spcBef>
                <a:spcPts val="0"/>
              </a:spcBef>
              <a:spcAft>
                <a:spcPts val="0"/>
              </a:spcAft>
              <a:buSzPts val="1800"/>
              <a:buFont typeface="Arial"/>
              <a:buNone/>
              <a:defRPr/>
            </a:lvl6pPr>
            <a:lvl7pPr indent="-228600" lvl="6" marL="3200400" algn="l">
              <a:lnSpc>
                <a:spcPct val="100000"/>
              </a:lnSpc>
              <a:spcBef>
                <a:spcPts val="0"/>
              </a:spcBef>
              <a:spcAft>
                <a:spcPts val="0"/>
              </a:spcAft>
              <a:buSzPts val="1800"/>
              <a:buFont typeface="Arial"/>
              <a:buNone/>
              <a:defRPr/>
            </a:lvl7pPr>
            <a:lvl8pPr indent="-228600" lvl="7" marL="3657600" algn="l">
              <a:lnSpc>
                <a:spcPct val="100000"/>
              </a:lnSpc>
              <a:spcBef>
                <a:spcPts val="0"/>
              </a:spcBef>
              <a:spcAft>
                <a:spcPts val="0"/>
              </a:spcAft>
              <a:buSzPts val="1800"/>
              <a:buFont typeface="Arial"/>
              <a:buNone/>
              <a:defRPr/>
            </a:lvl8pPr>
            <a:lvl9pPr indent="-228600" lvl="8" marL="4114800" algn="l">
              <a:lnSpc>
                <a:spcPct val="100000"/>
              </a:lnSpc>
              <a:spcBef>
                <a:spcPts val="0"/>
              </a:spcBef>
              <a:spcAft>
                <a:spcPts val="0"/>
              </a:spcAft>
              <a:buSzPts val="1800"/>
              <a:buFont typeface="Arial"/>
              <a:buNone/>
              <a:defRPr/>
            </a:lvl9pPr>
          </a:lstStyle>
          <a:p/>
        </p:txBody>
      </p:sp>
      <p:cxnSp>
        <p:nvCxnSpPr>
          <p:cNvPr id="12" name="Google Shape;12;p2"/>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382138" y="69400"/>
            <a:ext cx="8079238" cy="373856"/>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Calibri"/>
              <a:buNone/>
              <a:defRPr sz="3600">
                <a:latin typeface="Calibri"/>
                <a:ea typeface="Calibri"/>
                <a:cs typeface="Calibri"/>
                <a:sym typeface="Calibri"/>
              </a:defRPr>
            </a:lvl1pPr>
            <a:lvl2pPr lvl="1" algn="l">
              <a:lnSpc>
                <a:spcPct val="100000"/>
              </a:lnSpc>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5" name="Google Shape;15;p3"/>
          <p:cNvSpPr txBox="1"/>
          <p:nvPr>
            <p:ph idx="1" type="body"/>
          </p:nvPr>
        </p:nvSpPr>
        <p:spPr>
          <a:xfrm>
            <a:off x="382137" y="575338"/>
            <a:ext cx="8447964" cy="403952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600"/>
              </a:spcBef>
              <a:spcAft>
                <a:spcPts val="0"/>
              </a:spcAft>
              <a:buSzPts val="2800"/>
              <a:buFont typeface="Arial"/>
              <a:buNone/>
              <a:defRPr sz="2800"/>
            </a:lvl1pPr>
            <a:lvl2pPr indent="-228600" lvl="1" marL="914400" algn="l">
              <a:lnSpc>
                <a:spcPct val="100000"/>
              </a:lnSpc>
              <a:spcBef>
                <a:spcPts val="480"/>
              </a:spcBef>
              <a:spcAft>
                <a:spcPts val="0"/>
              </a:spcAft>
              <a:buSzPts val="2400"/>
              <a:buFont typeface="Arial"/>
              <a:buNone/>
              <a:defRPr sz="2400"/>
            </a:lvl2pPr>
            <a:lvl3pPr indent="-228600" lvl="2" marL="1371600" algn="l">
              <a:lnSpc>
                <a:spcPct val="100000"/>
              </a:lnSpc>
              <a:spcBef>
                <a:spcPts val="480"/>
              </a:spcBef>
              <a:spcAft>
                <a:spcPts val="0"/>
              </a:spcAft>
              <a:buSzPts val="2000"/>
              <a:buFont typeface="Arial"/>
              <a:buNone/>
              <a:defRPr sz="2000"/>
            </a:lvl3pPr>
            <a:lvl4pPr indent="-228600" lvl="3" marL="1828800" algn="l">
              <a:lnSpc>
                <a:spcPct val="100000"/>
              </a:lnSpc>
              <a:spcBef>
                <a:spcPts val="360"/>
              </a:spcBef>
              <a:spcAft>
                <a:spcPts val="0"/>
              </a:spcAft>
              <a:buSzPts val="1800"/>
              <a:buFont typeface="Arial"/>
              <a:buNone/>
              <a:defRPr sz="1800"/>
            </a:lvl4pPr>
            <a:lvl5pPr indent="-228600" lvl="4" marL="2286000" algn="l">
              <a:lnSpc>
                <a:spcPct val="100000"/>
              </a:lnSpc>
              <a:spcBef>
                <a:spcPts val="360"/>
              </a:spcBef>
              <a:spcAft>
                <a:spcPts val="0"/>
              </a:spcAft>
              <a:buSzPts val="1600"/>
              <a:buFont typeface="Arial"/>
              <a:buNone/>
              <a:defRPr sz="1600"/>
            </a:lvl5pPr>
            <a:lvl6pPr indent="-228600" lvl="5" marL="2743200" algn="l">
              <a:lnSpc>
                <a:spcPct val="100000"/>
              </a:lnSpc>
              <a:spcBef>
                <a:spcPts val="360"/>
              </a:spcBef>
              <a:spcAft>
                <a:spcPts val="0"/>
              </a:spcAft>
              <a:buSzPts val="1800"/>
              <a:buNone/>
              <a:defRPr/>
            </a:lvl6pPr>
            <a:lvl7pPr indent="-228600" lvl="6" marL="3200400" algn="l">
              <a:lnSpc>
                <a:spcPct val="100000"/>
              </a:lnSpc>
              <a:spcBef>
                <a:spcPts val="360"/>
              </a:spcBef>
              <a:spcAft>
                <a:spcPts val="0"/>
              </a:spcAft>
              <a:buSzPts val="1800"/>
              <a:buNone/>
              <a:defRPr/>
            </a:lvl7pPr>
            <a:lvl8pPr indent="-228600" lvl="7" marL="3657600" algn="l">
              <a:lnSpc>
                <a:spcPct val="100000"/>
              </a:lnSpc>
              <a:spcBef>
                <a:spcPts val="360"/>
              </a:spcBef>
              <a:spcAft>
                <a:spcPts val="0"/>
              </a:spcAft>
              <a:buSzPts val="1800"/>
              <a:buNone/>
              <a:defRPr/>
            </a:lvl8pPr>
            <a:lvl9pPr indent="-228600" lvl="8" marL="4114800" algn="l">
              <a:lnSpc>
                <a:spcPct val="100000"/>
              </a:lnSpc>
              <a:spcBef>
                <a:spcPts val="360"/>
              </a:spcBef>
              <a:spcAft>
                <a:spcPts val="0"/>
              </a:spcAft>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Arial"/>
              <a:buNone/>
              <a:defRPr>
                <a:solidFill>
                  <a:srgbClr val="DA0002"/>
                </a:solidFill>
              </a:defRPr>
            </a:lvl1pPr>
            <a:lvl2pPr lvl="1" algn="l">
              <a:lnSpc>
                <a:spcPct val="100000"/>
              </a:lnSpc>
              <a:spcBef>
                <a:spcPts val="0"/>
              </a:spcBef>
              <a:spcAft>
                <a:spcPts val="0"/>
              </a:spcAft>
              <a:buSzPts val="3600"/>
              <a:buFont typeface="Arial"/>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p:txBody>
      </p:sp>
      <p:sp>
        <p:nvSpPr>
          <p:cNvPr id="18" name="Google Shape;18;p4"/>
          <p:cNvSpPr txBox="1"/>
          <p:nvPr>
            <p:ph idx="1" type="body"/>
          </p:nvPr>
        </p:nvSpPr>
        <p:spPr>
          <a:xfrm>
            <a:off x="457200" y="1200150"/>
            <a:ext cx="3994500" cy="3725699"/>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3000"/>
              <a:buFont typeface="Arial"/>
              <a:buNone/>
              <a:defRPr/>
            </a:lvl1pPr>
            <a:lvl2pPr indent="-228600" lvl="1" marL="914400" algn="l">
              <a:lnSpc>
                <a:spcPct val="100000"/>
              </a:lnSpc>
              <a:spcBef>
                <a:spcPts val="0"/>
              </a:spcBef>
              <a:spcAft>
                <a:spcPts val="0"/>
              </a:spcAft>
              <a:buSzPts val="2400"/>
              <a:buFont typeface="Arial"/>
              <a:buNone/>
              <a:defRPr/>
            </a:lvl2pPr>
            <a:lvl3pPr indent="-228600" lvl="2" marL="1371600" algn="l">
              <a:lnSpc>
                <a:spcPct val="100000"/>
              </a:lnSpc>
              <a:spcBef>
                <a:spcPts val="0"/>
              </a:spcBef>
              <a:spcAft>
                <a:spcPts val="0"/>
              </a:spcAft>
              <a:buSzPts val="2400"/>
              <a:buFont typeface="Arial"/>
              <a:buNone/>
              <a:defRPr/>
            </a:lvl3pPr>
            <a:lvl4pPr indent="-228600" lvl="3" marL="1828800" algn="l">
              <a:lnSpc>
                <a:spcPct val="100000"/>
              </a:lnSpc>
              <a:spcBef>
                <a:spcPts val="0"/>
              </a:spcBef>
              <a:spcAft>
                <a:spcPts val="0"/>
              </a:spcAft>
              <a:buSzPts val="1800"/>
              <a:buFont typeface="Arial"/>
              <a:buNone/>
              <a:defRPr/>
            </a:lvl4pPr>
            <a:lvl5pPr indent="-228600" lvl="4" marL="2286000" algn="l">
              <a:lnSpc>
                <a:spcPct val="100000"/>
              </a:lnSpc>
              <a:spcBef>
                <a:spcPts val="0"/>
              </a:spcBef>
              <a:spcAft>
                <a:spcPts val="0"/>
              </a:spcAft>
              <a:buSzPts val="1800"/>
              <a:buFont typeface="Arial"/>
              <a:buNone/>
              <a:defRPr/>
            </a:lvl5pPr>
            <a:lvl6pPr indent="-228600" lvl="5" marL="2743200" algn="l">
              <a:lnSpc>
                <a:spcPct val="100000"/>
              </a:lnSpc>
              <a:spcBef>
                <a:spcPts val="0"/>
              </a:spcBef>
              <a:spcAft>
                <a:spcPts val="0"/>
              </a:spcAft>
              <a:buSzPts val="1800"/>
              <a:buFont typeface="Arial"/>
              <a:buNone/>
              <a:defRPr/>
            </a:lvl6pPr>
            <a:lvl7pPr indent="-228600" lvl="6" marL="3200400" algn="l">
              <a:lnSpc>
                <a:spcPct val="100000"/>
              </a:lnSpc>
              <a:spcBef>
                <a:spcPts val="0"/>
              </a:spcBef>
              <a:spcAft>
                <a:spcPts val="0"/>
              </a:spcAft>
              <a:buSzPts val="1800"/>
              <a:buFont typeface="Arial"/>
              <a:buNone/>
              <a:defRPr/>
            </a:lvl7pPr>
            <a:lvl8pPr indent="-228600" lvl="7" marL="3657600" algn="l">
              <a:lnSpc>
                <a:spcPct val="100000"/>
              </a:lnSpc>
              <a:spcBef>
                <a:spcPts val="0"/>
              </a:spcBef>
              <a:spcAft>
                <a:spcPts val="0"/>
              </a:spcAft>
              <a:buSzPts val="1800"/>
              <a:buFont typeface="Arial"/>
              <a:buNone/>
              <a:defRPr/>
            </a:lvl8pPr>
            <a:lvl9pPr indent="-228600" lvl="8" marL="4114800" algn="l">
              <a:lnSpc>
                <a:spcPct val="100000"/>
              </a:lnSpc>
              <a:spcBef>
                <a:spcPts val="0"/>
              </a:spcBef>
              <a:spcAft>
                <a:spcPts val="0"/>
              </a:spcAft>
              <a:buSzPts val="1800"/>
              <a:buFont typeface="Arial"/>
              <a:buNone/>
              <a:defRPr/>
            </a:lvl9pPr>
          </a:lstStyle>
          <a:p/>
        </p:txBody>
      </p:sp>
      <p:sp>
        <p:nvSpPr>
          <p:cNvPr id="19" name="Google Shape;19;p4"/>
          <p:cNvSpPr txBox="1"/>
          <p:nvPr>
            <p:ph idx="2" type="body"/>
          </p:nvPr>
        </p:nvSpPr>
        <p:spPr>
          <a:xfrm>
            <a:off x="4692273" y="1200150"/>
            <a:ext cx="3994500" cy="3725699"/>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3000"/>
              <a:buFont typeface="Arial"/>
              <a:buNone/>
              <a:defRPr/>
            </a:lvl1pPr>
            <a:lvl2pPr indent="-228600" lvl="1" marL="914400" algn="l">
              <a:lnSpc>
                <a:spcPct val="100000"/>
              </a:lnSpc>
              <a:spcBef>
                <a:spcPts val="0"/>
              </a:spcBef>
              <a:spcAft>
                <a:spcPts val="0"/>
              </a:spcAft>
              <a:buSzPts val="2400"/>
              <a:buFont typeface="Arial"/>
              <a:buNone/>
              <a:defRPr/>
            </a:lvl2pPr>
            <a:lvl3pPr indent="-228600" lvl="2" marL="1371600" algn="l">
              <a:lnSpc>
                <a:spcPct val="100000"/>
              </a:lnSpc>
              <a:spcBef>
                <a:spcPts val="0"/>
              </a:spcBef>
              <a:spcAft>
                <a:spcPts val="0"/>
              </a:spcAft>
              <a:buSzPts val="2400"/>
              <a:buFont typeface="Arial"/>
              <a:buNone/>
              <a:defRPr/>
            </a:lvl3pPr>
            <a:lvl4pPr indent="-228600" lvl="3" marL="1828800" algn="l">
              <a:lnSpc>
                <a:spcPct val="100000"/>
              </a:lnSpc>
              <a:spcBef>
                <a:spcPts val="0"/>
              </a:spcBef>
              <a:spcAft>
                <a:spcPts val="0"/>
              </a:spcAft>
              <a:buSzPts val="1800"/>
              <a:buFont typeface="Arial"/>
              <a:buNone/>
              <a:defRPr/>
            </a:lvl4pPr>
            <a:lvl5pPr indent="-228600" lvl="4" marL="2286000" algn="l">
              <a:lnSpc>
                <a:spcPct val="100000"/>
              </a:lnSpc>
              <a:spcBef>
                <a:spcPts val="0"/>
              </a:spcBef>
              <a:spcAft>
                <a:spcPts val="0"/>
              </a:spcAft>
              <a:buSzPts val="1800"/>
              <a:buFont typeface="Arial"/>
              <a:buNone/>
              <a:defRPr/>
            </a:lvl5pPr>
            <a:lvl6pPr indent="-228600" lvl="5" marL="2743200" algn="l">
              <a:lnSpc>
                <a:spcPct val="100000"/>
              </a:lnSpc>
              <a:spcBef>
                <a:spcPts val="0"/>
              </a:spcBef>
              <a:spcAft>
                <a:spcPts val="0"/>
              </a:spcAft>
              <a:buSzPts val="1800"/>
              <a:buFont typeface="Arial"/>
              <a:buNone/>
              <a:defRPr/>
            </a:lvl6pPr>
            <a:lvl7pPr indent="-228600" lvl="6" marL="3200400" algn="l">
              <a:lnSpc>
                <a:spcPct val="100000"/>
              </a:lnSpc>
              <a:spcBef>
                <a:spcPts val="0"/>
              </a:spcBef>
              <a:spcAft>
                <a:spcPts val="0"/>
              </a:spcAft>
              <a:buSzPts val="1800"/>
              <a:buFont typeface="Arial"/>
              <a:buNone/>
              <a:defRPr/>
            </a:lvl7pPr>
            <a:lvl8pPr indent="-228600" lvl="7" marL="3657600" algn="l">
              <a:lnSpc>
                <a:spcPct val="100000"/>
              </a:lnSpc>
              <a:spcBef>
                <a:spcPts val="0"/>
              </a:spcBef>
              <a:spcAft>
                <a:spcPts val="0"/>
              </a:spcAft>
              <a:buSzPts val="1800"/>
              <a:buFont typeface="Arial"/>
              <a:buNone/>
              <a:defRPr/>
            </a:lvl8pPr>
            <a:lvl9pPr indent="-228600" lvl="8" marL="4114800" algn="l">
              <a:lnSpc>
                <a:spcPct val="100000"/>
              </a:lnSpc>
              <a:spcBef>
                <a:spcPts val="0"/>
              </a:spcBef>
              <a:spcAft>
                <a:spcPts val="0"/>
              </a:spcAft>
              <a:buSzPts val="1800"/>
              <a:buFont typeface="Arial"/>
              <a:buNone/>
              <a:defRPr/>
            </a:lvl9pPr>
          </a:lstStyle>
          <a:p/>
        </p:txBody>
      </p:sp>
      <p:cxnSp>
        <p:nvCxnSpPr>
          <p:cNvPr id="20" name="Google Shape;20;p4"/>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Arial"/>
              <a:buNone/>
              <a:defRPr/>
            </a:lvl1pPr>
            <a:lvl2pPr lvl="1" algn="l">
              <a:lnSpc>
                <a:spcPct val="100000"/>
              </a:lnSpc>
              <a:spcBef>
                <a:spcPts val="0"/>
              </a:spcBef>
              <a:spcAft>
                <a:spcPts val="0"/>
              </a:spcAft>
              <a:buSzPts val="3600"/>
              <a:buFont typeface="Arial"/>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cxnSp>
        <p:nvCxnSpPr>
          <p:cNvPr id="23" name="Google Shape;23;p5"/>
          <p:cNvCxnSpPr/>
          <p:nvPr/>
        </p:nvCxnSpPr>
        <p:spPr>
          <a:xfrm>
            <a:off x="457200" y="1143000"/>
            <a:ext cx="8229600" cy="0"/>
          </a:xfrm>
          <a:prstGeom prst="straightConnector1">
            <a:avLst/>
          </a:prstGeom>
          <a:noFill/>
          <a:ln cap="flat" cmpd="sng" w="508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599"/>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Font typeface="Arial"/>
              <a:buNone/>
              <a:defRPr sz="1800"/>
            </a:lvl1pPr>
            <a:lvl2pPr indent="-228600" lvl="1" marL="914400" algn="l">
              <a:lnSpc>
                <a:spcPct val="100000"/>
              </a:lnSpc>
              <a:spcBef>
                <a:spcPts val="480"/>
              </a:spcBef>
              <a:spcAft>
                <a:spcPts val="0"/>
              </a:spcAft>
              <a:buSzPts val="1800"/>
              <a:buNone/>
              <a:defRPr/>
            </a:lvl2pPr>
            <a:lvl3pPr indent="-228600" lvl="2" marL="1371600" algn="l">
              <a:lnSpc>
                <a:spcPct val="100000"/>
              </a:lnSpc>
              <a:spcBef>
                <a:spcPts val="480"/>
              </a:spcBef>
              <a:spcAft>
                <a:spcPts val="0"/>
              </a:spcAft>
              <a:buSzPts val="1800"/>
              <a:buNone/>
              <a:defRPr/>
            </a:lvl3pPr>
            <a:lvl4pPr indent="-228600" lvl="3" marL="1828800" algn="l">
              <a:lnSpc>
                <a:spcPct val="100000"/>
              </a:lnSpc>
              <a:spcBef>
                <a:spcPts val="360"/>
              </a:spcBef>
              <a:spcAft>
                <a:spcPts val="0"/>
              </a:spcAft>
              <a:buSzPts val="1800"/>
              <a:buNone/>
              <a:defRPr/>
            </a:lvl4pPr>
            <a:lvl5pPr indent="-228600" lvl="4" marL="2286000" algn="l">
              <a:lnSpc>
                <a:spcPct val="100000"/>
              </a:lnSpc>
              <a:spcBef>
                <a:spcPts val="360"/>
              </a:spcBef>
              <a:spcAft>
                <a:spcPts val="0"/>
              </a:spcAft>
              <a:buSzPts val="1800"/>
              <a:buNone/>
              <a:defRPr/>
            </a:lvl5pPr>
            <a:lvl6pPr indent="-228600" lvl="5" marL="2743200" algn="l">
              <a:lnSpc>
                <a:spcPct val="100000"/>
              </a:lnSpc>
              <a:spcBef>
                <a:spcPts val="360"/>
              </a:spcBef>
              <a:spcAft>
                <a:spcPts val="0"/>
              </a:spcAft>
              <a:buSzPts val="1800"/>
              <a:buNone/>
              <a:defRPr/>
            </a:lvl6pPr>
            <a:lvl7pPr indent="-228600" lvl="6" marL="3200400" algn="l">
              <a:lnSpc>
                <a:spcPct val="100000"/>
              </a:lnSpc>
              <a:spcBef>
                <a:spcPts val="360"/>
              </a:spcBef>
              <a:spcAft>
                <a:spcPts val="0"/>
              </a:spcAft>
              <a:buSzPts val="1800"/>
              <a:buNone/>
              <a:defRPr/>
            </a:lvl7pPr>
            <a:lvl8pPr indent="-228600" lvl="7" marL="3657600" algn="l">
              <a:lnSpc>
                <a:spcPct val="100000"/>
              </a:lnSpc>
              <a:spcBef>
                <a:spcPts val="360"/>
              </a:spcBef>
              <a:spcAft>
                <a:spcPts val="0"/>
              </a:spcAft>
              <a:buSzPts val="1800"/>
              <a:buNone/>
              <a:defRPr/>
            </a:lvl8pPr>
            <a:lvl9pPr indent="-228600" lvl="8" marL="4114800" algn="l">
              <a:lnSpc>
                <a:spcPct val="100000"/>
              </a:lnSpc>
              <a:spcBef>
                <a:spcPts val="360"/>
              </a:spcBef>
              <a:spcAft>
                <a:spcPts val="0"/>
              </a:spcAft>
              <a:buSzPts val="1800"/>
              <a:buNone/>
              <a:defRPr/>
            </a:lvl9pPr>
          </a:lstStyle>
          <a:p/>
        </p:txBody>
      </p:sp>
      <p:cxnSp>
        <p:nvCxnSpPr>
          <p:cNvPr id="26" name="Google Shape;26;p6"/>
          <p:cNvCxnSpPr/>
          <p:nvPr/>
        </p:nvCxnSpPr>
        <p:spPr>
          <a:xfrm>
            <a:off x="457200" y="4317760"/>
            <a:ext cx="8229600" cy="0"/>
          </a:xfrm>
          <a:prstGeom prst="straightConnector1">
            <a:avLst/>
          </a:prstGeom>
          <a:noFill/>
          <a:ln cap="flat" cmpd="sng" w="50800">
            <a:solidFill>
              <a:schemeClr val="l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cxnSp>
        <p:nvCxnSpPr>
          <p:cNvPr id="28" name="Google Shape;28;p7"/>
          <p:cNvCxnSpPr/>
          <p:nvPr/>
        </p:nvCxnSpPr>
        <p:spPr>
          <a:xfrm>
            <a:off x="457200" y="113139"/>
            <a:ext cx="8229600" cy="0"/>
          </a:xfrm>
          <a:prstGeom prst="straightConnector1">
            <a:avLst/>
          </a:prstGeom>
          <a:noFill/>
          <a:ln cap="flat" cmpd="sng" w="50800">
            <a:solidFill>
              <a:schemeClr val="l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2pPr>
            <a:lvl3pPr lvl="2">
              <a:spcBef>
                <a:spcPts val="0"/>
              </a:spcBef>
              <a:spcAft>
                <a:spcPts val="0"/>
              </a:spcAft>
              <a:buClr>
                <a:schemeClr val="accent1"/>
              </a:buClr>
              <a:buSzPts val="3600"/>
              <a:buFont typeface="Arial"/>
              <a:buNone/>
              <a:defRPr b="1" sz="3600">
                <a:solidFill>
                  <a:schemeClr val="accent1"/>
                </a:solidFill>
              </a:defRPr>
            </a:lvl3pPr>
            <a:lvl4pPr lvl="3">
              <a:spcBef>
                <a:spcPts val="0"/>
              </a:spcBef>
              <a:spcAft>
                <a:spcPts val="0"/>
              </a:spcAft>
              <a:buClr>
                <a:schemeClr val="accent1"/>
              </a:buClr>
              <a:buSzPts val="3600"/>
              <a:buFont typeface="Arial"/>
              <a:buNone/>
              <a:defRPr b="1" sz="3600">
                <a:solidFill>
                  <a:schemeClr val="accent1"/>
                </a:solidFill>
              </a:defRPr>
            </a:lvl4pPr>
            <a:lvl5pPr lvl="4">
              <a:spcBef>
                <a:spcPts val="0"/>
              </a:spcBef>
              <a:spcAft>
                <a:spcPts val="0"/>
              </a:spcAft>
              <a:buClr>
                <a:schemeClr val="accent1"/>
              </a:buClr>
              <a:buSzPts val="3600"/>
              <a:buFont typeface="Arial"/>
              <a:buNone/>
              <a:defRPr b="1" sz="3600">
                <a:solidFill>
                  <a:schemeClr val="accent1"/>
                </a:solidFill>
              </a:defRPr>
            </a:lvl5pPr>
            <a:lvl6pPr lvl="5">
              <a:spcBef>
                <a:spcPts val="0"/>
              </a:spcBef>
              <a:spcAft>
                <a:spcPts val="0"/>
              </a:spcAft>
              <a:buClr>
                <a:schemeClr val="accent1"/>
              </a:buClr>
              <a:buSzPts val="3600"/>
              <a:buFont typeface="Arial"/>
              <a:buNone/>
              <a:defRPr b="1" sz="3600">
                <a:solidFill>
                  <a:schemeClr val="accent1"/>
                </a:solidFill>
              </a:defRPr>
            </a:lvl6pPr>
            <a:lvl7pPr lvl="6">
              <a:spcBef>
                <a:spcPts val="0"/>
              </a:spcBef>
              <a:spcAft>
                <a:spcPts val="0"/>
              </a:spcAft>
              <a:buClr>
                <a:schemeClr val="accent1"/>
              </a:buClr>
              <a:buSzPts val="3600"/>
              <a:buFont typeface="Arial"/>
              <a:buNone/>
              <a:defRPr b="1" sz="3600">
                <a:solidFill>
                  <a:schemeClr val="accent1"/>
                </a:solidFill>
              </a:defRPr>
            </a:lvl7pPr>
            <a:lvl8pPr lvl="7">
              <a:spcBef>
                <a:spcPts val="0"/>
              </a:spcBef>
              <a:spcAft>
                <a:spcPts val="0"/>
              </a:spcAft>
              <a:buClr>
                <a:schemeClr val="accent1"/>
              </a:buClr>
              <a:buSzPts val="3600"/>
              <a:buFont typeface="Arial"/>
              <a:buNone/>
              <a:defRPr b="1" sz="3600">
                <a:solidFill>
                  <a:schemeClr val="accent1"/>
                </a:solidFill>
              </a:defRPr>
            </a:lvl8pPr>
            <a:lvl9pPr lvl="8">
              <a:spcBef>
                <a:spcPts val="0"/>
              </a:spcBef>
              <a:spcAft>
                <a:spcPts val="0"/>
              </a:spcAft>
              <a:buClr>
                <a:schemeClr val="accent1"/>
              </a:buClr>
              <a:buSzPts val="3600"/>
              <a:buFont typeface="Arial"/>
              <a:buNone/>
              <a:defRPr b="1" sz="3600">
                <a:solidFill>
                  <a:schemeClr val="accent1"/>
                </a:solidFill>
              </a:defRPr>
            </a:lvl9pPr>
          </a:lstStyle>
          <a:p/>
        </p:txBody>
      </p:sp>
      <p:sp>
        <p:nvSpPr>
          <p:cNvPr id="7" name="Google Shape;7;p1"/>
          <p:cNvSpPr txBox="1"/>
          <p:nvPr>
            <p:ph idx="1" type="body"/>
          </p:nvPr>
        </p:nvSpPr>
        <p:spPr>
          <a:xfrm>
            <a:off x="457200" y="1200150"/>
            <a:ext cx="8229600" cy="372569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cxnSp>
        <p:nvCxnSpPr>
          <p:cNvPr id="8" name="Google Shape;8;p1"/>
          <p:cNvCxnSpPr/>
          <p:nvPr/>
        </p:nvCxnSpPr>
        <p:spPr>
          <a:xfrm>
            <a:off x="457200" y="5023259"/>
            <a:ext cx="8229600" cy="0"/>
          </a:xfrm>
          <a:prstGeom prst="straightConnector1">
            <a:avLst/>
          </a:prstGeom>
          <a:noFill/>
          <a:ln cap="flat" cmpd="sng" w="50800">
            <a:solidFill>
              <a:schemeClr val="l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youtube.com/watch?v=VvmQ9yZr9HQ" TargetMode="External"/><Relationship Id="rId4" Type="http://schemas.openxmlformats.org/officeDocument/2006/relationships/hyperlink" Target="http://www.youtube.com/watch?v=VvmQ9yZr9HQ" TargetMode="External"/><Relationship Id="rId5"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jiazhang-class/18653-Team8.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8"/>
          <p:cNvSpPr txBox="1"/>
          <p:nvPr>
            <p:ph type="title"/>
          </p:nvPr>
        </p:nvSpPr>
        <p:spPr>
          <a:xfrm>
            <a:off x="457200" y="324745"/>
            <a:ext cx="8229600" cy="73863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Font typeface="Arial"/>
              <a:buNone/>
            </a:pPr>
            <a:r>
              <a:rPr lang="en-US"/>
              <a:t>Ask.Me</a:t>
            </a:r>
            <a:endParaRPr/>
          </a:p>
        </p:txBody>
      </p:sp>
      <p:sp>
        <p:nvSpPr>
          <p:cNvPr id="34" name="Google Shape;34;p8"/>
          <p:cNvSpPr txBox="1"/>
          <p:nvPr>
            <p:ph idx="1" type="body"/>
          </p:nvPr>
        </p:nvSpPr>
        <p:spPr>
          <a:xfrm>
            <a:off x="457200" y="3025474"/>
            <a:ext cx="8229600" cy="15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Font typeface="Arial"/>
              <a:buNone/>
            </a:pPr>
            <a:r>
              <a:rPr lang="en-US" sz="2000">
                <a:solidFill>
                  <a:srgbClr val="5B595A"/>
                </a:solidFill>
              </a:rPr>
              <a:t> </a:t>
            </a:r>
            <a:br>
              <a:rPr lang="en-US" sz="2000">
                <a:solidFill>
                  <a:srgbClr val="5B595A"/>
                </a:solidFill>
              </a:rPr>
            </a:br>
            <a:r>
              <a:rPr lang="en-US" sz="2000">
                <a:solidFill>
                  <a:srgbClr val="5B595A"/>
                </a:solidFill>
              </a:rPr>
              <a:t> Instructor – Professor Jia Zhang</a:t>
            </a:r>
            <a:br>
              <a:rPr lang="en-US" sz="2000">
                <a:solidFill>
                  <a:srgbClr val="5B595A"/>
                </a:solidFill>
              </a:rPr>
            </a:br>
            <a:r>
              <a:rPr lang="en-US" sz="2000">
                <a:solidFill>
                  <a:srgbClr val="5B595A"/>
                </a:solidFill>
              </a:rPr>
              <a:t> Team 8 - Charu, Gaurav, Gongpu, Leeza</a:t>
            </a:r>
            <a:endParaRPr sz="2000">
              <a:solidFill>
                <a:srgbClr val="5B595A"/>
              </a:solidFill>
            </a:endParaRPr>
          </a:p>
          <a:p>
            <a:pPr indent="0" lvl="0" marL="0" rtl="0" algn="l">
              <a:lnSpc>
                <a:spcPct val="100000"/>
              </a:lnSpc>
              <a:spcBef>
                <a:spcPts val="0"/>
              </a:spcBef>
              <a:spcAft>
                <a:spcPts val="0"/>
              </a:spcAft>
              <a:buSzPts val="2000"/>
              <a:buFont typeface="Arial"/>
              <a:buNone/>
            </a:pPr>
            <a:r>
              <a:t/>
            </a:r>
            <a:endParaRPr sz="2000">
              <a:solidFill>
                <a:srgbClr val="5B595A"/>
              </a:solidFill>
            </a:endParaRPr>
          </a:p>
          <a:p>
            <a:pPr indent="0" lvl="0" marL="0" rtl="0" algn="r">
              <a:lnSpc>
                <a:spcPct val="100000"/>
              </a:lnSpc>
              <a:spcBef>
                <a:spcPts val="0"/>
              </a:spcBef>
              <a:spcAft>
                <a:spcPts val="0"/>
              </a:spcAft>
              <a:buSzPts val="1600"/>
              <a:buFont typeface="Arial"/>
              <a:buNone/>
            </a:pPr>
            <a:r>
              <a:rPr lang="en-US" sz="1600"/>
              <a:t>[18653] Software Architecture and Design, Spring 2020</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02" name="Google Shape;102;p17"/>
          <p:cNvSpPr txBox="1"/>
          <p:nvPr>
            <p:ph type="title"/>
          </p:nvPr>
        </p:nvSpPr>
        <p:spPr>
          <a:xfrm>
            <a:off x="532275" y="1945675"/>
            <a:ext cx="1996200" cy="1080300"/>
          </a:xfrm>
          <a:prstGeom prst="rect">
            <a:avLst/>
          </a:prstGeom>
          <a:noFill/>
          <a:ln>
            <a:noFill/>
          </a:ln>
        </p:spPr>
        <p:txBody>
          <a:bodyPr anchorCtr="0" anchor="b" bIns="91425" lIns="91425" spcFirstLastPara="1" rIns="104925" wrap="square" tIns="91425">
            <a:noAutofit/>
          </a:bodyPr>
          <a:lstStyle/>
          <a:p>
            <a:pPr indent="0" lvl="0" marL="0" rtl="0" algn="ctr">
              <a:lnSpc>
                <a:spcPct val="100000"/>
              </a:lnSpc>
              <a:spcBef>
                <a:spcPts val="0"/>
              </a:spcBef>
              <a:spcAft>
                <a:spcPts val="0"/>
              </a:spcAft>
              <a:buSzPts val="3600"/>
              <a:buFont typeface="Calibri"/>
              <a:buNone/>
            </a:pPr>
            <a:r>
              <a:rPr lang="en-US">
                <a:solidFill>
                  <a:srgbClr val="C00000"/>
                </a:solidFill>
              </a:rPr>
              <a:t>Logical View</a:t>
            </a:r>
            <a:endParaRPr/>
          </a:p>
        </p:txBody>
      </p:sp>
      <p:pic>
        <p:nvPicPr>
          <p:cNvPr id="103" name="Google Shape;103;p17"/>
          <p:cNvPicPr preferRelativeResize="0"/>
          <p:nvPr/>
        </p:nvPicPr>
        <p:blipFill>
          <a:blip r:embed="rId3">
            <a:alphaModFix/>
          </a:blip>
          <a:stretch>
            <a:fillRect/>
          </a:stretch>
        </p:blipFill>
        <p:spPr>
          <a:xfrm>
            <a:off x="2801100" y="109425"/>
            <a:ext cx="6103427"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09" name="Google Shape;109;p18"/>
          <p:cNvSpPr txBox="1"/>
          <p:nvPr>
            <p:ph type="title"/>
          </p:nvPr>
        </p:nvSpPr>
        <p:spPr>
          <a:xfrm>
            <a:off x="299525" y="1930675"/>
            <a:ext cx="2725800" cy="1080300"/>
          </a:xfrm>
          <a:prstGeom prst="rect">
            <a:avLst/>
          </a:prstGeom>
          <a:noFill/>
          <a:ln>
            <a:noFill/>
          </a:ln>
        </p:spPr>
        <p:txBody>
          <a:bodyPr anchorCtr="0" anchor="b" bIns="91425" lIns="91425" spcFirstLastPara="1" rIns="104925" wrap="square" tIns="91425">
            <a:noAutofit/>
          </a:bodyPr>
          <a:lstStyle/>
          <a:p>
            <a:pPr indent="0" lvl="0" marL="0" rtl="0" algn="ctr">
              <a:lnSpc>
                <a:spcPct val="100000"/>
              </a:lnSpc>
              <a:spcBef>
                <a:spcPts val="0"/>
              </a:spcBef>
              <a:spcAft>
                <a:spcPts val="0"/>
              </a:spcAft>
              <a:buSzPts val="3600"/>
              <a:buFont typeface="Calibri"/>
              <a:buNone/>
            </a:pPr>
            <a:r>
              <a:rPr lang="en-US">
                <a:solidFill>
                  <a:srgbClr val="C00000"/>
                </a:solidFill>
              </a:rPr>
              <a:t>Deployment</a:t>
            </a:r>
            <a:r>
              <a:rPr lang="en-US">
                <a:solidFill>
                  <a:srgbClr val="C00000"/>
                </a:solidFill>
              </a:rPr>
              <a:t> View</a:t>
            </a:r>
            <a:endParaRPr/>
          </a:p>
        </p:txBody>
      </p:sp>
      <p:pic>
        <p:nvPicPr>
          <p:cNvPr id="110" name="Google Shape;110;p18"/>
          <p:cNvPicPr preferRelativeResize="0"/>
          <p:nvPr/>
        </p:nvPicPr>
        <p:blipFill>
          <a:blip r:embed="rId3">
            <a:alphaModFix/>
          </a:blip>
          <a:stretch>
            <a:fillRect/>
          </a:stretch>
        </p:blipFill>
        <p:spPr>
          <a:xfrm>
            <a:off x="3147100" y="840688"/>
            <a:ext cx="5813876" cy="32602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6" name="Google Shape;116;p19"/>
          <p:cNvSpPr txBox="1"/>
          <p:nvPr>
            <p:ph type="title"/>
          </p:nvPr>
        </p:nvSpPr>
        <p:spPr>
          <a:xfrm>
            <a:off x="299525" y="1930675"/>
            <a:ext cx="2842800" cy="1080300"/>
          </a:xfrm>
          <a:prstGeom prst="rect">
            <a:avLst/>
          </a:prstGeom>
          <a:noFill/>
          <a:ln>
            <a:noFill/>
          </a:ln>
        </p:spPr>
        <p:txBody>
          <a:bodyPr anchorCtr="0" anchor="b" bIns="91425" lIns="91425" spcFirstLastPara="1" rIns="104925" wrap="square" tIns="91425">
            <a:noAutofit/>
          </a:bodyPr>
          <a:lstStyle/>
          <a:p>
            <a:pPr indent="0" lvl="0" marL="0" rtl="0" algn="ctr">
              <a:lnSpc>
                <a:spcPct val="100000"/>
              </a:lnSpc>
              <a:spcBef>
                <a:spcPts val="0"/>
              </a:spcBef>
              <a:spcAft>
                <a:spcPts val="0"/>
              </a:spcAft>
              <a:buSzPts val="3600"/>
              <a:buFont typeface="Calibri"/>
              <a:buNone/>
            </a:pPr>
            <a:r>
              <a:rPr lang="en-US">
                <a:solidFill>
                  <a:srgbClr val="C00000"/>
                </a:solidFill>
              </a:rPr>
              <a:t>Development</a:t>
            </a:r>
            <a:r>
              <a:rPr lang="en-US">
                <a:solidFill>
                  <a:srgbClr val="C00000"/>
                </a:solidFill>
              </a:rPr>
              <a:t> View</a:t>
            </a:r>
            <a:endParaRPr/>
          </a:p>
        </p:txBody>
      </p:sp>
      <p:pic>
        <p:nvPicPr>
          <p:cNvPr id="117" name="Google Shape;117;p19"/>
          <p:cNvPicPr preferRelativeResize="0"/>
          <p:nvPr/>
        </p:nvPicPr>
        <p:blipFill>
          <a:blip r:embed="rId3">
            <a:alphaModFix/>
          </a:blip>
          <a:stretch>
            <a:fillRect/>
          </a:stretch>
        </p:blipFill>
        <p:spPr>
          <a:xfrm>
            <a:off x="3142325" y="657825"/>
            <a:ext cx="5696875" cy="3827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3" name="Google Shape;123;p20"/>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24" name="Google Shape;124;p20"/>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Architectural Styles</a:t>
            </a:r>
            <a:endParaRPr b="1" sz="2800"/>
          </a:p>
          <a:p>
            <a:pPr indent="-381000" lvl="0" marL="457200" rtl="0" algn="l">
              <a:lnSpc>
                <a:spcPct val="100000"/>
              </a:lnSpc>
              <a:spcBef>
                <a:spcPts val="0"/>
              </a:spcBef>
              <a:spcAft>
                <a:spcPts val="0"/>
              </a:spcAft>
              <a:buSzPts val="2400"/>
              <a:buChar char="-"/>
            </a:pPr>
            <a:r>
              <a:rPr b="1" lang="en-US" sz="2400"/>
              <a:t>Client-Server</a:t>
            </a:r>
            <a:endParaRPr b="1" sz="2400"/>
          </a:p>
          <a:p>
            <a:pPr indent="-381000" lvl="1" marL="914400" rtl="0" algn="l">
              <a:lnSpc>
                <a:spcPct val="100000"/>
              </a:lnSpc>
              <a:spcBef>
                <a:spcPts val="0"/>
              </a:spcBef>
              <a:spcAft>
                <a:spcPts val="0"/>
              </a:spcAft>
              <a:buSzPts val="2400"/>
              <a:buChar char="-"/>
            </a:pPr>
            <a:r>
              <a:rPr lang="en-US"/>
              <a:t>Client and server talk through REST APIs</a:t>
            </a:r>
            <a:endParaRPr/>
          </a:p>
          <a:p>
            <a:pPr indent="-381000" lvl="0" marL="457200" rtl="0" algn="l">
              <a:lnSpc>
                <a:spcPct val="100000"/>
              </a:lnSpc>
              <a:spcBef>
                <a:spcPts val="0"/>
              </a:spcBef>
              <a:spcAft>
                <a:spcPts val="0"/>
              </a:spcAft>
              <a:buSzPts val="2400"/>
              <a:buChar char="-"/>
            </a:pPr>
            <a:r>
              <a:rPr b="1" lang="en-US" sz="2400"/>
              <a:t>2-ti</a:t>
            </a:r>
            <a:r>
              <a:rPr b="1" lang="en-US" sz="2400"/>
              <a:t>er</a:t>
            </a:r>
            <a:r>
              <a:rPr b="1" lang="en-US" sz="2400"/>
              <a:t> MVC</a:t>
            </a:r>
            <a:endParaRPr b="1" sz="2400"/>
          </a:p>
          <a:p>
            <a:pPr indent="-381000" lvl="1" marL="914400" rtl="0" algn="l">
              <a:lnSpc>
                <a:spcPct val="100000"/>
              </a:lnSpc>
              <a:spcBef>
                <a:spcPts val="0"/>
              </a:spcBef>
              <a:spcAft>
                <a:spcPts val="0"/>
              </a:spcAft>
              <a:buSzPts val="2400"/>
              <a:buChar char="-"/>
            </a:pPr>
            <a:r>
              <a:rPr lang="en-US"/>
              <a:t>Play Framework + Angular</a:t>
            </a:r>
            <a:endParaRPr/>
          </a:p>
          <a:p>
            <a:pPr indent="-381000" lvl="0" marL="457200" rtl="0" algn="l">
              <a:lnSpc>
                <a:spcPct val="100000"/>
              </a:lnSpc>
              <a:spcBef>
                <a:spcPts val="0"/>
              </a:spcBef>
              <a:spcAft>
                <a:spcPts val="0"/>
              </a:spcAft>
              <a:buSzPts val="2400"/>
              <a:buChar char="-"/>
            </a:pPr>
            <a:r>
              <a:rPr b="1" lang="en-US" sz="2400"/>
              <a:t>Object Oriented</a:t>
            </a:r>
            <a:endParaRPr b="1" sz="2400"/>
          </a:p>
          <a:p>
            <a:pPr indent="-381000" lvl="1" marL="914400" rtl="0" algn="l">
              <a:lnSpc>
                <a:spcPct val="100000"/>
              </a:lnSpc>
              <a:spcBef>
                <a:spcPts val="0"/>
              </a:spcBef>
              <a:spcAft>
                <a:spcPts val="0"/>
              </a:spcAft>
              <a:buSzPts val="2400"/>
              <a:buChar char="-"/>
            </a:pPr>
            <a:r>
              <a:rPr lang="en-US"/>
              <a:t>Everything is an object</a:t>
            </a:r>
            <a:endParaRPr/>
          </a:p>
          <a:p>
            <a:pPr indent="-381000" lvl="1" marL="914400" rtl="0" algn="l">
              <a:lnSpc>
                <a:spcPct val="100000"/>
              </a:lnSpc>
              <a:spcBef>
                <a:spcPts val="0"/>
              </a:spcBef>
              <a:spcAft>
                <a:spcPts val="0"/>
              </a:spcAft>
              <a:buSzPts val="2400"/>
              <a:buChar char="-"/>
            </a:pPr>
            <a:r>
              <a:rPr lang="en-US"/>
              <a:t>Frontend: Components</a:t>
            </a:r>
            <a:endParaRPr/>
          </a:p>
          <a:p>
            <a:pPr indent="-381000" lvl="1" marL="914400" rtl="0" algn="l">
              <a:lnSpc>
                <a:spcPct val="100000"/>
              </a:lnSpc>
              <a:spcBef>
                <a:spcPts val="0"/>
              </a:spcBef>
              <a:spcAft>
                <a:spcPts val="0"/>
              </a:spcAft>
              <a:buSzPts val="2400"/>
              <a:buChar char="-"/>
            </a:pPr>
            <a:r>
              <a:rPr lang="en-US"/>
              <a:t>Backend: Models and Controllers</a:t>
            </a:r>
            <a:endParaRPr/>
          </a:p>
          <a:p>
            <a:pPr indent="0" lvl="0" marL="0" rtl="0" algn="l">
              <a:lnSpc>
                <a:spcPct val="100000"/>
              </a:lnSpc>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0" name="Google Shape;130;p21"/>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31" name="Google Shape;131;p21"/>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 - Memento</a:t>
            </a:r>
            <a:endParaRPr b="1" sz="2800"/>
          </a:p>
          <a:p>
            <a:pPr indent="0" lvl="1" marL="0" rtl="0" algn="l">
              <a:lnSpc>
                <a:spcPct val="100000"/>
              </a:lnSpc>
              <a:spcBef>
                <a:spcPts val="0"/>
              </a:spcBef>
              <a:spcAft>
                <a:spcPts val="0"/>
              </a:spcAft>
              <a:buSzPts val="2000"/>
              <a:buFont typeface="Arial"/>
              <a:buNone/>
            </a:pPr>
            <a:r>
              <a:t/>
            </a:r>
            <a:endParaRPr sz="2000"/>
          </a:p>
        </p:txBody>
      </p:sp>
      <p:pic>
        <p:nvPicPr>
          <p:cNvPr id="132" name="Google Shape;132;p21"/>
          <p:cNvPicPr preferRelativeResize="0"/>
          <p:nvPr/>
        </p:nvPicPr>
        <p:blipFill>
          <a:blip r:embed="rId3">
            <a:alphaModFix/>
          </a:blip>
          <a:stretch>
            <a:fillRect/>
          </a:stretch>
        </p:blipFill>
        <p:spPr>
          <a:xfrm>
            <a:off x="1448550" y="1334625"/>
            <a:ext cx="5943600" cy="340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8" name="Google Shape;138;p22"/>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39" name="Google Shape;139;p22"/>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 - Flyweight</a:t>
            </a:r>
            <a:endParaRPr sz="2800"/>
          </a:p>
        </p:txBody>
      </p:sp>
      <p:pic>
        <p:nvPicPr>
          <p:cNvPr id="140" name="Google Shape;140;p22"/>
          <p:cNvPicPr preferRelativeResize="0"/>
          <p:nvPr/>
        </p:nvPicPr>
        <p:blipFill>
          <a:blip r:embed="rId3">
            <a:alphaModFix/>
          </a:blip>
          <a:stretch>
            <a:fillRect/>
          </a:stretch>
        </p:blipFill>
        <p:spPr>
          <a:xfrm>
            <a:off x="2209425" y="1518700"/>
            <a:ext cx="4725150" cy="296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46" name="Google Shape;146;p23"/>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47" name="Google Shape;147;p23"/>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 - Builder</a:t>
            </a:r>
            <a:endParaRPr b="1"/>
          </a:p>
          <a:p>
            <a:pPr indent="0" lvl="0" marL="457200" rtl="0" algn="l">
              <a:lnSpc>
                <a:spcPct val="100000"/>
              </a:lnSpc>
              <a:spcBef>
                <a:spcPts val="0"/>
              </a:spcBef>
              <a:spcAft>
                <a:spcPts val="0"/>
              </a:spcAft>
              <a:buNone/>
            </a:pPr>
            <a:r>
              <a:t/>
            </a:r>
            <a:endParaRPr sz="2000"/>
          </a:p>
        </p:txBody>
      </p:sp>
      <p:pic>
        <p:nvPicPr>
          <p:cNvPr id="148" name="Google Shape;148;p23"/>
          <p:cNvPicPr preferRelativeResize="0"/>
          <p:nvPr/>
        </p:nvPicPr>
        <p:blipFill>
          <a:blip r:embed="rId3">
            <a:alphaModFix/>
          </a:blip>
          <a:stretch>
            <a:fillRect/>
          </a:stretch>
        </p:blipFill>
        <p:spPr>
          <a:xfrm>
            <a:off x="1448550" y="1453525"/>
            <a:ext cx="5943600" cy="320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54" name="Google Shape;154;p24"/>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55" name="Google Shape;155;p24"/>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 - Template</a:t>
            </a:r>
            <a:endParaRPr b="1"/>
          </a:p>
          <a:p>
            <a:pPr indent="0" lvl="0" marL="0" rtl="0" algn="l">
              <a:lnSpc>
                <a:spcPct val="100000"/>
              </a:lnSpc>
              <a:spcBef>
                <a:spcPts val="0"/>
              </a:spcBef>
              <a:spcAft>
                <a:spcPts val="0"/>
              </a:spcAft>
              <a:buNone/>
            </a:pPr>
            <a:r>
              <a:t/>
            </a:r>
            <a:endParaRPr b="1"/>
          </a:p>
          <a:p>
            <a:pPr indent="0" lvl="1" marL="0" rtl="0" algn="l">
              <a:lnSpc>
                <a:spcPct val="100000"/>
              </a:lnSpc>
              <a:spcBef>
                <a:spcPts val="0"/>
              </a:spcBef>
              <a:spcAft>
                <a:spcPts val="0"/>
              </a:spcAft>
              <a:buSzPts val="2000"/>
              <a:buFont typeface="Arial"/>
              <a:buNone/>
            </a:pPr>
            <a:r>
              <a:t/>
            </a:r>
            <a:endParaRPr sz="2000"/>
          </a:p>
        </p:txBody>
      </p:sp>
      <p:pic>
        <p:nvPicPr>
          <p:cNvPr id="156" name="Google Shape;156;p24"/>
          <p:cNvPicPr preferRelativeResize="0"/>
          <p:nvPr/>
        </p:nvPicPr>
        <p:blipFill>
          <a:blip r:embed="rId3">
            <a:alphaModFix/>
          </a:blip>
          <a:stretch>
            <a:fillRect/>
          </a:stretch>
        </p:blipFill>
        <p:spPr>
          <a:xfrm>
            <a:off x="1657300" y="1436175"/>
            <a:ext cx="5943600" cy="317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62" name="Google Shape;162;p25"/>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63" name="Google Shape;163;p25"/>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a:t>
            </a:r>
            <a:endParaRPr b="1" sz="2800"/>
          </a:p>
          <a:p>
            <a:pPr indent="0" lvl="0" marL="0" rtl="0" algn="l">
              <a:lnSpc>
                <a:spcPct val="100000"/>
              </a:lnSpc>
              <a:spcBef>
                <a:spcPts val="1000"/>
              </a:spcBef>
              <a:spcAft>
                <a:spcPts val="0"/>
              </a:spcAft>
              <a:buNone/>
            </a:pPr>
            <a:r>
              <a:rPr b="1" lang="en-US" sz="2000"/>
              <a:t>5. Observer</a:t>
            </a:r>
            <a:br>
              <a:rPr lang="en-US" sz="2000"/>
            </a:br>
            <a:r>
              <a:rPr lang="en-US" sz="2000"/>
              <a:t>Whenever the user logs in or logs out it generates an event and notifies the navigation bar component</a:t>
            </a:r>
            <a:endParaRPr sz="2000"/>
          </a:p>
          <a:p>
            <a:pPr indent="0" lvl="0" marL="0" rtl="0" algn="l">
              <a:lnSpc>
                <a:spcPct val="100000"/>
              </a:lnSpc>
              <a:spcBef>
                <a:spcPts val="1000"/>
              </a:spcBef>
              <a:spcAft>
                <a:spcPts val="0"/>
              </a:spcAft>
              <a:buNone/>
            </a:pPr>
            <a:r>
              <a:rPr b="1" lang="en-US" sz="2000"/>
              <a:t>6. Facade</a:t>
            </a:r>
            <a:br>
              <a:rPr lang="en-US" sz="2000"/>
            </a:br>
            <a:r>
              <a:rPr lang="en-US" sz="2000"/>
              <a:t>Using the navigation bar, the user has straightforward access to the functionalities implemented by the system such as view profile, create post, search, login, logout, etc.</a:t>
            </a:r>
            <a:endParaRPr sz="2000"/>
          </a:p>
          <a:p>
            <a:pPr indent="0" lvl="0" marL="0" rtl="0" algn="l">
              <a:lnSpc>
                <a:spcPct val="100000"/>
              </a:lnSpc>
              <a:spcBef>
                <a:spcPts val="1000"/>
              </a:spcBef>
              <a:spcAft>
                <a:spcPts val="0"/>
              </a:spcAft>
              <a:buNone/>
            </a:pPr>
            <a:r>
              <a:rPr b="1" lang="en-US" sz="2000"/>
              <a:t>7. Mediator</a:t>
            </a:r>
            <a:br>
              <a:rPr lang="en-US" sz="2000"/>
            </a:br>
            <a:r>
              <a:rPr lang="en-US" sz="2000"/>
              <a:t>Multiple users can create posts on a channel and it is the responsibility of the channel to show the posts to all users</a:t>
            </a:r>
            <a:endParaRPr sz="2000"/>
          </a:p>
          <a:p>
            <a:pPr indent="0" lvl="0" marL="0" rtl="0" algn="l">
              <a:lnSpc>
                <a:spcPct val="100000"/>
              </a:lnSpc>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69" name="Google Shape;169;p26"/>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70" name="Google Shape;170;p26"/>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a:t>
            </a:r>
            <a:endParaRPr b="1" sz="2800"/>
          </a:p>
          <a:p>
            <a:pPr indent="0" lvl="0" marL="0" rtl="0" algn="l">
              <a:lnSpc>
                <a:spcPct val="100000"/>
              </a:lnSpc>
              <a:spcBef>
                <a:spcPts val="1000"/>
              </a:spcBef>
              <a:spcAft>
                <a:spcPts val="0"/>
              </a:spcAft>
              <a:buNone/>
            </a:pPr>
            <a:r>
              <a:rPr b="1" lang="en-US" sz="2000"/>
              <a:t>8. Command</a:t>
            </a:r>
            <a:br>
              <a:rPr lang="en-US" sz="2000"/>
            </a:br>
            <a:r>
              <a:rPr lang="en-US" sz="2000"/>
              <a:t>Each search request serves as a command containing keywords and search type (post or hashtag) from the client side</a:t>
            </a:r>
            <a:endParaRPr sz="2000"/>
          </a:p>
          <a:p>
            <a:pPr indent="0" lvl="0" marL="0" rtl="0" algn="l">
              <a:lnSpc>
                <a:spcPct val="100000"/>
              </a:lnSpc>
              <a:spcBef>
                <a:spcPts val="1000"/>
              </a:spcBef>
              <a:spcAft>
                <a:spcPts val="0"/>
              </a:spcAft>
              <a:buNone/>
            </a:pPr>
            <a:r>
              <a:rPr b="1" lang="en-US" sz="2000"/>
              <a:t>9. </a:t>
            </a:r>
            <a:r>
              <a:rPr b="1" lang="en-US" sz="2000"/>
              <a:t>Filter and Pipeline</a:t>
            </a:r>
            <a:br>
              <a:rPr lang="en-US" sz="2000"/>
            </a:br>
            <a:r>
              <a:rPr lang="en-US" sz="2000"/>
              <a:t>We use the filter pattern to filter out unauthorized requests and only pass those valid requests to corresponding controllers</a:t>
            </a:r>
            <a:endParaRPr sz="2000"/>
          </a:p>
          <a:p>
            <a:pPr indent="0" lvl="0" marL="0" rtl="0" algn="l">
              <a:lnSpc>
                <a:spcPct val="100000"/>
              </a:lnSpc>
              <a:spcBef>
                <a:spcPts val="1000"/>
              </a:spcBef>
              <a:spcAft>
                <a:spcPts val="0"/>
              </a:spcAft>
              <a:buNone/>
            </a:pPr>
            <a:r>
              <a:rPr b="1" lang="en-US" sz="2000"/>
              <a:t>10. </a:t>
            </a:r>
            <a:r>
              <a:rPr b="1" lang="en-US" sz="2000"/>
              <a:t>Singleton</a:t>
            </a:r>
            <a:br>
              <a:rPr lang="en-US" sz="2000"/>
            </a:br>
            <a:r>
              <a:rPr lang="en-US" sz="2000"/>
              <a:t>Each model in the backend has a static Finder instance to do queries in the database through Ebean</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idx="12" type="sldNum"/>
          </p:nvPr>
        </p:nvSpPr>
        <p:spPr>
          <a:xfrm>
            <a:off x="8610601" y="4908948"/>
            <a:ext cx="531813" cy="207169"/>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0" name="Google Shape;40;p9"/>
          <p:cNvSpPr txBox="1"/>
          <p:nvPr>
            <p:ph type="title"/>
          </p:nvPr>
        </p:nvSpPr>
        <p:spPr>
          <a:xfrm>
            <a:off x="381000" y="285750"/>
            <a:ext cx="8078787" cy="373856"/>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Roadmap</a:t>
            </a:r>
            <a:endParaRPr/>
          </a:p>
        </p:txBody>
      </p:sp>
      <p:sp>
        <p:nvSpPr>
          <p:cNvPr id="41" name="Google Shape;41;p9"/>
          <p:cNvSpPr txBox="1"/>
          <p:nvPr>
            <p:ph idx="1" type="body"/>
          </p:nvPr>
        </p:nvSpPr>
        <p:spPr>
          <a:xfrm>
            <a:off x="249239" y="666750"/>
            <a:ext cx="8759825" cy="4068366"/>
          </a:xfrm>
          <a:prstGeom prst="rect">
            <a:avLst/>
          </a:prstGeom>
          <a:noFill/>
          <a:ln>
            <a:noFill/>
          </a:ln>
        </p:spPr>
        <p:txBody>
          <a:bodyPr anchorCtr="0" anchor="t" bIns="91425" lIns="91425" spcFirstLastPara="1" rIns="104925" wrap="square" tIns="91425">
            <a:noAutofit/>
          </a:bodyPr>
          <a:lstStyle/>
          <a:p>
            <a:pPr indent="-457200" lvl="0" marL="457200" rtl="0" algn="l">
              <a:lnSpc>
                <a:spcPct val="100000"/>
              </a:lnSpc>
              <a:spcBef>
                <a:spcPts val="0"/>
              </a:spcBef>
              <a:spcAft>
                <a:spcPts val="0"/>
              </a:spcAft>
              <a:buSzPts val="2800"/>
              <a:buFont typeface="Arial"/>
              <a:buChar char="•"/>
            </a:pPr>
            <a:r>
              <a:rPr b="1" lang="en-US"/>
              <a:t>Introduction</a:t>
            </a:r>
            <a:endParaRPr/>
          </a:p>
          <a:p>
            <a:pPr indent="-457200" lvl="0" marL="457200" rtl="0" algn="l">
              <a:lnSpc>
                <a:spcPct val="100000"/>
              </a:lnSpc>
              <a:spcBef>
                <a:spcPts val="0"/>
              </a:spcBef>
              <a:spcAft>
                <a:spcPts val="0"/>
              </a:spcAft>
              <a:buSzPts val="2800"/>
              <a:buFont typeface="Arial"/>
              <a:buChar char="•"/>
            </a:pPr>
            <a:r>
              <a:rPr b="1" lang="en-US"/>
              <a:t>Motivation</a:t>
            </a:r>
            <a:endParaRPr/>
          </a:p>
          <a:p>
            <a:pPr indent="-457200" lvl="0" marL="457200" rtl="0" algn="l">
              <a:lnSpc>
                <a:spcPct val="100000"/>
              </a:lnSpc>
              <a:spcBef>
                <a:spcPts val="0"/>
              </a:spcBef>
              <a:spcAft>
                <a:spcPts val="0"/>
              </a:spcAft>
              <a:buSzPts val="2800"/>
              <a:buFont typeface="Arial"/>
              <a:buChar char="•"/>
            </a:pPr>
            <a:r>
              <a:rPr b="1" lang="en-US"/>
              <a:t>Related work</a:t>
            </a:r>
            <a:endParaRPr/>
          </a:p>
          <a:p>
            <a:pPr indent="-457200" lvl="0" marL="457200" rtl="0" algn="l">
              <a:lnSpc>
                <a:spcPct val="100000"/>
              </a:lnSpc>
              <a:spcBef>
                <a:spcPts val="0"/>
              </a:spcBef>
              <a:spcAft>
                <a:spcPts val="0"/>
              </a:spcAft>
              <a:buSzPts val="2800"/>
              <a:buFont typeface="Arial"/>
              <a:buChar char="•"/>
            </a:pPr>
            <a:r>
              <a:rPr b="1" lang="en-US"/>
              <a:t>System design</a:t>
            </a:r>
            <a:endParaRPr/>
          </a:p>
          <a:p>
            <a:pPr indent="-457200" lvl="0" marL="457200" rtl="0" algn="l">
              <a:lnSpc>
                <a:spcPct val="100000"/>
              </a:lnSpc>
              <a:spcBef>
                <a:spcPts val="0"/>
              </a:spcBef>
              <a:spcAft>
                <a:spcPts val="0"/>
              </a:spcAft>
              <a:buSzPts val="2800"/>
              <a:buFont typeface="Arial"/>
              <a:buChar char="•"/>
            </a:pPr>
            <a:r>
              <a:rPr b="1" lang="en-US"/>
              <a:t>System implementation</a:t>
            </a:r>
            <a:endParaRPr/>
          </a:p>
          <a:p>
            <a:pPr indent="-457200" lvl="0" marL="457200" rtl="0" algn="l">
              <a:lnSpc>
                <a:spcPct val="100000"/>
              </a:lnSpc>
              <a:spcBef>
                <a:spcPts val="0"/>
              </a:spcBef>
              <a:spcAft>
                <a:spcPts val="0"/>
              </a:spcAft>
              <a:buSzPts val="2800"/>
              <a:buFont typeface="Arial"/>
              <a:buChar char="•"/>
            </a:pPr>
            <a:r>
              <a:rPr b="1" lang="en-US"/>
              <a:t>Demo</a:t>
            </a:r>
            <a:endParaRPr/>
          </a:p>
          <a:p>
            <a:pPr indent="-457200" lvl="0" marL="457200" rtl="0" algn="l">
              <a:lnSpc>
                <a:spcPct val="100000"/>
              </a:lnSpc>
              <a:spcBef>
                <a:spcPts val="0"/>
              </a:spcBef>
              <a:spcAft>
                <a:spcPts val="0"/>
              </a:spcAft>
              <a:buSzPts val="2800"/>
              <a:buFont typeface="Arial"/>
              <a:buChar char="•"/>
            </a:pPr>
            <a:r>
              <a:rPr b="1" lang="en-US"/>
              <a:t>Self analysis</a:t>
            </a:r>
            <a:endParaRPr/>
          </a:p>
          <a:p>
            <a:pPr indent="-457200" lvl="0" marL="457200" rtl="0" algn="l">
              <a:lnSpc>
                <a:spcPct val="100000"/>
              </a:lnSpc>
              <a:spcBef>
                <a:spcPts val="0"/>
              </a:spcBef>
              <a:spcAft>
                <a:spcPts val="0"/>
              </a:spcAft>
              <a:buSzPts val="2800"/>
              <a:buFont typeface="Arial"/>
              <a:buChar char="•"/>
            </a:pPr>
            <a:r>
              <a:rPr b="1" lang="en-US"/>
              <a:t>Conclusion and recommended future work</a:t>
            </a:r>
            <a:endParaRPr/>
          </a:p>
          <a:p>
            <a:pPr indent="0" lvl="0" marL="0" rtl="0" algn="l">
              <a:lnSpc>
                <a:spcPct val="100000"/>
              </a:lnSpc>
              <a:spcBef>
                <a:spcPts val="0"/>
              </a:spcBef>
              <a:spcAft>
                <a:spcPts val="0"/>
              </a:spcAft>
              <a:buSzPts val="2800"/>
              <a:buFont typeface="Arial"/>
              <a:buNone/>
            </a:pPr>
            <a:r>
              <a:t/>
            </a:r>
            <a:endParaRPr/>
          </a:p>
          <a:p>
            <a:pPr indent="0" lvl="1" marL="0" rtl="0" algn="l">
              <a:lnSpc>
                <a:spcPct val="100000"/>
              </a:lnSpc>
              <a:spcBef>
                <a:spcPts val="0"/>
              </a:spcBef>
              <a:spcAft>
                <a:spcPts val="0"/>
              </a:spcAft>
              <a:buSzPts val="2000"/>
              <a:buFont typeface="Arial"/>
              <a:buNone/>
            </a:pPr>
            <a:r>
              <a:t/>
            </a:r>
            <a:endParaRPr sz="2000"/>
          </a:p>
          <a:p>
            <a:pPr indent="0" lvl="1" marL="0" rtl="0" algn="l">
              <a:lnSpc>
                <a:spcPct val="100000"/>
              </a:lnSpc>
              <a:spcBef>
                <a:spcPts val="0"/>
              </a:spcBef>
              <a:spcAft>
                <a:spcPts val="0"/>
              </a:spcAft>
              <a:buSzPts val="2000"/>
              <a:buFont typeface="Arial"/>
              <a:buNone/>
            </a:pPr>
            <a:r>
              <a:t/>
            </a:r>
            <a:endParaRPr sz="2000"/>
          </a:p>
          <a:p>
            <a:pPr indent="0" lvl="1" marL="0" rtl="0" algn="l">
              <a:lnSpc>
                <a:spcPct val="100000"/>
              </a:lnSpc>
              <a:spcBef>
                <a:spcPts val="0"/>
              </a:spcBef>
              <a:spcAft>
                <a:spcPts val="0"/>
              </a:spcAft>
              <a:buSzPts val="2000"/>
              <a:buFont typeface="Arial"/>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76" name="Google Shape;176;p27"/>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77" name="Google Shape;177;p27"/>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a:t>
            </a:r>
            <a:endParaRPr b="1" sz="2800"/>
          </a:p>
          <a:p>
            <a:pPr indent="0" lvl="0" marL="0" rtl="0" algn="l">
              <a:lnSpc>
                <a:spcPct val="100000"/>
              </a:lnSpc>
              <a:spcBef>
                <a:spcPts val="1000"/>
              </a:spcBef>
              <a:spcAft>
                <a:spcPts val="0"/>
              </a:spcAft>
              <a:buNone/>
            </a:pPr>
            <a:r>
              <a:rPr b="1" lang="en-US" sz="2000"/>
              <a:t>11</a:t>
            </a:r>
            <a:r>
              <a:rPr b="1" lang="en-US" sz="2000"/>
              <a:t>. </a:t>
            </a:r>
            <a:r>
              <a:rPr b="1" lang="en-US" sz="2000"/>
              <a:t>Factory</a:t>
            </a:r>
            <a:br>
              <a:rPr lang="en-US" sz="2000"/>
            </a:br>
            <a:r>
              <a:rPr lang="en-US" sz="2000"/>
              <a:t>Used for creating different types of users - admin or regular user</a:t>
            </a:r>
            <a:endParaRPr sz="2000"/>
          </a:p>
          <a:p>
            <a:pPr indent="0" lvl="0" marL="0" rtl="0" algn="l">
              <a:lnSpc>
                <a:spcPct val="100000"/>
              </a:lnSpc>
              <a:spcBef>
                <a:spcPts val="1000"/>
              </a:spcBef>
              <a:spcAft>
                <a:spcPts val="0"/>
              </a:spcAft>
              <a:buNone/>
            </a:pPr>
            <a:r>
              <a:rPr b="1" lang="en-US" sz="2000"/>
              <a:t>12. </a:t>
            </a:r>
            <a:r>
              <a:rPr b="1" lang="en-US" sz="2000"/>
              <a:t>Visitor pattern</a:t>
            </a:r>
            <a:br>
              <a:rPr lang="en-US" sz="2000"/>
            </a:br>
            <a:r>
              <a:rPr lang="en-US" sz="2000"/>
              <a:t>Used in calculating payment amount and taxes for different types of users</a:t>
            </a:r>
            <a:endParaRPr sz="2000"/>
          </a:p>
          <a:p>
            <a:pPr indent="0" lvl="0" marL="0" rtl="0" algn="l">
              <a:lnSpc>
                <a:spcPct val="100000"/>
              </a:lnSpc>
              <a:spcBef>
                <a:spcPts val="1000"/>
              </a:spcBef>
              <a:spcAft>
                <a:spcPts val="0"/>
              </a:spcAft>
              <a:buNone/>
            </a:pPr>
            <a:r>
              <a:rPr b="1" lang="en-US" sz="2000"/>
              <a:t>13. </a:t>
            </a:r>
            <a:r>
              <a:rPr b="1" lang="en-US" sz="2000"/>
              <a:t>State pattern</a:t>
            </a:r>
            <a:br>
              <a:rPr lang="en-US" sz="2000"/>
            </a:br>
            <a:r>
              <a:rPr lang="en-US" sz="2000"/>
              <a:t>Used to handle different states of users such as logged in or logged out</a:t>
            </a:r>
            <a:endParaRPr sz="2000"/>
          </a:p>
          <a:p>
            <a:pPr indent="0" lvl="0" marL="0" rtl="0" algn="l">
              <a:lnSpc>
                <a:spcPct val="100000"/>
              </a:lnSpc>
              <a:spcBef>
                <a:spcPts val="1000"/>
              </a:spcBef>
              <a:spcAft>
                <a:spcPts val="0"/>
              </a:spcAft>
              <a:buNone/>
            </a:pPr>
            <a:r>
              <a:rPr b="1" lang="en-US" sz="2000"/>
              <a:t>14. Strategy pattern</a:t>
            </a:r>
            <a:endParaRPr b="1" sz="2000"/>
          </a:p>
          <a:p>
            <a:pPr indent="0" lvl="0" marL="0" rtl="0" algn="l">
              <a:lnSpc>
                <a:spcPct val="100000"/>
              </a:lnSpc>
              <a:spcBef>
                <a:spcPts val="0"/>
              </a:spcBef>
              <a:spcAft>
                <a:spcPts val="0"/>
              </a:spcAft>
              <a:buNone/>
            </a:pPr>
            <a:r>
              <a:rPr lang="en-US" sz="2000"/>
              <a:t>The Channel page allows the user to select either subscribe to channel or delete channel</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83" name="Google Shape;183;p28"/>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84" name="Google Shape;184;p28"/>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a:t>
            </a:r>
            <a:endParaRPr b="1" sz="2800"/>
          </a:p>
          <a:p>
            <a:pPr indent="0" lvl="0" marL="0" rtl="0" algn="l">
              <a:lnSpc>
                <a:spcPct val="100000"/>
              </a:lnSpc>
              <a:spcBef>
                <a:spcPts val="1000"/>
              </a:spcBef>
              <a:spcAft>
                <a:spcPts val="0"/>
              </a:spcAft>
              <a:buNone/>
            </a:pPr>
            <a:r>
              <a:rPr b="1" lang="en-US" sz="2000"/>
              <a:t>15. </a:t>
            </a:r>
            <a:r>
              <a:rPr b="1" lang="en-US" sz="2000"/>
              <a:t>Proxy</a:t>
            </a:r>
            <a:br>
              <a:rPr lang="en-US" sz="2000"/>
            </a:br>
            <a:r>
              <a:rPr lang="en-US" sz="2000"/>
              <a:t>C</a:t>
            </a:r>
            <a:r>
              <a:rPr lang="en-US" sz="2000"/>
              <a:t>reated one more handle for the payment service,</a:t>
            </a:r>
            <a:r>
              <a:rPr lang="en-US" sz="1800"/>
              <a:t> </a:t>
            </a:r>
            <a:r>
              <a:rPr lang="en-US" sz="2000"/>
              <a:t>payment is delegated to Paypal service through Proxy.</a:t>
            </a:r>
            <a:endParaRPr sz="2000"/>
          </a:p>
          <a:p>
            <a:pPr indent="0" lvl="0" marL="0" rtl="0" algn="l">
              <a:lnSpc>
                <a:spcPct val="100000"/>
              </a:lnSpc>
              <a:spcBef>
                <a:spcPts val="1000"/>
              </a:spcBef>
              <a:spcAft>
                <a:spcPts val="0"/>
              </a:spcAft>
              <a:buNone/>
            </a:pPr>
            <a:r>
              <a:rPr b="1" lang="en-US" sz="2000"/>
              <a:t>16. </a:t>
            </a:r>
            <a:r>
              <a:rPr b="1" lang="en-US" sz="2000"/>
              <a:t>Adapter</a:t>
            </a:r>
            <a:br>
              <a:rPr lang="en-US" sz="2000"/>
            </a:br>
            <a:r>
              <a:rPr lang="en-US" sz="2000"/>
              <a:t>Handling incompatible interface of date string to date objects for frontend</a:t>
            </a:r>
            <a:endParaRPr sz="2000"/>
          </a:p>
          <a:p>
            <a:pPr indent="0" lvl="0" marL="0" rtl="0" algn="l">
              <a:lnSpc>
                <a:spcPct val="100000"/>
              </a:lnSpc>
              <a:spcBef>
                <a:spcPts val="1000"/>
              </a:spcBef>
              <a:spcAft>
                <a:spcPts val="0"/>
              </a:spcAft>
              <a:buNone/>
            </a:pPr>
            <a:r>
              <a:rPr b="1" lang="en-US" sz="2000"/>
              <a:t>17. </a:t>
            </a:r>
            <a:r>
              <a:rPr b="1" lang="en-US" sz="2000"/>
              <a:t>Prototype</a:t>
            </a:r>
            <a:br>
              <a:rPr lang="en-US" sz="2000"/>
            </a:br>
            <a:r>
              <a:rPr lang="en-US" sz="2000"/>
              <a:t>To </a:t>
            </a:r>
            <a:r>
              <a:rPr lang="en-US" sz="2000"/>
              <a:t>avoid the process of creation of forms from scratch by simply cloning the created registration form object whenever required</a:t>
            </a:r>
            <a:endParaRPr sz="2000"/>
          </a:p>
          <a:p>
            <a:pPr indent="0" lvl="0" marL="0" rtl="0" algn="l">
              <a:lnSpc>
                <a:spcPct val="100000"/>
              </a:lnSpc>
              <a:spcBef>
                <a:spcPts val="1000"/>
              </a:spcBef>
              <a:spcAft>
                <a:spcPts val="0"/>
              </a:spcAft>
              <a:buNone/>
            </a:pPr>
            <a:r>
              <a:rPr b="1" lang="en-US" sz="2000"/>
              <a:t>18. </a:t>
            </a:r>
            <a:r>
              <a:rPr b="1" lang="en-US" sz="2000"/>
              <a:t>Decorator </a:t>
            </a:r>
            <a:endParaRPr b="1" sz="2000"/>
          </a:p>
          <a:p>
            <a:pPr indent="0" lvl="0" marL="0" rtl="0" algn="l">
              <a:lnSpc>
                <a:spcPct val="100000"/>
              </a:lnSpc>
              <a:spcBef>
                <a:spcPts val="0"/>
              </a:spcBef>
              <a:spcAft>
                <a:spcPts val="0"/>
              </a:spcAft>
              <a:buNone/>
            </a:pPr>
            <a:r>
              <a:rPr lang="en-US" sz="2000"/>
              <a:t>T</a:t>
            </a:r>
            <a:r>
              <a:rPr lang="en-US" sz="2000"/>
              <a:t>o enhance the behavior of each controller at runtime by injecting the Secured class, which acts as a wrapper</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90" name="Google Shape;190;p29"/>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Implementation</a:t>
            </a:r>
            <a:endParaRPr/>
          </a:p>
        </p:txBody>
      </p:sp>
      <p:sp>
        <p:nvSpPr>
          <p:cNvPr id="191" name="Google Shape;191;p29"/>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1" marL="0" rtl="0" algn="l">
              <a:lnSpc>
                <a:spcPct val="100000"/>
              </a:lnSpc>
              <a:spcBef>
                <a:spcPts val="0"/>
              </a:spcBef>
              <a:spcAft>
                <a:spcPts val="0"/>
              </a:spcAft>
              <a:buSzPts val="2000"/>
              <a:buFont typeface="Arial"/>
              <a:buNone/>
            </a:pPr>
            <a:r>
              <a:rPr b="1" lang="en-US" sz="2800"/>
              <a:t>Design Patterns</a:t>
            </a:r>
            <a:endParaRPr b="1" sz="2000"/>
          </a:p>
          <a:p>
            <a:pPr indent="0" lvl="0" marL="0" rtl="0" algn="l">
              <a:lnSpc>
                <a:spcPct val="100000"/>
              </a:lnSpc>
              <a:spcBef>
                <a:spcPts val="1000"/>
              </a:spcBef>
              <a:spcAft>
                <a:spcPts val="0"/>
              </a:spcAft>
              <a:buNone/>
            </a:pPr>
            <a:r>
              <a:rPr b="1" lang="en-US" sz="2000"/>
              <a:t>19</a:t>
            </a:r>
            <a:r>
              <a:rPr b="1" lang="en-US" sz="2000"/>
              <a:t>. </a:t>
            </a:r>
            <a:r>
              <a:rPr b="1" lang="en-US" sz="2000"/>
              <a:t>Iterator</a:t>
            </a:r>
            <a:br>
              <a:rPr lang="en-US" sz="2000"/>
            </a:br>
            <a:r>
              <a:rPr lang="en-US" sz="2000"/>
              <a:t>Used for pagination. FeedController tries to retrieve the most recent posts, it will loop through the iterator and visit post until reaching the limit. </a:t>
            </a:r>
            <a:endParaRPr b="1" sz="2000"/>
          </a:p>
          <a:p>
            <a:pPr indent="0" lvl="0" marL="0" rtl="0" algn="l">
              <a:lnSpc>
                <a:spcPct val="100000"/>
              </a:lnSpc>
              <a:spcBef>
                <a:spcPts val="1000"/>
              </a:spcBef>
              <a:spcAft>
                <a:spcPts val="0"/>
              </a:spcAft>
              <a:buNone/>
            </a:pPr>
            <a:r>
              <a:rPr b="1" lang="en-US" sz="2000"/>
              <a:t>20. </a:t>
            </a:r>
            <a:r>
              <a:rPr b="1" lang="en-US" sz="2000"/>
              <a:t>Interpreter Pattern</a:t>
            </a:r>
            <a:br>
              <a:rPr lang="en-US" sz="2000"/>
            </a:br>
            <a:r>
              <a:rPr lang="en-US" sz="2000"/>
              <a:t>To </a:t>
            </a:r>
            <a:r>
              <a:rPr lang="en-US" sz="2000"/>
              <a:t>extract hashtags from a given string</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97" name="Google Shape;197;p30"/>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Demo</a:t>
            </a:r>
            <a:endParaRPr/>
          </a:p>
        </p:txBody>
      </p:sp>
      <p:sp>
        <p:nvSpPr>
          <p:cNvPr id="198" name="Google Shape;198;p30"/>
          <p:cNvSpPr txBox="1"/>
          <p:nvPr>
            <p:ph idx="1" type="body"/>
          </p:nvPr>
        </p:nvSpPr>
        <p:spPr>
          <a:xfrm>
            <a:off x="249239" y="666750"/>
            <a:ext cx="8759700" cy="4068300"/>
          </a:xfrm>
          <a:prstGeom prst="rect">
            <a:avLst/>
          </a:prstGeom>
          <a:noFill/>
          <a:ln>
            <a:noFill/>
          </a:ln>
        </p:spPr>
        <p:txBody>
          <a:bodyPr anchorCtr="0" anchor="t" bIns="91425" lIns="91425" spcFirstLastPara="1" rIns="104925" wrap="square" tIns="91425">
            <a:noAutofit/>
          </a:bodyPr>
          <a:lstStyle/>
          <a:p>
            <a:pPr indent="0" lvl="0" marL="0" rtl="0" algn="l">
              <a:spcBef>
                <a:spcPts val="600"/>
              </a:spcBef>
              <a:spcAft>
                <a:spcPts val="0"/>
              </a:spcAft>
              <a:buClr>
                <a:schemeClr val="dk1"/>
              </a:buClr>
              <a:buSzPts val="1100"/>
              <a:buFont typeface="Arial"/>
              <a:buNone/>
            </a:pPr>
            <a:r>
              <a:rPr lang="en-US" sz="2400" u="sng">
                <a:solidFill>
                  <a:schemeClr val="hlink"/>
                </a:solidFill>
                <a:hlinkClick r:id="rId3"/>
              </a:rPr>
              <a:t>https://www.youtube.com/watch?v=VvmQ9yZr9HQ</a:t>
            </a:r>
            <a:endParaRPr sz="2400"/>
          </a:p>
          <a:p>
            <a:pPr indent="0" lvl="0" marL="0" rtl="0" algn="l">
              <a:lnSpc>
                <a:spcPct val="100000"/>
              </a:lnSpc>
              <a:spcBef>
                <a:spcPts val="1000"/>
              </a:spcBef>
              <a:spcAft>
                <a:spcPts val="0"/>
              </a:spcAft>
              <a:buNone/>
            </a:pPr>
            <a:r>
              <a:t/>
            </a:r>
            <a:endParaRPr b="1"/>
          </a:p>
        </p:txBody>
      </p:sp>
      <p:pic>
        <p:nvPicPr>
          <p:cNvPr id="199" name="Google Shape;199;p30" title="SADTeam8Demo">
            <a:hlinkClick r:id="rId4"/>
          </p:cNvPr>
          <p:cNvPicPr preferRelativeResize="0"/>
          <p:nvPr/>
        </p:nvPicPr>
        <p:blipFill>
          <a:blip r:embed="rId5">
            <a:alphaModFix/>
          </a:blip>
          <a:stretch>
            <a:fillRect/>
          </a:stretch>
        </p:blipFill>
        <p:spPr>
          <a:xfrm>
            <a:off x="2134350" y="1479950"/>
            <a:ext cx="4572000"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48000" y="86450"/>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a:t>
            </a:r>
            <a:r>
              <a:rPr lang="en-US"/>
              <a:t>nalysis: What went well?</a:t>
            </a:r>
            <a:endParaRPr/>
          </a:p>
        </p:txBody>
      </p:sp>
      <p:sp>
        <p:nvSpPr>
          <p:cNvPr id="205" name="Google Shape;205;p31"/>
          <p:cNvSpPr txBox="1"/>
          <p:nvPr>
            <p:ph idx="1" type="body"/>
          </p:nvPr>
        </p:nvSpPr>
        <p:spPr>
          <a:xfrm>
            <a:off x="655707" y="1077348"/>
            <a:ext cx="3702600" cy="3267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1. Better Collaboration -  </a:t>
            </a:r>
            <a:r>
              <a:rPr lang="en-US"/>
              <a:t>C</a:t>
            </a:r>
            <a:r>
              <a:rPr lang="en-US"/>
              <a:t>omprehensive API documentation</a:t>
            </a:r>
            <a:endParaRPr/>
          </a:p>
        </p:txBody>
      </p:sp>
      <p:pic>
        <p:nvPicPr>
          <p:cNvPr id="206" name="Google Shape;206;p31"/>
          <p:cNvPicPr preferRelativeResize="0"/>
          <p:nvPr/>
        </p:nvPicPr>
        <p:blipFill>
          <a:blip r:embed="rId3">
            <a:alphaModFix/>
          </a:blip>
          <a:stretch>
            <a:fillRect/>
          </a:stretch>
        </p:blipFill>
        <p:spPr>
          <a:xfrm>
            <a:off x="5490575" y="0"/>
            <a:ext cx="3653424"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48000" y="86450"/>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Analysis: What went well? </a:t>
            </a:r>
            <a:r>
              <a:rPr lang="en-US"/>
              <a:t>Continued...</a:t>
            </a:r>
            <a:endParaRPr/>
          </a:p>
        </p:txBody>
      </p:sp>
      <p:sp>
        <p:nvSpPr>
          <p:cNvPr id="212" name="Google Shape;212;p32"/>
          <p:cNvSpPr txBox="1"/>
          <p:nvPr>
            <p:ph idx="1" type="body"/>
          </p:nvPr>
        </p:nvSpPr>
        <p:spPr>
          <a:xfrm>
            <a:off x="655707" y="1077348"/>
            <a:ext cx="3702600" cy="3267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2</a:t>
            </a:r>
            <a:r>
              <a:rPr lang="en-US"/>
              <a:t>. Clean and Elegant UI</a:t>
            </a:r>
            <a:endParaRPr/>
          </a:p>
        </p:txBody>
      </p:sp>
      <p:pic>
        <p:nvPicPr>
          <p:cNvPr id="213" name="Google Shape;213;p32"/>
          <p:cNvPicPr preferRelativeResize="0"/>
          <p:nvPr/>
        </p:nvPicPr>
        <p:blipFill>
          <a:blip r:embed="rId3">
            <a:alphaModFix/>
          </a:blip>
          <a:stretch>
            <a:fillRect/>
          </a:stretch>
        </p:blipFill>
        <p:spPr>
          <a:xfrm>
            <a:off x="5801257" y="1431475"/>
            <a:ext cx="2381250" cy="2381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48000" y="86450"/>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Analysis: What went well? Continued...</a:t>
            </a:r>
            <a:endParaRPr/>
          </a:p>
        </p:txBody>
      </p:sp>
      <p:sp>
        <p:nvSpPr>
          <p:cNvPr id="219" name="Google Shape;219;p33"/>
          <p:cNvSpPr txBox="1"/>
          <p:nvPr>
            <p:ph idx="1" type="body"/>
          </p:nvPr>
        </p:nvSpPr>
        <p:spPr>
          <a:xfrm>
            <a:off x="655707" y="1077348"/>
            <a:ext cx="3702600" cy="3267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3</a:t>
            </a:r>
            <a:r>
              <a:rPr lang="en-US"/>
              <a:t>. Workflow for Sprint</a:t>
            </a:r>
            <a:endParaRPr/>
          </a:p>
        </p:txBody>
      </p:sp>
      <p:pic>
        <p:nvPicPr>
          <p:cNvPr id="220" name="Google Shape;220;p33"/>
          <p:cNvPicPr preferRelativeResize="0"/>
          <p:nvPr/>
        </p:nvPicPr>
        <p:blipFill>
          <a:blip r:embed="rId3">
            <a:alphaModFix/>
          </a:blip>
          <a:stretch>
            <a:fillRect/>
          </a:stretch>
        </p:blipFill>
        <p:spPr>
          <a:xfrm>
            <a:off x="4529407" y="1490250"/>
            <a:ext cx="4480893" cy="24415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48000" y="86450"/>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Analysis: What went well? </a:t>
            </a:r>
            <a:r>
              <a:rPr lang="en-US"/>
              <a:t>Continued...</a:t>
            </a:r>
            <a:endParaRPr/>
          </a:p>
        </p:txBody>
      </p:sp>
      <p:sp>
        <p:nvSpPr>
          <p:cNvPr id="226" name="Google Shape;226;p34"/>
          <p:cNvSpPr txBox="1"/>
          <p:nvPr>
            <p:ph idx="1" type="body"/>
          </p:nvPr>
        </p:nvSpPr>
        <p:spPr>
          <a:xfrm>
            <a:off x="655707" y="1077348"/>
            <a:ext cx="3702600" cy="3267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4</a:t>
            </a:r>
            <a:r>
              <a:rPr lang="en-US"/>
              <a:t>. In-Depth</a:t>
            </a:r>
            <a:r>
              <a:rPr lang="en-US"/>
              <a:t> Understanding of Design Patterns</a:t>
            </a:r>
            <a:endParaRPr/>
          </a:p>
        </p:txBody>
      </p:sp>
      <p:pic>
        <p:nvPicPr>
          <p:cNvPr id="227" name="Google Shape;227;p34"/>
          <p:cNvPicPr preferRelativeResize="0"/>
          <p:nvPr/>
        </p:nvPicPr>
        <p:blipFill>
          <a:blip r:embed="rId3">
            <a:alphaModFix/>
          </a:blip>
          <a:stretch>
            <a:fillRect/>
          </a:stretch>
        </p:blipFill>
        <p:spPr>
          <a:xfrm>
            <a:off x="4011925" y="1188325"/>
            <a:ext cx="5132076" cy="3530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48000" y="86450"/>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Analysis: What went well? </a:t>
            </a:r>
            <a:r>
              <a:rPr lang="en-US"/>
              <a:t>Continued...</a:t>
            </a:r>
            <a:endParaRPr/>
          </a:p>
        </p:txBody>
      </p:sp>
      <p:sp>
        <p:nvSpPr>
          <p:cNvPr id="233" name="Google Shape;233;p35"/>
          <p:cNvSpPr txBox="1"/>
          <p:nvPr>
            <p:ph idx="1" type="body"/>
          </p:nvPr>
        </p:nvSpPr>
        <p:spPr>
          <a:xfrm>
            <a:off x="655707" y="1077348"/>
            <a:ext cx="3702600" cy="3267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5</a:t>
            </a:r>
            <a:r>
              <a:rPr lang="en-US"/>
              <a:t>. Ebean ORM made our life easy</a:t>
            </a:r>
            <a:endParaRPr/>
          </a:p>
        </p:txBody>
      </p:sp>
      <p:pic>
        <p:nvPicPr>
          <p:cNvPr id="234" name="Google Shape;234;p35"/>
          <p:cNvPicPr preferRelativeResize="0"/>
          <p:nvPr/>
        </p:nvPicPr>
        <p:blipFill>
          <a:blip r:embed="rId3">
            <a:alphaModFix/>
          </a:blip>
          <a:stretch>
            <a:fillRect/>
          </a:stretch>
        </p:blipFill>
        <p:spPr>
          <a:xfrm>
            <a:off x="6016948" y="1608525"/>
            <a:ext cx="2410350" cy="2410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48000" y="278725"/>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Conclusions</a:t>
            </a:r>
            <a:endParaRPr/>
          </a:p>
        </p:txBody>
      </p:sp>
      <p:sp>
        <p:nvSpPr>
          <p:cNvPr id="240" name="Google Shape;240;p36"/>
          <p:cNvSpPr txBox="1"/>
          <p:nvPr>
            <p:ph idx="1" type="body"/>
          </p:nvPr>
        </p:nvSpPr>
        <p:spPr>
          <a:xfrm>
            <a:off x="552826" y="1077350"/>
            <a:ext cx="82005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1</a:t>
            </a:r>
            <a:r>
              <a:rPr lang="en-US"/>
              <a:t>. Understood the true potential of Design Patterns</a:t>
            </a:r>
            <a:endParaRPr/>
          </a:p>
          <a:p>
            <a:pPr indent="0" lvl="0" marL="457200" rtl="0" algn="l">
              <a:spcBef>
                <a:spcPts val="600"/>
              </a:spcBef>
              <a:spcAft>
                <a:spcPts val="0"/>
              </a:spcAft>
              <a:buNone/>
            </a:pPr>
            <a:r>
              <a:rPr lang="en-US" sz="1800"/>
              <a:t>Makes code maintainable, extensible and readable.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2. Meet functional and non-functional requirements.</a:t>
            </a:r>
            <a:endParaRPr/>
          </a:p>
          <a:p>
            <a:pPr indent="0" lvl="0" marL="457200" rtl="0" algn="l">
              <a:spcBef>
                <a:spcPts val="600"/>
              </a:spcBef>
              <a:spcAft>
                <a:spcPts val="0"/>
              </a:spcAft>
              <a:buClr>
                <a:schemeClr val="dk1"/>
              </a:buClr>
              <a:buSzPts val="1100"/>
              <a:buFont typeface="Arial"/>
              <a:buNone/>
            </a:pPr>
            <a:r>
              <a:rPr lang="en-US" sz="1800"/>
              <a:t>maintainability, extensibility, modularity, usability</a:t>
            </a:r>
            <a:endParaRPr/>
          </a:p>
          <a:p>
            <a:pPr indent="0" lvl="0" marL="0" rtl="0" algn="l">
              <a:spcBef>
                <a:spcPts val="60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312313" y="371975"/>
            <a:ext cx="8079300" cy="37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INTRODUCTION</a:t>
            </a:r>
            <a:endParaRPr/>
          </a:p>
        </p:txBody>
      </p:sp>
      <p:sp>
        <p:nvSpPr>
          <p:cNvPr id="47" name="Google Shape;47;p10"/>
          <p:cNvSpPr txBox="1"/>
          <p:nvPr>
            <p:ph idx="1" type="body"/>
          </p:nvPr>
        </p:nvSpPr>
        <p:spPr>
          <a:xfrm>
            <a:off x="382125" y="954224"/>
            <a:ext cx="8448000" cy="3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DA0002"/>
                </a:solidFill>
              </a:rPr>
              <a:t>Ask.Me </a:t>
            </a:r>
            <a:r>
              <a:rPr lang="en-US" sz="2200"/>
              <a:t>is an online forum which support features such as:</a:t>
            </a:r>
            <a:endParaRPr sz="2200"/>
          </a:p>
          <a:p>
            <a:pPr indent="0" lvl="0" marL="0" rtl="0" algn="l">
              <a:spcBef>
                <a:spcPts val="0"/>
              </a:spcBef>
              <a:spcAft>
                <a:spcPts val="0"/>
              </a:spcAft>
              <a:buNone/>
            </a:pPr>
            <a:r>
              <a:t/>
            </a:r>
            <a:endParaRPr sz="2200"/>
          </a:p>
          <a:p>
            <a:pPr indent="-368300" lvl="0" marL="457200" rtl="0" algn="l">
              <a:spcBef>
                <a:spcPts val="600"/>
              </a:spcBef>
              <a:spcAft>
                <a:spcPts val="0"/>
              </a:spcAft>
              <a:buSzPts val="2200"/>
              <a:buChar char="●"/>
            </a:pPr>
            <a:r>
              <a:rPr lang="en-US" sz="2200"/>
              <a:t>Register/Login a user</a:t>
            </a:r>
            <a:endParaRPr sz="2200"/>
          </a:p>
          <a:p>
            <a:pPr indent="-368300" lvl="0" marL="457200" rtl="0" algn="l">
              <a:spcBef>
                <a:spcPts val="0"/>
              </a:spcBef>
              <a:spcAft>
                <a:spcPts val="0"/>
              </a:spcAft>
              <a:buSzPts val="2200"/>
              <a:buChar char="●"/>
            </a:pPr>
            <a:r>
              <a:rPr lang="en-US" sz="2200"/>
              <a:t>Post a topic </a:t>
            </a:r>
            <a:endParaRPr sz="2200"/>
          </a:p>
          <a:p>
            <a:pPr indent="-368300" lvl="0" marL="457200" rtl="0" algn="l">
              <a:spcBef>
                <a:spcPts val="0"/>
              </a:spcBef>
              <a:spcAft>
                <a:spcPts val="0"/>
              </a:spcAft>
              <a:buSzPts val="2200"/>
              <a:buChar char="●"/>
            </a:pPr>
            <a:r>
              <a:rPr lang="en-US" sz="2200"/>
              <a:t>User defined channels</a:t>
            </a:r>
            <a:endParaRPr sz="2200"/>
          </a:p>
          <a:p>
            <a:pPr indent="-368300" lvl="0" marL="457200" rtl="0" algn="l">
              <a:spcBef>
                <a:spcPts val="0"/>
              </a:spcBef>
              <a:spcAft>
                <a:spcPts val="0"/>
              </a:spcAft>
              <a:buSzPts val="2200"/>
              <a:buChar char="●"/>
            </a:pPr>
            <a:r>
              <a:rPr lang="en-US" sz="2200"/>
              <a:t>Discussions over a post using</a:t>
            </a:r>
            <a:endParaRPr sz="2200"/>
          </a:p>
          <a:p>
            <a:pPr indent="0" lvl="0" marL="457200" rtl="0" algn="l">
              <a:spcBef>
                <a:spcPts val="600"/>
              </a:spcBef>
              <a:spcAft>
                <a:spcPts val="0"/>
              </a:spcAft>
              <a:buNone/>
            </a:pPr>
            <a:r>
              <a:rPr lang="en-US" sz="2200"/>
              <a:t>comments</a:t>
            </a:r>
            <a:endParaRPr sz="2200"/>
          </a:p>
          <a:p>
            <a:pPr indent="-368300" lvl="0" marL="457200" rtl="0" algn="l">
              <a:spcBef>
                <a:spcPts val="600"/>
              </a:spcBef>
              <a:spcAft>
                <a:spcPts val="0"/>
              </a:spcAft>
              <a:buSzPts val="2200"/>
              <a:buChar char="●"/>
            </a:pPr>
            <a:r>
              <a:rPr lang="en-US" sz="2200"/>
              <a:t>Search posts/hashtags</a:t>
            </a:r>
            <a:endParaRPr sz="2200"/>
          </a:p>
          <a:p>
            <a:pPr indent="0" lvl="0" marL="0" rtl="0" algn="l">
              <a:spcBef>
                <a:spcPts val="0"/>
              </a:spcBef>
              <a:spcAft>
                <a:spcPts val="0"/>
              </a:spcAft>
              <a:buClr>
                <a:schemeClr val="dk1"/>
              </a:buClr>
              <a:buSzPts val="3600"/>
              <a:buFont typeface="Arial"/>
              <a:buNone/>
            </a:pPr>
            <a:r>
              <a:t/>
            </a:r>
            <a:endParaRPr b="1" sz="3600">
              <a:solidFill>
                <a:srgbClr val="DA0002"/>
              </a:solidFill>
            </a:endParaRPr>
          </a:p>
        </p:txBody>
      </p:sp>
      <p:pic>
        <p:nvPicPr>
          <p:cNvPr id="48" name="Google Shape;48;p10"/>
          <p:cNvPicPr preferRelativeResize="0"/>
          <p:nvPr/>
        </p:nvPicPr>
        <p:blipFill>
          <a:blip r:embed="rId3">
            <a:alphaModFix/>
          </a:blip>
          <a:stretch>
            <a:fillRect/>
          </a:stretch>
        </p:blipFill>
        <p:spPr>
          <a:xfrm>
            <a:off x="5291350" y="1779300"/>
            <a:ext cx="3538775" cy="2010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76050" y="217375"/>
            <a:ext cx="8079300" cy="57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Future Work</a:t>
            </a:r>
            <a:endParaRPr/>
          </a:p>
        </p:txBody>
      </p:sp>
      <p:sp>
        <p:nvSpPr>
          <p:cNvPr id="246" name="Google Shape;246;p37"/>
          <p:cNvSpPr txBox="1"/>
          <p:nvPr>
            <p:ph idx="1" type="body"/>
          </p:nvPr>
        </p:nvSpPr>
        <p:spPr>
          <a:xfrm>
            <a:off x="552826" y="1077350"/>
            <a:ext cx="82005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1. </a:t>
            </a:r>
            <a:r>
              <a:rPr lang="en-US"/>
              <a:t>Implement 4 more Design Patterns</a:t>
            </a:r>
            <a:endParaRPr/>
          </a:p>
          <a:p>
            <a:pPr indent="0" lvl="0" marL="457200" rtl="0" algn="l">
              <a:spcBef>
                <a:spcPts val="600"/>
              </a:spcBef>
              <a:spcAft>
                <a:spcPts val="0"/>
              </a:spcAft>
              <a:buNone/>
            </a:pPr>
            <a:r>
              <a:rPr lang="en-US" sz="1800"/>
              <a:t>Abstract Factory, Bridge, Composite, Chain of Responsibility</a:t>
            </a:r>
            <a:endParaRPr/>
          </a:p>
          <a:p>
            <a:pPr indent="0" lvl="0" marL="0" rtl="0" algn="l">
              <a:spcBef>
                <a:spcPts val="600"/>
              </a:spcBef>
              <a:spcAft>
                <a:spcPts val="0"/>
              </a:spcAft>
              <a:buNone/>
            </a:pPr>
            <a:r>
              <a:rPr lang="en-US"/>
              <a:t>2. Microservice Architecture</a:t>
            </a:r>
            <a:br>
              <a:rPr lang="en-US"/>
            </a:br>
            <a:r>
              <a:rPr lang="en-US"/>
              <a:t>	</a:t>
            </a:r>
            <a:r>
              <a:rPr lang="en-US" sz="1800"/>
              <a:t>Dockerization, improves NFR (availability)</a:t>
            </a:r>
            <a:endParaRPr/>
          </a:p>
          <a:p>
            <a:pPr indent="0" lvl="0" marL="0" rtl="0" algn="l">
              <a:lnSpc>
                <a:spcPct val="100000"/>
              </a:lnSpc>
              <a:spcBef>
                <a:spcPts val="600"/>
              </a:spcBef>
              <a:spcAft>
                <a:spcPts val="0"/>
              </a:spcAft>
              <a:buNone/>
            </a:pPr>
            <a:r>
              <a:rPr lang="en-US"/>
              <a:t>3. Test </a:t>
            </a:r>
            <a:r>
              <a:rPr lang="en-US"/>
              <a:t>Coverage</a:t>
            </a:r>
            <a:endParaRPr/>
          </a:p>
          <a:p>
            <a:pPr indent="0" lvl="0" marL="0" rtl="0" algn="l">
              <a:lnSpc>
                <a:spcPct val="100000"/>
              </a:lnSpc>
              <a:spcBef>
                <a:spcPts val="0"/>
              </a:spcBef>
              <a:spcAft>
                <a:spcPts val="0"/>
              </a:spcAft>
              <a:buNone/>
            </a:pPr>
            <a:r>
              <a:rPr lang="en-US"/>
              <a:t>	</a:t>
            </a:r>
            <a:r>
              <a:rPr lang="en-US" sz="1800"/>
              <a:t>at least 80%</a:t>
            </a:r>
            <a:endParaRPr sz="1800"/>
          </a:p>
          <a:p>
            <a:pPr indent="0" lvl="0" marL="0" rtl="0" algn="l">
              <a:spcBef>
                <a:spcPts val="600"/>
              </a:spcBef>
              <a:spcAft>
                <a:spcPts val="0"/>
              </a:spcAft>
              <a:buNone/>
            </a:pPr>
            <a:r>
              <a:t/>
            </a:r>
            <a:endParaRPr/>
          </a:p>
          <a:p>
            <a:pPr indent="0" lvl="0" marL="457200" rtl="0" algn="l">
              <a:spcBef>
                <a:spcPts val="600"/>
              </a:spcBef>
              <a:spcAft>
                <a:spcPts val="0"/>
              </a:spcAft>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82113" y="253425"/>
            <a:ext cx="8079300" cy="37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Contact Details of Team</a:t>
            </a:r>
            <a:endParaRPr/>
          </a:p>
        </p:txBody>
      </p:sp>
      <p:sp>
        <p:nvSpPr>
          <p:cNvPr id="252" name="Google Shape;252;p38"/>
          <p:cNvSpPr txBox="1"/>
          <p:nvPr>
            <p:ph idx="1" type="body"/>
          </p:nvPr>
        </p:nvSpPr>
        <p:spPr>
          <a:xfrm>
            <a:off x="382137" y="739588"/>
            <a:ext cx="8448000" cy="403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800"/>
              <a:t>Team Members</a:t>
            </a:r>
            <a:endParaRPr sz="1800"/>
          </a:p>
          <a:p>
            <a:pPr indent="-342900" lvl="0" marL="457200" rtl="0" algn="l">
              <a:spcBef>
                <a:spcPts val="600"/>
              </a:spcBef>
              <a:spcAft>
                <a:spcPts val="0"/>
              </a:spcAft>
              <a:buSzPts val="1800"/>
              <a:buChar char="●"/>
            </a:pPr>
            <a:r>
              <a:rPr lang="en-US" sz="1800"/>
              <a:t>Charu Thaore </a:t>
            </a:r>
            <a:endParaRPr sz="1800"/>
          </a:p>
          <a:p>
            <a:pPr indent="-342900" lvl="1" marL="914400" rtl="0" algn="l">
              <a:spcBef>
                <a:spcPts val="0"/>
              </a:spcBef>
              <a:spcAft>
                <a:spcPts val="0"/>
              </a:spcAft>
              <a:buSzPts val="1800"/>
              <a:buChar char="○"/>
            </a:pPr>
            <a:r>
              <a:rPr lang="en-US" sz="1800"/>
              <a:t>Mobile: (650) 203-3661</a:t>
            </a:r>
            <a:endParaRPr sz="1800"/>
          </a:p>
          <a:p>
            <a:pPr indent="-342900" lvl="1" marL="914400" rtl="0" algn="l">
              <a:spcBef>
                <a:spcPts val="0"/>
              </a:spcBef>
              <a:spcAft>
                <a:spcPts val="0"/>
              </a:spcAft>
              <a:buSzPts val="1800"/>
              <a:buChar char="○"/>
            </a:pPr>
            <a:r>
              <a:rPr lang="en-US" sz="1800"/>
              <a:t>Email: charu.thaore@west.cmu.edu </a:t>
            </a:r>
            <a:endParaRPr sz="1800"/>
          </a:p>
          <a:p>
            <a:pPr indent="-342900" lvl="0" marL="457200" rtl="0" algn="l">
              <a:spcBef>
                <a:spcPts val="0"/>
              </a:spcBef>
              <a:spcAft>
                <a:spcPts val="0"/>
              </a:spcAft>
              <a:buSzPts val="1800"/>
              <a:buChar char="●"/>
            </a:pPr>
            <a:r>
              <a:rPr lang="en-US" sz="1800"/>
              <a:t>Gongpu Zhu</a:t>
            </a:r>
            <a:endParaRPr sz="1800"/>
          </a:p>
          <a:p>
            <a:pPr indent="-342900" lvl="1" marL="914400" rtl="0" algn="l">
              <a:spcBef>
                <a:spcPts val="0"/>
              </a:spcBef>
              <a:spcAft>
                <a:spcPts val="0"/>
              </a:spcAft>
              <a:buSzPts val="1800"/>
              <a:buChar char="○"/>
            </a:pPr>
            <a:r>
              <a:rPr lang="en-US" sz="1800"/>
              <a:t>Mobile: (408) 368-2669</a:t>
            </a:r>
            <a:endParaRPr sz="1800"/>
          </a:p>
          <a:p>
            <a:pPr indent="-342900" lvl="1" marL="914400" rtl="0" algn="l">
              <a:spcBef>
                <a:spcPts val="0"/>
              </a:spcBef>
              <a:spcAft>
                <a:spcPts val="0"/>
              </a:spcAft>
              <a:buSzPts val="1800"/>
              <a:buChar char="○"/>
            </a:pPr>
            <a:r>
              <a:rPr lang="en-US" sz="1800"/>
              <a:t>Email: gongpu.zhu@west.cmu.edu</a:t>
            </a:r>
            <a:endParaRPr sz="1800"/>
          </a:p>
          <a:p>
            <a:pPr indent="-342900" lvl="0" marL="457200" rtl="0" algn="l">
              <a:spcBef>
                <a:spcPts val="0"/>
              </a:spcBef>
              <a:spcAft>
                <a:spcPts val="0"/>
              </a:spcAft>
              <a:buSzPts val="1800"/>
              <a:buChar char="●"/>
            </a:pPr>
            <a:r>
              <a:rPr lang="en-US" sz="1800"/>
              <a:t>Leeza Sinha</a:t>
            </a:r>
            <a:endParaRPr sz="1800"/>
          </a:p>
          <a:p>
            <a:pPr indent="-342900" lvl="1" marL="914400" rtl="0" algn="l">
              <a:spcBef>
                <a:spcPts val="0"/>
              </a:spcBef>
              <a:spcAft>
                <a:spcPts val="0"/>
              </a:spcAft>
              <a:buSzPts val="1800"/>
              <a:buChar char="○"/>
            </a:pPr>
            <a:r>
              <a:rPr lang="en-US" sz="1800"/>
              <a:t>Mobile: (415) 609-8837</a:t>
            </a:r>
            <a:endParaRPr sz="1800"/>
          </a:p>
          <a:p>
            <a:pPr indent="-342900" lvl="1" marL="914400" rtl="0" algn="l">
              <a:spcBef>
                <a:spcPts val="0"/>
              </a:spcBef>
              <a:spcAft>
                <a:spcPts val="0"/>
              </a:spcAft>
              <a:buSzPts val="1800"/>
              <a:buChar char="○"/>
            </a:pPr>
            <a:r>
              <a:rPr lang="en-US" sz="1800"/>
              <a:t>Email: leeza.sinha@west.cmu.edu</a:t>
            </a:r>
            <a:endParaRPr sz="1800"/>
          </a:p>
          <a:p>
            <a:pPr indent="-342900" lvl="0" marL="457200" rtl="0" algn="l">
              <a:spcBef>
                <a:spcPts val="0"/>
              </a:spcBef>
              <a:spcAft>
                <a:spcPts val="0"/>
              </a:spcAft>
              <a:buSzPts val="1800"/>
              <a:buChar char="●"/>
            </a:pPr>
            <a:r>
              <a:rPr lang="en-US" sz="1800"/>
              <a:t>Gaurav Shegokar</a:t>
            </a:r>
            <a:endParaRPr sz="1800"/>
          </a:p>
          <a:p>
            <a:pPr indent="-342900" lvl="1" marL="914400" rtl="0" algn="l">
              <a:spcBef>
                <a:spcPts val="0"/>
              </a:spcBef>
              <a:spcAft>
                <a:spcPts val="0"/>
              </a:spcAft>
              <a:buSzPts val="1800"/>
              <a:buChar char="○"/>
            </a:pPr>
            <a:r>
              <a:rPr lang="en-US" sz="1800"/>
              <a:t>Mobile: (669) 264-3189</a:t>
            </a:r>
            <a:endParaRPr sz="1800"/>
          </a:p>
          <a:p>
            <a:pPr indent="-342900" lvl="1" marL="914400" rtl="0" algn="l">
              <a:spcBef>
                <a:spcPts val="0"/>
              </a:spcBef>
              <a:spcAft>
                <a:spcPts val="0"/>
              </a:spcAft>
              <a:buSzPts val="1800"/>
              <a:buChar char="○"/>
            </a:pPr>
            <a:r>
              <a:rPr lang="en-US" sz="1800"/>
              <a:t>Email: gaurav.shegokar@west.cmu.edu</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Font typeface="Arial"/>
              <a:buNone/>
            </a:pPr>
            <a:r>
              <a:rPr lang="en-US"/>
              <a:t>Questions?</a:t>
            </a:r>
            <a:endParaRPr/>
          </a:p>
        </p:txBody>
      </p:sp>
      <p:pic>
        <p:nvPicPr>
          <p:cNvPr id="258" name="Google Shape;258;p39"/>
          <p:cNvPicPr preferRelativeResize="0"/>
          <p:nvPr/>
        </p:nvPicPr>
        <p:blipFill rotWithShape="1">
          <a:blip r:embed="rId3">
            <a:alphaModFix/>
          </a:blip>
          <a:srcRect b="0" l="0" r="0" t="0"/>
          <a:stretch/>
        </p:blipFill>
        <p:spPr>
          <a:xfrm>
            <a:off x="1802825" y="1759712"/>
            <a:ext cx="5213125" cy="2606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382113" y="348675"/>
            <a:ext cx="8079300" cy="37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MOTIVATION</a:t>
            </a:r>
            <a:endParaRPr/>
          </a:p>
        </p:txBody>
      </p:sp>
      <p:sp>
        <p:nvSpPr>
          <p:cNvPr id="54" name="Google Shape;54;p11"/>
          <p:cNvSpPr txBox="1"/>
          <p:nvPr>
            <p:ph idx="1" type="body"/>
          </p:nvPr>
        </p:nvSpPr>
        <p:spPr>
          <a:xfrm>
            <a:off x="382137" y="575338"/>
            <a:ext cx="8448000" cy="403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p>
          <a:p>
            <a:pPr indent="0" lvl="0" marL="0" rtl="0" algn="l">
              <a:spcBef>
                <a:spcPts val="600"/>
              </a:spcBef>
              <a:spcAft>
                <a:spcPts val="0"/>
              </a:spcAft>
              <a:buNone/>
            </a:pPr>
            <a:r>
              <a:rPr lang="en-US" sz="2200"/>
              <a:t>Apply various design patterns in the development of a product to make it</a:t>
            </a:r>
            <a:r>
              <a:rPr lang="en-US" sz="2200"/>
              <a:t>:</a:t>
            </a:r>
            <a:endParaRPr sz="2200"/>
          </a:p>
          <a:p>
            <a:pPr indent="0" lvl="0" marL="0" rtl="0" algn="l">
              <a:spcBef>
                <a:spcPts val="600"/>
              </a:spcBef>
              <a:spcAft>
                <a:spcPts val="0"/>
              </a:spcAft>
              <a:buNone/>
            </a:pPr>
            <a:r>
              <a:t/>
            </a:r>
            <a:endParaRPr sz="2200"/>
          </a:p>
          <a:p>
            <a:pPr indent="-368300" lvl="0" marL="457200" rtl="0" algn="l">
              <a:spcBef>
                <a:spcPts val="600"/>
              </a:spcBef>
              <a:spcAft>
                <a:spcPts val="0"/>
              </a:spcAft>
              <a:buSzPts val="2200"/>
              <a:buChar char="●"/>
            </a:pPr>
            <a:r>
              <a:rPr lang="en-US" sz="2200"/>
              <a:t>Extensible</a:t>
            </a:r>
            <a:endParaRPr sz="2200"/>
          </a:p>
          <a:p>
            <a:pPr indent="-368300" lvl="0" marL="457200" rtl="0" algn="l">
              <a:spcBef>
                <a:spcPts val="0"/>
              </a:spcBef>
              <a:spcAft>
                <a:spcPts val="0"/>
              </a:spcAft>
              <a:buSzPts val="2200"/>
              <a:buChar char="●"/>
            </a:pPr>
            <a:r>
              <a:rPr lang="en-US" sz="2200"/>
              <a:t>Maintainable</a:t>
            </a:r>
            <a:endParaRPr sz="2200"/>
          </a:p>
          <a:p>
            <a:pPr indent="-368300" lvl="0" marL="457200" rtl="0" algn="l">
              <a:spcBef>
                <a:spcPts val="0"/>
              </a:spcBef>
              <a:spcAft>
                <a:spcPts val="0"/>
              </a:spcAft>
              <a:buSzPts val="2200"/>
              <a:buChar char="●"/>
            </a:pPr>
            <a:r>
              <a:rPr lang="en-US" sz="2200"/>
              <a:t>Available</a:t>
            </a:r>
            <a:endParaRPr sz="2200"/>
          </a:p>
          <a:p>
            <a:pPr indent="-368300" lvl="0" marL="457200" rtl="0" algn="l">
              <a:spcBef>
                <a:spcPts val="0"/>
              </a:spcBef>
              <a:spcAft>
                <a:spcPts val="0"/>
              </a:spcAft>
              <a:buSzPts val="2200"/>
              <a:buChar char="●"/>
            </a:pPr>
            <a:r>
              <a:rPr lang="en-US" sz="2200"/>
              <a:t>Modular</a:t>
            </a:r>
            <a:endParaRPr sz="2200"/>
          </a:p>
        </p:txBody>
      </p:sp>
      <p:pic>
        <p:nvPicPr>
          <p:cNvPr id="55" name="Google Shape;55;p11"/>
          <p:cNvPicPr preferRelativeResize="0"/>
          <p:nvPr/>
        </p:nvPicPr>
        <p:blipFill>
          <a:blip r:embed="rId3">
            <a:alphaModFix/>
          </a:blip>
          <a:stretch>
            <a:fillRect/>
          </a:stretch>
        </p:blipFill>
        <p:spPr>
          <a:xfrm>
            <a:off x="3103534" y="2144796"/>
            <a:ext cx="2003498" cy="1161350"/>
          </a:xfrm>
          <a:prstGeom prst="rect">
            <a:avLst/>
          </a:prstGeom>
          <a:noFill/>
          <a:ln>
            <a:noFill/>
          </a:ln>
        </p:spPr>
      </p:pic>
      <p:pic>
        <p:nvPicPr>
          <p:cNvPr id="56" name="Google Shape;56;p11"/>
          <p:cNvPicPr preferRelativeResize="0"/>
          <p:nvPr/>
        </p:nvPicPr>
        <p:blipFill rotWithShape="1">
          <a:blip r:embed="rId4">
            <a:alphaModFix/>
          </a:blip>
          <a:srcRect b="8558" l="0" r="0" t="0"/>
          <a:stretch/>
        </p:blipFill>
        <p:spPr>
          <a:xfrm>
            <a:off x="6329675" y="3367700"/>
            <a:ext cx="1597925" cy="1573525"/>
          </a:xfrm>
          <a:prstGeom prst="rect">
            <a:avLst/>
          </a:prstGeom>
          <a:noFill/>
          <a:ln>
            <a:noFill/>
          </a:ln>
        </p:spPr>
      </p:pic>
      <p:pic>
        <p:nvPicPr>
          <p:cNvPr id="57" name="Google Shape;57;p11"/>
          <p:cNvPicPr preferRelativeResize="0"/>
          <p:nvPr/>
        </p:nvPicPr>
        <p:blipFill rotWithShape="1">
          <a:blip r:embed="rId5">
            <a:alphaModFix/>
          </a:blip>
          <a:srcRect b="12418" l="0" r="0" t="0"/>
          <a:stretch/>
        </p:blipFill>
        <p:spPr>
          <a:xfrm>
            <a:off x="3634400" y="3512625"/>
            <a:ext cx="1943451" cy="1283674"/>
          </a:xfrm>
          <a:prstGeom prst="rect">
            <a:avLst/>
          </a:prstGeom>
          <a:noFill/>
          <a:ln>
            <a:noFill/>
          </a:ln>
        </p:spPr>
      </p:pic>
      <p:pic>
        <p:nvPicPr>
          <p:cNvPr id="58" name="Google Shape;58;p11"/>
          <p:cNvPicPr preferRelativeResize="0"/>
          <p:nvPr/>
        </p:nvPicPr>
        <p:blipFill>
          <a:blip r:embed="rId6">
            <a:alphaModFix/>
          </a:blip>
          <a:stretch>
            <a:fillRect/>
          </a:stretch>
        </p:blipFill>
        <p:spPr>
          <a:xfrm>
            <a:off x="5955876" y="1709337"/>
            <a:ext cx="2085201" cy="1724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382113" y="372650"/>
            <a:ext cx="8079300" cy="37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RELATED WORK</a:t>
            </a:r>
            <a:endParaRPr/>
          </a:p>
        </p:txBody>
      </p:sp>
      <p:pic>
        <p:nvPicPr>
          <p:cNvPr id="64" name="Google Shape;64;p12"/>
          <p:cNvPicPr preferRelativeResize="0"/>
          <p:nvPr/>
        </p:nvPicPr>
        <p:blipFill rotWithShape="1">
          <a:blip r:embed="rId3">
            <a:alphaModFix/>
          </a:blip>
          <a:srcRect b="-5870" l="0" r="0" t="5870"/>
          <a:stretch/>
        </p:blipFill>
        <p:spPr>
          <a:xfrm>
            <a:off x="4133400" y="662104"/>
            <a:ext cx="3721400" cy="1939225"/>
          </a:xfrm>
          <a:prstGeom prst="rect">
            <a:avLst/>
          </a:prstGeom>
          <a:noFill/>
          <a:ln>
            <a:noFill/>
          </a:ln>
        </p:spPr>
      </p:pic>
      <p:pic>
        <p:nvPicPr>
          <p:cNvPr id="65" name="Google Shape;65;p12"/>
          <p:cNvPicPr preferRelativeResize="0"/>
          <p:nvPr/>
        </p:nvPicPr>
        <p:blipFill>
          <a:blip r:embed="rId4">
            <a:alphaModFix/>
          </a:blip>
          <a:stretch>
            <a:fillRect/>
          </a:stretch>
        </p:blipFill>
        <p:spPr>
          <a:xfrm>
            <a:off x="1289225" y="2466161"/>
            <a:ext cx="3721401" cy="1919629"/>
          </a:xfrm>
          <a:prstGeom prst="rect">
            <a:avLst/>
          </a:prstGeom>
          <a:noFill/>
          <a:ln>
            <a:noFill/>
          </a:ln>
        </p:spPr>
      </p:pic>
      <p:pic>
        <p:nvPicPr>
          <p:cNvPr id="66" name="Google Shape;66;p12"/>
          <p:cNvPicPr preferRelativeResize="0"/>
          <p:nvPr/>
        </p:nvPicPr>
        <p:blipFill>
          <a:blip r:embed="rId5">
            <a:alphaModFix/>
          </a:blip>
          <a:stretch>
            <a:fillRect/>
          </a:stretch>
        </p:blipFill>
        <p:spPr>
          <a:xfrm>
            <a:off x="503550" y="1112650"/>
            <a:ext cx="2779224" cy="1459101"/>
          </a:xfrm>
          <a:prstGeom prst="rect">
            <a:avLst/>
          </a:prstGeom>
          <a:noFill/>
          <a:ln>
            <a:noFill/>
          </a:ln>
        </p:spPr>
      </p:pic>
      <p:pic>
        <p:nvPicPr>
          <p:cNvPr id="67" name="Google Shape;67;p12"/>
          <p:cNvPicPr preferRelativeResize="0"/>
          <p:nvPr/>
        </p:nvPicPr>
        <p:blipFill>
          <a:blip r:embed="rId6">
            <a:alphaModFix/>
          </a:blip>
          <a:stretch>
            <a:fillRect/>
          </a:stretch>
        </p:blipFill>
        <p:spPr>
          <a:xfrm>
            <a:off x="5728300" y="2696430"/>
            <a:ext cx="2793700" cy="145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382113" y="266800"/>
            <a:ext cx="8079300" cy="37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How to run the application?</a:t>
            </a:r>
            <a:endParaRPr/>
          </a:p>
        </p:txBody>
      </p:sp>
      <p:sp>
        <p:nvSpPr>
          <p:cNvPr id="73" name="Google Shape;73;p13"/>
          <p:cNvSpPr txBox="1"/>
          <p:nvPr>
            <p:ph idx="1" type="body"/>
          </p:nvPr>
        </p:nvSpPr>
        <p:spPr>
          <a:xfrm>
            <a:off x="382137" y="575338"/>
            <a:ext cx="8448000" cy="403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1800"/>
              <a:t>Backend:</a:t>
            </a:r>
            <a:endParaRPr sz="1400"/>
          </a:p>
          <a:p>
            <a:pPr indent="-317500" lvl="0" marL="457200" rtl="0" algn="l">
              <a:spcBef>
                <a:spcPts val="600"/>
              </a:spcBef>
              <a:spcAft>
                <a:spcPts val="0"/>
              </a:spcAft>
              <a:buSzPts val="1400"/>
              <a:buAutoNum type="arabicPeriod"/>
            </a:pPr>
            <a:r>
              <a:rPr lang="en-US" sz="1400"/>
              <a:t>Clone the repository </a:t>
            </a:r>
            <a:endParaRPr sz="1400"/>
          </a:p>
          <a:p>
            <a:pPr indent="-317500" lvl="1" marL="914400" rtl="0" algn="l">
              <a:spcBef>
                <a:spcPts val="0"/>
              </a:spcBef>
              <a:spcAft>
                <a:spcPts val="0"/>
              </a:spcAft>
              <a:buSzPts val="1400"/>
              <a:buAutoNum type="alphaLcPeriod"/>
            </a:pPr>
            <a:r>
              <a:rPr b="1" lang="en-US" sz="1400"/>
              <a:t>git clone</a:t>
            </a:r>
            <a:r>
              <a:rPr lang="en-US" sz="1400"/>
              <a:t> </a:t>
            </a:r>
            <a:r>
              <a:rPr lang="en-US" sz="1400" u="sng">
                <a:solidFill>
                  <a:schemeClr val="hlink"/>
                </a:solidFill>
                <a:hlinkClick r:id="rId3"/>
              </a:rPr>
              <a:t>https://github.com/jiazhang-class/18653-Team8.git</a:t>
            </a:r>
            <a:r>
              <a:rPr lang="en-US" sz="1400"/>
              <a:t> </a:t>
            </a:r>
            <a:endParaRPr sz="1400"/>
          </a:p>
          <a:p>
            <a:pPr indent="-317500" lvl="0" marL="457200" rtl="0" algn="l">
              <a:spcBef>
                <a:spcPts val="0"/>
              </a:spcBef>
              <a:spcAft>
                <a:spcPts val="0"/>
              </a:spcAft>
              <a:buSzPts val="1400"/>
              <a:buAutoNum type="arabicPeriod"/>
            </a:pPr>
            <a:r>
              <a:rPr lang="en-US" sz="1400"/>
              <a:t>Create a database </a:t>
            </a:r>
            <a:endParaRPr sz="1400"/>
          </a:p>
          <a:p>
            <a:pPr indent="-317500" lvl="1" marL="914400" rtl="0" algn="l">
              <a:spcBef>
                <a:spcPts val="0"/>
              </a:spcBef>
              <a:spcAft>
                <a:spcPts val="0"/>
              </a:spcAft>
              <a:buSzPts val="1400"/>
              <a:buAutoNum type="alphaLcPeriod"/>
            </a:pPr>
            <a:r>
              <a:rPr lang="en-US" sz="1400"/>
              <a:t>Run </a:t>
            </a:r>
            <a:r>
              <a:rPr b="1" lang="en-US" sz="1400"/>
              <a:t>CREATE DATABASE</a:t>
            </a:r>
            <a:r>
              <a:rPr lang="en-US" sz="1400"/>
              <a:t> </a:t>
            </a:r>
            <a:r>
              <a:rPr b="1" lang="en-US" sz="1400"/>
              <a:t>sad</a:t>
            </a:r>
            <a:r>
              <a:rPr lang="en-US" sz="1400"/>
              <a:t> on mysql shell or</a:t>
            </a:r>
            <a:endParaRPr sz="1400"/>
          </a:p>
          <a:p>
            <a:pPr indent="-317500" lvl="1" marL="914400" rtl="0" algn="l">
              <a:spcBef>
                <a:spcPts val="0"/>
              </a:spcBef>
              <a:spcAft>
                <a:spcPts val="0"/>
              </a:spcAft>
              <a:buSzPts val="1400"/>
              <a:buAutoNum type="alphaLcPeriod"/>
            </a:pPr>
            <a:r>
              <a:rPr lang="en-US" sz="1400"/>
              <a:t>Use Workbench to create a database with name </a:t>
            </a:r>
            <a:r>
              <a:rPr b="1" lang="en-US" sz="1400"/>
              <a:t>sad</a:t>
            </a:r>
            <a:endParaRPr b="1" sz="1400"/>
          </a:p>
          <a:p>
            <a:pPr indent="-317500" lvl="0" marL="457200" rtl="0" algn="l">
              <a:spcBef>
                <a:spcPts val="0"/>
              </a:spcBef>
              <a:spcAft>
                <a:spcPts val="0"/>
              </a:spcAft>
              <a:buSzPts val="1400"/>
              <a:buAutoNum type="arabicPeriod"/>
            </a:pPr>
            <a:r>
              <a:rPr lang="en-US" sz="1400"/>
              <a:t>Update MySQL credentials in </a:t>
            </a:r>
            <a:r>
              <a:rPr b="1" lang="en-US" sz="1400"/>
              <a:t>conf/application.conf</a:t>
            </a:r>
            <a:endParaRPr b="1" sz="1400"/>
          </a:p>
          <a:p>
            <a:pPr indent="-317500" lvl="0" marL="457200" rtl="0" algn="l">
              <a:spcBef>
                <a:spcPts val="0"/>
              </a:spcBef>
              <a:spcAft>
                <a:spcPts val="0"/>
              </a:spcAft>
              <a:buSzPts val="1400"/>
              <a:buAutoNum type="arabicPeriod"/>
            </a:pPr>
            <a:r>
              <a:rPr lang="en-US" sz="1400"/>
              <a:t>Execute command </a:t>
            </a:r>
            <a:r>
              <a:rPr b="1" lang="en-US" sz="1400"/>
              <a:t>run &lt;desired_port&gt;</a:t>
            </a:r>
            <a:r>
              <a:rPr lang="en-US" sz="1400"/>
              <a:t> on sbt shell</a:t>
            </a:r>
            <a:endParaRPr sz="1400"/>
          </a:p>
          <a:p>
            <a:pPr indent="0" lvl="0" marL="0" rtl="0" algn="l">
              <a:spcBef>
                <a:spcPts val="600"/>
              </a:spcBef>
              <a:spcAft>
                <a:spcPts val="0"/>
              </a:spcAft>
              <a:buNone/>
            </a:pPr>
            <a:r>
              <a:t/>
            </a:r>
            <a:endParaRPr b="1" sz="1800"/>
          </a:p>
          <a:p>
            <a:pPr indent="0" lvl="0" marL="0" rtl="0" algn="l">
              <a:spcBef>
                <a:spcPts val="600"/>
              </a:spcBef>
              <a:spcAft>
                <a:spcPts val="0"/>
              </a:spcAft>
              <a:buNone/>
            </a:pPr>
            <a:r>
              <a:rPr b="1" lang="en-US" sz="1800"/>
              <a:t>Frontend</a:t>
            </a:r>
            <a:r>
              <a:rPr lang="en-US" sz="1400"/>
              <a:t>:</a:t>
            </a:r>
            <a:endParaRPr sz="1400"/>
          </a:p>
          <a:p>
            <a:pPr indent="-317500" lvl="0" marL="457200" rtl="0" algn="l">
              <a:spcBef>
                <a:spcPts val="600"/>
              </a:spcBef>
              <a:spcAft>
                <a:spcPts val="0"/>
              </a:spcAft>
              <a:buSzPts val="1400"/>
              <a:buAutoNum type="arabicPeriod"/>
            </a:pPr>
            <a:r>
              <a:rPr lang="en-US" sz="1400"/>
              <a:t>In the cloned repository navigate to folder on terminal : frontend/ask-me</a:t>
            </a:r>
            <a:endParaRPr sz="1400"/>
          </a:p>
          <a:p>
            <a:pPr indent="-317500" lvl="0" marL="457200" rtl="0" algn="l">
              <a:spcBef>
                <a:spcPts val="0"/>
              </a:spcBef>
              <a:spcAft>
                <a:spcPts val="0"/>
              </a:spcAft>
              <a:buSzPts val="1400"/>
              <a:buAutoNum type="arabicPeriod"/>
            </a:pPr>
            <a:r>
              <a:rPr lang="en-US" sz="1400"/>
              <a:t>Execute </a:t>
            </a:r>
            <a:r>
              <a:rPr b="1" lang="en-US" sz="1400"/>
              <a:t>ng serve -o </a:t>
            </a:r>
            <a:r>
              <a:rPr lang="en-US" sz="1400"/>
              <a:t>on terminal</a:t>
            </a:r>
            <a:endParaRPr sz="1400"/>
          </a:p>
          <a:p>
            <a:pPr indent="-317500" lvl="0" marL="457200" rtl="0" algn="l">
              <a:spcBef>
                <a:spcPts val="0"/>
              </a:spcBef>
              <a:spcAft>
                <a:spcPts val="0"/>
              </a:spcAft>
              <a:buSzPts val="1400"/>
              <a:buAutoNum type="arabicPeriod"/>
            </a:pPr>
            <a:r>
              <a:rPr lang="en-US" sz="1400"/>
              <a:t>The application will startup on http://localhost:4220</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79" name="Google Shape;79;p14"/>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System Design</a:t>
            </a:r>
            <a:endParaRPr/>
          </a:p>
        </p:txBody>
      </p:sp>
      <p:pic>
        <p:nvPicPr>
          <p:cNvPr id="80" name="Google Shape;80;p14"/>
          <p:cNvPicPr preferRelativeResize="0"/>
          <p:nvPr/>
        </p:nvPicPr>
        <p:blipFill rotWithShape="1">
          <a:blip r:embed="rId3">
            <a:alphaModFix/>
          </a:blip>
          <a:srcRect b="0" l="0" r="0" t="14987"/>
          <a:stretch/>
        </p:blipFill>
        <p:spPr>
          <a:xfrm>
            <a:off x="381000" y="748150"/>
            <a:ext cx="8306851" cy="4039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381000" y="285750"/>
            <a:ext cx="8078700" cy="373800"/>
          </a:xfrm>
          <a:prstGeom prst="rect">
            <a:avLst/>
          </a:prstGeom>
          <a:noFill/>
          <a:ln>
            <a:noFill/>
          </a:ln>
        </p:spPr>
        <p:txBody>
          <a:bodyPr anchorCtr="0" anchor="b" bIns="91425" lIns="91425" spcFirstLastPara="1" rIns="104925" wrap="square" tIns="91425">
            <a:noAutofit/>
          </a:bodyPr>
          <a:lstStyle/>
          <a:p>
            <a:pPr indent="0" lvl="0" marL="0" rtl="0" algn="l">
              <a:lnSpc>
                <a:spcPct val="100000"/>
              </a:lnSpc>
              <a:spcBef>
                <a:spcPts val="0"/>
              </a:spcBef>
              <a:spcAft>
                <a:spcPts val="0"/>
              </a:spcAft>
              <a:buSzPts val="3600"/>
              <a:buFont typeface="Calibri"/>
              <a:buNone/>
            </a:pPr>
            <a:r>
              <a:rPr lang="en-US">
                <a:solidFill>
                  <a:srgbClr val="C00000"/>
                </a:solidFill>
              </a:rPr>
              <a:t>4+1 Views</a:t>
            </a:r>
            <a:endParaRPr/>
          </a:p>
        </p:txBody>
      </p:sp>
      <p:pic>
        <p:nvPicPr>
          <p:cNvPr id="87" name="Google Shape;87;p15"/>
          <p:cNvPicPr preferRelativeResize="0"/>
          <p:nvPr/>
        </p:nvPicPr>
        <p:blipFill rotWithShape="1">
          <a:blip r:embed="rId3">
            <a:alphaModFix/>
          </a:blip>
          <a:srcRect b="1989" l="0" r="1156" t="0"/>
          <a:stretch/>
        </p:blipFill>
        <p:spPr>
          <a:xfrm>
            <a:off x="3336550" y="48425"/>
            <a:ext cx="4857524" cy="4860526"/>
          </a:xfrm>
          <a:prstGeom prst="rect">
            <a:avLst/>
          </a:prstGeom>
          <a:noFill/>
          <a:ln>
            <a:noFill/>
          </a:ln>
        </p:spPr>
      </p:pic>
      <p:sp>
        <p:nvSpPr>
          <p:cNvPr id="88" name="Google Shape;88;p15"/>
          <p:cNvSpPr txBox="1"/>
          <p:nvPr/>
        </p:nvSpPr>
        <p:spPr>
          <a:xfrm>
            <a:off x="194600" y="2118700"/>
            <a:ext cx="29391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532275" y="1945675"/>
            <a:ext cx="1996200" cy="1080300"/>
          </a:xfrm>
          <a:prstGeom prst="rect">
            <a:avLst/>
          </a:prstGeom>
          <a:noFill/>
          <a:ln>
            <a:noFill/>
          </a:ln>
        </p:spPr>
        <p:txBody>
          <a:bodyPr anchorCtr="0" anchor="b" bIns="91425" lIns="91425" spcFirstLastPara="1" rIns="104925" wrap="square" tIns="91425">
            <a:noAutofit/>
          </a:bodyPr>
          <a:lstStyle/>
          <a:p>
            <a:pPr indent="0" lvl="0" marL="0" rtl="0" algn="ctr">
              <a:lnSpc>
                <a:spcPct val="100000"/>
              </a:lnSpc>
              <a:spcBef>
                <a:spcPts val="0"/>
              </a:spcBef>
              <a:spcAft>
                <a:spcPts val="0"/>
              </a:spcAft>
              <a:buSzPts val="3600"/>
              <a:buFont typeface="Calibri"/>
              <a:buNone/>
            </a:pPr>
            <a:r>
              <a:rPr lang="en-US">
                <a:solidFill>
                  <a:srgbClr val="C00000"/>
                </a:solidFill>
              </a:rPr>
              <a:t>Use Case 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2" type="sldNum"/>
          </p:nvPr>
        </p:nvSpPr>
        <p:spPr>
          <a:xfrm>
            <a:off x="8610601" y="4908948"/>
            <a:ext cx="531900" cy="207300"/>
          </a:xfrm>
          <a:prstGeom prst="rect">
            <a:avLst/>
          </a:prstGeom>
          <a:noFill/>
          <a:ln>
            <a:noFill/>
          </a:ln>
        </p:spPr>
        <p:txBody>
          <a:bodyPr anchorCtr="0" anchor="t" bIns="32125" lIns="64275" spcFirstLastPara="1" rIns="64275" wrap="square" tIns="32125">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95" name="Google Shape;95;p16"/>
          <p:cNvSpPr txBox="1"/>
          <p:nvPr>
            <p:ph type="title"/>
          </p:nvPr>
        </p:nvSpPr>
        <p:spPr>
          <a:xfrm>
            <a:off x="532275" y="1945675"/>
            <a:ext cx="1996200" cy="1080300"/>
          </a:xfrm>
          <a:prstGeom prst="rect">
            <a:avLst/>
          </a:prstGeom>
          <a:noFill/>
          <a:ln>
            <a:noFill/>
          </a:ln>
        </p:spPr>
        <p:txBody>
          <a:bodyPr anchorCtr="0" anchor="b" bIns="91425" lIns="91425" spcFirstLastPara="1" rIns="104925" wrap="square" tIns="91425">
            <a:noAutofit/>
          </a:bodyPr>
          <a:lstStyle/>
          <a:p>
            <a:pPr indent="0" lvl="0" marL="0" rtl="0" algn="ctr">
              <a:lnSpc>
                <a:spcPct val="100000"/>
              </a:lnSpc>
              <a:spcBef>
                <a:spcPts val="0"/>
              </a:spcBef>
              <a:spcAft>
                <a:spcPts val="0"/>
              </a:spcAft>
              <a:buSzPts val="3600"/>
              <a:buFont typeface="Calibri"/>
              <a:buNone/>
            </a:pPr>
            <a:r>
              <a:rPr lang="en-US">
                <a:solidFill>
                  <a:srgbClr val="C00000"/>
                </a:solidFill>
              </a:rPr>
              <a:t>Process View</a:t>
            </a:r>
            <a:endParaRPr/>
          </a:p>
        </p:txBody>
      </p:sp>
      <p:pic>
        <p:nvPicPr>
          <p:cNvPr id="96" name="Google Shape;96;p16"/>
          <p:cNvPicPr preferRelativeResize="0"/>
          <p:nvPr/>
        </p:nvPicPr>
        <p:blipFill>
          <a:blip r:embed="rId3">
            <a:alphaModFix/>
          </a:blip>
          <a:stretch>
            <a:fillRect/>
          </a:stretch>
        </p:blipFill>
        <p:spPr>
          <a:xfrm>
            <a:off x="2528475" y="0"/>
            <a:ext cx="6175326" cy="496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