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5" r:id="rId14"/>
    <p:sldId id="276" r:id="rId15"/>
    <p:sldId id="267" r:id="rId16"/>
    <p:sldId id="268" r:id="rId17"/>
    <p:sldId id="269" r:id="rId18"/>
    <p:sldId id="270" r:id="rId19"/>
    <p:sldId id="271" r:id="rId20"/>
    <p:sldId id="272"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9"/>
    <p:restoredTop sz="94774"/>
  </p:normalViewPr>
  <p:slideViewPr>
    <p:cSldViewPr snapToGrid="0">
      <p:cViewPr varScale="1">
        <p:scale>
          <a:sx n="143" d="100"/>
          <a:sy n="143" d="100"/>
        </p:scale>
        <p:origin x="8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E264E3-2423-48D5-9AF3-4F2738F0B60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D98E01C-31F7-4356-8FDB-EA7C61E3CA94}">
      <dgm:prSet/>
      <dgm:spPr/>
      <dgm:t>
        <a:bodyPr/>
        <a:lstStyle/>
        <a:p>
          <a:pPr>
            <a:lnSpc>
              <a:spcPct val="100000"/>
            </a:lnSpc>
          </a:pPr>
          <a:r>
            <a:rPr lang="en-US"/>
            <a:t>In this project, we try to predict if a patient with a history of heart failure is going to survive or not based on several features like age, serum creatinine, blood pressure, etc.</a:t>
          </a:r>
        </a:p>
      </dgm:t>
    </dgm:pt>
    <dgm:pt modelId="{BEDC36D7-06C1-40F6-A6FA-E67825EFF1D2}" type="parTrans" cxnId="{4506394F-0489-4B4E-9BC1-1242739E7E39}">
      <dgm:prSet/>
      <dgm:spPr/>
      <dgm:t>
        <a:bodyPr/>
        <a:lstStyle/>
        <a:p>
          <a:endParaRPr lang="en-US"/>
        </a:p>
      </dgm:t>
    </dgm:pt>
    <dgm:pt modelId="{E5D7062A-590F-4BE2-B1D4-67152413FD7D}" type="sibTrans" cxnId="{4506394F-0489-4B4E-9BC1-1242739E7E39}">
      <dgm:prSet/>
      <dgm:spPr/>
      <dgm:t>
        <a:bodyPr/>
        <a:lstStyle/>
        <a:p>
          <a:pPr>
            <a:lnSpc>
              <a:spcPct val="100000"/>
            </a:lnSpc>
          </a:pPr>
          <a:endParaRPr lang="en-US"/>
        </a:p>
      </dgm:t>
    </dgm:pt>
    <dgm:pt modelId="{DFFEF6B5-64AB-48E3-BA6A-96C7801D99F7}">
      <dgm:prSet/>
      <dgm:spPr/>
      <dgm:t>
        <a:bodyPr/>
        <a:lstStyle/>
        <a:p>
          <a:pPr>
            <a:lnSpc>
              <a:spcPct val="100000"/>
            </a:lnSpc>
          </a:pPr>
          <a:r>
            <a:rPr lang="en-US"/>
            <a:t>We start with data exploration by creating boxplots, checking correlation plots and scatter plots to get an idea about the distribution of data</a:t>
          </a:r>
        </a:p>
      </dgm:t>
    </dgm:pt>
    <dgm:pt modelId="{EAA37A2D-5C70-40C2-BCBF-05B7FA89DC13}" type="parTrans" cxnId="{1BA8A9AC-77B5-43BB-92FC-AF6D672CBBBD}">
      <dgm:prSet/>
      <dgm:spPr/>
      <dgm:t>
        <a:bodyPr/>
        <a:lstStyle/>
        <a:p>
          <a:endParaRPr lang="en-US"/>
        </a:p>
      </dgm:t>
    </dgm:pt>
    <dgm:pt modelId="{2B93E396-1EF7-48C5-BDF5-2251DFD14F72}" type="sibTrans" cxnId="{1BA8A9AC-77B5-43BB-92FC-AF6D672CBBBD}">
      <dgm:prSet/>
      <dgm:spPr/>
      <dgm:t>
        <a:bodyPr/>
        <a:lstStyle/>
        <a:p>
          <a:pPr>
            <a:lnSpc>
              <a:spcPct val="100000"/>
            </a:lnSpc>
          </a:pPr>
          <a:endParaRPr lang="en-US"/>
        </a:p>
      </dgm:t>
    </dgm:pt>
    <dgm:pt modelId="{86F022FB-0931-4FF0-AC87-B5A3C1A0BA02}">
      <dgm:prSet/>
      <dgm:spPr/>
      <dgm:t>
        <a:bodyPr/>
        <a:lstStyle/>
        <a:p>
          <a:pPr>
            <a:lnSpc>
              <a:spcPct val="100000"/>
            </a:lnSpc>
          </a:pPr>
          <a:r>
            <a:rPr lang="en-US"/>
            <a:t>We then create a base logistic regression model and then use different model selection processes to get the best model</a:t>
          </a:r>
        </a:p>
      </dgm:t>
    </dgm:pt>
    <dgm:pt modelId="{7F4DFA90-6084-4521-8636-1AD41709B716}" type="parTrans" cxnId="{ED543BA6-A918-4EE7-AAF8-BB960BEB2DF1}">
      <dgm:prSet/>
      <dgm:spPr/>
      <dgm:t>
        <a:bodyPr/>
        <a:lstStyle/>
        <a:p>
          <a:endParaRPr lang="en-US"/>
        </a:p>
      </dgm:t>
    </dgm:pt>
    <dgm:pt modelId="{BFEDA05A-4465-445D-A2A9-E7F89A4DD77B}" type="sibTrans" cxnId="{ED543BA6-A918-4EE7-AAF8-BB960BEB2DF1}">
      <dgm:prSet/>
      <dgm:spPr/>
      <dgm:t>
        <a:bodyPr/>
        <a:lstStyle/>
        <a:p>
          <a:pPr>
            <a:lnSpc>
              <a:spcPct val="100000"/>
            </a:lnSpc>
          </a:pPr>
          <a:endParaRPr lang="en-US"/>
        </a:p>
      </dgm:t>
    </dgm:pt>
    <dgm:pt modelId="{4AEF17B8-A537-4FB4-83D3-8F91DC3464A3}">
      <dgm:prSet/>
      <dgm:spPr/>
      <dgm:t>
        <a:bodyPr/>
        <a:lstStyle/>
        <a:p>
          <a:pPr>
            <a:lnSpc>
              <a:spcPct val="100000"/>
            </a:lnSpc>
          </a:pPr>
          <a:r>
            <a:rPr lang="en-US"/>
            <a:t>We finally conclude our analysis on the data based on the different plots and models.</a:t>
          </a:r>
        </a:p>
      </dgm:t>
    </dgm:pt>
    <dgm:pt modelId="{2260EFB5-07FA-4649-9AAD-12CB03C1171C}" type="parTrans" cxnId="{A376FD13-E8BC-4B61-B1A1-03DC28A25FCA}">
      <dgm:prSet/>
      <dgm:spPr/>
      <dgm:t>
        <a:bodyPr/>
        <a:lstStyle/>
        <a:p>
          <a:endParaRPr lang="en-US"/>
        </a:p>
      </dgm:t>
    </dgm:pt>
    <dgm:pt modelId="{EFDD58B3-B5ED-4CD9-852F-B9E094170458}" type="sibTrans" cxnId="{A376FD13-E8BC-4B61-B1A1-03DC28A25FCA}">
      <dgm:prSet/>
      <dgm:spPr/>
      <dgm:t>
        <a:bodyPr/>
        <a:lstStyle/>
        <a:p>
          <a:endParaRPr lang="en-US"/>
        </a:p>
      </dgm:t>
    </dgm:pt>
    <dgm:pt modelId="{D81CC708-6538-43A0-BDD7-DD2866CB62E7}" type="pres">
      <dgm:prSet presAssocID="{C2E264E3-2423-48D5-9AF3-4F2738F0B604}" presName="root" presStyleCnt="0">
        <dgm:presLayoutVars>
          <dgm:dir/>
          <dgm:resizeHandles val="exact"/>
        </dgm:presLayoutVars>
      </dgm:prSet>
      <dgm:spPr/>
    </dgm:pt>
    <dgm:pt modelId="{674E0372-D307-487D-AAAF-756A44655DE1}" type="pres">
      <dgm:prSet presAssocID="{C2E264E3-2423-48D5-9AF3-4F2738F0B604}" presName="container" presStyleCnt="0">
        <dgm:presLayoutVars>
          <dgm:dir/>
          <dgm:resizeHandles val="exact"/>
        </dgm:presLayoutVars>
      </dgm:prSet>
      <dgm:spPr/>
    </dgm:pt>
    <dgm:pt modelId="{376462A4-57A3-4E23-B096-642495318920}" type="pres">
      <dgm:prSet presAssocID="{FD98E01C-31F7-4356-8FDB-EA7C61E3CA94}" presName="compNode" presStyleCnt="0"/>
      <dgm:spPr/>
    </dgm:pt>
    <dgm:pt modelId="{DB5DED58-7A92-449A-B841-E517007F9AF7}" type="pres">
      <dgm:prSet presAssocID="{FD98E01C-31F7-4356-8FDB-EA7C61E3CA94}" presName="iconBgRect" presStyleLbl="bgShp" presStyleIdx="0" presStyleCnt="4"/>
      <dgm:spPr/>
    </dgm:pt>
    <dgm:pt modelId="{F600ADA3-FCDD-445E-B8A1-748201293C8A}" type="pres">
      <dgm:prSet presAssocID="{FD98E01C-31F7-4356-8FDB-EA7C61E3CA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CDCA93AC-4ADA-44C4-A8BF-F12E660963E2}" type="pres">
      <dgm:prSet presAssocID="{FD98E01C-31F7-4356-8FDB-EA7C61E3CA94}" presName="spaceRect" presStyleCnt="0"/>
      <dgm:spPr/>
    </dgm:pt>
    <dgm:pt modelId="{99AE9C84-7EFC-4CFF-A4DB-359B53BD340B}" type="pres">
      <dgm:prSet presAssocID="{FD98E01C-31F7-4356-8FDB-EA7C61E3CA94}" presName="textRect" presStyleLbl="revTx" presStyleIdx="0" presStyleCnt="4">
        <dgm:presLayoutVars>
          <dgm:chMax val="1"/>
          <dgm:chPref val="1"/>
        </dgm:presLayoutVars>
      </dgm:prSet>
      <dgm:spPr/>
    </dgm:pt>
    <dgm:pt modelId="{7E06801C-5413-4425-B33C-AFE4E2557ECD}" type="pres">
      <dgm:prSet presAssocID="{E5D7062A-590F-4BE2-B1D4-67152413FD7D}" presName="sibTrans" presStyleLbl="sibTrans2D1" presStyleIdx="0" presStyleCnt="0"/>
      <dgm:spPr/>
    </dgm:pt>
    <dgm:pt modelId="{BE3EA006-391D-4BCA-8AFF-631D04758F16}" type="pres">
      <dgm:prSet presAssocID="{DFFEF6B5-64AB-48E3-BA6A-96C7801D99F7}" presName="compNode" presStyleCnt="0"/>
      <dgm:spPr/>
    </dgm:pt>
    <dgm:pt modelId="{D6B7AF9F-8D6A-494A-A812-957B5D08EDCC}" type="pres">
      <dgm:prSet presAssocID="{DFFEF6B5-64AB-48E3-BA6A-96C7801D99F7}" presName="iconBgRect" presStyleLbl="bgShp" presStyleIdx="1" presStyleCnt="4"/>
      <dgm:spPr/>
    </dgm:pt>
    <dgm:pt modelId="{C3914434-C74F-41C4-84E0-6129FA96B532}" type="pres">
      <dgm:prSet presAssocID="{DFFEF6B5-64AB-48E3-BA6A-96C7801D99F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F3E544AD-2DE6-4429-9B30-19F130CD140A}" type="pres">
      <dgm:prSet presAssocID="{DFFEF6B5-64AB-48E3-BA6A-96C7801D99F7}" presName="spaceRect" presStyleCnt="0"/>
      <dgm:spPr/>
    </dgm:pt>
    <dgm:pt modelId="{2DA89560-B3B4-4F54-80AC-34C431E51EFA}" type="pres">
      <dgm:prSet presAssocID="{DFFEF6B5-64AB-48E3-BA6A-96C7801D99F7}" presName="textRect" presStyleLbl="revTx" presStyleIdx="1" presStyleCnt="4">
        <dgm:presLayoutVars>
          <dgm:chMax val="1"/>
          <dgm:chPref val="1"/>
        </dgm:presLayoutVars>
      </dgm:prSet>
      <dgm:spPr/>
    </dgm:pt>
    <dgm:pt modelId="{25E002C0-9B08-4BAC-95DD-58E12705822F}" type="pres">
      <dgm:prSet presAssocID="{2B93E396-1EF7-48C5-BDF5-2251DFD14F72}" presName="sibTrans" presStyleLbl="sibTrans2D1" presStyleIdx="0" presStyleCnt="0"/>
      <dgm:spPr/>
    </dgm:pt>
    <dgm:pt modelId="{E5F9D758-1EFA-41D6-878E-577636DA50F9}" type="pres">
      <dgm:prSet presAssocID="{86F022FB-0931-4FF0-AC87-B5A3C1A0BA02}" presName="compNode" presStyleCnt="0"/>
      <dgm:spPr/>
    </dgm:pt>
    <dgm:pt modelId="{500ADC46-C00B-46E9-94A3-89C94F8E4C53}" type="pres">
      <dgm:prSet presAssocID="{86F022FB-0931-4FF0-AC87-B5A3C1A0BA02}" presName="iconBgRect" presStyleLbl="bgShp" presStyleIdx="2" presStyleCnt="4"/>
      <dgm:spPr/>
    </dgm:pt>
    <dgm:pt modelId="{77EBBC4E-8177-4003-9C5E-0D5D58E41F4D}" type="pres">
      <dgm:prSet presAssocID="{86F022FB-0931-4FF0-AC87-B5A3C1A0BA0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29EADEE3-B74B-4896-87B5-00DDE7322B82}" type="pres">
      <dgm:prSet presAssocID="{86F022FB-0931-4FF0-AC87-B5A3C1A0BA02}" presName="spaceRect" presStyleCnt="0"/>
      <dgm:spPr/>
    </dgm:pt>
    <dgm:pt modelId="{A5519E35-60C4-43E0-8734-5F13AAD1E400}" type="pres">
      <dgm:prSet presAssocID="{86F022FB-0931-4FF0-AC87-B5A3C1A0BA02}" presName="textRect" presStyleLbl="revTx" presStyleIdx="2" presStyleCnt="4">
        <dgm:presLayoutVars>
          <dgm:chMax val="1"/>
          <dgm:chPref val="1"/>
        </dgm:presLayoutVars>
      </dgm:prSet>
      <dgm:spPr/>
    </dgm:pt>
    <dgm:pt modelId="{A2DF1888-B1E9-4F24-80B1-008759D5CD39}" type="pres">
      <dgm:prSet presAssocID="{BFEDA05A-4465-445D-A2A9-E7F89A4DD77B}" presName="sibTrans" presStyleLbl="sibTrans2D1" presStyleIdx="0" presStyleCnt="0"/>
      <dgm:spPr/>
    </dgm:pt>
    <dgm:pt modelId="{A0AAFD0A-E483-41F5-B20C-E20505223CF1}" type="pres">
      <dgm:prSet presAssocID="{4AEF17B8-A537-4FB4-83D3-8F91DC3464A3}" presName="compNode" presStyleCnt="0"/>
      <dgm:spPr/>
    </dgm:pt>
    <dgm:pt modelId="{15AC17BD-3E0E-4C37-9886-A243D2C65360}" type="pres">
      <dgm:prSet presAssocID="{4AEF17B8-A537-4FB4-83D3-8F91DC3464A3}" presName="iconBgRect" presStyleLbl="bgShp" presStyleIdx="3" presStyleCnt="4"/>
      <dgm:spPr/>
    </dgm:pt>
    <dgm:pt modelId="{2532F708-1426-43CB-86AD-99BCD37A9C1D}" type="pres">
      <dgm:prSet presAssocID="{4AEF17B8-A537-4FB4-83D3-8F91DC3464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esearch"/>
        </a:ext>
      </dgm:extLst>
    </dgm:pt>
    <dgm:pt modelId="{D5B61CFB-3088-48EA-85F1-7823F586CD25}" type="pres">
      <dgm:prSet presAssocID="{4AEF17B8-A537-4FB4-83D3-8F91DC3464A3}" presName="spaceRect" presStyleCnt="0"/>
      <dgm:spPr/>
    </dgm:pt>
    <dgm:pt modelId="{AE9C26A2-990F-4C8E-BA14-B4AD04B93036}" type="pres">
      <dgm:prSet presAssocID="{4AEF17B8-A537-4FB4-83D3-8F91DC3464A3}" presName="textRect" presStyleLbl="revTx" presStyleIdx="3" presStyleCnt="4">
        <dgm:presLayoutVars>
          <dgm:chMax val="1"/>
          <dgm:chPref val="1"/>
        </dgm:presLayoutVars>
      </dgm:prSet>
      <dgm:spPr/>
    </dgm:pt>
  </dgm:ptLst>
  <dgm:cxnLst>
    <dgm:cxn modelId="{728FD30F-B4C1-4923-969F-0A0343FAE1C5}" type="presOf" srcId="{4AEF17B8-A537-4FB4-83D3-8F91DC3464A3}" destId="{AE9C26A2-990F-4C8E-BA14-B4AD04B93036}" srcOrd="0" destOrd="0" presId="urn:microsoft.com/office/officeart/2018/2/layout/IconCircleList"/>
    <dgm:cxn modelId="{A376FD13-E8BC-4B61-B1A1-03DC28A25FCA}" srcId="{C2E264E3-2423-48D5-9AF3-4F2738F0B604}" destId="{4AEF17B8-A537-4FB4-83D3-8F91DC3464A3}" srcOrd="3" destOrd="0" parTransId="{2260EFB5-07FA-4649-9AAD-12CB03C1171C}" sibTransId="{EFDD58B3-B5ED-4CD9-852F-B9E094170458}"/>
    <dgm:cxn modelId="{90ACB925-6187-46E5-B8F9-B3F331E687DF}" type="presOf" srcId="{2B93E396-1EF7-48C5-BDF5-2251DFD14F72}" destId="{25E002C0-9B08-4BAC-95DD-58E12705822F}" srcOrd="0" destOrd="0" presId="urn:microsoft.com/office/officeart/2018/2/layout/IconCircleList"/>
    <dgm:cxn modelId="{B5841132-7357-4ABB-8126-8B980ED9953C}" type="presOf" srcId="{BFEDA05A-4465-445D-A2A9-E7F89A4DD77B}" destId="{A2DF1888-B1E9-4F24-80B1-008759D5CD39}" srcOrd="0" destOrd="0" presId="urn:microsoft.com/office/officeart/2018/2/layout/IconCircleList"/>
    <dgm:cxn modelId="{A52E7237-83E7-4769-A575-5DF461A41A5B}" type="presOf" srcId="{FD98E01C-31F7-4356-8FDB-EA7C61E3CA94}" destId="{99AE9C84-7EFC-4CFF-A4DB-359B53BD340B}" srcOrd="0" destOrd="0" presId="urn:microsoft.com/office/officeart/2018/2/layout/IconCircleList"/>
    <dgm:cxn modelId="{4506394F-0489-4B4E-9BC1-1242739E7E39}" srcId="{C2E264E3-2423-48D5-9AF3-4F2738F0B604}" destId="{FD98E01C-31F7-4356-8FDB-EA7C61E3CA94}" srcOrd="0" destOrd="0" parTransId="{BEDC36D7-06C1-40F6-A6FA-E67825EFF1D2}" sibTransId="{E5D7062A-590F-4BE2-B1D4-67152413FD7D}"/>
    <dgm:cxn modelId="{8CEFB082-3504-4DF1-A563-4882BDFB594C}" type="presOf" srcId="{C2E264E3-2423-48D5-9AF3-4F2738F0B604}" destId="{D81CC708-6538-43A0-BDD7-DD2866CB62E7}" srcOrd="0" destOrd="0" presId="urn:microsoft.com/office/officeart/2018/2/layout/IconCircleList"/>
    <dgm:cxn modelId="{081B8999-8859-4A90-BC50-066B6EF32232}" type="presOf" srcId="{E5D7062A-590F-4BE2-B1D4-67152413FD7D}" destId="{7E06801C-5413-4425-B33C-AFE4E2557ECD}" srcOrd="0" destOrd="0" presId="urn:microsoft.com/office/officeart/2018/2/layout/IconCircleList"/>
    <dgm:cxn modelId="{ED543BA6-A918-4EE7-AAF8-BB960BEB2DF1}" srcId="{C2E264E3-2423-48D5-9AF3-4F2738F0B604}" destId="{86F022FB-0931-4FF0-AC87-B5A3C1A0BA02}" srcOrd="2" destOrd="0" parTransId="{7F4DFA90-6084-4521-8636-1AD41709B716}" sibTransId="{BFEDA05A-4465-445D-A2A9-E7F89A4DD77B}"/>
    <dgm:cxn modelId="{1BA8A9AC-77B5-43BB-92FC-AF6D672CBBBD}" srcId="{C2E264E3-2423-48D5-9AF3-4F2738F0B604}" destId="{DFFEF6B5-64AB-48E3-BA6A-96C7801D99F7}" srcOrd="1" destOrd="0" parTransId="{EAA37A2D-5C70-40C2-BCBF-05B7FA89DC13}" sibTransId="{2B93E396-1EF7-48C5-BDF5-2251DFD14F72}"/>
    <dgm:cxn modelId="{689405E3-3F7B-4500-BD86-3E65CE052635}" type="presOf" srcId="{86F022FB-0931-4FF0-AC87-B5A3C1A0BA02}" destId="{A5519E35-60C4-43E0-8734-5F13AAD1E400}" srcOrd="0" destOrd="0" presId="urn:microsoft.com/office/officeart/2018/2/layout/IconCircleList"/>
    <dgm:cxn modelId="{2AA569F4-9278-43E5-BC1A-5F8B750C66F1}" type="presOf" srcId="{DFFEF6B5-64AB-48E3-BA6A-96C7801D99F7}" destId="{2DA89560-B3B4-4F54-80AC-34C431E51EFA}" srcOrd="0" destOrd="0" presId="urn:microsoft.com/office/officeart/2018/2/layout/IconCircleList"/>
    <dgm:cxn modelId="{F947CCE8-5B54-4152-9BF0-8EFC30A4AA19}" type="presParOf" srcId="{D81CC708-6538-43A0-BDD7-DD2866CB62E7}" destId="{674E0372-D307-487D-AAAF-756A44655DE1}" srcOrd="0" destOrd="0" presId="urn:microsoft.com/office/officeart/2018/2/layout/IconCircleList"/>
    <dgm:cxn modelId="{F57D6216-CF13-49BC-893E-2B824FE176B1}" type="presParOf" srcId="{674E0372-D307-487D-AAAF-756A44655DE1}" destId="{376462A4-57A3-4E23-B096-642495318920}" srcOrd="0" destOrd="0" presId="urn:microsoft.com/office/officeart/2018/2/layout/IconCircleList"/>
    <dgm:cxn modelId="{C7903C60-E761-45F6-BA45-CA731E243F12}" type="presParOf" srcId="{376462A4-57A3-4E23-B096-642495318920}" destId="{DB5DED58-7A92-449A-B841-E517007F9AF7}" srcOrd="0" destOrd="0" presId="urn:microsoft.com/office/officeart/2018/2/layout/IconCircleList"/>
    <dgm:cxn modelId="{6655DC65-8F14-492A-802A-50FA13F4499F}" type="presParOf" srcId="{376462A4-57A3-4E23-B096-642495318920}" destId="{F600ADA3-FCDD-445E-B8A1-748201293C8A}" srcOrd="1" destOrd="0" presId="urn:microsoft.com/office/officeart/2018/2/layout/IconCircleList"/>
    <dgm:cxn modelId="{50FEB967-A0CF-474D-9DE3-0B6A7A428B35}" type="presParOf" srcId="{376462A4-57A3-4E23-B096-642495318920}" destId="{CDCA93AC-4ADA-44C4-A8BF-F12E660963E2}" srcOrd="2" destOrd="0" presId="urn:microsoft.com/office/officeart/2018/2/layout/IconCircleList"/>
    <dgm:cxn modelId="{979E775A-5789-482C-813D-84883E14E131}" type="presParOf" srcId="{376462A4-57A3-4E23-B096-642495318920}" destId="{99AE9C84-7EFC-4CFF-A4DB-359B53BD340B}" srcOrd="3" destOrd="0" presId="urn:microsoft.com/office/officeart/2018/2/layout/IconCircleList"/>
    <dgm:cxn modelId="{4C5969D6-B479-46E3-9E36-7191AA0F31F8}" type="presParOf" srcId="{674E0372-D307-487D-AAAF-756A44655DE1}" destId="{7E06801C-5413-4425-B33C-AFE4E2557ECD}" srcOrd="1" destOrd="0" presId="urn:microsoft.com/office/officeart/2018/2/layout/IconCircleList"/>
    <dgm:cxn modelId="{EC38231C-FFC0-4052-8EAE-4502CA19B693}" type="presParOf" srcId="{674E0372-D307-487D-AAAF-756A44655DE1}" destId="{BE3EA006-391D-4BCA-8AFF-631D04758F16}" srcOrd="2" destOrd="0" presId="urn:microsoft.com/office/officeart/2018/2/layout/IconCircleList"/>
    <dgm:cxn modelId="{D4CDBA3D-1AD0-4F0A-AB21-EFEFBEB60FBB}" type="presParOf" srcId="{BE3EA006-391D-4BCA-8AFF-631D04758F16}" destId="{D6B7AF9F-8D6A-494A-A812-957B5D08EDCC}" srcOrd="0" destOrd="0" presId="urn:microsoft.com/office/officeart/2018/2/layout/IconCircleList"/>
    <dgm:cxn modelId="{6DA5120D-441F-42E4-A544-0A26F0AB0FEC}" type="presParOf" srcId="{BE3EA006-391D-4BCA-8AFF-631D04758F16}" destId="{C3914434-C74F-41C4-84E0-6129FA96B532}" srcOrd="1" destOrd="0" presId="urn:microsoft.com/office/officeart/2018/2/layout/IconCircleList"/>
    <dgm:cxn modelId="{BCB8ABEE-71D3-4D58-9FE4-34AA46D4220C}" type="presParOf" srcId="{BE3EA006-391D-4BCA-8AFF-631D04758F16}" destId="{F3E544AD-2DE6-4429-9B30-19F130CD140A}" srcOrd="2" destOrd="0" presId="urn:microsoft.com/office/officeart/2018/2/layout/IconCircleList"/>
    <dgm:cxn modelId="{3B86DC97-9638-49FC-8E69-1EA399755837}" type="presParOf" srcId="{BE3EA006-391D-4BCA-8AFF-631D04758F16}" destId="{2DA89560-B3B4-4F54-80AC-34C431E51EFA}" srcOrd="3" destOrd="0" presId="urn:microsoft.com/office/officeart/2018/2/layout/IconCircleList"/>
    <dgm:cxn modelId="{E1626B61-C716-406C-84E0-3C6007DCABAC}" type="presParOf" srcId="{674E0372-D307-487D-AAAF-756A44655DE1}" destId="{25E002C0-9B08-4BAC-95DD-58E12705822F}" srcOrd="3" destOrd="0" presId="urn:microsoft.com/office/officeart/2018/2/layout/IconCircleList"/>
    <dgm:cxn modelId="{00580A0B-97AC-4441-92F3-E195CE5EF672}" type="presParOf" srcId="{674E0372-D307-487D-AAAF-756A44655DE1}" destId="{E5F9D758-1EFA-41D6-878E-577636DA50F9}" srcOrd="4" destOrd="0" presId="urn:microsoft.com/office/officeart/2018/2/layout/IconCircleList"/>
    <dgm:cxn modelId="{58430125-FACC-4E95-B606-4EB97CAB2E91}" type="presParOf" srcId="{E5F9D758-1EFA-41D6-878E-577636DA50F9}" destId="{500ADC46-C00B-46E9-94A3-89C94F8E4C53}" srcOrd="0" destOrd="0" presId="urn:microsoft.com/office/officeart/2018/2/layout/IconCircleList"/>
    <dgm:cxn modelId="{EEAF698E-9185-49BE-A206-1AB31B554E59}" type="presParOf" srcId="{E5F9D758-1EFA-41D6-878E-577636DA50F9}" destId="{77EBBC4E-8177-4003-9C5E-0D5D58E41F4D}" srcOrd="1" destOrd="0" presId="urn:microsoft.com/office/officeart/2018/2/layout/IconCircleList"/>
    <dgm:cxn modelId="{A37274DE-060D-41FE-9D1A-C3EE302E78FA}" type="presParOf" srcId="{E5F9D758-1EFA-41D6-878E-577636DA50F9}" destId="{29EADEE3-B74B-4896-87B5-00DDE7322B82}" srcOrd="2" destOrd="0" presId="urn:microsoft.com/office/officeart/2018/2/layout/IconCircleList"/>
    <dgm:cxn modelId="{9CD93E94-DB08-44DC-890C-E51A55E0DD72}" type="presParOf" srcId="{E5F9D758-1EFA-41D6-878E-577636DA50F9}" destId="{A5519E35-60C4-43E0-8734-5F13AAD1E400}" srcOrd="3" destOrd="0" presId="urn:microsoft.com/office/officeart/2018/2/layout/IconCircleList"/>
    <dgm:cxn modelId="{FD6475C1-65A8-49AB-AA38-4E80BF79D1EF}" type="presParOf" srcId="{674E0372-D307-487D-AAAF-756A44655DE1}" destId="{A2DF1888-B1E9-4F24-80B1-008759D5CD39}" srcOrd="5" destOrd="0" presId="urn:microsoft.com/office/officeart/2018/2/layout/IconCircleList"/>
    <dgm:cxn modelId="{407A2015-59CA-439B-A976-B0AE17E9169F}" type="presParOf" srcId="{674E0372-D307-487D-AAAF-756A44655DE1}" destId="{A0AAFD0A-E483-41F5-B20C-E20505223CF1}" srcOrd="6" destOrd="0" presId="urn:microsoft.com/office/officeart/2018/2/layout/IconCircleList"/>
    <dgm:cxn modelId="{C23B4ADA-3B0D-4D19-8624-4F42FA728FF2}" type="presParOf" srcId="{A0AAFD0A-E483-41F5-B20C-E20505223CF1}" destId="{15AC17BD-3E0E-4C37-9886-A243D2C65360}" srcOrd="0" destOrd="0" presId="urn:microsoft.com/office/officeart/2018/2/layout/IconCircleList"/>
    <dgm:cxn modelId="{DA4C5B41-3C30-4470-A5CA-12C225EC5164}" type="presParOf" srcId="{A0AAFD0A-E483-41F5-B20C-E20505223CF1}" destId="{2532F708-1426-43CB-86AD-99BCD37A9C1D}" srcOrd="1" destOrd="0" presId="urn:microsoft.com/office/officeart/2018/2/layout/IconCircleList"/>
    <dgm:cxn modelId="{385B42CC-A470-40C7-81D7-715D3DF1EBDA}" type="presParOf" srcId="{A0AAFD0A-E483-41F5-B20C-E20505223CF1}" destId="{D5B61CFB-3088-48EA-85F1-7823F586CD25}" srcOrd="2" destOrd="0" presId="urn:microsoft.com/office/officeart/2018/2/layout/IconCircleList"/>
    <dgm:cxn modelId="{BA6AA9A8-55E5-4F10-A75D-7713FABB6749}" type="presParOf" srcId="{A0AAFD0A-E483-41F5-B20C-E20505223CF1}" destId="{AE9C26A2-990F-4C8E-BA14-B4AD04B9303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DED58-7A92-449A-B841-E517007F9AF7}">
      <dsp:nvSpPr>
        <dsp:cNvPr id="0" name=""/>
        <dsp:cNvSpPr/>
      </dsp:nvSpPr>
      <dsp:spPr>
        <a:xfrm>
          <a:off x="289845" y="299241"/>
          <a:ext cx="1375920" cy="13759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00ADA3-FCDD-445E-B8A1-748201293C8A}">
      <dsp:nvSpPr>
        <dsp:cNvPr id="0" name=""/>
        <dsp:cNvSpPr/>
      </dsp:nvSpPr>
      <dsp:spPr>
        <a:xfrm>
          <a:off x="578788" y="588184"/>
          <a:ext cx="798033" cy="7980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AE9C84-7EFC-4CFF-A4DB-359B53BD340B}">
      <dsp:nvSpPr>
        <dsp:cNvPr id="0" name=""/>
        <dsp:cNvSpPr/>
      </dsp:nvSpPr>
      <dsp:spPr>
        <a:xfrm>
          <a:off x="1960605" y="299241"/>
          <a:ext cx="3243240" cy="137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In this project, we try to predict if a patient with a history of heart failure is going to survive or not based on several features like age, serum creatinine, blood pressure, etc.</a:t>
          </a:r>
        </a:p>
      </dsp:txBody>
      <dsp:txXfrm>
        <a:off x="1960605" y="299241"/>
        <a:ext cx="3243240" cy="1375920"/>
      </dsp:txXfrm>
    </dsp:sp>
    <dsp:sp modelId="{D6B7AF9F-8D6A-494A-A812-957B5D08EDCC}">
      <dsp:nvSpPr>
        <dsp:cNvPr id="0" name=""/>
        <dsp:cNvSpPr/>
      </dsp:nvSpPr>
      <dsp:spPr>
        <a:xfrm>
          <a:off x="5768955" y="299241"/>
          <a:ext cx="1375920" cy="13759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914434-C74F-41C4-84E0-6129FA96B532}">
      <dsp:nvSpPr>
        <dsp:cNvPr id="0" name=""/>
        <dsp:cNvSpPr/>
      </dsp:nvSpPr>
      <dsp:spPr>
        <a:xfrm>
          <a:off x="6057898" y="588184"/>
          <a:ext cx="798033" cy="7980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89560-B3B4-4F54-80AC-34C431E51EFA}">
      <dsp:nvSpPr>
        <dsp:cNvPr id="0" name=""/>
        <dsp:cNvSpPr/>
      </dsp:nvSpPr>
      <dsp:spPr>
        <a:xfrm>
          <a:off x="7439715" y="299241"/>
          <a:ext cx="3243240" cy="137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We start with data exploration by creating boxplots, checking correlation plots and scatter plots to get an idea about the distribution of data</a:t>
          </a:r>
        </a:p>
      </dsp:txBody>
      <dsp:txXfrm>
        <a:off x="7439715" y="299241"/>
        <a:ext cx="3243240" cy="1375920"/>
      </dsp:txXfrm>
    </dsp:sp>
    <dsp:sp modelId="{500ADC46-C00B-46E9-94A3-89C94F8E4C53}">
      <dsp:nvSpPr>
        <dsp:cNvPr id="0" name=""/>
        <dsp:cNvSpPr/>
      </dsp:nvSpPr>
      <dsp:spPr>
        <a:xfrm>
          <a:off x="289845" y="2361372"/>
          <a:ext cx="1375920" cy="13759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EBBC4E-8177-4003-9C5E-0D5D58E41F4D}">
      <dsp:nvSpPr>
        <dsp:cNvPr id="0" name=""/>
        <dsp:cNvSpPr/>
      </dsp:nvSpPr>
      <dsp:spPr>
        <a:xfrm>
          <a:off x="578788" y="2650315"/>
          <a:ext cx="798033" cy="7980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519E35-60C4-43E0-8734-5F13AAD1E400}">
      <dsp:nvSpPr>
        <dsp:cNvPr id="0" name=""/>
        <dsp:cNvSpPr/>
      </dsp:nvSpPr>
      <dsp:spPr>
        <a:xfrm>
          <a:off x="1960605" y="2361372"/>
          <a:ext cx="3243240" cy="137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We then create a base logistic regression model and then use different model selection processes to get the best model</a:t>
          </a:r>
        </a:p>
      </dsp:txBody>
      <dsp:txXfrm>
        <a:off x="1960605" y="2361372"/>
        <a:ext cx="3243240" cy="1375920"/>
      </dsp:txXfrm>
    </dsp:sp>
    <dsp:sp modelId="{15AC17BD-3E0E-4C37-9886-A243D2C65360}">
      <dsp:nvSpPr>
        <dsp:cNvPr id="0" name=""/>
        <dsp:cNvSpPr/>
      </dsp:nvSpPr>
      <dsp:spPr>
        <a:xfrm>
          <a:off x="5768955" y="2361372"/>
          <a:ext cx="1375920" cy="13759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32F708-1426-43CB-86AD-99BCD37A9C1D}">
      <dsp:nvSpPr>
        <dsp:cNvPr id="0" name=""/>
        <dsp:cNvSpPr/>
      </dsp:nvSpPr>
      <dsp:spPr>
        <a:xfrm>
          <a:off x="6057898" y="2650315"/>
          <a:ext cx="798033" cy="7980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9C26A2-990F-4C8E-BA14-B4AD04B93036}">
      <dsp:nvSpPr>
        <dsp:cNvPr id="0" name=""/>
        <dsp:cNvSpPr/>
      </dsp:nvSpPr>
      <dsp:spPr>
        <a:xfrm>
          <a:off x="7439715" y="2361372"/>
          <a:ext cx="3243240" cy="137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We finally conclude our analysis on the data based on the different plots and models.</a:t>
          </a:r>
        </a:p>
      </dsp:txBody>
      <dsp:txXfrm>
        <a:off x="7439715" y="2361372"/>
        <a:ext cx="3243240" cy="137592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9/9/24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90092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9/9/24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4848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9/9/24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62588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9/9/24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31542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9/9/24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1860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9/9/24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61954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9/9/24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45169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9/9/24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80425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9/9/24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907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9/9/24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01939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9/9/24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5857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9/9/24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116988406"/>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1" r:id="rId10"/>
    <p:sldLayoutId id="214748381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rabieelkharoua/predict-survival-of-patients-with-heart-failure/data"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CE1507-552A-3103-E526-1C08FB8BFF0F}"/>
              </a:ext>
            </a:extLst>
          </p:cNvPr>
          <p:cNvSpPr>
            <a:spLocks noGrp="1"/>
          </p:cNvSpPr>
          <p:nvPr>
            <p:ph type="ctrTitle"/>
          </p:nvPr>
        </p:nvSpPr>
        <p:spPr>
          <a:xfrm>
            <a:off x="612648" y="557783"/>
            <a:ext cx="3901736" cy="3130807"/>
          </a:xfrm>
        </p:spPr>
        <p:txBody>
          <a:bodyPr>
            <a:normAutofit/>
          </a:bodyPr>
          <a:lstStyle/>
          <a:p>
            <a:pPr>
              <a:lnSpc>
                <a:spcPct val="90000"/>
              </a:lnSpc>
            </a:pPr>
            <a:r>
              <a:rPr lang="en-US"/>
              <a:t>Predicting Heart Failure Survival</a:t>
            </a:r>
          </a:p>
        </p:txBody>
      </p:sp>
      <p:pic>
        <p:nvPicPr>
          <p:cNvPr id="4" name="Picture 3" descr="An abstract genetic concept">
            <a:extLst>
              <a:ext uri="{FF2B5EF4-FFF2-40B4-BE49-F238E27FC236}">
                <a16:creationId xmlns:a16="http://schemas.microsoft.com/office/drawing/2014/main" id="{9967B744-8EDA-C301-71ED-6AA12A0589D8}"/>
              </a:ext>
            </a:extLst>
          </p:cNvPr>
          <p:cNvPicPr>
            <a:picLocks noChangeAspect="1"/>
          </p:cNvPicPr>
          <p:nvPr/>
        </p:nvPicPr>
        <p:blipFill rotWithShape="1">
          <a:blip r:embed="rId2"/>
          <a:srcRect t="5229"/>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2503004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3D3CC2-92C0-446B-91D6-D95EB3355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2897C999-28FA-4C54-8B7D-F10AACDEF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8177" y="0"/>
            <a:ext cx="7360775" cy="6858000"/>
          </a:xfrm>
          <a:custGeom>
            <a:avLst/>
            <a:gdLst>
              <a:gd name="connsiteX0" fmla="*/ 615190 w 7360775"/>
              <a:gd name="connsiteY0" fmla="*/ 3536635 h 6858000"/>
              <a:gd name="connsiteX1" fmla="*/ 1124778 w 7360775"/>
              <a:gd name="connsiteY1" fmla="*/ 4046223 h 6858000"/>
              <a:gd name="connsiteX2" fmla="*/ 615190 w 7360775"/>
              <a:gd name="connsiteY2" fmla="*/ 4555811 h 6858000"/>
              <a:gd name="connsiteX3" fmla="*/ 105602 w 7360775"/>
              <a:gd name="connsiteY3" fmla="*/ 4046223 h 6858000"/>
              <a:gd name="connsiteX4" fmla="*/ 615190 w 7360775"/>
              <a:gd name="connsiteY4" fmla="*/ 3536635 h 6858000"/>
              <a:gd name="connsiteX5" fmla="*/ 1497780 w 7360775"/>
              <a:gd name="connsiteY5" fmla="*/ 0 h 6858000"/>
              <a:gd name="connsiteX6" fmla="*/ 1997377 w 7360775"/>
              <a:gd name="connsiteY6" fmla="*/ 0 h 6858000"/>
              <a:gd name="connsiteX7" fmla="*/ 5164844 w 7360775"/>
              <a:gd name="connsiteY7" fmla="*/ 0 h 6858000"/>
              <a:gd name="connsiteX8" fmla="*/ 5726653 w 7360775"/>
              <a:gd name="connsiteY8" fmla="*/ 0 h 6858000"/>
              <a:gd name="connsiteX9" fmla="*/ 7360775 w 7360775"/>
              <a:gd name="connsiteY9" fmla="*/ 0 h 6858000"/>
              <a:gd name="connsiteX10" fmla="*/ 7360775 w 7360775"/>
              <a:gd name="connsiteY10" fmla="*/ 6858000 h 6858000"/>
              <a:gd name="connsiteX11" fmla="*/ 5726653 w 7360775"/>
              <a:gd name="connsiteY11" fmla="*/ 6858000 h 6858000"/>
              <a:gd name="connsiteX12" fmla="*/ 1997377 w 7360775"/>
              <a:gd name="connsiteY12" fmla="*/ 6858000 h 6858000"/>
              <a:gd name="connsiteX13" fmla="*/ 311757 w 7360775"/>
              <a:gd name="connsiteY13" fmla="*/ 6858000 h 6858000"/>
              <a:gd name="connsiteX14" fmla="*/ 314130 w 7360775"/>
              <a:gd name="connsiteY14" fmla="*/ 6707670 h 6858000"/>
              <a:gd name="connsiteX15" fmla="*/ 599702 w 7360775"/>
              <a:gd name="connsiteY15" fmla="*/ 5670858 h 6858000"/>
              <a:gd name="connsiteX16" fmla="*/ 1211433 w 7360775"/>
              <a:gd name="connsiteY16" fmla="*/ 4641255 h 6858000"/>
              <a:gd name="connsiteX17" fmla="*/ 1053041 w 7360775"/>
              <a:gd name="connsiteY17" fmla="*/ 3164269 h 6858000"/>
              <a:gd name="connsiteX18" fmla="*/ 607048 w 7360775"/>
              <a:gd name="connsiteY18" fmla="*/ 2589405 h 6858000"/>
              <a:gd name="connsiteX19" fmla="*/ 1054915 w 7360775"/>
              <a:gd name="connsiteY19" fmla="*/ 1068099 h 6858000"/>
              <a:gd name="connsiteX20" fmla="*/ 1502877 w 7360775"/>
              <a:gd name="connsiteY20" fmla="*/ 419995 h 6858000"/>
              <a:gd name="connsiteX21" fmla="*/ 1505904 w 7360775"/>
              <a:gd name="connsiteY21" fmla="*/ 184996 h 6858000"/>
              <a:gd name="connsiteX22" fmla="*/ 14543 w 7360775"/>
              <a:gd name="connsiteY22" fmla="*/ 0 h 6858000"/>
              <a:gd name="connsiteX23" fmla="*/ 879351 w 7360775"/>
              <a:gd name="connsiteY23" fmla="*/ 0 h 6858000"/>
              <a:gd name="connsiteX24" fmla="*/ 892053 w 7360775"/>
              <a:gd name="connsiteY24" fmla="*/ 78052 h 6858000"/>
              <a:gd name="connsiteX25" fmla="*/ 561940 w 7360775"/>
              <a:gd name="connsiteY25" fmla="*/ 535443 h 6858000"/>
              <a:gd name="connsiteX26" fmla="*/ 15319 w 7360775"/>
              <a:gd name="connsiteY26" fmla="*/ 219852 h 6858000"/>
              <a:gd name="connsiteX27" fmla="*/ 4234 w 7360775"/>
              <a:gd name="connsiteY27"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60775"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1997377" y="0"/>
                </a:lnTo>
                <a:lnTo>
                  <a:pt x="5164844" y="0"/>
                </a:lnTo>
                <a:lnTo>
                  <a:pt x="5726653" y="0"/>
                </a:lnTo>
                <a:lnTo>
                  <a:pt x="7360775" y="0"/>
                </a:lnTo>
                <a:lnTo>
                  <a:pt x="7360775" y="6858000"/>
                </a:lnTo>
                <a:lnTo>
                  <a:pt x="5726653" y="6858000"/>
                </a:lnTo>
                <a:lnTo>
                  <a:pt x="1997377"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788231-EBCA-A5C7-0675-E4FC1D8DF45F}"/>
              </a:ext>
            </a:extLst>
          </p:cNvPr>
          <p:cNvSpPr>
            <a:spLocks noGrp="1"/>
          </p:cNvSpPr>
          <p:nvPr>
            <p:ph type="title"/>
          </p:nvPr>
        </p:nvSpPr>
        <p:spPr>
          <a:xfrm>
            <a:off x="609601" y="663960"/>
            <a:ext cx="8289470" cy="3310164"/>
          </a:xfrm>
        </p:spPr>
        <p:txBody>
          <a:bodyPr vert="horz" lIns="91440" tIns="45720" rIns="91440" bIns="45720" rtlCol="0" anchor="t">
            <a:normAutofit/>
          </a:bodyPr>
          <a:lstStyle/>
          <a:p>
            <a:r>
              <a:rPr lang="en-US" dirty="0"/>
              <a:t>Model Building And Evaluation</a:t>
            </a:r>
          </a:p>
        </p:txBody>
      </p:sp>
      <p:pic>
        <p:nvPicPr>
          <p:cNvPr id="4" name="Content Placeholder 3">
            <a:extLst>
              <a:ext uri="{FF2B5EF4-FFF2-40B4-BE49-F238E27FC236}">
                <a16:creationId xmlns:a16="http://schemas.microsoft.com/office/drawing/2014/main" id="{41D46952-500D-B579-1FB1-7E4D807AC938}"/>
              </a:ext>
            </a:extLst>
          </p:cNvPr>
          <p:cNvPicPr>
            <a:picLocks noGrp="1" noChangeAspect="1"/>
          </p:cNvPicPr>
          <p:nvPr>
            <p:ph idx="1"/>
          </p:nvPr>
        </p:nvPicPr>
        <p:blipFill>
          <a:blip r:embed="rId2"/>
          <a:stretch>
            <a:fillRect/>
          </a:stretch>
        </p:blipFill>
        <p:spPr>
          <a:xfrm>
            <a:off x="6607566" y="1393598"/>
            <a:ext cx="4974834" cy="4862900"/>
          </a:xfrm>
          <a:prstGeom prst="rect">
            <a:avLst/>
          </a:prstGeom>
        </p:spPr>
      </p:pic>
      <p:sp>
        <p:nvSpPr>
          <p:cNvPr id="5" name="TextBox 4">
            <a:extLst>
              <a:ext uri="{FF2B5EF4-FFF2-40B4-BE49-F238E27FC236}">
                <a16:creationId xmlns:a16="http://schemas.microsoft.com/office/drawing/2014/main" id="{F65F70E5-DC02-0029-1A09-BF4D0394BDE3}"/>
              </a:ext>
            </a:extLst>
          </p:cNvPr>
          <p:cNvSpPr txBox="1"/>
          <p:nvPr/>
        </p:nvSpPr>
        <p:spPr>
          <a:xfrm>
            <a:off x="308225" y="1376737"/>
            <a:ext cx="5476126" cy="3970318"/>
          </a:xfrm>
          <a:prstGeom prst="rect">
            <a:avLst/>
          </a:prstGeom>
          <a:noFill/>
        </p:spPr>
        <p:txBody>
          <a:bodyPr wrap="square" rtlCol="0">
            <a:spAutoFit/>
          </a:bodyPr>
          <a:lstStyle/>
          <a:p>
            <a:pPr marL="285750" indent="-285750">
              <a:buFont typeface="Arial" panose="020B0604020202020204" pitchFamily="34" charset="0"/>
              <a:buChar char="•"/>
            </a:pPr>
            <a:r>
              <a:rPr lang="en-US" dirty="0"/>
              <a:t>Even though anova table in logistic regression does not directly assess the overall model fit like linear regression we can still use it to observe how each feature effected the model. Although, this must be compared with other feature selection techniques.</a:t>
            </a:r>
          </a:p>
          <a:p>
            <a:pPr marL="285750" indent="-285750">
              <a:buFont typeface="Arial" panose="020B0604020202020204" pitchFamily="34" charset="0"/>
              <a:buChar char="•"/>
            </a:pPr>
            <a:r>
              <a:rPr lang="en-US" dirty="0"/>
              <a:t>From this table, we can see how the residual deviance changed with the addition of each feature.</a:t>
            </a:r>
          </a:p>
          <a:p>
            <a:pPr marL="285750" indent="-285750">
              <a:buFont typeface="Arial" panose="020B0604020202020204" pitchFamily="34" charset="0"/>
              <a:buChar char="•"/>
            </a:pPr>
            <a:r>
              <a:rPr lang="en-US" dirty="0"/>
              <a:t>The most change in residual deviance was from the same features that had the smaller p-values.</a:t>
            </a:r>
          </a:p>
          <a:p>
            <a:pPr marL="285750" indent="-285750">
              <a:buFont typeface="Arial" panose="020B0604020202020204" pitchFamily="34" charset="0"/>
              <a:buChar char="•"/>
            </a:pPr>
            <a:r>
              <a:rPr lang="en-US" dirty="0"/>
              <a:t>The most change in residual deviance coming from “time” and then “ejection_fraction”, “serum_creatinine”,”age” respectively.</a:t>
            </a:r>
          </a:p>
        </p:txBody>
      </p:sp>
    </p:spTree>
    <p:extLst>
      <p:ext uri="{BB962C8B-B14F-4D97-AF65-F5344CB8AC3E}">
        <p14:creationId xmlns:p14="http://schemas.microsoft.com/office/powerpoint/2010/main" val="238719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3D3CC2-92C0-446B-91D6-D95EB3355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2897C999-28FA-4C54-8B7D-F10AACDEF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8177" y="0"/>
            <a:ext cx="7360775" cy="6858000"/>
          </a:xfrm>
          <a:custGeom>
            <a:avLst/>
            <a:gdLst>
              <a:gd name="connsiteX0" fmla="*/ 615190 w 7360775"/>
              <a:gd name="connsiteY0" fmla="*/ 3536635 h 6858000"/>
              <a:gd name="connsiteX1" fmla="*/ 1124778 w 7360775"/>
              <a:gd name="connsiteY1" fmla="*/ 4046223 h 6858000"/>
              <a:gd name="connsiteX2" fmla="*/ 615190 w 7360775"/>
              <a:gd name="connsiteY2" fmla="*/ 4555811 h 6858000"/>
              <a:gd name="connsiteX3" fmla="*/ 105602 w 7360775"/>
              <a:gd name="connsiteY3" fmla="*/ 4046223 h 6858000"/>
              <a:gd name="connsiteX4" fmla="*/ 615190 w 7360775"/>
              <a:gd name="connsiteY4" fmla="*/ 3536635 h 6858000"/>
              <a:gd name="connsiteX5" fmla="*/ 1497780 w 7360775"/>
              <a:gd name="connsiteY5" fmla="*/ 0 h 6858000"/>
              <a:gd name="connsiteX6" fmla="*/ 1997377 w 7360775"/>
              <a:gd name="connsiteY6" fmla="*/ 0 h 6858000"/>
              <a:gd name="connsiteX7" fmla="*/ 5164844 w 7360775"/>
              <a:gd name="connsiteY7" fmla="*/ 0 h 6858000"/>
              <a:gd name="connsiteX8" fmla="*/ 5726653 w 7360775"/>
              <a:gd name="connsiteY8" fmla="*/ 0 h 6858000"/>
              <a:gd name="connsiteX9" fmla="*/ 7360775 w 7360775"/>
              <a:gd name="connsiteY9" fmla="*/ 0 h 6858000"/>
              <a:gd name="connsiteX10" fmla="*/ 7360775 w 7360775"/>
              <a:gd name="connsiteY10" fmla="*/ 6858000 h 6858000"/>
              <a:gd name="connsiteX11" fmla="*/ 5726653 w 7360775"/>
              <a:gd name="connsiteY11" fmla="*/ 6858000 h 6858000"/>
              <a:gd name="connsiteX12" fmla="*/ 1997377 w 7360775"/>
              <a:gd name="connsiteY12" fmla="*/ 6858000 h 6858000"/>
              <a:gd name="connsiteX13" fmla="*/ 311757 w 7360775"/>
              <a:gd name="connsiteY13" fmla="*/ 6858000 h 6858000"/>
              <a:gd name="connsiteX14" fmla="*/ 314130 w 7360775"/>
              <a:gd name="connsiteY14" fmla="*/ 6707670 h 6858000"/>
              <a:gd name="connsiteX15" fmla="*/ 599702 w 7360775"/>
              <a:gd name="connsiteY15" fmla="*/ 5670858 h 6858000"/>
              <a:gd name="connsiteX16" fmla="*/ 1211433 w 7360775"/>
              <a:gd name="connsiteY16" fmla="*/ 4641255 h 6858000"/>
              <a:gd name="connsiteX17" fmla="*/ 1053041 w 7360775"/>
              <a:gd name="connsiteY17" fmla="*/ 3164269 h 6858000"/>
              <a:gd name="connsiteX18" fmla="*/ 607048 w 7360775"/>
              <a:gd name="connsiteY18" fmla="*/ 2589405 h 6858000"/>
              <a:gd name="connsiteX19" fmla="*/ 1054915 w 7360775"/>
              <a:gd name="connsiteY19" fmla="*/ 1068099 h 6858000"/>
              <a:gd name="connsiteX20" fmla="*/ 1502877 w 7360775"/>
              <a:gd name="connsiteY20" fmla="*/ 419995 h 6858000"/>
              <a:gd name="connsiteX21" fmla="*/ 1505904 w 7360775"/>
              <a:gd name="connsiteY21" fmla="*/ 184996 h 6858000"/>
              <a:gd name="connsiteX22" fmla="*/ 14543 w 7360775"/>
              <a:gd name="connsiteY22" fmla="*/ 0 h 6858000"/>
              <a:gd name="connsiteX23" fmla="*/ 879351 w 7360775"/>
              <a:gd name="connsiteY23" fmla="*/ 0 h 6858000"/>
              <a:gd name="connsiteX24" fmla="*/ 892053 w 7360775"/>
              <a:gd name="connsiteY24" fmla="*/ 78052 h 6858000"/>
              <a:gd name="connsiteX25" fmla="*/ 561940 w 7360775"/>
              <a:gd name="connsiteY25" fmla="*/ 535443 h 6858000"/>
              <a:gd name="connsiteX26" fmla="*/ 15319 w 7360775"/>
              <a:gd name="connsiteY26" fmla="*/ 219852 h 6858000"/>
              <a:gd name="connsiteX27" fmla="*/ 4234 w 7360775"/>
              <a:gd name="connsiteY27"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60775"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1997377" y="0"/>
                </a:lnTo>
                <a:lnTo>
                  <a:pt x="5164844" y="0"/>
                </a:lnTo>
                <a:lnTo>
                  <a:pt x="5726653" y="0"/>
                </a:lnTo>
                <a:lnTo>
                  <a:pt x="7360775" y="0"/>
                </a:lnTo>
                <a:lnTo>
                  <a:pt x="7360775" y="6858000"/>
                </a:lnTo>
                <a:lnTo>
                  <a:pt x="5726653" y="6858000"/>
                </a:lnTo>
                <a:lnTo>
                  <a:pt x="1997377"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4A2BDE-3CCA-BB6E-3EC3-27DB85B71DE3}"/>
              </a:ext>
            </a:extLst>
          </p:cNvPr>
          <p:cNvSpPr>
            <a:spLocks noGrp="1"/>
          </p:cNvSpPr>
          <p:nvPr>
            <p:ph type="title"/>
          </p:nvPr>
        </p:nvSpPr>
        <p:spPr>
          <a:xfrm>
            <a:off x="609600" y="663960"/>
            <a:ext cx="8485413" cy="3310164"/>
          </a:xfrm>
        </p:spPr>
        <p:txBody>
          <a:bodyPr vert="horz" lIns="91440" tIns="45720" rIns="91440" bIns="45720" rtlCol="0" anchor="t">
            <a:normAutofit/>
          </a:bodyPr>
          <a:lstStyle/>
          <a:p>
            <a:r>
              <a:rPr lang="en-US" dirty="0"/>
              <a:t>Model Building And Evaluation</a:t>
            </a:r>
          </a:p>
        </p:txBody>
      </p:sp>
      <p:graphicFrame>
        <p:nvGraphicFramePr>
          <p:cNvPr id="4" name="Content Placeholder 3">
            <a:extLst>
              <a:ext uri="{FF2B5EF4-FFF2-40B4-BE49-F238E27FC236}">
                <a16:creationId xmlns:a16="http://schemas.microsoft.com/office/drawing/2014/main" id="{2B64E631-1F64-DA34-B222-6E99A0296DCF}"/>
              </a:ext>
            </a:extLst>
          </p:cNvPr>
          <p:cNvGraphicFramePr>
            <a:graphicFrameLocks noGrp="1"/>
          </p:cNvGraphicFramePr>
          <p:nvPr>
            <p:ph idx="1"/>
            <p:extLst>
              <p:ext uri="{D42A27DB-BD31-4B8C-83A1-F6EECF244321}">
                <p14:modId xmlns:p14="http://schemas.microsoft.com/office/powerpoint/2010/main" val="296994175"/>
              </p:ext>
            </p:extLst>
          </p:nvPr>
        </p:nvGraphicFramePr>
        <p:xfrm>
          <a:off x="6607566" y="2715319"/>
          <a:ext cx="4974837" cy="945831"/>
        </p:xfrm>
        <a:graphic>
          <a:graphicData uri="http://schemas.openxmlformats.org/drawingml/2006/table">
            <a:tbl>
              <a:tblPr firstRow="1" bandRow="1">
                <a:tableStyleId>{5C22544A-7EE6-4342-B048-85BDC9FD1C3A}</a:tableStyleId>
              </a:tblPr>
              <a:tblGrid>
                <a:gridCol w="1029940">
                  <a:extLst>
                    <a:ext uri="{9D8B030D-6E8A-4147-A177-3AD203B41FA5}">
                      <a16:colId xmlns:a16="http://schemas.microsoft.com/office/drawing/2014/main" val="2263027672"/>
                    </a:ext>
                  </a:extLst>
                </a:gridCol>
                <a:gridCol w="1029940">
                  <a:extLst>
                    <a:ext uri="{9D8B030D-6E8A-4147-A177-3AD203B41FA5}">
                      <a16:colId xmlns:a16="http://schemas.microsoft.com/office/drawing/2014/main" val="460646286"/>
                    </a:ext>
                  </a:extLst>
                </a:gridCol>
                <a:gridCol w="507538">
                  <a:extLst>
                    <a:ext uri="{9D8B030D-6E8A-4147-A177-3AD203B41FA5}">
                      <a16:colId xmlns:a16="http://schemas.microsoft.com/office/drawing/2014/main" val="2223648202"/>
                    </a:ext>
                  </a:extLst>
                </a:gridCol>
                <a:gridCol w="1261633">
                  <a:extLst>
                    <a:ext uri="{9D8B030D-6E8A-4147-A177-3AD203B41FA5}">
                      <a16:colId xmlns:a16="http://schemas.microsoft.com/office/drawing/2014/main" val="1993736727"/>
                    </a:ext>
                  </a:extLst>
                </a:gridCol>
                <a:gridCol w="1145786">
                  <a:extLst>
                    <a:ext uri="{9D8B030D-6E8A-4147-A177-3AD203B41FA5}">
                      <a16:colId xmlns:a16="http://schemas.microsoft.com/office/drawing/2014/main" val="1542855692"/>
                    </a:ext>
                  </a:extLst>
                </a:gridCol>
              </a:tblGrid>
              <a:tr h="315277">
                <a:tc>
                  <a:txBody>
                    <a:bodyPr/>
                    <a:lstStyle/>
                    <a:p>
                      <a:pPr algn="l" fontAlgn="b"/>
                      <a:r>
                        <a:rPr lang="en-US" sz="1700" u="none" strike="noStrike">
                          <a:effectLst/>
                        </a:rPr>
                        <a:t>Criteria</a:t>
                      </a:r>
                      <a:endParaRPr lang="en-US" sz="1700" b="0" i="0" u="none" strike="noStrike">
                        <a:solidFill>
                          <a:srgbClr val="000000"/>
                        </a:solidFill>
                        <a:effectLst/>
                        <a:latin typeface="Aptos Narrow" panose="020B0004020202020204" pitchFamily="34" charset="0"/>
                      </a:endParaRPr>
                    </a:p>
                  </a:txBody>
                  <a:tcPr marL="13115" marR="13115" marT="13115" marB="0" anchor="b"/>
                </a:tc>
                <a:tc>
                  <a:txBody>
                    <a:bodyPr/>
                    <a:lstStyle/>
                    <a:p>
                      <a:pPr algn="l" fontAlgn="b"/>
                      <a:r>
                        <a:rPr lang="en-US" sz="1700" u="none" strike="noStrike">
                          <a:effectLst/>
                        </a:rPr>
                        <a:t>Value</a:t>
                      </a:r>
                      <a:endParaRPr lang="en-US" sz="1700" b="0" i="0" u="none" strike="noStrike">
                        <a:solidFill>
                          <a:srgbClr val="000000"/>
                        </a:solidFill>
                        <a:effectLst/>
                        <a:latin typeface="Aptos Narrow" panose="020B0004020202020204" pitchFamily="34" charset="0"/>
                      </a:endParaRPr>
                    </a:p>
                  </a:txBody>
                  <a:tcPr marL="13115" marR="13115" marT="13115" marB="0" anchor="b"/>
                </a:tc>
                <a:tc>
                  <a:txBody>
                    <a:bodyPr/>
                    <a:lstStyle/>
                    <a:p>
                      <a:pPr algn="l" fontAlgn="b"/>
                      <a:r>
                        <a:rPr lang="en-US" sz="1700" u="none" strike="noStrike">
                          <a:effectLst/>
                        </a:rPr>
                        <a:t>DF</a:t>
                      </a:r>
                      <a:endParaRPr lang="en-US" sz="1700" b="0" i="0" u="none" strike="noStrike">
                        <a:solidFill>
                          <a:srgbClr val="000000"/>
                        </a:solidFill>
                        <a:effectLst/>
                        <a:latin typeface="Aptos Narrow" panose="020B0004020202020204" pitchFamily="34" charset="0"/>
                      </a:endParaRPr>
                    </a:p>
                  </a:txBody>
                  <a:tcPr marL="13115" marR="13115" marT="13115" marB="0" anchor="b"/>
                </a:tc>
                <a:tc>
                  <a:txBody>
                    <a:bodyPr/>
                    <a:lstStyle/>
                    <a:p>
                      <a:pPr algn="l" fontAlgn="b"/>
                      <a:r>
                        <a:rPr lang="en-US" sz="1700" u="none" strike="noStrike">
                          <a:effectLst/>
                        </a:rPr>
                        <a:t>Value/DF</a:t>
                      </a:r>
                      <a:endParaRPr lang="en-US" sz="1700" b="0" i="0" u="none" strike="noStrike">
                        <a:solidFill>
                          <a:srgbClr val="000000"/>
                        </a:solidFill>
                        <a:effectLst/>
                        <a:latin typeface="Aptos Narrow" panose="020B0004020202020204" pitchFamily="34" charset="0"/>
                      </a:endParaRPr>
                    </a:p>
                  </a:txBody>
                  <a:tcPr marL="13115" marR="13115" marT="13115" marB="0" anchor="b"/>
                </a:tc>
                <a:tc>
                  <a:txBody>
                    <a:bodyPr/>
                    <a:lstStyle/>
                    <a:p>
                      <a:pPr algn="l" fontAlgn="b"/>
                      <a:r>
                        <a:rPr lang="en-US" sz="1700" u="none" strike="noStrike">
                          <a:effectLst/>
                        </a:rPr>
                        <a:t>p-value</a:t>
                      </a:r>
                      <a:endParaRPr lang="en-US" sz="1700" b="0" i="0" u="none" strike="noStrike">
                        <a:solidFill>
                          <a:srgbClr val="000000"/>
                        </a:solidFill>
                        <a:effectLst/>
                        <a:latin typeface="Aptos Narrow" panose="020B0004020202020204" pitchFamily="34" charset="0"/>
                      </a:endParaRPr>
                    </a:p>
                  </a:txBody>
                  <a:tcPr marL="13115" marR="13115" marT="13115" marB="0" anchor="b"/>
                </a:tc>
                <a:extLst>
                  <a:ext uri="{0D108BD9-81ED-4DB2-BD59-A6C34878D82A}">
                    <a16:rowId xmlns:a16="http://schemas.microsoft.com/office/drawing/2014/main" val="2606989607"/>
                  </a:ext>
                </a:extLst>
              </a:tr>
              <a:tr h="315277">
                <a:tc>
                  <a:txBody>
                    <a:bodyPr/>
                    <a:lstStyle/>
                    <a:p>
                      <a:pPr algn="l" fontAlgn="b"/>
                      <a:r>
                        <a:rPr lang="en-US" sz="1700" u="none" strike="noStrike">
                          <a:effectLst/>
                        </a:rPr>
                        <a:t>Deviance</a:t>
                      </a:r>
                      <a:endParaRPr lang="en-US" sz="1700" b="0" i="0" u="none" strike="noStrike">
                        <a:solidFill>
                          <a:srgbClr val="000000"/>
                        </a:solidFill>
                        <a:effectLst/>
                        <a:latin typeface="Aptos Narrow" panose="020B0004020202020204" pitchFamily="34" charset="0"/>
                      </a:endParaRPr>
                    </a:p>
                  </a:txBody>
                  <a:tcPr marL="13115" marR="13115" marT="13115" marB="0" anchor="b"/>
                </a:tc>
                <a:tc>
                  <a:txBody>
                    <a:bodyPr/>
                    <a:lstStyle/>
                    <a:p>
                      <a:pPr algn="r" fontAlgn="b"/>
                      <a:r>
                        <a:rPr lang="en-US" sz="1700" u="none" strike="noStrike">
                          <a:effectLst/>
                        </a:rPr>
                        <a:t>219.55</a:t>
                      </a:r>
                      <a:endParaRPr lang="en-US" sz="1700" b="0" i="0" u="none" strike="noStrike">
                        <a:solidFill>
                          <a:srgbClr val="000000"/>
                        </a:solidFill>
                        <a:effectLst/>
                        <a:latin typeface="Aptos Narrow" panose="020B0004020202020204" pitchFamily="34" charset="0"/>
                      </a:endParaRPr>
                    </a:p>
                  </a:txBody>
                  <a:tcPr marL="13115" marR="13115" marT="13115" marB="0" anchor="b"/>
                </a:tc>
                <a:tc>
                  <a:txBody>
                    <a:bodyPr/>
                    <a:lstStyle/>
                    <a:p>
                      <a:pPr algn="r" fontAlgn="b"/>
                      <a:r>
                        <a:rPr lang="en-US" sz="1700" u="none" strike="noStrike">
                          <a:effectLst/>
                        </a:rPr>
                        <a:t>286</a:t>
                      </a:r>
                      <a:endParaRPr lang="en-US" sz="1700" b="0" i="0" u="none" strike="noStrike">
                        <a:solidFill>
                          <a:srgbClr val="000000"/>
                        </a:solidFill>
                        <a:effectLst/>
                        <a:latin typeface="Aptos Narrow" panose="020B0004020202020204" pitchFamily="34" charset="0"/>
                      </a:endParaRPr>
                    </a:p>
                  </a:txBody>
                  <a:tcPr marL="13115" marR="13115" marT="13115" marB="0" anchor="b"/>
                </a:tc>
                <a:tc>
                  <a:txBody>
                    <a:bodyPr/>
                    <a:lstStyle/>
                    <a:p>
                      <a:pPr algn="r" fontAlgn="b"/>
                      <a:r>
                        <a:rPr lang="en-US" sz="1700" u="none" strike="noStrike">
                          <a:effectLst/>
                        </a:rPr>
                        <a:t>0.76765734</a:t>
                      </a:r>
                      <a:endParaRPr lang="en-US" sz="1700" b="0" i="0" u="none" strike="noStrike">
                        <a:solidFill>
                          <a:srgbClr val="000000"/>
                        </a:solidFill>
                        <a:effectLst/>
                        <a:latin typeface="Aptos Narrow" panose="020B0004020202020204" pitchFamily="34" charset="0"/>
                      </a:endParaRPr>
                    </a:p>
                  </a:txBody>
                  <a:tcPr marL="13115" marR="13115" marT="13115" marB="0" anchor="b"/>
                </a:tc>
                <a:tc>
                  <a:txBody>
                    <a:bodyPr/>
                    <a:lstStyle/>
                    <a:p>
                      <a:pPr algn="r" fontAlgn="b"/>
                      <a:r>
                        <a:rPr lang="en-US" sz="1700" u="none" strike="noStrike">
                          <a:effectLst/>
                        </a:rPr>
                        <a:t>0.9986493</a:t>
                      </a:r>
                      <a:endParaRPr lang="en-US" sz="1700" b="0" i="0" u="none" strike="noStrike">
                        <a:solidFill>
                          <a:srgbClr val="000000"/>
                        </a:solidFill>
                        <a:effectLst/>
                        <a:latin typeface="Aptos Narrow" panose="020B0004020202020204" pitchFamily="34" charset="0"/>
                      </a:endParaRPr>
                    </a:p>
                  </a:txBody>
                  <a:tcPr marL="13115" marR="13115" marT="13115" marB="0" anchor="b"/>
                </a:tc>
                <a:extLst>
                  <a:ext uri="{0D108BD9-81ED-4DB2-BD59-A6C34878D82A}">
                    <a16:rowId xmlns:a16="http://schemas.microsoft.com/office/drawing/2014/main" val="1695594490"/>
                  </a:ext>
                </a:extLst>
              </a:tr>
              <a:tr h="315277">
                <a:tc>
                  <a:txBody>
                    <a:bodyPr/>
                    <a:lstStyle/>
                    <a:p>
                      <a:pPr algn="l" fontAlgn="b"/>
                      <a:r>
                        <a:rPr lang="en-US" sz="1700" u="none" strike="noStrike" dirty="0">
                          <a:effectLst/>
                        </a:rPr>
                        <a:t>Pearson</a:t>
                      </a:r>
                      <a:endParaRPr lang="en-US" sz="1700" b="0" i="0" u="none" strike="noStrike" dirty="0">
                        <a:solidFill>
                          <a:srgbClr val="000000"/>
                        </a:solidFill>
                        <a:effectLst/>
                        <a:latin typeface="Aptos Narrow" panose="020B0004020202020204" pitchFamily="34" charset="0"/>
                      </a:endParaRPr>
                    </a:p>
                  </a:txBody>
                  <a:tcPr marL="13115" marR="13115" marT="13115" marB="0" anchor="b"/>
                </a:tc>
                <a:tc>
                  <a:txBody>
                    <a:bodyPr/>
                    <a:lstStyle/>
                    <a:p>
                      <a:pPr algn="r" fontAlgn="b"/>
                      <a:r>
                        <a:rPr lang="en-US" sz="1700" u="none" strike="noStrike">
                          <a:effectLst/>
                        </a:rPr>
                        <a:t>258.7833</a:t>
                      </a:r>
                      <a:endParaRPr lang="en-US" sz="1700" b="0" i="0" u="none" strike="noStrike">
                        <a:solidFill>
                          <a:srgbClr val="000000"/>
                        </a:solidFill>
                        <a:effectLst/>
                        <a:latin typeface="Aptos Narrow" panose="020B0004020202020204" pitchFamily="34" charset="0"/>
                      </a:endParaRPr>
                    </a:p>
                  </a:txBody>
                  <a:tcPr marL="13115" marR="13115" marT="13115" marB="0" anchor="b"/>
                </a:tc>
                <a:tc>
                  <a:txBody>
                    <a:bodyPr/>
                    <a:lstStyle/>
                    <a:p>
                      <a:pPr algn="r" fontAlgn="b"/>
                      <a:r>
                        <a:rPr lang="en-US" sz="1700" u="none" strike="noStrike">
                          <a:effectLst/>
                        </a:rPr>
                        <a:t>286</a:t>
                      </a:r>
                      <a:endParaRPr lang="en-US" sz="1700" b="0" i="0" u="none" strike="noStrike">
                        <a:solidFill>
                          <a:srgbClr val="000000"/>
                        </a:solidFill>
                        <a:effectLst/>
                        <a:latin typeface="Aptos Narrow" panose="020B0004020202020204" pitchFamily="34" charset="0"/>
                      </a:endParaRPr>
                    </a:p>
                  </a:txBody>
                  <a:tcPr marL="13115" marR="13115" marT="13115" marB="0" anchor="b"/>
                </a:tc>
                <a:tc>
                  <a:txBody>
                    <a:bodyPr/>
                    <a:lstStyle/>
                    <a:p>
                      <a:pPr algn="r" fontAlgn="b"/>
                      <a:r>
                        <a:rPr lang="en-US" sz="1700" u="none" strike="noStrike">
                          <a:effectLst/>
                        </a:rPr>
                        <a:t>0.90483671</a:t>
                      </a:r>
                      <a:endParaRPr lang="en-US" sz="1700" b="0" i="0" u="none" strike="noStrike">
                        <a:solidFill>
                          <a:srgbClr val="000000"/>
                        </a:solidFill>
                        <a:effectLst/>
                        <a:latin typeface="Aptos Narrow" panose="020B0004020202020204" pitchFamily="34" charset="0"/>
                      </a:endParaRPr>
                    </a:p>
                  </a:txBody>
                  <a:tcPr marL="13115" marR="13115" marT="13115" marB="0" anchor="b"/>
                </a:tc>
                <a:tc>
                  <a:txBody>
                    <a:bodyPr/>
                    <a:lstStyle/>
                    <a:p>
                      <a:pPr algn="r" fontAlgn="b"/>
                      <a:r>
                        <a:rPr lang="en-US" sz="1700" u="none" strike="noStrike">
                          <a:effectLst/>
                        </a:rPr>
                        <a:t>0.8745419</a:t>
                      </a:r>
                      <a:endParaRPr lang="en-US" sz="1700" b="0" i="0" u="none" strike="noStrike">
                        <a:solidFill>
                          <a:srgbClr val="000000"/>
                        </a:solidFill>
                        <a:effectLst/>
                        <a:latin typeface="Aptos Narrow" panose="020B0004020202020204" pitchFamily="34" charset="0"/>
                      </a:endParaRPr>
                    </a:p>
                  </a:txBody>
                  <a:tcPr marL="13115" marR="13115" marT="13115" marB="0" anchor="b"/>
                </a:tc>
                <a:extLst>
                  <a:ext uri="{0D108BD9-81ED-4DB2-BD59-A6C34878D82A}">
                    <a16:rowId xmlns:a16="http://schemas.microsoft.com/office/drawing/2014/main" val="1834203314"/>
                  </a:ext>
                </a:extLst>
              </a:tr>
            </a:tbl>
          </a:graphicData>
        </a:graphic>
      </p:graphicFrame>
      <p:sp>
        <p:nvSpPr>
          <p:cNvPr id="5" name="TextBox 4">
            <a:extLst>
              <a:ext uri="{FF2B5EF4-FFF2-40B4-BE49-F238E27FC236}">
                <a16:creationId xmlns:a16="http://schemas.microsoft.com/office/drawing/2014/main" id="{CDF140B2-44FC-D4C6-7A07-3B487E11A65E}"/>
              </a:ext>
            </a:extLst>
          </p:cNvPr>
          <p:cNvSpPr txBox="1"/>
          <p:nvPr/>
        </p:nvSpPr>
        <p:spPr>
          <a:xfrm>
            <a:off x="410966" y="1458930"/>
            <a:ext cx="5527497"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To evaluate the goodness of fit of the model we look at the deviance and pearson residual statistics.</a:t>
            </a:r>
          </a:p>
          <a:p>
            <a:pPr marL="285750" indent="-285750">
              <a:buFont typeface="Arial" panose="020B0604020202020204" pitchFamily="34" charset="0"/>
              <a:buChar char="•"/>
            </a:pPr>
            <a:r>
              <a:rPr lang="en-US" dirty="0"/>
              <a:t>We can see these values when divided by the degrees of freedom are less than unity. </a:t>
            </a:r>
          </a:p>
          <a:p>
            <a:pPr marL="285750" indent="-285750">
              <a:buFont typeface="Arial" panose="020B0604020202020204" pitchFamily="34" charset="0"/>
              <a:buChar char="•"/>
            </a:pPr>
            <a:r>
              <a:rPr lang="en-US" dirty="0"/>
              <a:t>This suggests that the model provides as a satisfactory fit to the data.</a:t>
            </a:r>
          </a:p>
          <a:p>
            <a:pPr marL="285750" indent="-285750">
              <a:buFont typeface="Arial" panose="020B0604020202020204" pitchFamily="34" charset="0"/>
              <a:buChar char="•"/>
            </a:pPr>
            <a:r>
              <a:rPr lang="en-US" dirty="0"/>
              <a:t>The p-values for these metrics are also high which again suggests that the model is a satisfactory fit.</a:t>
            </a:r>
          </a:p>
          <a:p>
            <a:pPr marL="285750" indent="-285750">
              <a:buFont typeface="Arial" panose="020B0604020202020204" pitchFamily="34" charset="0"/>
              <a:buChar char="•"/>
            </a:pPr>
            <a:r>
              <a:rPr lang="en-US" dirty="0"/>
              <a:t>For testing the overall significance of the model using chi-square test, we get an extremely low p-value which suggests that this model is better than no model at all.</a:t>
            </a:r>
          </a:p>
        </p:txBody>
      </p:sp>
    </p:spTree>
    <p:extLst>
      <p:ext uri="{BB962C8B-B14F-4D97-AF65-F5344CB8AC3E}">
        <p14:creationId xmlns:p14="http://schemas.microsoft.com/office/powerpoint/2010/main" val="131787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3D3CC2-92C0-446B-91D6-D95EB3355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2897C999-28FA-4C54-8B7D-F10AACDEF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8177" y="0"/>
            <a:ext cx="7360775" cy="6858000"/>
          </a:xfrm>
          <a:custGeom>
            <a:avLst/>
            <a:gdLst>
              <a:gd name="connsiteX0" fmla="*/ 615190 w 7360775"/>
              <a:gd name="connsiteY0" fmla="*/ 3536635 h 6858000"/>
              <a:gd name="connsiteX1" fmla="*/ 1124778 w 7360775"/>
              <a:gd name="connsiteY1" fmla="*/ 4046223 h 6858000"/>
              <a:gd name="connsiteX2" fmla="*/ 615190 w 7360775"/>
              <a:gd name="connsiteY2" fmla="*/ 4555811 h 6858000"/>
              <a:gd name="connsiteX3" fmla="*/ 105602 w 7360775"/>
              <a:gd name="connsiteY3" fmla="*/ 4046223 h 6858000"/>
              <a:gd name="connsiteX4" fmla="*/ 615190 w 7360775"/>
              <a:gd name="connsiteY4" fmla="*/ 3536635 h 6858000"/>
              <a:gd name="connsiteX5" fmla="*/ 1497780 w 7360775"/>
              <a:gd name="connsiteY5" fmla="*/ 0 h 6858000"/>
              <a:gd name="connsiteX6" fmla="*/ 1997377 w 7360775"/>
              <a:gd name="connsiteY6" fmla="*/ 0 h 6858000"/>
              <a:gd name="connsiteX7" fmla="*/ 5164844 w 7360775"/>
              <a:gd name="connsiteY7" fmla="*/ 0 h 6858000"/>
              <a:gd name="connsiteX8" fmla="*/ 5726653 w 7360775"/>
              <a:gd name="connsiteY8" fmla="*/ 0 h 6858000"/>
              <a:gd name="connsiteX9" fmla="*/ 7360775 w 7360775"/>
              <a:gd name="connsiteY9" fmla="*/ 0 h 6858000"/>
              <a:gd name="connsiteX10" fmla="*/ 7360775 w 7360775"/>
              <a:gd name="connsiteY10" fmla="*/ 6858000 h 6858000"/>
              <a:gd name="connsiteX11" fmla="*/ 5726653 w 7360775"/>
              <a:gd name="connsiteY11" fmla="*/ 6858000 h 6858000"/>
              <a:gd name="connsiteX12" fmla="*/ 1997377 w 7360775"/>
              <a:gd name="connsiteY12" fmla="*/ 6858000 h 6858000"/>
              <a:gd name="connsiteX13" fmla="*/ 311757 w 7360775"/>
              <a:gd name="connsiteY13" fmla="*/ 6858000 h 6858000"/>
              <a:gd name="connsiteX14" fmla="*/ 314130 w 7360775"/>
              <a:gd name="connsiteY14" fmla="*/ 6707670 h 6858000"/>
              <a:gd name="connsiteX15" fmla="*/ 599702 w 7360775"/>
              <a:gd name="connsiteY15" fmla="*/ 5670858 h 6858000"/>
              <a:gd name="connsiteX16" fmla="*/ 1211433 w 7360775"/>
              <a:gd name="connsiteY16" fmla="*/ 4641255 h 6858000"/>
              <a:gd name="connsiteX17" fmla="*/ 1053041 w 7360775"/>
              <a:gd name="connsiteY17" fmla="*/ 3164269 h 6858000"/>
              <a:gd name="connsiteX18" fmla="*/ 607048 w 7360775"/>
              <a:gd name="connsiteY18" fmla="*/ 2589405 h 6858000"/>
              <a:gd name="connsiteX19" fmla="*/ 1054915 w 7360775"/>
              <a:gd name="connsiteY19" fmla="*/ 1068099 h 6858000"/>
              <a:gd name="connsiteX20" fmla="*/ 1502877 w 7360775"/>
              <a:gd name="connsiteY20" fmla="*/ 419995 h 6858000"/>
              <a:gd name="connsiteX21" fmla="*/ 1505904 w 7360775"/>
              <a:gd name="connsiteY21" fmla="*/ 184996 h 6858000"/>
              <a:gd name="connsiteX22" fmla="*/ 14543 w 7360775"/>
              <a:gd name="connsiteY22" fmla="*/ 0 h 6858000"/>
              <a:gd name="connsiteX23" fmla="*/ 879351 w 7360775"/>
              <a:gd name="connsiteY23" fmla="*/ 0 h 6858000"/>
              <a:gd name="connsiteX24" fmla="*/ 892053 w 7360775"/>
              <a:gd name="connsiteY24" fmla="*/ 78052 h 6858000"/>
              <a:gd name="connsiteX25" fmla="*/ 561940 w 7360775"/>
              <a:gd name="connsiteY25" fmla="*/ 535443 h 6858000"/>
              <a:gd name="connsiteX26" fmla="*/ 15319 w 7360775"/>
              <a:gd name="connsiteY26" fmla="*/ 219852 h 6858000"/>
              <a:gd name="connsiteX27" fmla="*/ 4234 w 7360775"/>
              <a:gd name="connsiteY27"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60775"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1997377" y="0"/>
                </a:lnTo>
                <a:lnTo>
                  <a:pt x="5164844" y="0"/>
                </a:lnTo>
                <a:lnTo>
                  <a:pt x="5726653" y="0"/>
                </a:lnTo>
                <a:lnTo>
                  <a:pt x="7360775" y="0"/>
                </a:lnTo>
                <a:lnTo>
                  <a:pt x="7360775" y="6858000"/>
                </a:lnTo>
                <a:lnTo>
                  <a:pt x="5726653" y="6858000"/>
                </a:lnTo>
                <a:lnTo>
                  <a:pt x="1997377"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4A2BDE-3CCA-BB6E-3EC3-27DB85B71DE3}"/>
              </a:ext>
            </a:extLst>
          </p:cNvPr>
          <p:cNvSpPr>
            <a:spLocks noGrp="1"/>
          </p:cNvSpPr>
          <p:nvPr>
            <p:ph type="title"/>
          </p:nvPr>
        </p:nvSpPr>
        <p:spPr>
          <a:xfrm>
            <a:off x="609600" y="663960"/>
            <a:ext cx="8485413" cy="3310164"/>
          </a:xfrm>
        </p:spPr>
        <p:txBody>
          <a:bodyPr vert="horz" lIns="91440" tIns="45720" rIns="91440" bIns="45720" rtlCol="0" anchor="t">
            <a:normAutofit/>
          </a:bodyPr>
          <a:lstStyle/>
          <a:p>
            <a:r>
              <a:rPr lang="en-US" dirty="0"/>
              <a:t>Model Building And Evaluation</a:t>
            </a:r>
          </a:p>
        </p:txBody>
      </p:sp>
      <p:sp>
        <p:nvSpPr>
          <p:cNvPr id="5" name="TextBox 4">
            <a:extLst>
              <a:ext uri="{FF2B5EF4-FFF2-40B4-BE49-F238E27FC236}">
                <a16:creationId xmlns:a16="http://schemas.microsoft.com/office/drawing/2014/main" id="{CDF140B2-44FC-D4C6-7A07-3B487E11A65E}"/>
              </a:ext>
            </a:extLst>
          </p:cNvPr>
          <p:cNvSpPr txBox="1"/>
          <p:nvPr/>
        </p:nvSpPr>
        <p:spPr>
          <a:xfrm>
            <a:off x="410966" y="1458930"/>
            <a:ext cx="6667957" cy="3970318"/>
          </a:xfrm>
          <a:prstGeom prst="rect">
            <a:avLst/>
          </a:prstGeom>
          <a:noFill/>
        </p:spPr>
        <p:txBody>
          <a:bodyPr wrap="square" rtlCol="0">
            <a:spAutoFit/>
          </a:bodyPr>
          <a:lstStyle/>
          <a:p>
            <a:pPr marL="342900" indent="-342900">
              <a:lnSpc>
                <a:spcPct val="100000"/>
              </a:lnSpc>
              <a:buFont typeface="Arial" panose="020B0604020202020204" pitchFamily="34" charset="0"/>
              <a:buChar char="•"/>
            </a:pPr>
            <a:r>
              <a:rPr lang="en-US" sz="1800" dirty="0"/>
              <a:t>As we can see from the previous analysis, there is one feature which is playing a major role in our model which is </a:t>
            </a:r>
            <a:r>
              <a:rPr lang="en-US" sz="1800" b="1" dirty="0"/>
              <a:t>time</a:t>
            </a:r>
          </a:p>
          <a:p>
            <a:pPr marL="342900" indent="-342900">
              <a:lnSpc>
                <a:spcPct val="100000"/>
              </a:lnSpc>
              <a:buFont typeface="Arial" panose="020B0604020202020204" pitchFamily="34" charset="0"/>
              <a:buChar char="•"/>
            </a:pPr>
            <a:r>
              <a:rPr lang="en-US" sz="1800" dirty="0"/>
              <a:t>This feature describes the time after which the follow up was done. We can say that if the follow up time is more, it is more probable that the patient was alive. </a:t>
            </a:r>
          </a:p>
          <a:p>
            <a:pPr marL="342900" indent="-342900">
              <a:lnSpc>
                <a:spcPct val="100000"/>
              </a:lnSpc>
              <a:buFont typeface="Arial" panose="020B0604020202020204" pitchFamily="34" charset="0"/>
              <a:buChar char="•"/>
            </a:pPr>
            <a:r>
              <a:rPr lang="en-US" sz="1800" dirty="0"/>
              <a:t>Due to this reason, we cannot actually consider time as it is not describing the patient, but the follow ups done by the clinics.</a:t>
            </a:r>
          </a:p>
          <a:p>
            <a:pPr marL="342900" indent="-342900">
              <a:lnSpc>
                <a:spcPct val="100000"/>
              </a:lnSpc>
              <a:buFont typeface="Arial" panose="020B0604020202020204" pitchFamily="34" charset="0"/>
              <a:buChar char="•"/>
            </a:pPr>
            <a:r>
              <a:rPr lang="en-US" sz="1800" dirty="0"/>
              <a:t>Let's look at the scatterplot of data points with respect to time and age.</a:t>
            </a:r>
          </a:p>
          <a:p>
            <a:pPr marL="342900" indent="-342900">
              <a:lnSpc>
                <a:spcPct val="100000"/>
              </a:lnSpc>
              <a:buFont typeface="Arial" panose="020B0604020202020204" pitchFamily="34" charset="0"/>
              <a:buChar char="•"/>
            </a:pPr>
            <a:r>
              <a:rPr lang="en-US" sz="1800" dirty="0"/>
              <a:t>We can see in the scatterplot the density of green points is less towards right indicating that chances of survival is more when follow up time is more</a:t>
            </a:r>
          </a:p>
        </p:txBody>
      </p:sp>
      <p:pic>
        <p:nvPicPr>
          <p:cNvPr id="10" name="Picture 9">
            <a:extLst>
              <a:ext uri="{FF2B5EF4-FFF2-40B4-BE49-F238E27FC236}">
                <a16:creationId xmlns:a16="http://schemas.microsoft.com/office/drawing/2014/main" id="{1FB9A269-A45D-E4FB-F41D-E54DFA28C9C9}"/>
              </a:ext>
            </a:extLst>
          </p:cNvPr>
          <p:cNvPicPr>
            <a:picLocks noChangeAspect="1"/>
          </p:cNvPicPr>
          <p:nvPr/>
        </p:nvPicPr>
        <p:blipFill>
          <a:blip r:embed="rId2"/>
          <a:stretch>
            <a:fillRect/>
          </a:stretch>
        </p:blipFill>
        <p:spPr>
          <a:xfrm>
            <a:off x="7081972" y="2019694"/>
            <a:ext cx="4913234" cy="3051579"/>
          </a:xfrm>
          <a:prstGeom prst="rect">
            <a:avLst/>
          </a:prstGeom>
        </p:spPr>
      </p:pic>
    </p:spTree>
    <p:extLst>
      <p:ext uri="{BB962C8B-B14F-4D97-AF65-F5344CB8AC3E}">
        <p14:creationId xmlns:p14="http://schemas.microsoft.com/office/powerpoint/2010/main" val="168577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A6F4-8182-4778-C25C-E566672B5E0D}"/>
              </a:ext>
            </a:extLst>
          </p:cNvPr>
          <p:cNvSpPr>
            <a:spLocks noGrp="1"/>
          </p:cNvSpPr>
          <p:nvPr>
            <p:ph type="title"/>
          </p:nvPr>
        </p:nvSpPr>
        <p:spPr/>
        <p:txBody>
          <a:bodyPr/>
          <a:lstStyle/>
          <a:p>
            <a:r>
              <a:rPr lang="en-US" dirty="0"/>
              <a:t>Model Building And Evaluation</a:t>
            </a:r>
          </a:p>
        </p:txBody>
      </p:sp>
      <p:sp>
        <p:nvSpPr>
          <p:cNvPr id="3" name="Content Placeholder 2">
            <a:extLst>
              <a:ext uri="{FF2B5EF4-FFF2-40B4-BE49-F238E27FC236}">
                <a16:creationId xmlns:a16="http://schemas.microsoft.com/office/drawing/2014/main" id="{1793B6F9-29EF-5C2C-654D-B0E03C66FDCE}"/>
              </a:ext>
            </a:extLst>
          </p:cNvPr>
          <p:cNvSpPr>
            <a:spLocks noGrp="1"/>
          </p:cNvSpPr>
          <p:nvPr>
            <p:ph idx="1"/>
          </p:nvPr>
        </p:nvSpPr>
        <p:spPr/>
        <p:txBody>
          <a:bodyPr/>
          <a:lstStyle/>
          <a:p>
            <a:pPr marL="342900" indent="-342900">
              <a:buFont typeface="Arial" panose="020B0604020202020204" pitchFamily="34" charset="0"/>
              <a:buChar char="•"/>
            </a:pPr>
            <a:r>
              <a:rPr lang="en-US" dirty="0"/>
              <a:t>We now try to create models where we are not using time as an independent variable.</a:t>
            </a:r>
          </a:p>
          <a:p>
            <a:pPr marL="342900" indent="-342900">
              <a:buFont typeface="Arial" panose="020B0604020202020204" pitchFamily="34" charset="0"/>
              <a:buChar char="•"/>
            </a:pPr>
            <a:r>
              <a:rPr lang="en-US" dirty="0"/>
              <a:t>It will affect the performance of the model but will be a more accurate representation of predicting patient survival based on patient health</a:t>
            </a:r>
          </a:p>
          <a:p>
            <a:pPr marL="342900" indent="-342900">
              <a:buFont typeface="Arial" panose="020B0604020202020204" pitchFamily="34" charset="0"/>
              <a:buChar char="•"/>
            </a:pPr>
            <a:r>
              <a:rPr lang="en-US" dirty="0"/>
              <a:t>We again start of by creating the full model and then printing the summary and the anova table</a:t>
            </a:r>
          </a:p>
          <a:p>
            <a:pPr marL="342900" indent="-342900">
              <a:buFont typeface="Arial" panose="020B0604020202020204" pitchFamily="34" charset="0"/>
              <a:buChar char="•"/>
            </a:pPr>
            <a:r>
              <a:rPr lang="en-US" dirty="0"/>
              <a:t>The residual deviance this time is 294.48 for the full model with an AIC score of 318.28. As time was a major factor in predicting patient survival in the previous model,  the deviance residual of the new model is comparatively low.</a:t>
            </a:r>
          </a:p>
          <a:p>
            <a:pPr marL="285750" indent="-285750">
              <a:buFont typeface="Arial" panose="020B0604020202020204" pitchFamily="34" charset="0"/>
              <a:buChar char="•"/>
            </a:pPr>
            <a:r>
              <a:rPr lang="en-US" dirty="0"/>
              <a:t>For testing the overall significance of the model using chi-square test, we get an extremely low p-value which suggests that this model is better than no model at all.</a:t>
            </a:r>
          </a:p>
        </p:txBody>
      </p:sp>
    </p:spTree>
    <p:extLst>
      <p:ext uri="{BB962C8B-B14F-4D97-AF65-F5344CB8AC3E}">
        <p14:creationId xmlns:p14="http://schemas.microsoft.com/office/powerpoint/2010/main" val="3358412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BF742A-50EF-4EE9-855D-53E511F86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752C5-1BF6-CC06-E778-4AFE7C2AEF83}"/>
              </a:ext>
            </a:extLst>
          </p:cNvPr>
          <p:cNvSpPr>
            <a:spLocks noGrp="1"/>
          </p:cNvSpPr>
          <p:nvPr>
            <p:ph type="title"/>
          </p:nvPr>
        </p:nvSpPr>
        <p:spPr>
          <a:xfrm>
            <a:off x="609600" y="669856"/>
            <a:ext cx="8739883" cy="1451174"/>
          </a:xfrm>
        </p:spPr>
        <p:txBody>
          <a:bodyPr vert="horz" lIns="91440" tIns="45720" rIns="91440" bIns="45720" rtlCol="0" anchor="ctr">
            <a:normAutofit/>
          </a:bodyPr>
          <a:lstStyle/>
          <a:p>
            <a:pPr>
              <a:lnSpc>
                <a:spcPct val="90000"/>
              </a:lnSpc>
            </a:pPr>
            <a:r>
              <a:rPr lang="en-US" sz="4600" dirty="0"/>
              <a:t>Model Building And Evaluation</a:t>
            </a:r>
          </a:p>
        </p:txBody>
      </p:sp>
      <p:pic>
        <p:nvPicPr>
          <p:cNvPr id="4" name="Content Placeholder 3">
            <a:extLst>
              <a:ext uri="{FF2B5EF4-FFF2-40B4-BE49-F238E27FC236}">
                <a16:creationId xmlns:a16="http://schemas.microsoft.com/office/drawing/2014/main" id="{25FD5DBB-713F-B472-2826-4F143357DC71}"/>
              </a:ext>
            </a:extLst>
          </p:cNvPr>
          <p:cNvPicPr>
            <a:picLocks noGrp="1" noChangeAspect="1"/>
          </p:cNvPicPr>
          <p:nvPr>
            <p:ph idx="1"/>
          </p:nvPr>
        </p:nvPicPr>
        <p:blipFill>
          <a:blip r:embed="rId2"/>
          <a:stretch>
            <a:fillRect/>
          </a:stretch>
        </p:blipFill>
        <p:spPr>
          <a:xfrm>
            <a:off x="7019379" y="2056350"/>
            <a:ext cx="3811577" cy="4131794"/>
          </a:xfrm>
          <a:prstGeom prst="rect">
            <a:avLst/>
          </a:prstGeom>
        </p:spPr>
      </p:pic>
      <p:pic>
        <p:nvPicPr>
          <p:cNvPr id="5" name="Picture 4">
            <a:extLst>
              <a:ext uri="{FF2B5EF4-FFF2-40B4-BE49-F238E27FC236}">
                <a16:creationId xmlns:a16="http://schemas.microsoft.com/office/drawing/2014/main" id="{0C8BD006-23DE-9D92-9EE7-C21AD01B7861}"/>
              </a:ext>
            </a:extLst>
          </p:cNvPr>
          <p:cNvPicPr>
            <a:picLocks noChangeAspect="1"/>
          </p:cNvPicPr>
          <p:nvPr/>
        </p:nvPicPr>
        <p:blipFill>
          <a:blip r:embed="rId3"/>
          <a:stretch>
            <a:fillRect/>
          </a:stretch>
        </p:blipFill>
        <p:spPr>
          <a:xfrm>
            <a:off x="794120" y="2056350"/>
            <a:ext cx="4655543" cy="4131794"/>
          </a:xfrm>
          <a:prstGeom prst="rect">
            <a:avLst/>
          </a:prstGeom>
        </p:spPr>
      </p:pic>
    </p:spTree>
    <p:extLst>
      <p:ext uri="{BB962C8B-B14F-4D97-AF65-F5344CB8AC3E}">
        <p14:creationId xmlns:p14="http://schemas.microsoft.com/office/powerpoint/2010/main" val="399217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44DC-641B-116C-0409-7167BF244A5B}"/>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A7C3856D-A78A-0CAE-D87F-2C1A14E6AE19}"/>
              </a:ext>
            </a:extLst>
          </p:cNvPr>
          <p:cNvSpPr>
            <a:spLocks noGrp="1"/>
          </p:cNvSpPr>
          <p:nvPr>
            <p:ph idx="1"/>
          </p:nvPr>
        </p:nvSpPr>
        <p:spPr/>
        <p:txBody>
          <a:bodyPr/>
          <a:lstStyle/>
          <a:p>
            <a:pPr marL="342900" indent="-342900">
              <a:buFont typeface="Arial" panose="020B0604020202020204" pitchFamily="34" charset="0"/>
              <a:buChar char="•"/>
            </a:pPr>
            <a:r>
              <a:rPr lang="en-US" dirty="0"/>
              <a:t>In this process, we use forward, backward and stepwise selection to select the best model in terms of having a good performance while keeping minimal complexity.</a:t>
            </a:r>
          </a:p>
          <a:p>
            <a:pPr marL="342900" indent="-342900">
              <a:buFont typeface="Arial" panose="020B0604020202020204" pitchFamily="34" charset="0"/>
              <a:buChar char="•"/>
            </a:pPr>
            <a:r>
              <a:rPr lang="en-US" dirty="0"/>
              <a:t>We than proceed to do goodness of fit check using deviance and pearson residuals to compare with the full model.</a:t>
            </a:r>
          </a:p>
          <a:p>
            <a:pPr marL="342900" indent="-342900">
              <a:buFont typeface="Arial" panose="020B0604020202020204" pitchFamily="34" charset="0"/>
              <a:buChar char="•"/>
            </a:pPr>
            <a:r>
              <a:rPr lang="en-US" dirty="0"/>
              <a:t>We use the AIC metric while doing model selection as it will help us provide a measure of the relative quality of a model while penalizing for model complexity.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543938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9EF758-7871-49F2-6634-EBACD65C19C4}"/>
              </a:ext>
            </a:extLst>
          </p:cNvPr>
          <p:cNvSpPr>
            <a:spLocks noGrp="1"/>
          </p:cNvSpPr>
          <p:nvPr>
            <p:ph type="title"/>
          </p:nvPr>
        </p:nvSpPr>
        <p:spPr>
          <a:xfrm>
            <a:off x="609600" y="552782"/>
            <a:ext cx="5545870" cy="1658525"/>
          </a:xfrm>
        </p:spPr>
        <p:txBody>
          <a:bodyPr>
            <a:normAutofit/>
          </a:bodyPr>
          <a:lstStyle/>
          <a:p>
            <a:r>
              <a:rPr lang="en-US" dirty="0"/>
              <a:t>Model Selection</a:t>
            </a:r>
          </a:p>
        </p:txBody>
      </p:sp>
      <p:sp>
        <p:nvSpPr>
          <p:cNvPr id="3" name="Content Placeholder 2">
            <a:extLst>
              <a:ext uri="{FF2B5EF4-FFF2-40B4-BE49-F238E27FC236}">
                <a16:creationId xmlns:a16="http://schemas.microsoft.com/office/drawing/2014/main" id="{3C786EEE-95FA-2DE4-856A-65B5BD1A08C7}"/>
              </a:ext>
            </a:extLst>
          </p:cNvPr>
          <p:cNvSpPr>
            <a:spLocks noGrp="1"/>
          </p:cNvSpPr>
          <p:nvPr>
            <p:ph idx="1"/>
          </p:nvPr>
        </p:nvSpPr>
        <p:spPr>
          <a:xfrm>
            <a:off x="609600" y="2548521"/>
            <a:ext cx="5545867" cy="3470616"/>
          </a:xfrm>
        </p:spPr>
        <p:txBody>
          <a:bodyPr>
            <a:normAutofit fontScale="85000" lnSpcReduction="10000"/>
          </a:bodyPr>
          <a:lstStyle/>
          <a:p>
            <a:pPr marL="342900" indent="-342900">
              <a:buFont typeface="Arial" panose="020B0604020202020204" pitchFamily="34" charset="0"/>
              <a:buChar char="•"/>
            </a:pPr>
            <a:r>
              <a:rPr lang="en-US" dirty="0"/>
              <a:t>We first try to run stepwise selection using AIC metric.</a:t>
            </a:r>
          </a:p>
          <a:p>
            <a:pPr marL="342900" indent="-342900">
              <a:buFont typeface="Arial" panose="020B0604020202020204" pitchFamily="34" charset="0"/>
              <a:buChar char="•"/>
            </a:pPr>
            <a:r>
              <a:rPr lang="en-US" dirty="0"/>
              <a:t>The resulting model had the following features: Age, Anaemia, Creatinine, Ejection fraction, Serum creatinine, Blood pressure and Serum sodium.</a:t>
            </a:r>
          </a:p>
          <a:p>
            <a:pPr marL="342900" indent="-342900">
              <a:buFont typeface="Arial" panose="020B0604020202020204" pitchFamily="34" charset="0"/>
              <a:buChar char="•"/>
            </a:pPr>
            <a:r>
              <a:rPr lang="en-US" dirty="0"/>
              <a:t>The residual deviance of this model is 296.05 which is slightly higher compared to the full model.</a:t>
            </a:r>
          </a:p>
          <a:p>
            <a:pPr marL="342900" indent="-342900">
              <a:buFont typeface="Arial" panose="020B0604020202020204" pitchFamily="34" charset="0"/>
              <a:buChar char="•"/>
            </a:pPr>
            <a:r>
              <a:rPr lang="en-US" dirty="0"/>
              <a:t>The AIC score is 312.05 which is lower compared to the full model indicating that it might be a more balanced model.</a:t>
            </a:r>
          </a:p>
        </p:txBody>
      </p:sp>
      <p:pic>
        <p:nvPicPr>
          <p:cNvPr id="5" name="Picture 4">
            <a:extLst>
              <a:ext uri="{FF2B5EF4-FFF2-40B4-BE49-F238E27FC236}">
                <a16:creationId xmlns:a16="http://schemas.microsoft.com/office/drawing/2014/main" id="{1EF57C9C-CC7D-23D0-D748-795647937B17}"/>
              </a:ext>
            </a:extLst>
          </p:cNvPr>
          <p:cNvPicPr>
            <a:picLocks noChangeAspect="1"/>
          </p:cNvPicPr>
          <p:nvPr/>
        </p:nvPicPr>
        <p:blipFill>
          <a:blip r:embed="rId2"/>
          <a:stretch>
            <a:fillRect/>
          </a:stretch>
        </p:blipFill>
        <p:spPr>
          <a:xfrm>
            <a:off x="6368464" y="1831162"/>
            <a:ext cx="4955441" cy="4037093"/>
          </a:xfrm>
          <a:prstGeom prst="rect">
            <a:avLst/>
          </a:prstGeom>
        </p:spPr>
      </p:pic>
    </p:spTree>
    <p:extLst>
      <p:ext uri="{BB962C8B-B14F-4D97-AF65-F5344CB8AC3E}">
        <p14:creationId xmlns:p14="http://schemas.microsoft.com/office/powerpoint/2010/main" val="512714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9120-07C2-3CA7-D1FC-F31377BBF2BA}"/>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B5C94B8E-196E-D980-D8B9-C79EB8C67943}"/>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We also use forward and backward selection process but the final model that we get for both processes is the same as the one which we got for stepwise selection.</a:t>
            </a:r>
          </a:p>
          <a:p>
            <a:pPr marL="342900" indent="-342900">
              <a:buFont typeface="Arial" panose="020B0604020202020204" pitchFamily="34" charset="0"/>
              <a:buChar char="•"/>
            </a:pPr>
            <a:r>
              <a:rPr lang="en-US" dirty="0"/>
              <a:t>This can be due to several reasons:</a:t>
            </a:r>
          </a:p>
          <a:p>
            <a:pPr marL="571500" lvl="1" indent="-342900">
              <a:buFont typeface="Arial" panose="020B0604020202020204" pitchFamily="34" charset="0"/>
              <a:buChar char="•"/>
            </a:pPr>
            <a:r>
              <a:rPr lang="en-US" dirty="0"/>
              <a:t>Maybe all those models converge on a single local optimum solution</a:t>
            </a:r>
          </a:p>
          <a:p>
            <a:pPr marL="571500" lvl="1" indent="-342900">
              <a:buFont typeface="Arial" panose="020B0604020202020204" pitchFamily="34" charset="0"/>
              <a:buChar char="•"/>
            </a:pPr>
            <a:r>
              <a:rPr lang="en-US" dirty="0"/>
              <a:t>Maybe the model requires more data</a:t>
            </a:r>
          </a:p>
          <a:p>
            <a:pPr marL="571500" lvl="1" indent="-342900">
              <a:buFont typeface="Arial" panose="020B0604020202020204" pitchFamily="34" charset="0"/>
              <a:buChar char="•"/>
            </a:pPr>
            <a:r>
              <a:rPr lang="en-US" dirty="0"/>
              <a:t>Maybe several features in the dataset have similar levels of importance</a:t>
            </a:r>
          </a:p>
          <a:p>
            <a:pPr marL="571500" lvl="1" indent="-342900">
              <a:buFont typeface="Arial" panose="020B0604020202020204" pitchFamily="34" charset="0"/>
              <a:buChar char="•"/>
            </a:pPr>
            <a:r>
              <a:rPr lang="en-US" dirty="0"/>
              <a:t>Maybe features have strong correlations among themselves</a:t>
            </a:r>
          </a:p>
          <a:p>
            <a:pPr marL="342900" indent="-342900">
              <a:buFont typeface="Arial" panose="020B0604020202020204" pitchFamily="34" charset="0"/>
              <a:buChar char="•"/>
            </a:pPr>
            <a:r>
              <a:rPr lang="en-US" dirty="0"/>
              <a:t>It doesn’t necessarily mean there is a problem with the data or selection method. It can also suggest that the selected model represents a good balance between model fit and complexity for the data.</a:t>
            </a:r>
          </a:p>
          <a:p>
            <a:pPr marL="5715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914194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B91EFD-B376-B686-CFB1-D8ACF00975FC}"/>
              </a:ext>
            </a:extLst>
          </p:cNvPr>
          <p:cNvSpPr>
            <a:spLocks noGrp="1"/>
          </p:cNvSpPr>
          <p:nvPr>
            <p:ph type="title"/>
          </p:nvPr>
        </p:nvSpPr>
        <p:spPr>
          <a:xfrm>
            <a:off x="609600" y="552783"/>
            <a:ext cx="10972800" cy="1570804"/>
          </a:xfrm>
        </p:spPr>
        <p:txBody>
          <a:bodyPr>
            <a:normAutofit/>
          </a:bodyPr>
          <a:lstStyle/>
          <a:p>
            <a:r>
              <a:rPr lang="en-US" dirty="0"/>
              <a:t>Inference about model parameters</a:t>
            </a:r>
          </a:p>
        </p:txBody>
      </p:sp>
      <p:sp>
        <p:nvSpPr>
          <p:cNvPr id="8" name="Content Placeholder 2">
            <a:extLst>
              <a:ext uri="{FF2B5EF4-FFF2-40B4-BE49-F238E27FC236}">
                <a16:creationId xmlns:a16="http://schemas.microsoft.com/office/drawing/2014/main" id="{D7526C35-E425-8060-912A-213869F5F17A}"/>
              </a:ext>
            </a:extLst>
          </p:cNvPr>
          <p:cNvSpPr>
            <a:spLocks noGrp="1"/>
          </p:cNvSpPr>
          <p:nvPr>
            <p:ph idx="1"/>
          </p:nvPr>
        </p:nvSpPr>
        <p:spPr>
          <a:xfrm>
            <a:off x="609599" y="2397689"/>
            <a:ext cx="3750023" cy="3445893"/>
          </a:xfrm>
        </p:spPr>
        <p:txBody>
          <a:bodyPr>
            <a:normAutofit/>
          </a:bodyPr>
          <a:lstStyle/>
          <a:p>
            <a:pPr marL="342900" indent="-342900">
              <a:buFont typeface="Arial" panose="020B0604020202020204" pitchFamily="34" charset="0"/>
              <a:buChar char="•"/>
            </a:pPr>
            <a:r>
              <a:rPr lang="en-US"/>
              <a:t>We try to infer the parameters of model from the stepwise selection process. </a:t>
            </a:r>
          </a:p>
          <a:p>
            <a:pPr marL="342900" indent="-342900">
              <a:buFont typeface="Arial" panose="020B0604020202020204" pitchFamily="34" charset="0"/>
              <a:buChar char="•"/>
            </a:pPr>
            <a:r>
              <a:rPr lang="en-US"/>
              <a:t>We use the odds ratio in this process</a:t>
            </a:r>
          </a:p>
          <a:p>
            <a:pPr marL="342900" indent="-342900">
              <a:buFont typeface="Arial" panose="020B0604020202020204" pitchFamily="34" charset="0"/>
              <a:buChar char="•"/>
            </a:pPr>
            <a:r>
              <a:rPr lang="en-US"/>
              <a:t>Here is the R-code output:</a:t>
            </a:r>
          </a:p>
          <a:p>
            <a:endParaRPr lang="en-US"/>
          </a:p>
        </p:txBody>
      </p:sp>
      <p:pic>
        <p:nvPicPr>
          <p:cNvPr id="5" name="Picture 4">
            <a:extLst>
              <a:ext uri="{FF2B5EF4-FFF2-40B4-BE49-F238E27FC236}">
                <a16:creationId xmlns:a16="http://schemas.microsoft.com/office/drawing/2014/main" id="{31B7B7C3-27D9-7DD9-D465-B22CDF0C9B75}"/>
              </a:ext>
            </a:extLst>
          </p:cNvPr>
          <p:cNvPicPr>
            <a:picLocks noChangeAspect="1"/>
          </p:cNvPicPr>
          <p:nvPr/>
        </p:nvPicPr>
        <p:blipFill>
          <a:blip r:embed="rId2"/>
          <a:stretch>
            <a:fillRect/>
          </a:stretch>
        </p:blipFill>
        <p:spPr>
          <a:xfrm>
            <a:off x="4229150" y="4734414"/>
            <a:ext cx="7772400" cy="920860"/>
          </a:xfrm>
          <a:prstGeom prst="rect">
            <a:avLst/>
          </a:prstGeom>
        </p:spPr>
      </p:pic>
    </p:spTree>
    <p:extLst>
      <p:ext uri="{BB962C8B-B14F-4D97-AF65-F5344CB8AC3E}">
        <p14:creationId xmlns:p14="http://schemas.microsoft.com/office/powerpoint/2010/main" val="3483324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DD709-FB2E-64EE-3039-288529389173}"/>
              </a:ext>
            </a:extLst>
          </p:cNvPr>
          <p:cNvSpPr>
            <a:spLocks noGrp="1"/>
          </p:cNvSpPr>
          <p:nvPr>
            <p:ph type="title"/>
          </p:nvPr>
        </p:nvSpPr>
        <p:spPr/>
        <p:txBody>
          <a:bodyPr/>
          <a:lstStyle/>
          <a:p>
            <a:r>
              <a:rPr lang="en-US" dirty="0"/>
              <a:t>Inference about model parameters</a:t>
            </a:r>
          </a:p>
        </p:txBody>
      </p:sp>
      <p:sp>
        <p:nvSpPr>
          <p:cNvPr id="3" name="Content Placeholder 2">
            <a:extLst>
              <a:ext uri="{FF2B5EF4-FFF2-40B4-BE49-F238E27FC236}">
                <a16:creationId xmlns:a16="http://schemas.microsoft.com/office/drawing/2014/main" id="{593E0AAD-C9C1-4880-84C9-3FDBA62FB240}"/>
              </a:ext>
            </a:extLst>
          </p:cNvPr>
          <p:cNvSpPr>
            <a:spLocks noGrp="1"/>
          </p:cNvSpPr>
          <p:nvPr>
            <p:ph idx="1"/>
          </p:nvPr>
        </p:nvSpPr>
        <p:spPr/>
        <p:txBody>
          <a:bodyPr/>
          <a:lstStyle/>
          <a:p>
            <a:pPr marL="342900" indent="-342900">
              <a:buFont typeface="Arial" panose="020B0604020202020204" pitchFamily="34" charset="0"/>
              <a:buChar char="•"/>
            </a:pPr>
            <a:r>
              <a:rPr lang="en-US" dirty="0"/>
              <a:t>These are what the odds ratio are implying for each feature according our model:</a:t>
            </a:r>
          </a:p>
          <a:p>
            <a:pPr marL="571500" lvl="1" indent="-342900">
              <a:buFont typeface="Arial" panose="020B0604020202020204" pitchFamily="34" charset="0"/>
              <a:buChar char="•"/>
            </a:pPr>
            <a:r>
              <a:rPr lang="en-US" dirty="0"/>
              <a:t>Age: Every 1-year increase in age, increases the odds of dying by 5.4%</a:t>
            </a:r>
          </a:p>
          <a:p>
            <a:pPr marL="571500" lvl="1" indent="-342900">
              <a:buFont typeface="Arial" panose="020B0604020202020204" pitchFamily="34" charset="0"/>
              <a:buChar char="•"/>
            </a:pPr>
            <a:r>
              <a:rPr lang="en-US" dirty="0"/>
              <a:t>Ejection fraction: Every 1 unit increase in ejection fraction, decreases the odds of dying by 6.56%</a:t>
            </a:r>
          </a:p>
          <a:p>
            <a:pPr marL="571500" lvl="1" indent="-342900">
              <a:buFont typeface="Arial" panose="020B0604020202020204" pitchFamily="34" charset="0"/>
              <a:buChar char="•"/>
            </a:pPr>
            <a:r>
              <a:rPr lang="en-US" dirty="0"/>
              <a:t>Serum creatinine: Every 1 unit increase in serum creatinine, increases the odds of dying by  93.8%</a:t>
            </a:r>
          </a:p>
          <a:p>
            <a:pPr marL="571500" lvl="1" indent="-342900">
              <a:buFont typeface="Arial" panose="020B0604020202020204" pitchFamily="34" charset="0"/>
              <a:buChar char="•"/>
            </a:pPr>
            <a:r>
              <a:rPr lang="en-US" dirty="0"/>
              <a:t>Serum sodium: Every 1 unit increase in serum sodium, decreases the odds of dying by 5.52	%</a:t>
            </a:r>
          </a:p>
          <a:p>
            <a:pPr marL="571500" lvl="1" indent="-342900">
              <a:buFont typeface="Arial" panose="020B0604020202020204" pitchFamily="34" charset="0"/>
              <a:buChar char="•"/>
            </a:pPr>
            <a:r>
              <a:rPr lang="en-US" dirty="0"/>
              <a:t>Anaemia: Every 1 unit increase in anaemia, increases the odds of dying by 53.8%</a:t>
            </a:r>
          </a:p>
          <a:p>
            <a:pPr marL="571500" lvl="1" indent="-342900">
              <a:buFont typeface="Arial" panose="020B0604020202020204" pitchFamily="34" charset="0"/>
              <a:buChar char="•"/>
            </a:pPr>
            <a:r>
              <a:rPr lang="en-US" dirty="0"/>
              <a:t>High blood pressure: As the odds ratio is greater than 1, we can say that a patients with higher blood pressure have higher odds of dying</a:t>
            </a:r>
          </a:p>
        </p:txBody>
      </p:sp>
    </p:spTree>
    <p:extLst>
      <p:ext uri="{BB962C8B-B14F-4D97-AF65-F5344CB8AC3E}">
        <p14:creationId xmlns:p14="http://schemas.microsoft.com/office/powerpoint/2010/main" val="862504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38FB605-57D4-458A-B146-DEBE19409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9DA63232-B656-4B43-A300-CAA1B0803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8" y="-1"/>
            <a:ext cx="5770041" cy="6854973"/>
          </a:xfrm>
          <a:custGeom>
            <a:avLst/>
            <a:gdLst>
              <a:gd name="connsiteX0" fmla="*/ 4486729 w 5770041"/>
              <a:gd name="connsiteY0" fmla="*/ 6106762 h 6854973"/>
              <a:gd name="connsiteX1" fmla="*/ 4800665 w 5770041"/>
              <a:gd name="connsiteY1" fmla="*/ 6333995 h 6854973"/>
              <a:gd name="connsiteX2" fmla="*/ 4583326 w 5770041"/>
              <a:gd name="connsiteY2" fmla="*/ 6709249 h 6854973"/>
              <a:gd name="connsiteX3" fmla="*/ 4208071 w 5770041"/>
              <a:gd name="connsiteY3" fmla="*/ 6491909 h 6854973"/>
              <a:gd name="connsiteX4" fmla="*/ 4425411 w 5770041"/>
              <a:gd name="connsiteY4" fmla="*/ 6116656 h 6854973"/>
              <a:gd name="connsiteX5" fmla="*/ 4486729 w 5770041"/>
              <a:gd name="connsiteY5" fmla="*/ 6106762 h 6854973"/>
              <a:gd name="connsiteX6" fmla="*/ 807356 w 5770041"/>
              <a:gd name="connsiteY6" fmla="*/ 3629507 h 6854973"/>
              <a:gd name="connsiteX7" fmla="*/ 1334768 w 5770041"/>
              <a:gd name="connsiteY7" fmla="*/ 4011258 h 6854973"/>
              <a:gd name="connsiteX8" fmla="*/ 969638 w 5770041"/>
              <a:gd name="connsiteY8" fmla="*/ 4641684 h 6854973"/>
              <a:gd name="connsiteX9" fmla="*/ 339211 w 5770041"/>
              <a:gd name="connsiteY9" fmla="*/ 4276554 h 6854973"/>
              <a:gd name="connsiteX10" fmla="*/ 704341 w 5770041"/>
              <a:gd name="connsiteY10" fmla="*/ 3646127 h 6854973"/>
              <a:gd name="connsiteX11" fmla="*/ 807356 w 5770041"/>
              <a:gd name="connsiteY11" fmla="*/ 3629507 h 6854973"/>
              <a:gd name="connsiteX12" fmla="*/ 1371230 w 5770041"/>
              <a:gd name="connsiteY12" fmla="*/ 1249705 h 6854973"/>
              <a:gd name="connsiteX13" fmla="*/ 1685165 w 5770041"/>
              <a:gd name="connsiteY13" fmla="*/ 1476937 h 6854973"/>
              <a:gd name="connsiteX14" fmla="*/ 1467825 w 5770041"/>
              <a:gd name="connsiteY14" fmla="*/ 1852192 h 6854973"/>
              <a:gd name="connsiteX15" fmla="*/ 1092572 w 5770041"/>
              <a:gd name="connsiteY15" fmla="*/ 1634852 h 6854973"/>
              <a:gd name="connsiteX16" fmla="*/ 1309911 w 5770041"/>
              <a:gd name="connsiteY16" fmla="*/ 1259598 h 6854973"/>
              <a:gd name="connsiteX17" fmla="*/ 1371230 w 5770041"/>
              <a:gd name="connsiteY17" fmla="*/ 1249705 h 6854973"/>
              <a:gd name="connsiteX18" fmla="*/ 4498168 w 5770041"/>
              <a:gd name="connsiteY18" fmla="*/ 0 h 6854973"/>
              <a:gd name="connsiteX19" fmla="*/ 5770041 w 5770041"/>
              <a:gd name="connsiteY19" fmla="*/ 0 h 6854973"/>
              <a:gd name="connsiteX20" fmla="*/ 5770041 w 5770041"/>
              <a:gd name="connsiteY20" fmla="*/ 6854973 h 6854973"/>
              <a:gd name="connsiteX21" fmla="*/ 5769442 w 5770041"/>
              <a:gd name="connsiteY21" fmla="*/ 6854877 h 6854973"/>
              <a:gd name="connsiteX22" fmla="*/ 5637425 w 5770041"/>
              <a:gd name="connsiteY22" fmla="*/ 6815874 h 6854973"/>
              <a:gd name="connsiteX23" fmla="*/ 4536573 w 5770041"/>
              <a:gd name="connsiteY23" fmla="*/ 5661350 h 6854973"/>
              <a:gd name="connsiteX24" fmla="*/ 3366938 w 5770041"/>
              <a:gd name="connsiteY24" fmla="*/ 6135965 h 6854973"/>
              <a:gd name="connsiteX25" fmla="*/ 2511930 w 5770041"/>
              <a:gd name="connsiteY25" fmla="*/ 5321186 h 6854973"/>
              <a:gd name="connsiteX26" fmla="*/ 1999783 w 5770041"/>
              <a:gd name="connsiteY26" fmla="*/ 5585552 h 6854973"/>
              <a:gd name="connsiteX27" fmla="*/ 1300324 w 5770041"/>
              <a:gd name="connsiteY27" fmla="*/ 6441713 h 6854973"/>
              <a:gd name="connsiteX28" fmla="*/ 67915 w 5770041"/>
              <a:gd name="connsiteY28" fmla="*/ 6107289 h 6854973"/>
              <a:gd name="connsiteX29" fmla="*/ 368167 w 5770041"/>
              <a:gd name="connsiteY29" fmla="*/ 5068008 h 6854973"/>
              <a:gd name="connsiteX30" fmla="*/ 1290118 w 5770041"/>
              <a:gd name="connsiteY30" fmla="*/ 4824887 h 6854973"/>
              <a:gd name="connsiteX31" fmla="*/ 2173335 w 5770041"/>
              <a:gd name="connsiteY31" fmla="*/ 4119515 h 6854973"/>
              <a:gd name="connsiteX32" fmla="*/ 1650347 w 5770041"/>
              <a:gd name="connsiteY32" fmla="*/ 3635210 h 6854973"/>
              <a:gd name="connsiteX33" fmla="*/ 873028 w 5770041"/>
              <a:gd name="connsiteY33" fmla="*/ 3056219 h 6854973"/>
              <a:gd name="connsiteX34" fmla="*/ 1103000 w 5770041"/>
              <a:gd name="connsiteY34" fmla="*/ 2438591 h 6854973"/>
              <a:gd name="connsiteX35" fmla="*/ 2160163 w 5770041"/>
              <a:gd name="connsiteY35" fmla="*/ 2377142 h 6854973"/>
              <a:gd name="connsiteX36" fmla="*/ 2667281 w 5770041"/>
              <a:gd name="connsiteY36" fmla="*/ 1904074 h 6854973"/>
              <a:gd name="connsiteX37" fmla="*/ 2261032 w 5770041"/>
              <a:gd name="connsiteY37" fmla="*/ 884073 h 6854973"/>
              <a:gd name="connsiteX38" fmla="*/ 2817235 w 5770041"/>
              <a:gd name="connsiteY38" fmla="*/ 56956 h 6854973"/>
              <a:gd name="connsiteX39" fmla="*/ 4237695 w 5770041"/>
              <a:gd name="connsiteY39" fmla="*/ 130744 h 6854973"/>
              <a:gd name="connsiteX40" fmla="*/ 4384303 w 5770041"/>
              <a:gd name="connsiteY40" fmla="*/ 68411 h 6854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770041" h="6854973">
                <a:moveTo>
                  <a:pt x="4486729" y="6106762"/>
                </a:moveTo>
                <a:cubicBezTo>
                  <a:pt x="4629110" y="6098412"/>
                  <a:pt x="4762509" y="6190809"/>
                  <a:pt x="4800665" y="6333995"/>
                </a:cubicBezTo>
                <a:cubicBezTo>
                  <a:pt x="4844272" y="6497635"/>
                  <a:pt x="4746965" y="6665643"/>
                  <a:pt x="4583326" y="6709249"/>
                </a:cubicBezTo>
                <a:cubicBezTo>
                  <a:pt x="4419687" y="6752856"/>
                  <a:pt x="4251677" y="6655550"/>
                  <a:pt x="4208071" y="6491909"/>
                </a:cubicBezTo>
                <a:cubicBezTo>
                  <a:pt x="4164463" y="6328268"/>
                  <a:pt x="4261770" y="6160263"/>
                  <a:pt x="4425411" y="6116656"/>
                </a:cubicBezTo>
                <a:cubicBezTo>
                  <a:pt x="4445865" y="6111205"/>
                  <a:pt x="4466390" y="6107955"/>
                  <a:pt x="4486729" y="6106762"/>
                </a:cubicBezTo>
                <a:close/>
                <a:moveTo>
                  <a:pt x="807356" y="3629507"/>
                </a:moveTo>
                <a:cubicBezTo>
                  <a:pt x="1046555" y="3615478"/>
                  <a:pt x="1270666" y="3770707"/>
                  <a:pt x="1334768" y="4011258"/>
                </a:cubicBezTo>
                <a:cubicBezTo>
                  <a:pt x="1408028" y="4286174"/>
                  <a:pt x="1244554" y="4568425"/>
                  <a:pt x="969638" y="4641684"/>
                </a:cubicBezTo>
                <a:cubicBezTo>
                  <a:pt x="694723" y="4714944"/>
                  <a:pt x="412471" y="4551470"/>
                  <a:pt x="339211" y="4276554"/>
                </a:cubicBezTo>
                <a:cubicBezTo>
                  <a:pt x="265951" y="4001639"/>
                  <a:pt x="429425" y="3719387"/>
                  <a:pt x="704341" y="3646127"/>
                </a:cubicBezTo>
                <a:cubicBezTo>
                  <a:pt x="738706" y="3636970"/>
                  <a:pt x="773185" y="3631512"/>
                  <a:pt x="807356" y="3629507"/>
                </a:cubicBezTo>
                <a:close/>
                <a:moveTo>
                  <a:pt x="1371230" y="1249705"/>
                </a:moveTo>
                <a:cubicBezTo>
                  <a:pt x="1513609" y="1241354"/>
                  <a:pt x="1647010" y="1333752"/>
                  <a:pt x="1685165" y="1476937"/>
                </a:cubicBezTo>
                <a:cubicBezTo>
                  <a:pt x="1728772" y="1640577"/>
                  <a:pt x="1631467" y="1808586"/>
                  <a:pt x="1467825" y="1852192"/>
                </a:cubicBezTo>
                <a:cubicBezTo>
                  <a:pt x="1304186" y="1895799"/>
                  <a:pt x="1136179" y="1798492"/>
                  <a:pt x="1092572" y="1634852"/>
                </a:cubicBezTo>
                <a:cubicBezTo>
                  <a:pt x="1048965" y="1471213"/>
                  <a:pt x="1146272" y="1303205"/>
                  <a:pt x="1309911" y="1259598"/>
                </a:cubicBezTo>
                <a:cubicBezTo>
                  <a:pt x="1330367" y="1254148"/>
                  <a:pt x="1350889" y="1250899"/>
                  <a:pt x="1371230" y="1249705"/>
                </a:cubicBezTo>
                <a:close/>
                <a:moveTo>
                  <a:pt x="4498168" y="0"/>
                </a:moveTo>
                <a:lnTo>
                  <a:pt x="5770041" y="0"/>
                </a:lnTo>
                <a:lnTo>
                  <a:pt x="5770041" y="6854973"/>
                </a:lnTo>
                <a:lnTo>
                  <a:pt x="5769442" y="6854877"/>
                </a:lnTo>
                <a:cubicBezTo>
                  <a:pt x="5723608" y="6844577"/>
                  <a:pt x="5679345" y="6831541"/>
                  <a:pt x="5637425" y="6815874"/>
                </a:cubicBezTo>
                <a:cubicBezTo>
                  <a:pt x="4987247" y="6572901"/>
                  <a:pt x="5034640" y="5747526"/>
                  <a:pt x="4536573" y="5661350"/>
                </a:cubicBezTo>
                <a:cubicBezTo>
                  <a:pt x="4075989" y="5581651"/>
                  <a:pt x="3811381" y="6248167"/>
                  <a:pt x="3366938" y="6135965"/>
                </a:cubicBezTo>
                <a:cubicBezTo>
                  <a:pt x="2940721" y="6028350"/>
                  <a:pt x="2917245" y="5350279"/>
                  <a:pt x="2511930" y="5321186"/>
                </a:cubicBezTo>
                <a:cubicBezTo>
                  <a:pt x="2331951" y="5308260"/>
                  <a:pt x="2186312" y="5429562"/>
                  <a:pt x="1999783" y="5585552"/>
                </a:cubicBezTo>
                <a:cubicBezTo>
                  <a:pt x="1592136" y="5926452"/>
                  <a:pt x="1570721" y="6263131"/>
                  <a:pt x="1300324" y="6441713"/>
                </a:cubicBezTo>
                <a:cubicBezTo>
                  <a:pt x="924909" y="6689640"/>
                  <a:pt x="250959" y="6521902"/>
                  <a:pt x="67915" y="6107289"/>
                </a:cubicBezTo>
                <a:cubicBezTo>
                  <a:pt x="-90552" y="5748337"/>
                  <a:pt x="35877" y="5281668"/>
                  <a:pt x="368167" y="5068008"/>
                </a:cubicBezTo>
                <a:cubicBezTo>
                  <a:pt x="604493" y="4916067"/>
                  <a:pt x="885784" y="4976313"/>
                  <a:pt x="1290118" y="4824887"/>
                </a:cubicBezTo>
                <a:cubicBezTo>
                  <a:pt x="1341951" y="4805483"/>
                  <a:pt x="2191171" y="4479915"/>
                  <a:pt x="2173335" y="4119515"/>
                </a:cubicBezTo>
                <a:cubicBezTo>
                  <a:pt x="2162617" y="3902837"/>
                  <a:pt x="1858931" y="3744174"/>
                  <a:pt x="1650347" y="3635210"/>
                </a:cubicBezTo>
                <a:cubicBezTo>
                  <a:pt x="1092649" y="3343837"/>
                  <a:pt x="935384" y="3260434"/>
                  <a:pt x="873028" y="3056219"/>
                </a:cubicBezTo>
                <a:cubicBezTo>
                  <a:pt x="810328" y="2850849"/>
                  <a:pt x="914214" y="2568185"/>
                  <a:pt x="1103000" y="2438591"/>
                </a:cubicBezTo>
                <a:cubicBezTo>
                  <a:pt x="1399697" y="2234915"/>
                  <a:pt x="1694749" y="2554472"/>
                  <a:pt x="2160163" y="2377142"/>
                </a:cubicBezTo>
                <a:cubicBezTo>
                  <a:pt x="2221808" y="2353667"/>
                  <a:pt x="2609856" y="2204228"/>
                  <a:pt x="2667281" y="1904074"/>
                </a:cubicBezTo>
                <a:cubicBezTo>
                  <a:pt x="2740872" y="1519535"/>
                  <a:pt x="2259635" y="1349686"/>
                  <a:pt x="2261032" y="884073"/>
                </a:cubicBezTo>
                <a:cubicBezTo>
                  <a:pt x="2262013" y="554091"/>
                  <a:pt x="2508005" y="192265"/>
                  <a:pt x="2817235" y="56956"/>
                </a:cubicBezTo>
                <a:cubicBezTo>
                  <a:pt x="3306543" y="-157145"/>
                  <a:pt x="3644180" y="331698"/>
                  <a:pt x="4237695" y="130744"/>
                </a:cubicBezTo>
                <a:cubicBezTo>
                  <a:pt x="4289558" y="113189"/>
                  <a:pt x="4338438" y="92040"/>
                  <a:pt x="4384303" y="68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n abstract genetic concept">
            <a:extLst>
              <a:ext uri="{FF2B5EF4-FFF2-40B4-BE49-F238E27FC236}">
                <a16:creationId xmlns:a16="http://schemas.microsoft.com/office/drawing/2014/main" id="{9967B744-8EDA-C301-71ED-6AA12A0589D8}"/>
              </a:ext>
            </a:extLst>
          </p:cNvPr>
          <p:cNvPicPr>
            <a:picLocks noChangeAspect="1"/>
          </p:cNvPicPr>
          <p:nvPr/>
        </p:nvPicPr>
        <p:blipFill rotWithShape="1">
          <a:blip r:embed="rId2"/>
          <a:srcRect t="5229"/>
          <a:stretch/>
        </p:blipFill>
        <p:spPr>
          <a:xfrm>
            <a:off x="237127" y="1504410"/>
            <a:ext cx="3811417" cy="3612119"/>
          </a:xfrm>
          <a:prstGeom prst="rect">
            <a:avLst/>
          </a:prstGeom>
        </p:spPr>
      </p:pic>
      <p:sp>
        <p:nvSpPr>
          <p:cNvPr id="7" name="TextBox 6">
            <a:extLst>
              <a:ext uri="{FF2B5EF4-FFF2-40B4-BE49-F238E27FC236}">
                <a16:creationId xmlns:a16="http://schemas.microsoft.com/office/drawing/2014/main" id="{DAE3BB4A-A1DF-DB6E-B0BB-F6CD1D7574FC}"/>
              </a:ext>
            </a:extLst>
          </p:cNvPr>
          <p:cNvSpPr txBox="1"/>
          <p:nvPr/>
        </p:nvSpPr>
        <p:spPr>
          <a:xfrm>
            <a:off x="4602822" y="2496620"/>
            <a:ext cx="7448764" cy="1477328"/>
          </a:xfrm>
          <a:prstGeom prst="rect">
            <a:avLst/>
          </a:prstGeom>
          <a:noFill/>
        </p:spPr>
        <p:txBody>
          <a:bodyPr wrap="square" rtlCol="0">
            <a:spAutoFit/>
          </a:bodyPr>
          <a:lstStyle/>
          <a:p>
            <a:r>
              <a:rPr lang="en-US" b="1" dirty="0"/>
              <a:t>CONTENTS:</a:t>
            </a:r>
          </a:p>
          <a:p>
            <a:pPr marL="285750" indent="-285750">
              <a:buFont typeface="Arial" panose="020B0604020202020204" pitchFamily="34" charset="0"/>
              <a:buChar char="•"/>
            </a:pPr>
            <a:r>
              <a:rPr lang="en-US" b="1" dirty="0"/>
              <a:t>Abstract</a:t>
            </a:r>
          </a:p>
          <a:p>
            <a:pPr marL="285750" indent="-285750">
              <a:buFont typeface="Arial" panose="020B0604020202020204" pitchFamily="34" charset="0"/>
              <a:buChar char="•"/>
            </a:pPr>
            <a:r>
              <a:rPr lang="en-US" b="1" dirty="0"/>
              <a:t>Dataset</a:t>
            </a:r>
          </a:p>
          <a:p>
            <a:pPr marL="285750" indent="-285750">
              <a:buFont typeface="Arial" panose="020B0604020202020204" pitchFamily="34" charset="0"/>
              <a:buChar char="•"/>
            </a:pPr>
            <a:r>
              <a:rPr lang="en-US" b="1" dirty="0"/>
              <a:t>Approach</a:t>
            </a:r>
          </a:p>
          <a:p>
            <a:pPr marL="285750" indent="-285750">
              <a:buFont typeface="Arial" panose="020B0604020202020204" pitchFamily="34" charset="0"/>
              <a:buChar char="•"/>
            </a:pPr>
            <a:r>
              <a:rPr lang="en-US" b="1" dirty="0"/>
              <a:t>Model Evaluation</a:t>
            </a:r>
          </a:p>
        </p:txBody>
      </p:sp>
    </p:spTree>
    <p:extLst>
      <p:ext uri="{BB962C8B-B14F-4D97-AF65-F5344CB8AC3E}">
        <p14:creationId xmlns:p14="http://schemas.microsoft.com/office/powerpoint/2010/main" val="3843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380B7A-5B85-4642-8878-2089DEF2C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48D562A-EF99-44C6-AA29-9D3E42177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2299" y="-1"/>
            <a:ext cx="5726653" cy="6858000"/>
          </a:xfrm>
          <a:custGeom>
            <a:avLst/>
            <a:gdLst>
              <a:gd name="connsiteX0" fmla="*/ 615190 w 5726653"/>
              <a:gd name="connsiteY0" fmla="*/ 3536635 h 6858000"/>
              <a:gd name="connsiteX1" fmla="*/ 1124778 w 5726653"/>
              <a:gd name="connsiteY1" fmla="*/ 4046223 h 6858000"/>
              <a:gd name="connsiteX2" fmla="*/ 615190 w 5726653"/>
              <a:gd name="connsiteY2" fmla="*/ 4555811 h 6858000"/>
              <a:gd name="connsiteX3" fmla="*/ 105602 w 5726653"/>
              <a:gd name="connsiteY3" fmla="*/ 4046223 h 6858000"/>
              <a:gd name="connsiteX4" fmla="*/ 615190 w 5726653"/>
              <a:gd name="connsiteY4" fmla="*/ 3536635 h 6858000"/>
              <a:gd name="connsiteX5" fmla="*/ 1497780 w 5726653"/>
              <a:gd name="connsiteY5" fmla="*/ 0 h 6858000"/>
              <a:gd name="connsiteX6" fmla="*/ 5164844 w 5726653"/>
              <a:gd name="connsiteY6" fmla="*/ 0 h 6858000"/>
              <a:gd name="connsiteX7" fmla="*/ 5726653 w 5726653"/>
              <a:gd name="connsiteY7" fmla="*/ 0 h 6858000"/>
              <a:gd name="connsiteX8" fmla="*/ 5726653 w 5726653"/>
              <a:gd name="connsiteY8" fmla="*/ 6858000 h 6858000"/>
              <a:gd name="connsiteX9" fmla="*/ 311757 w 5726653"/>
              <a:gd name="connsiteY9" fmla="*/ 6858000 h 6858000"/>
              <a:gd name="connsiteX10" fmla="*/ 314130 w 5726653"/>
              <a:gd name="connsiteY10" fmla="*/ 6707670 h 6858000"/>
              <a:gd name="connsiteX11" fmla="*/ 599702 w 5726653"/>
              <a:gd name="connsiteY11" fmla="*/ 5670858 h 6858000"/>
              <a:gd name="connsiteX12" fmla="*/ 1211433 w 5726653"/>
              <a:gd name="connsiteY12" fmla="*/ 4641255 h 6858000"/>
              <a:gd name="connsiteX13" fmla="*/ 1053041 w 5726653"/>
              <a:gd name="connsiteY13" fmla="*/ 3164269 h 6858000"/>
              <a:gd name="connsiteX14" fmla="*/ 607048 w 5726653"/>
              <a:gd name="connsiteY14" fmla="*/ 2589405 h 6858000"/>
              <a:gd name="connsiteX15" fmla="*/ 1054915 w 5726653"/>
              <a:gd name="connsiteY15" fmla="*/ 1068099 h 6858000"/>
              <a:gd name="connsiteX16" fmla="*/ 1502877 w 5726653"/>
              <a:gd name="connsiteY16" fmla="*/ 419995 h 6858000"/>
              <a:gd name="connsiteX17" fmla="*/ 1505904 w 5726653"/>
              <a:gd name="connsiteY17" fmla="*/ 184996 h 6858000"/>
              <a:gd name="connsiteX18" fmla="*/ 14543 w 5726653"/>
              <a:gd name="connsiteY18" fmla="*/ 0 h 6858000"/>
              <a:gd name="connsiteX19" fmla="*/ 879351 w 5726653"/>
              <a:gd name="connsiteY19" fmla="*/ 0 h 6858000"/>
              <a:gd name="connsiteX20" fmla="*/ 892053 w 5726653"/>
              <a:gd name="connsiteY20" fmla="*/ 78052 h 6858000"/>
              <a:gd name="connsiteX21" fmla="*/ 561940 w 5726653"/>
              <a:gd name="connsiteY21" fmla="*/ 535443 h 6858000"/>
              <a:gd name="connsiteX22" fmla="*/ 15319 w 5726653"/>
              <a:gd name="connsiteY22" fmla="*/ 219852 h 6858000"/>
              <a:gd name="connsiteX23" fmla="*/ 4234 w 5726653"/>
              <a:gd name="connsiteY23"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26653"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5164844" y="0"/>
                </a:lnTo>
                <a:lnTo>
                  <a:pt x="5726653" y="0"/>
                </a:lnTo>
                <a:lnTo>
                  <a:pt x="5726653"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1AB81-4A88-18BF-C115-3152E42672E6}"/>
              </a:ext>
            </a:extLst>
          </p:cNvPr>
          <p:cNvSpPr>
            <a:spLocks noGrp="1"/>
          </p:cNvSpPr>
          <p:nvPr>
            <p:ph type="title"/>
          </p:nvPr>
        </p:nvSpPr>
        <p:spPr>
          <a:xfrm>
            <a:off x="609600" y="517386"/>
            <a:ext cx="5369169" cy="1582784"/>
          </a:xfrm>
        </p:spPr>
        <p:txBody>
          <a:bodyPr>
            <a:normAutofit/>
          </a:bodyPr>
          <a:lstStyle/>
          <a:p>
            <a:r>
              <a:rPr lang="en-US" dirty="0"/>
              <a:t>Model Performance </a:t>
            </a:r>
          </a:p>
        </p:txBody>
      </p:sp>
      <p:sp>
        <p:nvSpPr>
          <p:cNvPr id="3" name="Content Placeholder 2">
            <a:extLst>
              <a:ext uri="{FF2B5EF4-FFF2-40B4-BE49-F238E27FC236}">
                <a16:creationId xmlns:a16="http://schemas.microsoft.com/office/drawing/2014/main" id="{79B723CB-C760-D6A3-6752-68C5E1EC3950}"/>
              </a:ext>
            </a:extLst>
          </p:cNvPr>
          <p:cNvSpPr>
            <a:spLocks noGrp="1"/>
          </p:cNvSpPr>
          <p:nvPr>
            <p:ph idx="1"/>
          </p:nvPr>
        </p:nvSpPr>
        <p:spPr>
          <a:xfrm>
            <a:off x="610198" y="2356598"/>
            <a:ext cx="5355276" cy="3790529"/>
          </a:xfrm>
        </p:spPr>
        <p:txBody>
          <a:bodyPr anchor="t">
            <a:normAutofit fontScale="92500" lnSpcReduction="10000"/>
          </a:bodyPr>
          <a:lstStyle/>
          <a:p>
            <a:pPr marL="342900" indent="-342900">
              <a:buFont typeface="Arial" panose="020B0604020202020204" pitchFamily="34" charset="0"/>
              <a:buChar char="•"/>
            </a:pPr>
            <a:r>
              <a:rPr lang="en-US" dirty="0"/>
              <a:t>We create a confusion matrix to check the accuracy, recall, precision and f1 score of the model. </a:t>
            </a:r>
          </a:p>
          <a:p>
            <a:pPr marL="342900" indent="-342900">
              <a:buFont typeface="Arial" panose="020B0604020202020204" pitchFamily="34" charset="0"/>
              <a:buChar char="•"/>
            </a:pPr>
            <a:r>
              <a:rPr lang="en-US" dirty="0"/>
              <a:t>According to the confusion matrix:</a:t>
            </a:r>
          </a:p>
          <a:p>
            <a:pPr marL="571500" lvl="1" indent="-342900">
              <a:buFont typeface="Arial" panose="020B0604020202020204" pitchFamily="34" charset="0"/>
              <a:buChar char="•"/>
            </a:pPr>
            <a:r>
              <a:rPr lang="en-US" dirty="0"/>
              <a:t>Accuracy = 0.759</a:t>
            </a:r>
          </a:p>
          <a:p>
            <a:pPr marL="571500" lvl="1" indent="-342900">
              <a:buFont typeface="Arial" panose="020B0604020202020204" pitchFamily="34" charset="0"/>
              <a:buChar char="•"/>
            </a:pPr>
            <a:r>
              <a:rPr lang="en-US" dirty="0"/>
              <a:t>Recall = 0.896</a:t>
            </a:r>
          </a:p>
          <a:p>
            <a:pPr marL="571500" lvl="1" indent="-342900">
              <a:buFont typeface="Arial" panose="020B0604020202020204" pitchFamily="34" charset="0"/>
              <a:buChar char="•"/>
            </a:pPr>
            <a:r>
              <a:rPr lang="en-US" dirty="0"/>
              <a:t>Precision = 0.781</a:t>
            </a:r>
          </a:p>
          <a:p>
            <a:pPr marL="571500" lvl="1" indent="-342900">
              <a:buFont typeface="Arial" panose="020B0604020202020204" pitchFamily="34" charset="0"/>
              <a:buChar char="•"/>
            </a:pPr>
            <a:r>
              <a:rPr lang="en-US" dirty="0"/>
              <a:t>F1 Score = 0.417</a:t>
            </a:r>
          </a:p>
          <a:p>
            <a:pPr marL="342900" indent="-342900">
              <a:buFont typeface="Arial" panose="020B0604020202020204" pitchFamily="34" charset="0"/>
              <a:buChar char="•"/>
            </a:pPr>
            <a:r>
              <a:rPr lang="en-US" dirty="0"/>
              <a:t>As this is a model to detect patient surviving, it is better to have a high recall score.</a:t>
            </a:r>
          </a:p>
          <a:p>
            <a:pPr marL="342900" indent="-342900">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id="{B24AFB84-027A-7747-CA3D-F04A3D06B17A}"/>
              </a:ext>
            </a:extLst>
          </p:cNvPr>
          <p:cNvGraphicFramePr>
            <a:graphicFrameLocks noGrp="1"/>
          </p:cNvGraphicFramePr>
          <p:nvPr>
            <p:extLst>
              <p:ext uri="{D42A27DB-BD31-4B8C-83A1-F6EECF244321}">
                <p14:modId xmlns:p14="http://schemas.microsoft.com/office/powerpoint/2010/main" val="1260871664"/>
              </p:ext>
            </p:extLst>
          </p:nvPr>
        </p:nvGraphicFramePr>
        <p:xfrm>
          <a:off x="7448765" y="2551429"/>
          <a:ext cx="4087450" cy="2116456"/>
        </p:xfrm>
        <a:graphic>
          <a:graphicData uri="http://schemas.openxmlformats.org/drawingml/2006/table">
            <a:tbl>
              <a:tblPr firstRow="1" bandRow="1">
                <a:tableStyleId>{5C22544A-7EE6-4342-B048-85BDC9FD1C3A}</a:tableStyleId>
              </a:tblPr>
              <a:tblGrid>
                <a:gridCol w="1565917">
                  <a:extLst>
                    <a:ext uri="{9D8B030D-6E8A-4147-A177-3AD203B41FA5}">
                      <a16:colId xmlns:a16="http://schemas.microsoft.com/office/drawing/2014/main" val="261742669"/>
                    </a:ext>
                  </a:extLst>
                </a:gridCol>
                <a:gridCol w="1383105">
                  <a:extLst>
                    <a:ext uri="{9D8B030D-6E8A-4147-A177-3AD203B41FA5}">
                      <a16:colId xmlns:a16="http://schemas.microsoft.com/office/drawing/2014/main" val="3441092359"/>
                    </a:ext>
                  </a:extLst>
                </a:gridCol>
                <a:gridCol w="1138428">
                  <a:extLst>
                    <a:ext uri="{9D8B030D-6E8A-4147-A177-3AD203B41FA5}">
                      <a16:colId xmlns:a16="http://schemas.microsoft.com/office/drawing/2014/main" val="353201263"/>
                    </a:ext>
                  </a:extLst>
                </a:gridCol>
              </a:tblGrid>
              <a:tr h="470897">
                <a:tc rowSpan="2">
                  <a:txBody>
                    <a:bodyPr/>
                    <a:lstStyle/>
                    <a:p>
                      <a:pPr algn="ctr" fontAlgn="b"/>
                      <a:r>
                        <a:rPr lang="en-US" sz="3300" u="none" strike="noStrike" dirty="0">
                          <a:effectLst/>
                        </a:rPr>
                        <a:t>Actual</a:t>
                      </a:r>
                      <a:endParaRPr lang="en-US" sz="3300" b="0" i="0" u="none" strike="noStrike" dirty="0">
                        <a:solidFill>
                          <a:srgbClr val="000000"/>
                        </a:solidFill>
                        <a:effectLst/>
                        <a:latin typeface="Aptos Narrow" panose="020B0004020202020204" pitchFamily="34" charset="0"/>
                      </a:endParaRPr>
                    </a:p>
                  </a:txBody>
                  <a:tcPr marL="26194" marR="26194" marT="26194" marB="0" anchor="b"/>
                </a:tc>
                <a:tc gridSpan="2">
                  <a:txBody>
                    <a:bodyPr/>
                    <a:lstStyle/>
                    <a:p>
                      <a:pPr algn="ctr" fontAlgn="b"/>
                      <a:r>
                        <a:rPr lang="en-US" sz="3300" u="none" strike="noStrike">
                          <a:effectLst/>
                        </a:rPr>
                        <a:t>Predictions</a:t>
                      </a:r>
                      <a:endParaRPr lang="en-US" sz="3300" b="0" i="0" u="none" strike="noStrike">
                        <a:solidFill>
                          <a:srgbClr val="000000"/>
                        </a:solidFill>
                        <a:effectLst/>
                        <a:latin typeface="Aptos Narrow" panose="020B0004020202020204" pitchFamily="34" charset="0"/>
                      </a:endParaRPr>
                    </a:p>
                  </a:txBody>
                  <a:tcPr marL="26194" marR="26194" marT="26194" marB="0" anchor="b"/>
                </a:tc>
                <a:tc hMerge="1">
                  <a:txBody>
                    <a:bodyPr/>
                    <a:lstStyle/>
                    <a:p>
                      <a:endParaRPr lang="en-US"/>
                    </a:p>
                  </a:txBody>
                  <a:tcPr/>
                </a:tc>
                <a:extLst>
                  <a:ext uri="{0D108BD9-81ED-4DB2-BD59-A6C34878D82A}">
                    <a16:rowId xmlns:a16="http://schemas.microsoft.com/office/drawing/2014/main" val="1357868393"/>
                  </a:ext>
                </a:extLst>
              </a:tr>
              <a:tr h="470897">
                <a:tc vMerge="1">
                  <a:txBody>
                    <a:bodyPr/>
                    <a:lstStyle/>
                    <a:p>
                      <a:endParaRPr lang="en-US"/>
                    </a:p>
                  </a:txBody>
                  <a:tcPr/>
                </a:tc>
                <a:tc>
                  <a:txBody>
                    <a:bodyPr/>
                    <a:lstStyle/>
                    <a:p>
                      <a:pPr algn="r" fontAlgn="b"/>
                      <a:r>
                        <a:rPr lang="en-US" sz="3300" u="none" strike="noStrike">
                          <a:effectLst/>
                        </a:rPr>
                        <a:t>0</a:t>
                      </a:r>
                      <a:endParaRPr lang="en-US" sz="3300" b="0" i="0" u="none" strike="noStrike">
                        <a:solidFill>
                          <a:srgbClr val="000000"/>
                        </a:solidFill>
                        <a:effectLst/>
                        <a:latin typeface="Aptos Narrow" panose="020B0004020202020204" pitchFamily="34" charset="0"/>
                      </a:endParaRPr>
                    </a:p>
                  </a:txBody>
                  <a:tcPr marL="26194" marR="26194" marT="26194" marB="0" anchor="b"/>
                </a:tc>
                <a:tc>
                  <a:txBody>
                    <a:bodyPr/>
                    <a:lstStyle/>
                    <a:p>
                      <a:pPr algn="r" fontAlgn="b"/>
                      <a:r>
                        <a:rPr lang="en-US" sz="3300" u="none" strike="noStrike">
                          <a:effectLst/>
                        </a:rPr>
                        <a:t>1</a:t>
                      </a:r>
                      <a:endParaRPr lang="en-US" sz="3300" b="0" i="0" u="none" strike="noStrike">
                        <a:solidFill>
                          <a:srgbClr val="000000"/>
                        </a:solidFill>
                        <a:effectLst/>
                        <a:latin typeface="Aptos Narrow" panose="020B0004020202020204" pitchFamily="34" charset="0"/>
                      </a:endParaRPr>
                    </a:p>
                  </a:txBody>
                  <a:tcPr marL="26194" marR="26194" marT="26194" marB="0" anchor="b"/>
                </a:tc>
                <a:extLst>
                  <a:ext uri="{0D108BD9-81ED-4DB2-BD59-A6C34878D82A}">
                    <a16:rowId xmlns:a16="http://schemas.microsoft.com/office/drawing/2014/main" val="2690034170"/>
                  </a:ext>
                </a:extLst>
              </a:tr>
              <a:tr h="470897">
                <a:tc>
                  <a:txBody>
                    <a:bodyPr/>
                    <a:lstStyle/>
                    <a:p>
                      <a:pPr algn="r" fontAlgn="b"/>
                      <a:r>
                        <a:rPr lang="en-US" sz="3300" u="none" strike="noStrike">
                          <a:effectLst/>
                        </a:rPr>
                        <a:t>0</a:t>
                      </a:r>
                      <a:endParaRPr lang="en-US" sz="3300" b="0" i="0" u="none" strike="noStrike">
                        <a:solidFill>
                          <a:srgbClr val="000000"/>
                        </a:solidFill>
                        <a:effectLst/>
                        <a:latin typeface="Aptos Narrow" panose="020B0004020202020204" pitchFamily="34" charset="0"/>
                      </a:endParaRPr>
                    </a:p>
                  </a:txBody>
                  <a:tcPr marL="26194" marR="26194" marT="26194" marB="0" anchor="b"/>
                </a:tc>
                <a:tc>
                  <a:txBody>
                    <a:bodyPr/>
                    <a:lstStyle/>
                    <a:p>
                      <a:pPr algn="r" fontAlgn="b"/>
                      <a:r>
                        <a:rPr lang="en-US" sz="3300" u="none" strike="noStrike">
                          <a:effectLst/>
                        </a:rPr>
                        <a:t>182</a:t>
                      </a:r>
                      <a:endParaRPr lang="en-US" sz="3300" b="0" i="0" u="none" strike="noStrike">
                        <a:solidFill>
                          <a:srgbClr val="000000"/>
                        </a:solidFill>
                        <a:effectLst/>
                        <a:latin typeface="Aptos Narrow" panose="020B0004020202020204" pitchFamily="34" charset="0"/>
                      </a:endParaRPr>
                    </a:p>
                  </a:txBody>
                  <a:tcPr marL="26194" marR="26194" marT="26194" marB="0" anchor="b"/>
                </a:tc>
                <a:tc>
                  <a:txBody>
                    <a:bodyPr/>
                    <a:lstStyle/>
                    <a:p>
                      <a:pPr algn="r" fontAlgn="b"/>
                      <a:r>
                        <a:rPr lang="en-US" sz="3300" u="none" strike="noStrike">
                          <a:effectLst/>
                        </a:rPr>
                        <a:t>21</a:t>
                      </a:r>
                      <a:endParaRPr lang="en-US" sz="3300" b="0" i="0" u="none" strike="noStrike">
                        <a:solidFill>
                          <a:srgbClr val="000000"/>
                        </a:solidFill>
                        <a:effectLst/>
                        <a:latin typeface="Aptos Narrow" panose="020B0004020202020204" pitchFamily="34" charset="0"/>
                      </a:endParaRPr>
                    </a:p>
                  </a:txBody>
                  <a:tcPr marL="26194" marR="26194" marT="26194" marB="0" anchor="b"/>
                </a:tc>
                <a:extLst>
                  <a:ext uri="{0D108BD9-81ED-4DB2-BD59-A6C34878D82A}">
                    <a16:rowId xmlns:a16="http://schemas.microsoft.com/office/drawing/2014/main" val="1477430060"/>
                  </a:ext>
                </a:extLst>
              </a:tr>
              <a:tr h="470897">
                <a:tc>
                  <a:txBody>
                    <a:bodyPr/>
                    <a:lstStyle/>
                    <a:p>
                      <a:pPr algn="r" fontAlgn="b"/>
                      <a:r>
                        <a:rPr lang="en-US" sz="3300" u="none" strike="noStrike">
                          <a:effectLst/>
                        </a:rPr>
                        <a:t>1</a:t>
                      </a:r>
                      <a:endParaRPr lang="en-US" sz="3300" b="0" i="0" u="none" strike="noStrike">
                        <a:solidFill>
                          <a:srgbClr val="000000"/>
                        </a:solidFill>
                        <a:effectLst/>
                        <a:latin typeface="Aptos Narrow" panose="020B0004020202020204" pitchFamily="34" charset="0"/>
                      </a:endParaRPr>
                    </a:p>
                  </a:txBody>
                  <a:tcPr marL="26194" marR="26194" marT="26194" marB="0" anchor="b"/>
                </a:tc>
                <a:tc>
                  <a:txBody>
                    <a:bodyPr/>
                    <a:lstStyle/>
                    <a:p>
                      <a:pPr algn="r" fontAlgn="b"/>
                      <a:r>
                        <a:rPr lang="en-US" sz="3300" u="none" strike="noStrike">
                          <a:effectLst/>
                        </a:rPr>
                        <a:t>51</a:t>
                      </a:r>
                      <a:endParaRPr lang="en-US" sz="3300" b="0" i="0" u="none" strike="noStrike">
                        <a:solidFill>
                          <a:srgbClr val="000000"/>
                        </a:solidFill>
                        <a:effectLst/>
                        <a:latin typeface="Aptos Narrow" panose="020B0004020202020204" pitchFamily="34" charset="0"/>
                      </a:endParaRPr>
                    </a:p>
                  </a:txBody>
                  <a:tcPr marL="26194" marR="26194" marT="26194" marB="0" anchor="b"/>
                </a:tc>
                <a:tc>
                  <a:txBody>
                    <a:bodyPr/>
                    <a:lstStyle/>
                    <a:p>
                      <a:pPr algn="r" fontAlgn="b"/>
                      <a:r>
                        <a:rPr lang="en-US" sz="3300" u="none" strike="noStrike" dirty="0">
                          <a:effectLst/>
                        </a:rPr>
                        <a:t>45</a:t>
                      </a:r>
                      <a:endParaRPr lang="en-US" sz="3300" b="0" i="0" u="none" strike="noStrike" dirty="0">
                        <a:solidFill>
                          <a:srgbClr val="000000"/>
                        </a:solidFill>
                        <a:effectLst/>
                        <a:latin typeface="Aptos Narrow" panose="020B0004020202020204" pitchFamily="34" charset="0"/>
                      </a:endParaRPr>
                    </a:p>
                  </a:txBody>
                  <a:tcPr marL="26194" marR="26194" marT="26194" marB="0" anchor="b"/>
                </a:tc>
                <a:extLst>
                  <a:ext uri="{0D108BD9-81ED-4DB2-BD59-A6C34878D82A}">
                    <a16:rowId xmlns:a16="http://schemas.microsoft.com/office/drawing/2014/main" val="4060192755"/>
                  </a:ext>
                </a:extLst>
              </a:tr>
            </a:tbl>
          </a:graphicData>
        </a:graphic>
      </p:graphicFrame>
    </p:spTree>
    <p:extLst>
      <p:ext uri="{BB962C8B-B14F-4D97-AF65-F5344CB8AC3E}">
        <p14:creationId xmlns:p14="http://schemas.microsoft.com/office/powerpoint/2010/main" val="1777517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B9E6-8C98-E255-9709-B58F7F4320B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7F68BD0-88E5-2823-0B6A-C4FC1010D1D8}"/>
              </a:ext>
            </a:extLst>
          </p:cNvPr>
          <p:cNvSpPr>
            <a:spLocks noGrp="1"/>
          </p:cNvSpPr>
          <p:nvPr>
            <p:ph idx="1"/>
          </p:nvPr>
        </p:nvSpPr>
        <p:spPr/>
        <p:txBody>
          <a:bodyPr/>
          <a:lstStyle/>
          <a:p>
            <a:pPr marL="342900" indent="-342900">
              <a:buFont typeface="Arial" panose="020B0604020202020204" pitchFamily="34" charset="0"/>
              <a:buChar char="•"/>
            </a:pPr>
            <a:r>
              <a:rPr lang="en-US" dirty="0"/>
              <a:t>In this project, we have created a model which predicts if a patient survives after a heart failure with a recall of 0.896 and accuracy of 0.75. The model had a deviance/</a:t>
            </a:r>
            <a:r>
              <a:rPr lang="en-US" dirty="0" err="1"/>
              <a:t>df</a:t>
            </a:r>
            <a:r>
              <a:rPr lang="en-US" dirty="0"/>
              <a:t> value of 1.017. </a:t>
            </a:r>
          </a:p>
          <a:p>
            <a:pPr marL="342900" indent="-342900">
              <a:buFont typeface="Arial" panose="020B0604020202020204" pitchFamily="34" charset="0"/>
              <a:buChar char="•"/>
            </a:pPr>
            <a:r>
              <a:rPr lang="en-US" dirty="0"/>
              <a:t>The main features used to predict the probability of surviving are  Age, Ejection Fraction, Serum Creatinine, Serum Sodium, Anaemia and High blood pressure.</a:t>
            </a:r>
          </a:p>
          <a:p>
            <a:pPr marL="342900" indent="-342900">
              <a:buFont typeface="Arial" panose="020B0604020202020204" pitchFamily="34" charset="0"/>
              <a:buChar char="•"/>
            </a:pPr>
            <a:r>
              <a:rPr lang="en-US" dirty="0"/>
              <a:t>Future work can be done on this dataset using other binary classification algorithms like Random forest, k-means clustering, etc.</a:t>
            </a:r>
          </a:p>
        </p:txBody>
      </p:sp>
    </p:spTree>
    <p:extLst>
      <p:ext uri="{BB962C8B-B14F-4D97-AF65-F5344CB8AC3E}">
        <p14:creationId xmlns:p14="http://schemas.microsoft.com/office/powerpoint/2010/main" val="300479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D7B97-6A2B-8C64-4022-9C9DF0AE0678}"/>
              </a:ext>
            </a:extLst>
          </p:cNvPr>
          <p:cNvSpPr>
            <a:spLocks noGrp="1"/>
          </p:cNvSpPr>
          <p:nvPr>
            <p:ph type="title"/>
          </p:nvPr>
        </p:nvSpPr>
        <p:spPr/>
        <p:txBody>
          <a:bodyPr/>
          <a:lstStyle/>
          <a:p>
            <a:r>
              <a:rPr lang="en-US" dirty="0"/>
              <a:t>Abstract</a:t>
            </a:r>
          </a:p>
        </p:txBody>
      </p:sp>
      <p:graphicFrame>
        <p:nvGraphicFramePr>
          <p:cNvPr id="5" name="Content Placeholder 2">
            <a:extLst>
              <a:ext uri="{FF2B5EF4-FFF2-40B4-BE49-F238E27FC236}">
                <a16:creationId xmlns:a16="http://schemas.microsoft.com/office/drawing/2014/main" id="{F26496DA-8DA5-D023-3BC0-D2E6A8270542}"/>
              </a:ext>
            </a:extLst>
          </p:cNvPr>
          <p:cNvGraphicFramePr>
            <a:graphicFrameLocks noGrp="1"/>
          </p:cNvGraphicFramePr>
          <p:nvPr>
            <p:ph idx="1"/>
          </p:nvPr>
        </p:nvGraphicFramePr>
        <p:xfrm>
          <a:off x="609600" y="2106204"/>
          <a:ext cx="10972800" cy="4036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04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4611AD9C-6476-1DE6-6119-9C1506034969}"/>
              </a:ext>
            </a:extLst>
          </p:cNvPr>
          <p:cNvSpPr>
            <a:spLocks noGrp="1"/>
          </p:cNvSpPr>
          <p:nvPr>
            <p:ph type="title"/>
          </p:nvPr>
        </p:nvSpPr>
        <p:spPr>
          <a:xfrm>
            <a:off x="6433074" y="552782"/>
            <a:ext cx="5149326" cy="1643663"/>
          </a:xfrm>
        </p:spPr>
        <p:txBody>
          <a:bodyPr>
            <a:normAutofit/>
          </a:bodyPr>
          <a:lstStyle/>
          <a:p>
            <a:r>
              <a:rPr lang="en-US" dirty="0"/>
              <a:t>Data Exploration</a:t>
            </a:r>
          </a:p>
        </p:txBody>
      </p:sp>
      <p:pic>
        <p:nvPicPr>
          <p:cNvPr id="15" name="Picture 14" descr="A row of samples for medical testing">
            <a:extLst>
              <a:ext uri="{FF2B5EF4-FFF2-40B4-BE49-F238E27FC236}">
                <a16:creationId xmlns:a16="http://schemas.microsoft.com/office/drawing/2014/main" id="{BA2FDCC3-EF73-7601-ED1C-DC713521F1F6}"/>
              </a:ext>
            </a:extLst>
          </p:cNvPr>
          <p:cNvPicPr>
            <a:picLocks noChangeAspect="1"/>
          </p:cNvPicPr>
          <p:nvPr/>
        </p:nvPicPr>
        <p:blipFill rotWithShape="1">
          <a:blip r:embed="rId2"/>
          <a:srcRect l="16391" r="-2" b="-2"/>
          <a:stretch/>
        </p:blipFill>
        <p:spPr>
          <a:xfrm>
            <a:off x="2" y="10"/>
            <a:ext cx="6164130" cy="5529421"/>
          </a:xfrm>
          <a:custGeom>
            <a:avLst/>
            <a:gdLst/>
            <a:ahLst/>
            <a:cxnLst/>
            <a:rect l="l" t="t" r="r" b="b"/>
            <a:pathLst>
              <a:path w="6972657" h="6356349">
                <a:moveTo>
                  <a:pt x="4162425" y="4810724"/>
                </a:moveTo>
                <a:cubicBezTo>
                  <a:pt x="4508954" y="4810724"/>
                  <a:pt x="4789872" y="5103559"/>
                  <a:pt x="4789872" y="5464789"/>
                </a:cubicBezTo>
                <a:cubicBezTo>
                  <a:pt x="4789872" y="5826019"/>
                  <a:pt x="4508954" y="6118855"/>
                  <a:pt x="4162425" y="6118855"/>
                </a:cubicBezTo>
                <a:cubicBezTo>
                  <a:pt x="3815896" y="6118855"/>
                  <a:pt x="3534978" y="5826019"/>
                  <a:pt x="3534978" y="5464789"/>
                </a:cubicBezTo>
                <a:cubicBezTo>
                  <a:pt x="3534978" y="5103559"/>
                  <a:pt x="3815896" y="4810724"/>
                  <a:pt x="4162425" y="4810724"/>
                </a:cubicBezTo>
                <a:close/>
                <a:moveTo>
                  <a:pt x="92101" y="4731176"/>
                </a:moveTo>
                <a:cubicBezTo>
                  <a:pt x="540880" y="4731176"/>
                  <a:pt x="904688" y="5094984"/>
                  <a:pt x="904688" y="5543763"/>
                </a:cubicBezTo>
                <a:cubicBezTo>
                  <a:pt x="904688" y="5964494"/>
                  <a:pt x="584935" y="6310542"/>
                  <a:pt x="175183" y="6352155"/>
                </a:cubicBezTo>
                <a:lnTo>
                  <a:pt x="92121" y="6356349"/>
                </a:lnTo>
                <a:lnTo>
                  <a:pt x="92081" y="6356349"/>
                </a:lnTo>
                <a:lnTo>
                  <a:pt x="9019" y="6352155"/>
                </a:lnTo>
                <a:lnTo>
                  <a:pt x="4079" y="6351401"/>
                </a:lnTo>
                <a:lnTo>
                  <a:pt x="0" y="6352492"/>
                </a:lnTo>
                <a:lnTo>
                  <a:pt x="0" y="4736748"/>
                </a:lnTo>
                <a:lnTo>
                  <a:pt x="9019" y="4735372"/>
                </a:lnTo>
                <a:cubicBezTo>
                  <a:pt x="36336" y="4732597"/>
                  <a:pt x="64052" y="4731176"/>
                  <a:pt x="92101" y="4731176"/>
                </a:cubicBezTo>
                <a:close/>
                <a:moveTo>
                  <a:pt x="6385770" y="2098604"/>
                </a:moveTo>
                <a:cubicBezTo>
                  <a:pt x="6543907" y="2107100"/>
                  <a:pt x="6698935" y="2178483"/>
                  <a:pt x="6813407" y="2310776"/>
                </a:cubicBezTo>
                <a:cubicBezTo>
                  <a:pt x="7042252" y="2575278"/>
                  <a:pt x="7022052" y="2983098"/>
                  <a:pt x="6768322" y="3221698"/>
                </a:cubicBezTo>
                <a:cubicBezTo>
                  <a:pt x="6718815" y="3268040"/>
                  <a:pt x="6662527" y="3305861"/>
                  <a:pt x="6601629" y="3333787"/>
                </a:cubicBezTo>
                <a:cubicBezTo>
                  <a:pt x="6357584" y="3444872"/>
                  <a:pt x="6072796" y="3380857"/>
                  <a:pt x="5894479" y="3174765"/>
                </a:cubicBezTo>
                <a:cubicBezTo>
                  <a:pt x="5665537" y="2910180"/>
                  <a:pt x="5685739" y="2502359"/>
                  <a:pt x="5939476" y="2263752"/>
                </a:cubicBezTo>
                <a:cubicBezTo>
                  <a:pt x="6066385" y="2144498"/>
                  <a:pt x="6227633" y="2090107"/>
                  <a:pt x="6385770" y="2098604"/>
                </a:cubicBezTo>
                <a:close/>
                <a:moveTo>
                  <a:pt x="0" y="0"/>
                </a:moveTo>
                <a:lnTo>
                  <a:pt x="5609109" y="0"/>
                </a:lnTo>
                <a:lnTo>
                  <a:pt x="5710855" y="100163"/>
                </a:lnTo>
                <a:cubicBezTo>
                  <a:pt x="5940043" y="363896"/>
                  <a:pt x="6060564" y="781193"/>
                  <a:pt x="5983550" y="1133306"/>
                </a:cubicBezTo>
                <a:cubicBezTo>
                  <a:pt x="5820740" y="1874471"/>
                  <a:pt x="4868226" y="1916819"/>
                  <a:pt x="4807924" y="2551785"/>
                </a:cubicBezTo>
                <a:cubicBezTo>
                  <a:pt x="4772098" y="2931077"/>
                  <a:pt x="5073952" y="3310271"/>
                  <a:pt x="5323480" y="3486493"/>
                </a:cubicBezTo>
                <a:cubicBezTo>
                  <a:pt x="5798207" y="3822498"/>
                  <a:pt x="6190925" y="3545085"/>
                  <a:pt x="6484693" y="3873055"/>
                </a:cubicBezTo>
                <a:cubicBezTo>
                  <a:pt x="6702769" y="4116667"/>
                  <a:pt x="6749067" y="4564067"/>
                  <a:pt x="6564699" y="4869471"/>
                </a:cubicBezTo>
                <a:cubicBezTo>
                  <a:pt x="6538929" y="4912110"/>
                  <a:pt x="6508772" y="4951720"/>
                  <a:pt x="6474766" y="4987555"/>
                </a:cubicBezTo>
                <a:lnTo>
                  <a:pt x="6475634" y="4987552"/>
                </a:lnTo>
                <a:cubicBezTo>
                  <a:pt x="6246183" y="5229347"/>
                  <a:pt x="5896158" y="5245005"/>
                  <a:pt x="5787911" y="5249784"/>
                </a:cubicBezTo>
                <a:cubicBezTo>
                  <a:pt x="5276208" y="5272608"/>
                  <a:pt x="5181583" y="4739335"/>
                  <a:pt x="4594647" y="4582595"/>
                </a:cubicBezTo>
                <a:cubicBezTo>
                  <a:pt x="4553401" y="4571414"/>
                  <a:pt x="4047262" y="4444111"/>
                  <a:pt x="3576692" y="4689896"/>
                </a:cubicBezTo>
                <a:cubicBezTo>
                  <a:pt x="2903508" y="5041365"/>
                  <a:pt x="3035835" y="5772616"/>
                  <a:pt x="2439534" y="6019748"/>
                </a:cubicBezTo>
                <a:cubicBezTo>
                  <a:pt x="2062607" y="6175963"/>
                  <a:pt x="1545662" y="6076257"/>
                  <a:pt x="1262869" y="5786450"/>
                </a:cubicBezTo>
                <a:cubicBezTo>
                  <a:pt x="864056" y="5377550"/>
                  <a:pt x="1125562" y="4799418"/>
                  <a:pt x="734842" y="4526254"/>
                </a:cubicBezTo>
                <a:cubicBezTo>
                  <a:pt x="506361" y="4366061"/>
                  <a:pt x="192715" y="4446641"/>
                  <a:pt x="19856" y="4511293"/>
                </a:cubicBezTo>
                <a:lnTo>
                  <a:pt x="0" y="4519330"/>
                </a:lnTo>
                <a:close/>
              </a:path>
            </a:pathLst>
          </a:custGeom>
        </p:spPr>
      </p:pic>
      <p:sp>
        <p:nvSpPr>
          <p:cNvPr id="3" name="Content Placeholder 2">
            <a:extLst>
              <a:ext uri="{FF2B5EF4-FFF2-40B4-BE49-F238E27FC236}">
                <a16:creationId xmlns:a16="http://schemas.microsoft.com/office/drawing/2014/main" id="{9A8D2202-9CAC-3150-CA3F-9E7ED9D73E73}"/>
              </a:ext>
            </a:extLst>
          </p:cNvPr>
          <p:cNvSpPr>
            <a:spLocks noGrp="1"/>
          </p:cNvSpPr>
          <p:nvPr>
            <p:ph idx="1"/>
          </p:nvPr>
        </p:nvSpPr>
        <p:spPr>
          <a:xfrm>
            <a:off x="6433074" y="2735229"/>
            <a:ext cx="5149326" cy="3108354"/>
          </a:xfrm>
        </p:spPr>
        <p:txBody>
          <a:bodyPr>
            <a:normAutofit/>
          </a:bodyPr>
          <a:lstStyle/>
          <a:p>
            <a:pPr marL="342900" indent="-342900">
              <a:lnSpc>
                <a:spcPct val="100000"/>
              </a:lnSpc>
              <a:buFont typeface="Arial" panose="020B0604020202020204" pitchFamily="34" charset="0"/>
              <a:buChar char="•"/>
            </a:pPr>
            <a:r>
              <a:rPr lang="en-US" sz="1100" dirty="0"/>
              <a:t>The dataset contains 1 target variable and 12 independent features. </a:t>
            </a:r>
          </a:p>
          <a:p>
            <a:pPr marL="342900" indent="-342900">
              <a:lnSpc>
                <a:spcPct val="100000"/>
              </a:lnSpc>
              <a:buFont typeface="Arial" panose="020B0604020202020204" pitchFamily="34" charset="0"/>
              <a:buChar char="•"/>
            </a:pPr>
            <a:r>
              <a:rPr lang="en-US" sz="1100" dirty="0"/>
              <a:t>The target variable is ”</a:t>
            </a:r>
            <a:r>
              <a:rPr lang="en-US" sz="1100" dirty="0" err="1"/>
              <a:t>Death_event</a:t>
            </a:r>
            <a:r>
              <a:rPr lang="en-US" sz="1100" dirty="0"/>
              <a:t>” which is a binary variable which tells us whether the patient survived or not.</a:t>
            </a:r>
          </a:p>
          <a:p>
            <a:pPr marL="342900" indent="-342900">
              <a:lnSpc>
                <a:spcPct val="100000"/>
              </a:lnSpc>
              <a:buFont typeface="Arial" panose="020B0604020202020204" pitchFamily="34" charset="0"/>
              <a:buChar char="•"/>
            </a:pPr>
            <a:r>
              <a:rPr lang="en-US" sz="1100" dirty="0"/>
              <a:t>The other features which will help our model predict this are: Age, Anaemia, High blood pressure, Creatinine phosphokinase, Diabetes, Ejection Fraction, Sex, Platelets, Serum Creatinine, Serum Sodium, Smoking and Time.</a:t>
            </a:r>
          </a:p>
          <a:p>
            <a:pPr marL="342900" indent="-342900">
              <a:lnSpc>
                <a:spcPct val="100000"/>
              </a:lnSpc>
              <a:buFont typeface="Arial" panose="020B0604020202020204" pitchFamily="34" charset="0"/>
              <a:buChar char="•"/>
            </a:pPr>
            <a:r>
              <a:rPr lang="en-US" sz="1100" dirty="0"/>
              <a:t>One can refer the </a:t>
            </a:r>
            <a:r>
              <a:rPr lang="en-US" sz="1100" dirty="0">
                <a:hlinkClick r:id="rId3"/>
              </a:rPr>
              <a:t>data source</a:t>
            </a:r>
            <a:r>
              <a:rPr lang="en-US" sz="1100" dirty="0"/>
              <a:t> to get more information about individual features.</a:t>
            </a:r>
          </a:p>
          <a:p>
            <a:pPr marL="342900" indent="-342900">
              <a:lnSpc>
                <a:spcPct val="100000"/>
              </a:lnSpc>
              <a:buFont typeface="Arial" panose="020B0604020202020204" pitchFamily="34" charset="0"/>
              <a:buChar char="•"/>
            </a:pPr>
            <a:r>
              <a:rPr lang="en-US" sz="1100" dirty="0"/>
              <a:t>The dataset only contains numerical data. Some features are continuous, and some are Boolean. </a:t>
            </a:r>
          </a:p>
          <a:p>
            <a:pPr marL="342900" indent="-342900">
              <a:lnSpc>
                <a:spcPct val="100000"/>
              </a:lnSpc>
              <a:buFont typeface="Arial" panose="020B0604020202020204" pitchFamily="34" charset="0"/>
              <a:buChar char="•"/>
            </a:pPr>
            <a:r>
              <a:rPr lang="en-US" sz="1100" dirty="0"/>
              <a:t>The dataset has 299 observations. We check if there are any missing values  in any of them. From the analysis we find that there no null values present in the dataset.</a:t>
            </a:r>
          </a:p>
        </p:txBody>
      </p:sp>
    </p:spTree>
    <p:extLst>
      <p:ext uri="{BB962C8B-B14F-4D97-AF65-F5344CB8AC3E}">
        <p14:creationId xmlns:p14="http://schemas.microsoft.com/office/powerpoint/2010/main" val="326299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64E4A9-D8D0-4AE7-99BD-EFE51D6E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AFD62F46-8DC3-4EDF-BDEF-27C439C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585EBC-7BAB-42C9-6584-02E40942BE35}"/>
              </a:ext>
            </a:extLst>
          </p:cNvPr>
          <p:cNvSpPr>
            <a:spLocks noGrp="1"/>
          </p:cNvSpPr>
          <p:nvPr>
            <p:ph type="title"/>
          </p:nvPr>
        </p:nvSpPr>
        <p:spPr>
          <a:xfrm>
            <a:off x="6456458" y="552782"/>
            <a:ext cx="5125941" cy="1936746"/>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19E8ED66-1378-D775-CF19-95AE83591AFA}"/>
              </a:ext>
            </a:extLst>
          </p:cNvPr>
          <p:cNvSpPr>
            <a:spLocks noGrp="1"/>
          </p:cNvSpPr>
          <p:nvPr>
            <p:ph idx="1"/>
          </p:nvPr>
        </p:nvSpPr>
        <p:spPr>
          <a:xfrm>
            <a:off x="6456458" y="2735229"/>
            <a:ext cx="5125941" cy="3484596"/>
          </a:xfrm>
        </p:spPr>
        <p:txBody>
          <a:bodyPr>
            <a:normAutofit fontScale="92500" lnSpcReduction="20000"/>
          </a:bodyPr>
          <a:lstStyle/>
          <a:p>
            <a:pPr marL="342900" indent="-342900">
              <a:buFont typeface="Arial" panose="020B0604020202020204" pitchFamily="34" charset="0"/>
              <a:buChar char="•"/>
            </a:pPr>
            <a:r>
              <a:rPr lang="en-US" dirty="0"/>
              <a:t>We start by checking the correlation matrix to see if there are any notable features that should be included in the model</a:t>
            </a:r>
          </a:p>
          <a:p>
            <a:pPr marL="342900" indent="-342900">
              <a:buFont typeface="Arial" panose="020B0604020202020204" pitchFamily="34" charset="0"/>
              <a:buChar char="•"/>
            </a:pPr>
            <a:r>
              <a:rPr lang="en-US" dirty="0"/>
              <a:t>Features like age and serum creatinine have a positive correlation with target variable</a:t>
            </a:r>
          </a:p>
          <a:p>
            <a:pPr marL="342900" indent="-342900">
              <a:buFont typeface="Arial" panose="020B0604020202020204" pitchFamily="34" charset="0"/>
              <a:buChar char="•"/>
            </a:pPr>
            <a:r>
              <a:rPr lang="en-US" dirty="0"/>
              <a:t>Ejection fraction and serum sodium have a negative correlation with target variable</a:t>
            </a:r>
          </a:p>
          <a:p>
            <a:pPr marL="342900" indent="-342900">
              <a:buFont typeface="Arial" panose="020B0604020202020204" pitchFamily="34" charset="0"/>
              <a:buChar char="•"/>
            </a:pPr>
            <a:r>
              <a:rPr lang="en-US" dirty="0"/>
              <a:t>Maybe some these variables will prove to be important in the final model we build</a:t>
            </a:r>
          </a:p>
          <a:p>
            <a:pPr marL="342900" indent="-342900">
              <a:buFont typeface="Arial" panose="020B0604020202020204" pitchFamily="34" charset="0"/>
              <a:buChar char="•"/>
            </a:pPr>
            <a:endParaRPr lang="en-US" dirty="0"/>
          </a:p>
          <a:p>
            <a:endParaRPr lang="en-US" dirty="0"/>
          </a:p>
        </p:txBody>
      </p:sp>
      <p:pic>
        <p:nvPicPr>
          <p:cNvPr id="6" name="Picture 5">
            <a:extLst>
              <a:ext uri="{FF2B5EF4-FFF2-40B4-BE49-F238E27FC236}">
                <a16:creationId xmlns:a16="http://schemas.microsoft.com/office/drawing/2014/main" id="{76A9ADC7-4CEA-6A73-7440-E8BC374B0CCA}"/>
              </a:ext>
            </a:extLst>
          </p:cNvPr>
          <p:cNvPicPr>
            <a:picLocks noChangeAspect="1"/>
          </p:cNvPicPr>
          <p:nvPr/>
        </p:nvPicPr>
        <p:blipFill>
          <a:blip r:embed="rId2"/>
          <a:stretch>
            <a:fillRect/>
          </a:stretch>
        </p:blipFill>
        <p:spPr>
          <a:xfrm>
            <a:off x="609600" y="1166363"/>
            <a:ext cx="4600913" cy="4439880"/>
          </a:xfrm>
          <a:prstGeom prst="rect">
            <a:avLst/>
          </a:prstGeom>
        </p:spPr>
      </p:pic>
    </p:spTree>
    <p:extLst>
      <p:ext uri="{BB962C8B-B14F-4D97-AF65-F5344CB8AC3E}">
        <p14:creationId xmlns:p14="http://schemas.microsoft.com/office/powerpoint/2010/main" val="1496170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6"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F042033-BBC6-4C03-855B-49AC5BEDB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4BEC0DBE-3EDB-447E-A76F-388B7A04A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72946"/>
            <a:ext cx="6721522" cy="6785055"/>
          </a:xfrm>
          <a:custGeom>
            <a:avLst/>
            <a:gdLst>
              <a:gd name="connsiteX0" fmla="*/ 767991 w 6329420"/>
              <a:gd name="connsiteY0" fmla="*/ 731396 h 6389247"/>
              <a:gd name="connsiteX1" fmla="*/ 1299514 w 6329420"/>
              <a:gd name="connsiteY1" fmla="*/ 1262919 h 6389247"/>
              <a:gd name="connsiteX2" fmla="*/ 767991 w 6329420"/>
              <a:gd name="connsiteY2" fmla="*/ 1794442 h 6389247"/>
              <a:gd name="connsiteX3" fmla="*/ 236469 w 6329420"/>
              <a:gd name="connsiteY3" fmla="*/ 1262919 h 6389247"/>
              <a:gd name="connsiteX4" fmla="*/ 767991 w 6329420"/>
              <a:gd name="connsiteY4" fmla="*/ 731396 h 6389247"/>
              <a:gd name="connsiteX5" fmla="*/ 2926094 w 6329420"/>
              <a:gd name="connsiteY5" fmla="*/ 324026 h 6389247"/>
              <a:gd name="connsiteX6" fmla="*/ 3207855 w 6329420"/>
              <a:gd name="connsiteY6" fmla="*/ 605787 h 6389247"/>
              <a:gd name="connsiteX7" fmla="*/ 2926094 w 6329420"/>
              <a:gd name="connsiteY7" fmla="*/ 887548 h 6389247"/>
              <a:gd name="connsiteX8" fmla="*/ 2644333 w 6329420"/>
              <a:gd name="connsiteY8" fmla="*/ 605787 h 6389247"/>
              <a:gd name="connsiteX9" fmla="*/ 2926094 w 6329420"/>
              <a:gd name="connsiteY9" fmla="*/ 324026 h 6389247"/>
              <a:gd name="connsiteX10" fmla="*/ 5761439 w 6329420"/>
              <a:gd name="connsiteY10" fmla="*/ 17664 h 6389247"/>
              <a:gd name="connsiteX11" fmla="*/ 5784727 w 6329420"/>
              <a:gd name="connsiteY11" fmla="*/ 18309 h 6389247"/>
              <a:gd name="connsiteX12" fmla="*/ 6232947 w 6329420"/>
              <a:gd name="connsiteY12" fmla="*/ 102447 h 6389247"/>
              <a:gd name="connsiteX13" fmla="*/ 6329420 w 6329420"/>
              <a:gd name="connsiteY13" fmla="*/ 159335 h 6389247"/>
              <a:gd name="connsiteX14" fmla="*/ 6329420 w 6329420"/>
              <a:gd name="connsiteY14" fmla="*/ 6389247 h 6389247"/>
              <a:gd name="connsiteX15" fmla="*/ 3180387 w 6329420"/>
              <a:gd name="connsiteY15" fmla="*/ 6389247 h 6389247"/>
              <a:gd name="connsiteX16" fmla="*/ 2702967 w 6329420"/>
              <a:gd name="connsiteY16" fmla="*/ 6389247 h 6389247"/>
              <a:gd name="connsiteX17" fmla="*/ 1013739 w 6329420"/>
              <a:gd name="connsiteY17" fmla="*/ 6389247 h 6389247"/>
              <a:gd name="connsiteX18" fmla="*/ 1024183 w 6329420"/>
              <a:gd name="connsiteY18" fmla="*/ 6281366 h 6389247"/>
              <a:gd name="connsiteX19" fmla="*/ 903050 w 6329420"/>
              <a:gd name="connsiteY19" fmla="*/ 5588470 h 6389247"/>
              <a:gd name="connsiteX20" fmla="*/ 273230 w 6329420"/>
              <a:gd name="connsiteY20" fmla="*/ 5151559 h 6389247"/>
              <a:gd name="connsiteX21" fmla="*/ 40189 w 6329420"/>
              <a:gd name="connsiteY21" fmla="*/ 4431326 h 6389247"/>
              <a:gd name="connsiteX22" fmla="*/ 467268 w 6329420"/>
              <a:gd name="connsiteY22" fmla="*/ 3598198 h 6389247"/>
              <a:gd name="connsiteX23" fmla="*/ 3203 w 6329420"/>
              <a:gd name="connsiteY23" fmla="*/ 2797063 h 6389247"/>
              <a:gd name="connsiteX24" fmla="*/ 345913 w 6329420"/>
              <a:gd name="connsiteY24" fmla="*/ 2096653 h 6389247"/>
              <a:gd name="connsiteX25" fmla="*/ 1552774 w 6329420"/>
              <a:gd name="connsiteY25" fmla="*/ 2014542 h 6389247"/>
              <a:gd name="connsiteX26" fmla="*/ 1737708 w 6329420"/>
              <a:gd name="connsiteY26" fmla="*/ 1339596 h 6389247"/>
              <a:gd name="connsiteX27" fmla="*/ 1365343 w 6329420"/>
              <a:gd name="connsiteY27" fmla="*/ 604294 h 6389247"/>
              <a:gd name="connsiteX28" fmla="*/ 1784365 w 6329420"/>
              <a:gd name="connsiteY28" fmla="*/ 110735 h 6389247"/>
              <a:gd name="connsiteX29" fmla="*/ 1881062 w 6329420"/>
              <a:gd name="connsiteY29" fmla="*/ 100098 h 6389247"/>
              <a:gd name="connsiteX30" fmla="*/ 2326675 w 6329420"/>
              <a:gd name="connsiteY30" fmla="*/ 311301 h 6389247"/>
              <a:gd name="connsiteX31" fmla="*/ 2585018 w 6329420"/>
              <a:gd name="connsiteY31" fmla="*/ 1190279 h 6389247"/>
              <a:gd name="connsiteX32" fmla="*/ 2694528 w 6329420"/>
              <a:gd name="connsiteY32" fmla="*/ 1338063 h 6389247"/>
              <a:gd name="connsiteX33" fmla="*/ 2982926 w 6329420"/>
              <a:gd name="connsiteY33" fmla="*/ 1306959 h 6389247"/>
              <a:gd name="connsiteX34" fmla="*/ 3354163 w 6329420"/>
              <a:gd name="connsiteY34" fmla="*/ 881733 h 6389247"/>
              <a:gd name="connsiteX35" fmla="*/ 4299539 w 6329420"/>
              <a:gd name="connsiteY35" fmla="*/ 1304623 h 6389247"/>
              <a:gd name="connsiteX36" fmla="*/ 4625167 w 6329420"/>
              <a:gd name="connsiteY36" fmla="*/ 991486 h 6389247"/>
              <a:gd name="connsiteX37" fmla="*/ 4692533 w 6329420"/>
              <a:gd name="connsiteY37" fmla="*/ 854498 h 6389247"/>
              <a:gd name="connsiteX38" fmla="*/ 5607288 w 6329420"/>
              <a:gd name="connsiteY38" fmla="*/ 28863 h 6389247"/>
              <a:gd name="connsiteX39" fmla="*/ 5761439 w 6329420"/>
              <a:gd name="connsiteY39" fmla="*/ 17664 h 6389247"/>
              <a:gd name="connsiteX40" fmla="*/ 4156539 w 6329420"/>
              <a:gd name="connsiteY40" fmla="*/ 0 h 6389247"/>
              <a:gd name="connsiteX41" fmla="*/ 4663751 w 6329420"/>
              <a:gd name="connsiteY41" fmla="*/ 507212 h 6389247"/>
              <a:gd name="connsiteX42" fmla="*/ 4156539 w 6329420"/>
              <a:gd name="connsiteY42" fmla="*/ 1014424 h 6389247"/>
              <a:gd name="connsiteX43" fmla="*/ 3649327 w 6329420"/>
              <a:gd name="connsiteY43" fmla="*/ 507212 h 6389247"/>
              <a:gd name="connsiteX44" fmla="*/ 4156539 w 6329420"/>
              <a:gd name="connsiteY44" fmla="*/ 0 h 6389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329420" h="6389247">
                <a:moveTo>
                  <a:pt x="767991" y="731396"/>
                </a:moveTo>
                <a:cubicBezTo>
                  <a:pt x="1061543" y="731396"/>
                  <a:pt x="1299514" y="969367"/>
                  <a:pt x="1299514" y="1262919"/>
                </a:cubicBezTo>
                <a:cubicBezTo>
                  <a:pt x="1299514" y="1556471"/>
                  <a:pt x="1061543" y="1794442"/>
                  <a:pt x="767991" y="1794442"/>
                </a:cubicBezTo>
                <a:cubicBezTo>
                  <a:pt x="474439" y="1794442"/>
                  <a:pt x="236469" y="1556471"/>
                  <a:pt x="236469" y="1262919"/>
                </a:cubicBezTo>
                <a:cubicBezTo>
                  <a:pt x="236469" y="969367"/>
                  <a:pt x="474439" y="731396"/>
                  <a:pt x="767991" y="731396"/>
                </a:cubicBezTo>
                <a:close/>
                <a:moveTo>
                  <a:pt x="2926094" y="324026"/>
                </a:moveTo>
                <a:cubicBezTo>
                  <a:pt x="3081706" y="324026"/>
                  <a:pt x="3207855" y="450175"/>
                  <a:pt x="3207855" y="605787"/>
                </a:cubicBezTo>
                <a:cubicBezTo>
                  <a:pt x="3207855" y="761399"/>
                  <a:pt x="3081706" y="887548"/>
                  <a:pt x="2926094" y="887548"/>
                </a:cubicBezTo>
                <a:cubicBezTo>
                  <a:pt x="2770482" y="887548"/>
                  <a:pt x="2644333" y="761399"/>
                  <a:pt x="2644333" y="605787"/>
                </a:cubicBezTo>
                <a:cubicBezTo>
                  <a:pt x="2644333" y="450175"/>
                  <a:pt x="2770482" y="324026"/>
                  <a:pt x="2926094" y="324026"/>
                </a:cubicBezTo>
                <a:close/>
                <a:moveTo>
                  <a:pt x="5761439" y="17664"/>
                </a:moveTo>
                <a:lnTo>
                  <a:pt x="5784727" y="18309"/>
                </a:lnTo>
                <a:cubicBezTo>
                  <a:pt x="5972924" y="25037"/>
                  <a:pt x="6119949" y="54449"/>
                  <a:pt x="6232947" y="102447"/>
                </a:cubicBezTo>
                <a:lnTo>
                  <a:pt x="6329420" y="159335"/>
                </a:lnTo>
                <a:lnTo>
                  <a:pt x="6329420" y="6389247"/>
                </a:lnTo>
                <a:lnTo>
                  <a:pt x="3180387" y="6389247"/>
                </a:lnTo>
                <a:lnTo>
                  <a:pt x="2702967" y="6389247"/>
                </a:lnTo>
                <a:lnTo>
                  <a:pt x="1013739" y="6389247"/>
                </a:lnTo>
                <a:lnTo>
                  <a:pt x="1024183" y="6281366"/>
                </a:lnTo>
                <a:cubicBezTo>
                  <a:pt x="1049848" y="6046008"/>
                  <a:pt x="1072512" y="5801284"/>
                  <a:pt x="903050" y="5588470"/>
                </a:cubicBezTo>
                <a:cubicBezTo>
                  <a:pt x="704901" y="5339877"/>
                  <a:pt x="494907" y="5451483"/>
                  <a:pt x="273230" y="5151559"/>
                </a:cubicBezTo>
                <a:cubicBezTo>
                  <a:pt x="109328" y="4929882"/>
                  <a:pt x="-26532" y="4726254"/>
                  <a:pt x="40189" y="4431326"/>
                </a:cubicBezTo>
                <a:cubicBezTo>
                  <a:pt x="129472" y="4036881"/>
                  <a:pt x="470813" y="3882974"/>
                  <a:pt x="467268" y="3598198"/>
                </a:cubicBezTo>
                <a:cubicBezTo>
                  <a:pt x="463239" y="3255890"/>
                  <a:pt x="44217" y="3187318"/>
                  <a:pt x="3203" y="2797063"/>
                </a:cubicBezTo>
                <a:cubicBezTo>
                  <a:pt x="-23550" y="2542509"/>
                  <a:pt x="119641" y="2237671"/>
                  <a:pt x="345913" y="2096653"/>
                </a:cubicBezTo>
                <a:cubicBezTo>
                  <a:pt x="762919" y="1836457"/>
                  <a:pt x="1233029" y="2275545"/>
                  <a:pt x="1552774" y="2014542"/>
                </a:cubicBezTo>
                <a:cubicBezTo>
                  <a:pt x="1743751" y="1858617"/>
                  <a:pt x="1774856" y="1540160"/>
                  <a:pt x="1737708" y="1339596"/>
                </a:cubicBezTo>
                <a:cubicBezTo>
                  <a:pt x="1666877" y="957721"/>
                  <a:pt x="1353739" y="895190"/>
                  <a:pt x="1365343" y="604294"/>
                </a:cubicBezTo>
                <a:cubicBezTo>
                  <a:pt x="1373885" y="388094"/>
                  <a:pt x="1557287" y="161098"/>
                  <a:pt x="1784365" y="110735"/>
                </a:cubicBezTo>
                <a:cubicBezTo>
                  <a:pt x="1816113" y="103643"/>
                  <a:pt x="1848539" y="100098"/>
                  <a:pt x="1881062" y="100098"/>
                </a:cubicBezTo>
                <a:cubicBezTo>
                  <a:pt x="2100564" y="100098"/>
                  <a:pt x="2273329" y="261260"/>
                  <a:pt x="2326675" y="311301"/>
                </a:cubicBezTo>
                <a:cubicBezTo>
                  <a:pt x="2579216" y="547161"/>
                  <a:pt x="2379374" y="836206"/>
                  <a:pt x="2585018" y="1190279"/>
                </a:cubicBezTo>
                <a:cubicBezTo>
                  <a:pt x="2616968" y="1242737"/>
                  <a:pt x="2653624" y="1292213"/>
                  <a:pt x="2694528" y="1338063"/>
                </a:cubicBezTo>
                <a:cubicBezTo>
                  <a:pt x="2775108" y="1429685"/>
                  <a:pt x="2925230" y="1413569"/>
                  <a:pt x="2982926" y="1306959"/>
                </a:cubicBezTo>
                <a:cubicBezTo>
                  <a:pt x="3078253" y="1130728"/>
                  <a:pt x="3169390" y="933143"/>
                  <a:pt x="3354163" y="881733"/>
                </a:cubicBezTo>
                <a:cubicBezTo>
                  <a:pt x="3713394" y="781733"/>
                  <a:pt x="3927255" y="1375615"/>
                  <a:pt x="4299539" y="1304623"/>
                </a:cubicBezTo>
                <a:cubicBezTo>
                  <a:pt x="4454094" y="1275131"/>
                  <a:pt x="4543700" y="1148457"/>
                  <a:pt x="4625167" y="991486"/>
                </a:cubicBezTo>
                <a:cubicBezTo>
                  <a:pt x="4647810" y="947730"/>
                  <a:pt x="4669890" y="901637"/>
                  <a:pt x="4692533" y="854498"/>
                </a:cubicBezTo>
                <a:cubicBezTo>
                  <a:pt x="4762477" y="605422"/>
                  <a:pt x="4865621" y="105095"/>
                  <a:pt x="5607288" y="28863"/>
                </a:cubicBezTo>
                <a:cubicBezTo>
                  <a:pt x="5658191" y="20163"/>
                  <a:pt x="5709812" y="16455"/>
                  <a:pt x="5761439" y="17664"/>
                </a:cubicBezTo>
                <a:close/>
                <a:moveTo>
                  <a:pt x="4156539" y="0"/>
                </a:moveTo>
                <a:cubicBezTo>
                  <a:pt x="4436664" y="0"/>
                  <a:pt x="4663751" y="227087"/>
                  <a:pt x="4663751" y="507212"/>
                </a:cubicBezTo>
                <a:cubicBezTo>
                  <a:pt x="4663751" y="787337"/>
                  <a:pt x="4436664" y="1014424"/>
                  <a:pt x="4156539" y="1014424"/>
                </a:cubicBezTo>
                <a:cubicBezTo>
                  <a:pt x="3876414" y="1014424"/>
                  <a:pt x="3649327" y="787337"/>
                  <a:pt x="3649327" y="507212"/>
                </a:cubicBezTo>
                <a:cubicBezTo>
                  <a:pt x="3649327" y="227087"/>
                  <a:pt x="3876414" y="0"/>
                  <a:pt x="41565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Picture 13">
            <a:extLst>
              <a:ext uri="{FF2B5EF4-FFF2-40B4-BE49-F238E27FC236}">
                <a16:creationId xmlns:a16="http://schemas.microsoft.com/office/drawing/2014/main" id="{8DE52ED4-26E7-DBB9-638B-A14156FE051E}"/>
              </a:ext>
            </a:extLst>
          </p:cNvPr>
          <p:cNvPicPr>
            <a:picLocks noChangeAspect="1"/>
          </p:cNvPicPr>
          <p:nvPr/>
        </p:nvPicPr>
        <p:blipFill rotWithShape="1">
          <a:blip r:embed="rId2"/>
          <a:srcRect l="7486"/>
          <a:stretch/>
        </p:blipFill>
        <p:spPr>
          <a:xfrm>
            <a:off x="3352688" y="2708514"/>
            <a:ext cx="2561455" cy="2000401"/>
          </a:xfrm>
          <a:prstGeom prst="rect">
            <a:avLst/>
          </a:prstGeom>
        </p:spPr>
      </p:pic>
      <p:pic>
        <p:nvPicPr>
          <p:cNvPr id="17" name="Picture 16">
            <a:extLst>
              <a:ext uri="{FF2B5EF4-FFF2-40B4-BE49-F238E27FC236}">
                <a16:creationId xmlns:a16="http://schemas.microsoft.com/office/drawing/2014/main" id="{7E9A23BF-13BD-CE34-70C0-735BC37D4D28}"/>
              </a:ext>
            </a:extLst>
          </p:cNvPr>
          <p:cNvPicPr>
            <a:picLocks noChangeAspect="1"/>
          </p:cNvPicPr>
          <p:nvPr/>
        </p:nvPicPr>
        <p:blipFill>
          <a:blip r:embed="rId3"/>
          <a:stretch>
            <a:fillRect/>
          </a:stretch>
        </p:blipFill>
        <p:spPr>
          <a:xfrm>
            <a:off x="496667" y="2872688"/>
            <a:ext cx="2561455" cy="1767403"/>
          </a:xfrm>
          <a:prstGeom prst="rect">
            <a:avLst/>
          </a:prstGeom>
        </p:spPr>
      </p:pic>
      <p:sp>
        <p:nvSpPr>
          <p:cNvPr id="18" name="Title 1">
            <a:extLst>
              <a:ext uri="{FF2B5EF4-FFF2-40B4-BE49-F238E27FC236}">
                <a16:creationId xmlns:a16="http://schemas.microsoft.com/office/drawing/2014/main" id="{D784C686-B637-FC4E-1D8A-5B14F046544F}"/>
              </a:ext>
            </a:extLst>
          </p:cNvPr>
          <p:cNvSpPr>
            <a:spLocks noGrp="1"/>
          </p:cNvSpPr>
          <p:nvPr>
            <p:ph type="title"/>
          </p:nvPr>
        </p:nvSpPr>
        <p:spPr>
          <a:xfrm>
            <a:off x="6456458" y="552782"/>
            <a:ext cx="5125941" cy="1936746"/>
          </a:xfrm>
        </p:spPr>
        <p:txBody>
          <a:bodyPr>
            <a:normAutofit/>
          </a:bodyPr>
          <a:lstStyle/>
          <a:p>
            <a:r>
              <a:rPr lang="en-US" dirty="0"/>
              <a:t>Data Exploration</a:t>
            </a:r>
          </a:p>
        </p:txBody>
      </p:sp>
      <p:sp>
        <p:nvSpPr>
          <p:cNvPr id="20" name="Content Placeholder 19">
            <a:extLst>
              <a:ext uri="{FF2B5EF4-FFF2-40B4-BE49-F238E27FC236}">
                <a16:creationId xmlns:a16="http://schemas.microsoft.com/office/drawing/2014/main" id="{87D40377-0874-E86B-8176-810C6C6E4FF5}"/>
              </a:ext>
            </a:extLst>
          </p:cNvPr>
          <p:cNvSpPr>
            <a:spLocks noGrp="1"/>
          </p:cNvSpPr>
          <p:nvPr>
            <p:ph idx="1"/>
          </p:nvPr>
        </p:nvSpPr>
        <p:spPr>
          <a:xfrm>
            <a:off x="6456458" y="2489528"/>
            <a:ext cx="5125942" cy="3653210"/>
          </a:xfrm>
        </p:spPr>
        <p:txBody>
          <a:bodyPr/>
          <a:lstStyle/>
          <a:p>
            <a:pPr marL="342900" indent="-342900">
              <a:buFont typeface="Arial" panose="020B0604020202020204" pitchFamily="34" charset="0"/>
              <a:buChar char="•"/>
            </a:pPr>
            <a:r>
              <a:rPr lang="en-US" dirty="0"/>
              <a:t>Age and Platelets have average total mean.</a:t>
            </a:r>
          </a:p>
          <a:p>
            <a:pPr marL="342900" indent="-342900">
              <a:buFont typeface="Arial" panose="020B0604020202020204" pitchFamily="34" charset="0"/>
              <a:buChar char="•"/>
            </a:pPr>
            <a:r>
              <a:rPr lang="en-US" dirty="0"/>
              <a:t>Diabetes and Sex have totally opposite totally means.</a:t>
            </a:r>
          </a:p>
          <a:p>
            <a:pPr marL="342900" indent="-342900">
              <a:buFont typeface="Arial" panose="020B0604020202020204" pitchFamily="34" charset="0"/>
              <a:buChar char="•"/>
            </a:pPr>
            <a:r>
              <a:rPr lang="en-US" dirty="0"/>
              <a:t>It has been noticed that they have moderate variability from the median.</a:t>
            </a:r>
          </a:p>
          <a:p>
            <a:pPr marL="342900" indent="-342900">
              <a:buFont typeface="Arial" panose="020B0604020202020204" pitchFamily="34" charset="0"/>
              <a:buChar char="•"/>
            </a:pPr>
            <a:r>
              <a:rPr lang="en-US" dirty="0"/>
              <a:t>However, Platelets has the most outliers.</a:t>
            </a:r>
          </a:p>
        </p:txBody>
      </p:sp>
      <p:sp>
        <p:nvSpPr>
          <p:cNvPr id="21" name="Content Placeholder 2">
            <a:extLst>
              <a:ext uri="{FF2B5EF4-FFF2-40B4-BE49-F238E27FC236}">
                <a16:creationId xmlns:a16="http://schemas.microsoft.com/office/drawing/2014/main" id="{5D88D5BA-2FBA-A6EA-B936-F718B347A250}"/>
              </a:ext>
            </a:extLst>
          </p:cNvPr>
          <p:cNvSpPr txBox="1">
            <a:spLocks/>
          </p:cNvSpPr>
          <p:nvPr/>
        </p:nvSpPr>
        <p:spPr>
          <a:xfrm>
            <a:off x="6456458" y="2735229"/>
            <a:ext cx="5125941" cy="348459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1543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44DE146B-8214-6172-A83F-3EBEF35843C3}"/>
              </a:ext>
            </a:extLst>
          </p:cNvPr>
          <p:cNvSpPr>
            <a:spLocks noGrp="1"/>
          </p:cNvSpPr>
          <p:nvPr>
            <p:ph type="title"/>
          </p:nvPr>
        </p:nvSpPr>
        <p:spPr>
          <a:xfrm>
            <a:off x="609600" y="4560916"/>
            <a:ext cx="5480813" cy="1282667"/>
          </a:xfrm>
        </p:spPr>
        <p:txBody>
          <a:bodyPr anchor="b">
            <a:normAutofit fontScale="90000"/>
          </a:bodyPr>
          <a:lstStyle/>
          <a:p>
            <a:r>
              <a:rPr lang="en-US" dirty="0"/>
              <a:t>Model Building And Evaluation</a:t>
            </a:r>
          </a:p>
        </p:txBody>
      </p:sp>
      <p:pic>
        <p:nvPicPr>
          <p:cNvPr id="5" name="Picture 4" descr="Graph on document with pen">
            <a:extLst>
              <a:ext uri="{FF2B5EF4-FFF2-40B4-BE49-F238E27FC236}">
                <a16:creationId xmlns:a16="http://schemas.microsoft.com/office/drawing/2014/main" id="{DB864FC0-84A5-429A-C0F2-25BAF875233F}"/>
              </a:ext>
            </a:extLst>
          </p:cNvPr>
          <p:cNvPicPr>
            <a:picLocks noChangeAspect="1"/>
          </p:cNvPicPr>
          <p:nvPr/>
        </p:nvPicPr>
        <p:blipFill rotWithShape="1">
          <a:blip r:embed="rId2"/>
          <a:srcRect l="16107" r="2385" b="-1"/>
          <a:stretch/>
        </p:blipFill>
        <p:spPr>
          <a:xfrm>
            <a:off x="-1" y="1"/>
            <a:ext cx="5242562" cy="4293415"/>
          </a:xfrm>
          <a:custGeom>
            <a:avLst/>
            <a:gdLst/>
            <a:ahLst/>
            <a:cxnLst/>
            <a:rect l="l" t="t" r="r" b="b"/>
            <a:pathLst>
              <a:path w="6734174" h="5514977">
                <a:moveTo>
                  <a:pt x="1077007" y="4987440"/>
                </a:moveTo>
                <a:cubicBezTo>
                  <a:pt x="1094537" y="4990273"/>
                  <a:pt x="1112073" y="4996453"/>
                  <a:pt x="1128635" y="5006199"/>
                </a:cubicBezTo>
                <a:cubicBezTo>
                  <a:pt x="1194883" y="5045182"/>
                  <a:pt x="1220457" y="5126442"/>
                  <a:pt x="1185757" y="5187698"/>
                </a:cubicBezTo>
                <a:cubicBezTo>
                  <a:pt x="1151058" y="5248954"/>
                  <a:pt x="1069223" y="5267011"/>
                  <a:pt x="1002975" y="5228028"/>
                </a:cubicBezTo>
                <a:cubicBezTo>
                  <a:pt x="936728" y="5189045"/>
                  <a:pt x="911153" y="5107785"/>
                  <a:pt x="945853" y="5046529"/>
                </a:cubicBezTo>
                <a:cubicBezTo>
                  <a:pt x="963203" y="5015901"/>
                  <a:pt x="992337" y="4996072"/>
                  <a:pt x="1025413" y="4988775"/>
                </a:cubicBezTo>
                <a:cubicBezTo>
                  <a:pt x="1041952" y="4985125"/>
                  <a:pt x="1059476" y="4984609"/>
                  <a:pt x="1077007" y="4987440"/>
                </a:cubicBezTo>
                <a:close/>
                <a:moveTo>
                  <a:pt x="474762" y="4590962"/>
                </a:moveTo>
                <a:cubicBezTo>
                  <a:pt x="500491" y="4587824"/>
                  <a:pt x="527063" y="4588310"/>
                  <a:pt x="553642" y="4592604"/>
                </a:cubicBezTo>
                <a:cubicBezTo>
                  <a:pt x="589081" y="4598329"/>
                  <a:pt x="624531" y="4610823"/>
                  <a:pt x="658012" y="4630525"/>
                </a:cubicBezTo>
                <a:cubicBezTo>
                  <a:pt x="791935" y="4709331"/>
                  <a:pt x="843635" y="4873604"/>
                  <a:pt x="773488" y="4997438"/>
                </a:cubicBezTo>
                <a:cubicBezTo>
                  <a:pt x="703339" y="5121271"/>
                  <a:pt x="537907" y="5157774"/>
                  <a:pt x="403983" y="5078968"/>
                </a:cubicBezTo>
                <a:cubicBezTo>
                  <a:pt x="270060" y="5000162"/>
                  <a:pt x="218360" y="4835889"/>
                  <a:pt x="288508" y="4712055"/>
                </a:cubicBezTo>
                <a:cubicBezTo>
                  <a:pt x="327966" y="4642398"/>
                  <a:pt x="397573" y="4600375"/>
                  <a:pt x="474762" y="4590962"/>
                </a:cubicBezTo>
                <a:close/>
                <a:moveTo>
                  <a:pt x="0" y="0"/>
                </a:moveTo>
                <a:lnTo>
                  <a:pt x="952983" y="0"/>
                </a:lnTo>
                <a:lnTo>
                  <a:pt x="2081055" y="0"/>
                </a:lnTo>
                <a:lnTo>
                  <a:pt x="2263577" y="150988"/>
                </a:lnTo>
                <a:cubicBezTo>
                  <a:pt x="2504052" y="338565"/>
                  <a:pt x="2728791" y="577550"/>
                  <a:pt x="2992530" y="694885"/>
                </a:cubicBezTo>
                <a:cubicBezTo>
                  <a:pt x="3318395" y="839609"/>
                  <a:pt x="3657608" y="716866"/>
                  <a:pt x="3970058" y="592698"/>
                </a:cubicBezTo>
                <a:cubicBezTo>
                  <a:pt x="4331373" y="448982"/>
                  <a:pt x="4690914" y="359985"/>
                  <a:pt x="5084944" y="488161"/>
                </a:cubicBezTo>
                <a:cubicBezTo>
                  <a:pt x="5565424" y="644433"/>
                  <a:pt x="5733507" y="1009888"/>
                  <a:pt x="5669311" y="1444982"/>
                </a:cubicBezTo>
                <a:cubicBezTo>
                  <a:pt x="5633326" y="1688985"/>
                  <a:pt x="5552663" y="1922553"/>
                  <a:pt x="5493314" y="2161331"/>
                </a:cubicBezTo>
                <a:cubicBezTo>
                  <a:pt x="5439656" y="2378561"/>
                  <a:pt x="5495983" y="2579198"/>
                  <a:pt x="5660990" y="2721315"/>
                </a:cubicBezTo>
                <a:cubicBezTo>
                  <a:pt x="5835491" y="2871524"/>
                  <a:pt x="6009868" y="3023606"/>
                  <a:pt x="6194694" y="3156288"/>
                </a:cubicBezTo>
                <a:cubicBezTo>
                  <a:pt x="6992820" y="3729094"/>
                  <a:pt x="6788369" y="4727029"/>
                  <a:pt x="6332492" y="5124196"/>
                </a:cubicBezTo>
                <a:cubicBezTo>
                  <a:pt x="5760173" y="5622336"/>
                  <a:pt x="5107042" y="5619729"/>
                  <a:pt x="4441677" y="5255068"/>
                </a:cubicBezTo>
                <a:cubicBezTo>
                  <a:pt x="4173482" y="5108729"/>
                  <a:pt x="3929482" y="4905798"/>
                  <a:pt x="3670848" y="4735132"/>
                </a:cubicBezTo>
                <a:cubicBezTo>
                  <a:pt x="3306542" y="4495539"/>
                  <a:pt x="2914030" y="4470019"/>
                  <a:pt x="2584477" y="4836478"/>
                </a:cubicBezTo>
                <a:cubicBezTo>
                  <a:pt x="2461558" y="4973117"/>
                  <a:pt x="2326491" y="5118013"/>
                  <a:pt x="2168844" y="5190252"/>
                </a:cubicBezTo>
                <a:cubicBezTo>
                  <a:pt x="1762360" y="5376523"/>
                  <a:pt x="1372544" y="5223527"/>
                  <a:pt x="1038433" y="4794945"/>
                </a:cubicBezTo>
                <a:cubicBezTo>
                  <a:pt x="904350" y="4623011"/>
                  <a:pt x="765802" y="4432532"/>
                  <a:pt x="552043" y="4416221"/>
                </a:cubicBezTo>
                <a:cubicBezTo>
                  <a:pt x="379074" y="4403135"/>
                  <a:pt x="204522" y="4409418"/>
                  <a:pt x="31608" y="4426144"/>
                </a:cubicBezTo>
                <a:lnTo>
                  <a:pt x="0" y="4429791"/>
                </a:lnTo>
                <a:close/>
              </a:path>
            </a:pathLst>
          </a:custGeom>
        </p:spPr>
      </p:pic>
      <p:sp>
        <p:nvSpPr>
          <p:cNvPr id="3" name="Content Placeholder 2">
            <a:extLst>
              <a:ext uri="{FF2B5EF4-FFF2-40B4-BE49-F238E27FC236}">
                <a16:creationId xmlns:a16="http://schemas.microsoft.com/office/drawing/2014/main" id="{EBF377EA-9290-10CE-25BC-457687144F11}"/>
              </a:ext>
            </a:extLst>
          </p:cNvPr>
          <p:cNvSpPr>
            <a:spLocks noGrp="1"/>
          </p:cNvSpPr>
          <p:nvPr>
            <p:ph idx="1"/>
          </p:nvPr>
        </p:nvSpPr>
        <p:spPr>
          <a:xfrm>
            <a:off x="6090413" y="1864904"/>
            <a:ext cx="5353050" cy="3328731"/>
          </a:xfrm>
        </p:spPr>
        <p:txBody>
          <a:bodyPr>
            <a:normAutofit fontScale="85000" lnSpcReduction="20000"/>
          </a:bodyPr>
          <a:lstStyle/>
          <a:p>
            <a:pPr marL="342900" indent="-342900">
              <a:lnSpc>
                <a:spcPct val="100000"/>
              </a:lnSpc>
              <a:buFont typeface="Arial" panose="020B0604020202020204" pitchFamily="34" charset="0"/>
              <a:buChar char="•"/>
            </a:pPr>
            <a:r>
              <a:rPr lang="en-US" sz="1900" dirty="0"/>
              <a:t>In this section we talk about the model building and selection process. </a:t>
            </a:r>
          </a:p>
          <a:p>
            <a:pPr marL="342900" indent="-342900">
              <a:lnSpc>
                <a:spcPct val="100000"/>
              </a:lnSpc>
              <a:buFont typeface="Arial" panose="020B0604020202020204" pitchFamily="34" charset="0"/>
              <a:buChar char="•"/>
            </a:pPr>
            <a:r>
              <a:rPr lang="en-US" sz="1900" dirty="0"/>
              <a:t>We start by creating a full model where we include all the features present in the dataset. </a:t>
            </a:r>
          </a:p>
          <a:p>
            <a:pPr marL="342900" indent="-342900">
              <a:lnSpc>
                <a:spcPct val="100000"/>
              </a:lnSpc>
              <a:buFont typeface="Arial" panose="020B0604020202020204" pitchFamily="34" charset="0"/>
              <a:buChar char="•"/>
            </a:pPr>
            <a:r>
              <a:rPr lang="en-US" sz="1900" dirty="0"/>
              <a:t>This is a starting point in our model building process and this will later be used in processes like stepwise selection, forward selection and backward selection.</a:t>
            </a:r>
          </a:p>
          <a:p>
            <a:pPr marL="342900" indent="-342900">
              <a:lnSpc>
                <a:spcPct val="100000"/>
              </a:lnSpc>
              <a:buFont typeface="Arial" panose="020B0604020202020204" pitchFamily="34" charset="0"/>
              <a:buChar char="•"/>
            </a:pPr>
            <a:r>
              <a:rPr lang="en-US" sz="1900" dirty="0"/>
              <a:t>Using different model selection procedures we can get a good balance between model accuracy and complexity.</a:t>
            </a:r>
          </a:p>
          <a:p>
            <a:pPr marL="342900" indent="-342900">
              <a:lnSpc>
                <a:spcPct val="100000"/>
              </a:lnSpc>
              <a:buFont typeface="Arial" panose="020B0604020202020204" pitchFamily="34" charset="0"/>
              <a:buChar char="•"/>
            </a:pPr>
            <a:r>
              <a:rPr lang="en-US" sz="1900" dirty="0"/>
              <a:t>We check the deviance and Pearson goodness-of-fit statistics to compare the different models we build. </a:t>
            </a:r>
          </a:p>
        </p:txBody>
      </p:sp>
    </p:spTree>
    <p:extLst>
      <p:ext uri="{BB962C8B-B14F-4D97-AF65-F5344CB8AC3E}">
        <p14:creationId xmlns:p14="http://schemas.microsoft.com/office/powerpoint/2010/main" val="3177826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1601-D32D-14ED-265A-ACFC6FCEA0DD}"/>
              </a:ext>
            </a:extLst>
          </p:cNvPr>
          <p:cNvSpPr>
            <a:spLocks noGrp="1"/>
          </p:cNvSpPr>
          <p:nvPr>
            <p:ph type="title"/>
          </p:nvPr>
        </p:nvSpPr>
        <p:spPr/>
        <p:txBody>
          <a:bodyPr/>
          <a:lstStyle/>
          <a:p>
            <a:r>
              <a:rPr lang="en-US" dirty="0"/>
              <a:t>Model Building And Evaluation</a:t>
            </a:r>
          </a:p>
        </p:txBody>
      </p:sp>
      <p:sp>
        <p:nvSpPr>
          <p:cNvPr id="3" name="Content Placeholder 2">
            <a:extLst>
              <a:ext uri="{FF2B5EF4-FFF2-40B4-BE49-F238E27FC236}">
                <a16:creationId xmlns:a16="http://schemas.microsoft.com/office/drawing/2014/main" id="{3DA58671-D072-A96E-7AD7-64342C6A283F}"/>
              </a:ext>
            </a:extLst>
          </p:cNvPr>
          <p:cNvSpPr>
            <a:spLocks noGrp="1"/>
          </p:cNvSpPr>
          <p:nvPr>
            <p:ph idx="1"/>
          </p:nvPr>
        </p:nvSpPr>
        <p:spPr/>
        <p:txBody>
          <a:bodyPr/>
          <a:lstStyle/>
          <a:p>
            <a:pPr marL="342900" indent="-342900">
              <a:lnSpc>
                <a:spcPct val="100000"/>
              </a:lnSpc>
              <a:buFont typeface="Arial" panose="020B0604020202020204" pitchFamily="34" charset="0"/>
              <a:buChar char="•"/>
            </a:pPr>
            <a:r>
              <a:rPr lang="en-US" sz="2000" dirty="0"/>
              <a:t>The full model includes all the independent variables to predic</a:t>
            </a:r>
            <a:r>
              <a:rPr lang="en-US" dirty="0"/>
              <a:t>t the target variable. </a:t>
            </a:r>
          </a:p>
          <a:p>
            <a:pPr marL="342900" indent="-342900">
              <a:lnSpc>
                <a:spcPct val="100000"/>
              </a:lnSpc>
              <a:buFont typeface="Arial" panose="020B0604020202020204" pitchFamily="34" charset="0"/>
              <a:buChar char="•"/>
            </a:pPr>
            <a:r>
              <a:rPr lang="en-US" sz="2000" dirty="0"/>
              <a:t>It will</a:t>
            </a:r>
            <a:r>
              <a:rPr lang="en-US" dirty="0"/>
              <a:t> have comparatively more complexity compared to other models and might cause problems like overfitting as well.</a:t>
            </a:r>
            <a:endParaRPr lang="en-US" sz="2000" dirty="0"/>
          </a:p>
          <a:p>
            <a:pPr marL="342900" indent="-342900">
              <a:lnSpc>
                <a:spcPct val="100000"/>
              </a:lnSpc>
              <a:buFont typeface="Arial" panose="020B0604020202020204" pitchFamily="34" charset="0"/>
              <a:buChar char="•"/>
            </a:pPr>
            <a:r>
              <a:rPr lang="en-US" sz="2000" dirty="0"/>
              <a:t>After running the code, we find the null deviance for our dataset is 375.35 with 298 degrees of freedom. </a:t>
            </a:r>
          </a:p>
          <a:p>
            <a:pPr marL="342900" indent="-342900">
              <a:lnSpc>
                <a:spcPct val="100000"/>
              </a:lnSpc>
              <a:buFont typeface="Arial" panose="020B0604020202020204" pitchFamily="34" charset="0"/>
              <a:buChar char="•"/>
            </a:pPr>
            <a:r>
              <a:rPr lang="en-US" sz="2000" dirty="0"/>
              <a:t>The residual deviance of the full model is 219.55 with 286 degrees of freedom with an AIC score of 245.55 . </a:t>
            </a:r>
          </a:p>
          <a:p>
            <a:pPr marL="342900" indent="-342900">
              <a:lnSpc>
                <a:spcPct val="100000"/>
              </a:lnSpc>
              <a:buFont typeface="Arial" panose="020B0604020202020204" pitchFamily="34" charset="0"/>
              <a:buChar char="•"/>
            </a:pPr>
            <a:r>
              <a:rPr lang="en-US" sz="2000" dirty="0"/>
              <a:t>The coefficient estimates and their respective standard deviations are present in the next slide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962637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3D3CC2-92C0-446B-91D6-D95EB3355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2897C999-28FA-4C54-8B7D-F10AACDEF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8177" y="0"/>
            <a:ext cx="7360775" cy="6858000"/>
          </a:xfrm>
          <a:custGeom>
            <a:avLst/>
            <a:gdLst>
              <a:gd name="connsiteX0" fmla="*/ 615190 w 7360775"/>
              <a:gd name="connsiteY0" fmla="*/ 3536635 h 6858000"/>
              <a:gd name="connsiteX1" fmla="*/ 1124778 w 7360775"/>
              <a:gd name="connsiteY1" fmla="*/ 4046223 h 6858000"/>
              <a:gd name="connsiteX2" fmla="*/ 615190 w 7360775"/>
              <a:gd name="connsiteY2" fmla="*/ 4555811 h 6858000"/>
              <a:gd name="connsiteX3" fmla="*/ 105602 w 7360775"/>
              <a:gd name="connsiteY3" fmla="*/ 4046223 h 6858000"/>
              <a:gd name="connsiteX4" fmla="*/ 615190 w 7360775"/>
              <a:gd name="connsiteY4" fmla="*/ 3536635 h 6858000"/>
              <a:gd name="connsiteX5" fmla="*/ 1497780 w 7360775"/>
              <a:gd name="connsiteY5" fmla="*/ 0 h 6858000"/>
              <a:gd name="connsiteX6" fmla="*/ 1997377 w 7360775"/>
              <a:gd name="connsiteY6" fmla="*/ 0 h 6858000"/>
              <a:gd name="connsiteX7" fmla="*/ 5164844 w 7360775"/>
              <a:gd name="connsiteY7" fmla="*/ 0 h 6858000"/>
              <a:gd name="connsiteX8" fmla="*/ 5726653 w 7360775"/>
              <a:gd name="connsiteY8" fmla="*/ 0 h 6858000"/>
              <a:gd name="connsiteX9" fmla="*/ 7360775 w 7360775"/>
              <a:gd name="connsiteY9" fmla="*/ 0 h 6858000"/>
              <a:gd name="connsiteX10" fmla="*/ 7360775 w 7360775"/>
              <a:gd name="connsiteY10" fmla="*/ 6858000 h 6858000"/>
              <a:gd name="connsiteX11" fmla="*/ 5726653 w 7360775"/>
              <a:gd name="connsiteY11" fmla="*/ 6858000 h 6858000"/>
              <a:gd name="connsiteX12" fmla="*/ 1997377 w 7360775"/>
              <a:gd name="connsiteY12" fmla="*/ 6858000 h 6858000"/>
              <a:gd name="connsiteX13" fmla="*/ 311757 w 7360775"/>
              <a:gd name="connsiteY13" fmla="*/ 6858000 h 6858000"/>
              <a:gd name="connsiteX14" fmla="*/ 314130 w 7360775"/>
              <a:gd name="connsiteY14" fmla="*/ 6707670 h 6858000"/>
              <a:gd name="connsiteX15" fmla="*/ 599702 w 7360775"/>
              <a:gd name="connsiteY15" fmla="*/ 5670858 h 6858000"/>
              <a:gd name="connsiteX16" fmla="*/ 1211433 w 7360775"/>
              <a:gd name="connsiteY16" fmla="*/ 4641255 h 6858000"/>
              <a:gd name="connsiteX17" fmla="*/ 1053041 w 7360775"/>
              <a:gd name="connsiteY17" fmla="*/ 3164269 h 6858000"/>
              <a:gd name="connsiteX18" fmla="*/ 607048 w 7360775"/>
              <a:gd name="connsiteY18" fmla="*/ 2589405 h 6858000"/>
              <a:gd name="connsiteX19" fmla="*/ 1054915 w 7360775"/>
              <a:gd name="connsiteY19" fmla="*/ 1068099 h 6858000"/>
              <a:gd name="connsiteX20" fmla="*/ 1502877 w 7360775"/>
              <a:gd name="connsiteY20" fmla="*/ 419995 h 6858000"/>
              <a:gd name="connsiteX21" fmla="*/ 1505904 w 7360775"/>
              <a:gd name="connsiteY21" fmla="*/ 184996 h 6858000"/>
              <a:gd name="connsiteX22" fmla="*/ 14543 w 7360775"/>
              <a:gd name="connsiteY22" fmla="*/ 0 h 6858000"/>
              <a:gd name="connsiteX23" fmla="*/ 879351 w 7360775"/>
              <a:gd name="connsiteY23" fmla="*/ 0 h 6858000"/>
              <a:gd name="connsiteX24" fmla="*/ 892053 w 7360775"/>
              <a:gd name="connsiteY24" fmla="*/ 78052 h 6858000"/>
              <a:gd name="connsiteX25" fmla="*/ 561940 w 7360775"/>
              <a:gd name="connsiteY25" fmla="*/ 535443 h 6858000"/>
              <a:gd name="connsiteX26" fmla="*/ 15319 w 7360775"/>
              <a:gd name="connsiteY26" fmla="*/ 219852 h 6858000"/>
              <a:gd name="connsiteX27" fmla="*/ 4234 w 7360775"/>
              <a:gd name="connsiteY27"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60775"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1997377" y="0"/>
                </a:lnTo>
                <a:lnTo>
                  <a:pt x="5164844" y="0"/>
                </a:lnTo>
                <a:lnTo>
                  <a:pt x="5726653" y="0"/>
                </a:lnTo>
                <a:lnTo>
                  <a:pt x="7360775" y="0"/>
                </a:lnTo>
                <a:lnTo>
                  <a:pt x="7360775" y="6858000"/>
                </a:lnTo>
                <a:lnTo>
                  <a:pt x="5726653" y="6858000"/>
                </a:lnTo>
                <a:lnTo>
                  <a:pt x="1997377"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AFE2D6-590D-41FB-110F-AC4BEE894BB9}"/>
              </a:ext>
            </a:extLst>
          </p:cNvPr>
          <p:cNvSpPr>
            <a:spLocks noGrp="1"/>
          </p:cNvSpPr>
          <p:nvPr>
            <p:ph type="title"/>
          </p:nvPr>
        </p:nvSpPr>
        <p:spPr>
          <a:xfrm>
            <a:off x="609601" y="663960"/>
            <a:ext cx="9089570" cy="674983"/>
          </a:xfrm>
        </p:spPr>
        <p:txBody>
          <a:bodyPr vert="horz" lIns="91440" tIns="45720" rIns="91440" bIns="45720" rtlCol="0" anchor="t">
            <a:normAutofit fontScale="90000"/>
          </a:bodyPr>
          <a:lstStyle/>
          <a:p>
            <a:r>
              <a:rPr lang="en-US" dirty="0"/>
              <a:t>Model Building And Evaluation</a:t>
            </a:r>
          </a:p>
        </p:txBody>
      </p:sp>
      <p:pic>
        <p:nvPicPr>
          <p:cNvPr id="4" name="Content Placeholder 3">
            <a:extLst>
              <a:ext uri="{FF2B5EF4-FFF2-40B4-BE49-F238E27FC236}">
                <a16:creationId xmlns:a16="http://schemas.microsoft.com/office/drawing/2014/main" id="{86178819-7459-B7DE-0B71-3D32465505F1}"/>
              </a:ext>
            </a:extLst>
          </p:cNvPr>
          <p:cNvPicPr>
            <a:picLocks noGrp="1" noChangeAspect="1"/>
          </p:cNvPicPr>
          <p:nvPr>
            <p:ph idx="1"/>
          </p:nvPr>
        </p:nvPicPr>
        <p:blipFill>
          <a:blip r:embed="rId2"/>
          <a:stretch>
            <a:fillRect/>
          </a:stretch>
        </p:blipFill>
        <p:spPr>
          <a:xfrm>
            <a:off x="6454739" y="1571911"/>
            <a:ext cx="4820831" cy="4832914"/>
          </a:xfrm>
          <a:prstGeom prst="rect">
            <a:avLst/>
          </a:prstGeom>
        </p:spPr>
      </p:pic>
      <p:sp>
        <p:nvSpPr>
          <p:cNvPr id="5" name="TextBox 4">
            <a:extLst>
              <a:ext uri="{FF2B5EF4-FFF2-40B4-BE49-F238E27FC236}">
                <a16:creationId xmlns:a16="http://schemas.microsoft.com/office/drawing/2014/main" id="{EA89E998-671A-1A9C-5054-07623F93C4FB}"/>
              </a:ext>
            </a:extLst>
          </p:cNvPr>
          <p:cNvSpPr txBox="1"/>
          <p:nvPr/>
        </p:nvSpPr>
        <p:spPr>
          <a:xfrm>
            <a:off x="168668" y="2002903"/>
            <a:ext cx="556859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From the summary, we can see that there are a few variables who have p-value &lt; 0.05. Namely these features are Age, Ejection fraction, Serum Creatinine and time.</a:t>
            </a:r>
          </a:p>
          <a:p>
            <a:pPr marL="285750" indent="-285750">
              <a:buFont typeface="Arial" panose="020B0604020202020204" pitchFamily="34" charset="0"/>
              <a:buChar char="•"/>
            </a:pPr>
            <a:r>
              <a:rPr lang="en-US" dirty="0"/>
              <a:t>These features also had the most correlation with the target variable as previously seen in the correlation matrix.</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5626091"/>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5540</TotalTime>
  <Words>1716</Words>
  <Application>Microsoft Macintosh PowerPoint</Application>
  <PresentationFormat>Widescreen</PresentationFormat>
  <Paragraphs>133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 Narrow</vt:lpstr>
      <vt:lpstr>Arial</vt:lpstr>
      <vt:lpstr>Avenir Next LT Pro</vt:lpstr>
      <vt:lpstr>Posterama</vt:lpstr>
      <vt:lpstr>SplashVTI</vt:lpstr>
      <vt:lpstr>Predicting Heart Failure Survival</vt:lpstr>
      <vt:lpstr>PowerPoint Presentation</vt:lpstr>
      <vt:lpstr>Abstract</vt:lpstr>
      <vt:lpstr>Data Exploration</vt:lpstr>
      <vt:lpstr>Data Exploration</vt:lpstr>
      <vt:lpstr>Data Exploration</vt:lpstr>
      <vt:lpstr>Model Building And Evaluation</vt:lpstr>
      <vt:lpstr>Model Building And Evaluation</vt:lpstr>
      <vt:lpstr>Model Building And Evaluation</vt:lpstr>
      <vt:lpstr>Model Building And Evaluation</vt:lpstr>
      <vt:lpstr>Model Building And Evaluation</vt:lpstr>
      <vt:lpstr>Model Building And Evaluation</vt:lpstr>
      <vt:lpstr>Model Building And Evaluation</vt:lpstr>
      <vt:lpstr>Model Building And Evaluation</vt:lpstr>
      <vt:lpstr>Model Selection</vt:lpstr>
      <vt:lpstr>Model Selection</vt:lpstr>
      <vt:lpstr>Model Selection</vt:lpstr>
      <vt:lpstr>Inference about model parameters</vt:lpstr>
      <vt:lpstr>Inference about model parameters</vt:lpstr>
      <vt:lpstr>Model Performance </vt:lpstr>
      <vt:lpstr>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Heart Failure Survival</dc:title>
  <dc:creator>Gaurav Shetty</dc:creator>
  <cp:lastModifiedBy>Gaurav Shetty</cp:lastModifiedBy>
  <cp:revision>7</cp:revision>
  <dcterms:created xsi:type="dcterms:W3CDTF">2024-05-02T18:41:07Z</dcterms:created>
  <dcterms:modified xsi:type="dcterms:W3CDTF">2024-09-10T01:44:08Z</dcterms:modified>
</cp:coreProperties>
</file>