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753600" cy="7315200"/>
  <p:notesSz cx="6858000" cy="9144000"/>
  <p:embeddedFontLs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Canva Sans Bold" panose="020B0604020202020204" charset="0"/>
      <p:regular r:id="rId23"/>
    </p:embeddedFont>
    <p:embeddedFont>
      <p:font typeface="Canva Sans Bold Italics" panose="020B0604020202020204" charset="0"/>
      <p:regular r:id="rId24"/>
    </p:embeddedFont>
    <p:embeddedFont>
      <p:font typeface="Fredoka" panose="020B0604020202020204" charset="0"/>
      <p:regular r:id="rId25"/>
    </p:embeddedFont>
    <p:embeddedFont>
      <p:font typeface="Poppins" panose="020B0604020202020204" charset="0"/>
      <p:regular r:id="rId26"/>
    </p:embeddedFont>
    <p:embeddedFont>
      <p:font typeface="Poppi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4" d="100"/>
          <a:sy n="64" d="100"/>
        </p:scale>
        <p:origin x="14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6852775" y="3632530"/>
            <a:ext cx="5801649" cy="4163436"/>
          </a:xfrm>
          <a:custGeom>
            <a:avLst/>
            <a:gdLst/>
            <a:ahLst/>
            <a:cxnLst/>
            <a:rect l="l" t="t" r="r" b="b"/>
            <a:pathLst>
              <a:path w="5801649" h="4163436">
                <a:moveTo>
                  <a:pt x="0" y="0"/>
                </a:moveTo>
                <a:lnTo>
                  <a:pt x="5801650" y="0"/>
                </a:lnTo>
                <a:lnTo>
                  <a:pt x="5801650" y="4163436"/>
                </a:lnTo>
                <a:lnTo>
                  <a:pt x="0" y="4163436"/>
                </a:lnTo>
                <a:lnTo>
                  <a:pt x="0" y="0"/>
                </a:lnTo>
                <a:close/>
              </a:path>
            </a:pathLst>
          </a:custGeom>
          <a:blipFill>
            <a:blip r:embed="rId2">
              <a:extLst>
                <a:ext uri="{96DAC541-7B7A-43D3-8B79-37D633B846F1}">
                  <asvg:svgBlip xmlns:asvg="http://schemas.microsoft.com/office/drawing/2016/SVG/main" r:embed="rId3"/>
                </a:ext>
              </a:extLst>
            </a:blip>
            <a:stretch>
              <a:fillRect t="-49107"/>
            </a:stretch>
          </a:blipFill>
        </p:spPr>
      </p:sp>
      <p:sp>
        <p:nvSpPr>
          <p:cNvPr id="3" name="Freeform 3"/>
          <p:cNvSpPr/>
          <p:nvPr/>
        </p:nvSpPr>
        <p:spPr>
          <a:xfrm rot="5400000">
            <a:off x="1357913" y="4212052"/>
            <a:ext cx="7037773" cy="9950579"/>
          </a:xfrm>
          <a:custGeom>
            <a:avLst/>
            <a:gdLst/>
            <a:ahLst/>
            <a:cxnLst/>
            <a:rect l="l" t="t" r="r" b="b"/>
            <a:pathLst>
              <a:path w="7037773" h="9950579">
                <a:moveTo>
                  <a:pt x="0" y="0"/>
                </a:moveTo>
                <a:lnTo>
                  <a:pt x="7037774" y="0"/>
                </a:lnTo>
                <a:lnTo>
                  <a:pt x="7037774" y="9950580"/>
                </a:lnTo>
                <a:lnTo>
                  <a:pt x="0" y="99505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746579">
            <a:off x="7321026" y="622548"/>
            <a:ext cx="1636718" cy="1683001"/>
          </a:xfrm>
          <a:custGeom>
            <a:avLst/>
            <a:gdLst/>
            <a:ahLst/>
            <a:cxnLst/>
            <a:rect l="l" t="t" r="r" b="b"/>
            <a:pathLst>
              <a:path w="1636718" h="1683001">
                <a:moveTo>
                  <a:pt x="0" y="0"/>
                </a:moveTo>
                <a:lnTo>
                  <a:pt x="1636718" y="0"/>
                </a:lnTo>
                <a:lnTo>
                  <a:pt x="1636718" y="1683000"/>
                </a:lnTo>
                <a:lnTo>
                  <a:pt x="0" y="1683000"/>
                </a:lnTo>
                <a:lnTo>
                  <a:pt x="0" y="0"/>
                </a:lnTo>
                <a:close/>
              </a:path>
            </a:pathLst>
          </a:custGeom>
          <a:blipFill>
            <a:blip r:embed="rId6"/>
            <a:stretch>
              <a:fillRect/>
            </a:stretch>
          </a:blipFill>
        </p:spPr>
      </p:sp>
      <p:sp>
        <p:nvSpPr>
          <p:cNvPr id="5" name="Freeform 5"/>
          <p:cNvSpPr/>
          <p:nvPr/>
        </p:nvSpPr>
        <p:spPr>
          <a:xfrm rot="2962200">
            <a:off x="1716422" y="-2329863"/>
            <a:ext cx="3515247" cy="3761451"/>
          </a:xfrm>
          <a:custGeom>
            <a:avLst/>
            <a:gdLst/>
            <a:ahLst/>
            <a:cxnLst/>
            <a:rect l="l" t="t" r="r" b="b"/>
            <a:pathLst>
              <a:path w="3515247" h="3761451">
                <a:moveTo>
                  <a:pt x="0" y="0"/>
                </a:moveTo>
                <a:lnTo>
                  <a:pt x="3515247" y="0"/>
                </a:lnTo>
                <a:lnTo>
                  <a:pt x="3515247" y="3761451"/>
                </a:lnTo>
                <a:lnTo>
                  <a:pt x="0" y="37614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133360" y="568082"/>
            <a:ext cx="2266721" cy="1541370"/>
          </a:xfrm>
          <a:custGeom>
            <a:avLst/>
            <a:gdLst/>
            <a:ahLst/>
            <a:cxnLst/>
            <a:rect l="l" t="t" r="r" b="b"/>
            <a:pathLst>
              <a:path w="2266721" h="1541370">
                <a:moveTo>
                  <a:pt x="2266720" y="0"/>
                </a:moveTo>
                <a:lnTo>
                  <a:pt x="0" y="0"/>
                </a:lnTo>
                <a:lnTo>
                  <a:pt x="0" y="1541370"/>
                </a:lnTo>
                <a:lnTo>
                  <a:pt x="2266720" y="1541370"/>
                </a:lnTo>
                <a:lnTo>
                  <a:pt x="2266720" y="0"/>
                </a:lnTo>
                <a:close/>
              </a:path>
            </a:pathLst>
          </a:custGeom>
          <a:blipFill>
            <a:blip r:embed="rId7"/>
            <a:stretch>
              <a:fillRect/>
            </a:stretch>
          </a:blipFill>
        </p:spPr>
      </p:sp>
      <p:sp>
        <p:nvSpPr>
          <p:cNvPr id="7" name="Freeform 7"/>
          <p:cNvSpPr/>
          <p:nvPr/>
        </p:nvSpPr>
        <p:spPr>
          <a:xfrm rot="408638">
            <a:off x="3929180" y="-940679"/>
            <a:ext cx="2566963" cy="2090908"/>
          </a:xfrm>
          <a:custGeom>
            <a:avLst/>
            <a:gdLst/>
            <a:ahLst/>
            <a:cxnLst/>
            <a:rect l="l" t="t" r="r" b="b"/>
            <a:pathLst>
              <a:path w="2566963" h="2090908">
                <a:moveTo>
                  <a:pt x="0" y="0"/>
                </a:moveTo>
                <a:lnTo>
                  <a:pt x="2566963" y="0"/>
                </a:lnTo>
                <a:lnTo>
                  <a:pt x="2566963" y="2090908"/>
                </a:lnTo>
                <a:lnTo>
                  <a:pt x="0" y="209090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652993" y="2735482"/>
            <a:ext cx="8447614" cy="1113605"/>
          </a:xfrm>
          <a:prstGeom prst="rect">
            <a:avLst/>
          </a:prstGeom>
        </p:spPr>
        <p:txBody>
          <a:bodyPr lIns="0" tIns="0" rIns="0" bIns="0" rtlCol="0" anchor="t">
            <a:spAutoFit/>
          </a:bodyPr>
          <a:lstStyle/>
          <a:p>
            <a:pPr algn="ctr">
              <a:lnSpc>
                <a:spcPts val="8381"/>
              </a:lnSpc>
            </a:pPr>
            <a:r>
              <a:rPr lang="en-US" sz="8640">
                <a:solidFill>
                  <a:srgbClr val="CB6963"/>
                </a:solidFill>
                <a:latin typeface="Fredoka"/>
                <a:ea typeface="Fredoka"/>
                <a:cs typeface="Fredoka"/>
                <a:sym typeface="Fredoka"/>
              </a:rPr>
              <a:t>PETPALACE</a:t>
            </a:r>
          </a:p>
        </p:txBody>
      </p:sp>
      <p:sp>
        <p:nvSpPr>
          <p:cNvPr id="9" name="TextBox 9"/>
          <p:cNvSpPr txBox="1"/>
          <p:nvPr/>
        </p:nvSpPr>
        <p:spPr>
          <a:xfrm>
            <a:off x="2468263" y="3994912"/>
            <a:ext cx="4817075" cy="889000"/>
          </a:xfrm>
          <a:prstGeom prst="rect">
            <a:avLst/>
          </a:prstGeom>
        </p:spPr>
        <p:txBody>
          <a:bodyPr lIns="0" tIns="0" rIns="0" bIns="0" rtlCol="0" anchor="t">
            <a:spAutoFit/>
          </a:bodyPr>
          <a:lstStyle/>
          <a:p>
            <a:pPr algn="ctr">
              <a:lnSpc>
                <a:spcPts val="3500"/>
              </a:lnSpc>
            </a:pPr>
            <a:r>
              <a:rPr lang="en-US" sz="2500">
                <a:solidFill>
                  <a:srgbClr val="C68884"/>
                </a:solidFill>
                <a:latin typeface="Poppins"/>
                <a:ea typeface="Poppins"/>
                <a:cs typeface="Poppins"/>
                <a:sym typeface="Poppins"/>
              </a:rPr>
              <a:t>Your One Stop Destination for buying and selling pets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5629808" y="-71263"/>
            <a:ext cx="5274646" cy="7457726"/>
          </a:xfrm>
          <a:custGeom>
            <a:avLst/>
            <a:gdLst/>
            <a:ahLst/>
            <a:cxnLst/>
            <a:rect l="l" t="t" r="r" b="b"/>
            <a:pathLst>
              <a:path w="5274646" h="7457726">
                <a:moveTo>
                  <a:pt x="0" y="0"/>
                </a:moveTo>
                <a:lnTo>
                  <a:pt x="5274646" y="0"/>
                </a:lnTo>
                <a:lnTo>
                  <a:pt x="5274646" y="7457726"/>
                </a:lnTo>
                <a:lnTo>
                  <a:pt x="0" y="74577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49924" y="2588118"/>
            <a:ext cx="4272973" cy="1335680"/>
          </a:xfrm>
          <a:prstGeom prst="rect">
            <a:avLst/>
          </a:prstGeom>
        </p:spPr>
        <p:txBody>
          <a:bodyPr lIns="0" tIns="0" rIns="0" bIns="0" rtlCol="0" anchor="t">
            <a:spAutoFit/>
          </a:bodyPr>
          <a:lstStyle/>
          <a:p>
            <a:pPr algn="l">
              <a:lnSpc>
                <a:spcPts val="5133"/>
              </a:lnSpc>
            </a:pPr>
            <a:r>
              <a:rPr lang="en-US" sz="5292">
                <a:solidFill>
                  <a:srgbClr val="CB6963"/>
                </a:solidFill>
                <a:latin typeface="Fredoka"/>
                <a:ea typeface="Fredoka"/>
                <a:cs typeface="Fredoka"/>
                <a:sym typeface="Fredoka"/>
              </a:rPr>
              <a:t>BUYER</a:t>
            </a:r>
          </a:p>
          <a:p>
            <a:pPr algn="l">
              <a:lnSpc>
                <a:spcPts val="5133"/>
              </a:lnSpc>
            </a:pPr>
            <a:r>
              <a:rPr lang="en-US" sz="5292">
                <a:solidFill>
                  <a:srgbClr val="CB6963"/>
                </a:solidFill>
                <a:latin typeface="Fredoka"/>
                <a:ea typeface="Fredoka"/>
                <a:cs typeface="Fredoka"/>
                <a:sym typeface="Fredoka"/>
              </a:rPr>
              <a:t>INTERFACE</a:t>
            </a:r>
          </a:p>
        </p:txBody>
      </p:sp>
      <p:sp>
        <p:nvSpPr>
          <p:cNvPr id="4" name="Freeform 4"/>
          <p:cNvSpPr/>
          <p:nvPr/>
        </p:nvSpPr>
        <p:spPr>
          <a:xfrm>
            <a:off x="2492046" y="-622267"/>
            <a:ext cx="1854659" cy="1510704"/>
          </a:xfrm>
          <a:custGeom>
            <a:avLst/>
            <a:gdLst/>
            <a:ahLst/>
            <a:cxnLst/>
            <a:rect l="l" t="t" r="r" b="b"/>
            <a:pathLst>
              <a:path w="1854659" h="1510704">
                <a:moveTo>
                  <a:pt x="0" y="0"/>
                </a:moveTo>
                <a:lnTo>
                  <a:pt x="1854660" y="0"/>
                </a:lnTo>
                <a:lnTo>
                  <a:pt x="1854660" y="1510704"/>
                </a:lnTo>
                <a:lnTo>
                  <a:pt x="0" y="1510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613236" y="487586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Find the Pet Clinic</a:t>
            </a:r>
          </a:p>
        </p:txBody>
      </p:sp>
      <p:sp>
        <p:nvSpPr>
          <p:cNvPr id="6" name="TextBox 6"/>
          <p:cNvSpPr txBox="1"/>
          <p:nvPr/>
        </p:nvSpPr>
        <p:spPr>
          <a:xfrm>
            <a:off x="6613236" y="288732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Pet Match</a:t>
            </a:r>
          </a:p>
        </p:txBody>
      </p:sp>
      <p:sp>
        <p:nvSpPr>
          <p:cNvPr id="7" name="TextBox 7"/>
          <p:cNvSpPr txBox="1"/>
          <p:nvPr/>
        </p:nvSpPr>
        <p:spPr>
          <a:xfrm>
            <a:off x="6613236" y="897458"/>
            <a:ext cx="2326186" cy="6132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Creating and Managing Account</a:t>
            </a:r>
          </a:p>
        </p:txBody>
      </p:sp>
      <p:sp>
        <p:nvSpPr>
          <p:cNvPr id="8" name="TextBox 8"/>
          <p:cNvSpPr txBox="1"/>
          <p:nvPr/>
        </p:nvSpPr>
        <p:spPr>
          <a:xfrm>
            <a:off x="6613236" y="388159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Purchase the Pet</a:t>
            </a:r>
          </a:p>
        </p:txBody>
      </p:sp>
      <p:sp>
        <p:nvSpPr>
          <p:cNvPr id="9" name="TextBox 9"/>
          <p:cNvSpPr txBox="1"/>
          <p:nvPr/>
        </p:nvSpPr>
        <p:spPr>
          <a:xfrm>
            <a:off x="6613236" y="1892394"/>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Buyer Login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2492046" y="-622267"/>
            <a:ext cx="1854659" cy="1510704"/>
          </a:xfrm>
          <a:custGeom>
            <a:avLst/>
            <a:gdLst/>
            <a:ahLst/>
            <a:cxnLst/>
            <a:rect l="l" t="t" r="r" b="b"/>
            <a:pathLst>
              <a:path w="1854659" h="1510704">
                <a:moveTo>
                  <a:pt x="0" y="0"/>
                </a:moveTo>
                <a:lnTo>
                  <a:pt x="1854660" y="0"/>
                </a:lnTo>
                <a:lnTo>
                  <a:pt x="1854660" y="1510704"/>
                </a:lnTo>
                <a:lnTo>
                  <a:pt x="0" y="15107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25995" y="1474287"/>
            <a:ext cx="7311135" cy="5431564"/>
          </a:xfrm>
          <a:custGeom>
            <a:avLst/>
            <a:gdLst/>
            <a:ahLst/>
            <a:cxnLst/>
            <a:rect l="l" t="t" r="r" b="b"/>
            <a:pathLst>
              <a:path w="7311135" h="5431564">
                <a:moveTo>
                  <a:pt x="0" y="0"/>
                </a:moveTo>
                <a:lnTo>
                  <a:pt x="7311135" y="0"/>
                </a:lnTo>
                <a:lnTo>
                  <a:pt x="7311135" y="5431564"/>
                </a:lnTo>
                <a:lnTo>
                  <a:pt x="0" y="5431564"/>
                </a:lnTo>
                <a:lnTo>
                  <a:pt x="0" y="0"/>
                </a:lnTo>
                <a:close/>
              </a:path>
            </a:pathLst>
          </a:custGeom>
          <a:blipFill>
            <a:blip r:embed="rId4"/>
            <a:stretch>
              <a:fillRect/>
            </a:stretch>
          </a:blipFill>
        </p:spPr>
      </p:sp>
      <p:sp>
        <p:nvSpPr>
          <p:cNvPr id="4" name="TextBox 4"/>
          <p:cNvSpPr txBox="1"/>
          <p:nvPr/>
        </p:nvSpPr>
        <p:spPr>
          <a:xfrm>
            <a:off x="6613236" y="487586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Find the Pet Clinic</a:t>
            </a:r>
          </a:p>
        </p:txBody>
      </p:sp>
      <p:sp>
        <p:nvSpPr>
          <p:cNvPr id="5" name="TextBox 5"/>
          <p:cNvSpPr txBox="1"/>
          <p:nvPr/>
        </p:nvSpPr>
        <p:spPr>
          <a:xfrm>
            <a:off x="6613236" y="288732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Pet Match</a:t>
            </a:r>
          </a:p>
        </p:txBody>
      </p:sp>
      <p:sp>
        <p:nvSpPr>
          <p:cNvPr id="6" name="TextBox 6"/>
          <p:cNvSpPr txBox="1"/>
          <p:nvPr/>
        </p:nvSpPr>
        <p:spPr>
          <a:xfrm>
            <a:off x="6613236" y="897458"/>
            <a:ext cx="2326186" cy="6132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Creating and Managing Account</a:t>
            </a:r>
          </a:p>
        </p:txBody>
      </p:sp>
      <p:sp>
        <p:nvSpPr>
          <p:cNvPr id="7" name="TextBox 7"/>
          <p:cNvSpPr txBox="1"/>
          <p:nvPr/>
        </p:nvSpPr>
        <p:spPr>
          <a:xfrm>
            <a:off x="6613236" y="388159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Purchase the Pet</a:t>
            </a:r>
          </a:p>
        </p:txBody>
      </p:sp>
      <p:sp>
        <p:nvSpPr>
          <p:cNvPr id="8" name="TextBox 8"/>
          <p:cNvSpPr txBox="1"/>
          <p:nvPr/>
        </p:nvSpPr>
        <p:spPr>
          <a:xfrm>
            <a:off x="6613236" y="1892394"/>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Buyer Login</a:t>
            </a:r>
          </a:p>
        </p:txBody>
      </p:sp>
      <p:sp>
        <p:nvSpPr>
          <p:cNvPr id="9" name="TextBox 9"/>
          <p:cNvSpPr txBox="1"/>
          <p:nvPr/>
        </p:nvSpPr>
        <p:spPr>
          <a:xfrm>
            <a:off x="4872038" y="3479553"/>
            <a:ext cx="9525" cy="308470"/>
          </a:xfrm>
          <a:prstGeom prst="rect">
            <a:avLst/>
          </a:prstGeom>
        </p:spPr>
        <p:txBody>
          <a:bodyPr lIns="0" tIns="0" rIns="0" bIns="0" rtlCol="0" anchor="t">
            <a:spAutoFit/>
          </a:bodyPr>
          <a:lstStyle/>
          <a:p>
            <a:pPr algn="ctr">
              <a:lnSpc>
                <a:spcPts val="2422"/>
              </a:lnSpc>
              <a:spcBef>
                <a:spcPct val="0"/>
              </a:spcBef>
            </a:pPr>
            <a:endParaRPr/>
          </a:p>
        </p:txBody>
      </p:sp>
      <p:sp>
        <p:nvSpPr>
          <p:cNvPr id="10" name="TextBox 10"/>
          <p:cNvSpPr txBox="1"/>
          <p:nvPr/>
        </p:nvSpPr>
        <p:spPr>
          <a:xfrm>
            <a:off x="2730738" y="177461"/>
            <a:ext cx="4282599" cy="953594"/>
          </a:xfrm>
          <a:prstGeom prst="rect">
            <a:avLst/>
          </a:prstGeom>
        </p:spPr>
        <p:txBody>
          <a:bodyPr lIns="0" tIns="0" rIns="0" bIns="0" rtlCol="0" anchor="t">
            <a:spAutoFit/>
          </a:bodyPr>
          <a:lstStyle/>
          <a:p>
            <a:pPr algn="ctr">
              <a:lnSpc>
                <a:spcPts val="8400"/>
              </a:lnSpc>
            </a:pPr>
            <a:r>
              <a:rPr lang="en-US" sz="4400" dirty="0">
                <a:solidFill>
                  <a:srgbClr val="000000"/>
                </a:solidFill>
                <a:latin typeface="Canva Sans Bold"/>
                <a:ea typeface="Canva Sans Bold"/>
                <a:cs typeface="Canva Sans Bold"/>
                <a:sym typeface="Canva Sans Bold"/>
              </a:rPr>
              <a:t>ER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grpSp>
        <p:nvGrpSpPr>
          <p:cNvPr id="2" name="Group 2"/>
          <p:cNvGrpSpPr/>
          <p:nvPr/>
        </p:nvGrpSpPr>
        <p:grpSpPr>
          <a:xfrm>
            <a:off x="179070" y="182880"/>
            <a:ext cx="3318510" cy="1097280"/>
            <a:chOff x="0" y="0"/>
            <a:chExt cx="1229078" cy="406400"/>
          </a:xfrm>
        </p:grpSpPr>
        <p:sp>
          <p:nvSpPr>
            <p:cNvPr id="3" name="Freeform 3"/>
            <p:cNvSpPr/>
            <p:nvPr/>
          </p:nvSpPr>
          <p:spPr>
            <a:xfrm>
              <a:off x="0" y="0"/>
              <a:ext cx="1229078" cy="406400"/>
            </a:xfrm>
            <a:custGeom>
              <a:avLst/>
              <a:gdLst/>
              <a:ahLst/>
              <a:cxnLst/>
              <a:rect l="l" t="t" r="r" b="b"/>
              <a:pathLst>
                <a:path w="1229078" h="406400">
                  <a:moveTo>
                    <a:pt x="1025878" y="0"/>
                  </a:moveTo>
                  <a:cubicBezTo>
                    <a:pt x="1138102" y="0"/>
                    <a:pt x="1229078" y="90976"/>
                    <a:pt x="1229078" y="203200"/>
                  </a:cubicBezTo>
                  <a:cubicBezTo>
                    <a:pt x="1229078" y="315424"/>
                    <a:pt x="1138102" y="406400"/>
                    <a:pt x="1025878" y="406400"/>
                  </a:cubicBezTo>
                  <a:lnTo>
                    <a:pt x="203200" y="406400"/>
                  </a:lnTo>
                  <a:cubicBezTo>
                    <a:pt x="90976" y="406400"/>
                    <a:pt x="0" y="315424"/>
                    <a:pt x="0" y="203200"/>
                  </a:cubicBezTo>
                  <a:cubicBezTo>
                    <a:pt x="0" y="90976"/>
                    <a:pt x="90976" y="0"/>
                    <a:pt x="203200" y="0"/>
                  </a:cubicBezTo>
                  <a:close/>
                </a:path>
              </a:pathLst>
            </a:custGeom>
            <a:solidFill>
              <a:srgbClr val="C68884"/>
            </a:solidFill>
          </p:spPr>
        </p:sp>
        <p:sp>
          <p:nvSpPr>
            <p:cNvPr id="4" name="TextBox 4"/>
            <p:cNvSpPr txBox="1"/>
            <p:nvPr/>
          </p:nvSpPr>
          <p:spPr>
            <a:xfrm>
              <a:off x="0" y="-57150"/>
              <a:ext cx="1229078" cy="463550"/>
            </a:xfrm>
            <a:prstGeom prst="rect">
              <a:avLst/>
            </a:prstGeom>
          </p:spPr>
          <p:txBody>
            <a:bodyPr lIns="50800" tIns="50800" rIns="50800" bIns="50800" rtlCol="0" anchor="ctr"/>
            <a:lstStyle/>
            <a:p>
              <a:pPr algn="ctr">
                <a:lnSpc>
                  <a:spcPts val="2842"/>
                </a:lnSpc>
              </a:pPr>
              <a:r>
                <a:rPr lang="en-US" sz="2030">
                  <a:solidFill>
                    <a:srgbClr val="000000"/>
                  </a:solidFill>
                  <a:latin typeface="Poppins Bold"/>
                  <a:ea typeface="Poppins Bold"/>
                  <a:cs typeface="Poppins Bold"/>
                  <a:sym typeface="Poppins Bold"/>
                </a:rPr>
                <a:t>System Architecture</a:t>
              </a:r>
            </a:p>
          </p:txBody>
        </p:sp>
      </p:grpSp>
      <p:sp>
        <p:nvSpPr>
          <p:cNvPr id="5" name="TextBox 5"/>
          <p:cNvSpPr txBox="1"/>
          <p:nvPr/>
        </p:nvSpPr>
        <p:spPr>
          <a:xfrm>
            <a:off x="91440" y="1450658"/>
            <a:ext cx="9662160" cy="5547359"/>
          </a:xfrm>
          <a:prstGeom prst="rect">
            <a:avLst/>
          </a:prstGeom>
        </p:spPr>
        <p:txBody>
          <a:bodyPr lIns="0" tIns="0" rIns="0" bIns="0" rtlCol="0" anchor="t">
            <a:spAutoFit/>
          </a:bodyPr>
          <a:lstStyle/>
          <a:p>
            <a:pPr algn="just">
              <a:lnSpc>
                <a:spcPts val="3080"/>
              </a:lnSpc>
            </a:pPr>
            <a:r>
              <a:rPr lang="en-US" sz="2200">
                <a:solidFill>
                  <a:srgbClr val="000000"/>
                </a:solidFill>
                <a:latin typeface="Canva Sans Bold"/>
                <a:ea typeface="Canva Sans Bold"/>
                <a:cs typeface="Canva Sans Bold"/>
                <a:sym typeface="Canva Sans Bold"/>
              </a:rPr>
              <a:t>•Frontend (User Interface):</a:t>
            </a:r>
          </a:p>
          <a:p>
            <a:pPr algn="just">
              <a:lnSpc>
                <a:spcPts val="3080"/>
              </a:lnSpc>
            </a:pPr>
            <a:endParaRPr lang="en-US" sz="2200">
              <a:solidFill>
                <a:srgbClr val="000000"/>
              </a:solidFill>
              <a:latin typeface="Canva Sans Bold"/>
              <a:ea typeface="Canva Sans Bold"/>
              <a:cs typeface="Canva Sans Bold"/>
              <a:sym typeface="Canva Sans Bold"/>
            </a:endParaRPr>
          </a:p>
          <a:p>
            <a:pPr algn="just">
              <a:lnSpc>
                <a:spcPts val="3080"/>
              </a:lnSpc>
            </a:pPr>
            <a:r>
              <a:rPr lang="en-US" sz="2200">
                <a:solidFill>
                  <a:srgbClr val="000000"/>
                </a:solidFill>
                <a:latin typeface="Canva Sans Bold"/>
                <a:ea typeface="Canva Sans Bold"/>
                <a:cs typeface="Canva Sans Bold"/>
                <a:sym typeface="Canva Sans Bold"/>
              </a:rPr>
              <a:t>•React.js: The frontend is built using React.js, providing a responsive and user-friendly interface for both Seller and Buyer. It allows users to interact with the platform, view product listings, manage accounts, and perform transactions.</a:t>
            </a:r>
          </a:p>
          <a:p>
            <a:pPr algn="just">
              <a:lnSpc>
                <a:spcPts val="2800"/>
              </a:lnSpc>
            </a:pPr>
            <a:endParaRPr lang="en-US" sz="2200">
              <a:solidFill>
                <a:srgbClr val="000000"/>
              </a:solidFill>
              <a:latin typeface="Canva Sans Bold"/>
              <a:ea typeface="Canva Sans Bold"/>
              <a:cs typeface="Canva Sans Bold"/>
              <a:sym typeface="Canva Sans Bold"/>
            </a:endParaRPr>
          </a:p>
          <a:p>
            <a:pPr algn="just">
              <a:lnSpc>
                <a:spcPts val="3220"/>
              </a:lnSpc>
            </a:pPr>
            <a:r>
              <a:rPr lang="en-US" sz="2300">
                <a:solidFill>
                  <a:srgbClr val="000000"/>
                </a:solidFill>
                <a:latin typeface="Canva Sans Bold"/>
                <a:ea typeface="Canva Sans Bold"/>
                <a:cs typeface="Canva Sans Bold"/>
                <a:sym typeface="Canva Sans Bold"/>
              </a:rPr>
              <a:t>•User Roles:</a:t>
            </a:r>
          </a:p>
          <a:p>
            <a:pPr algn="just">
              <a:lnSpc>
                <a:spcPts val="2800"/>
              </a:lnSpc>
            </a:pPr>
            <a:endParaRPr lang="en-US" sz="2300">
              <a:solidFill>
                <a:srgbClr val="000000"/>
              </a:solidFill>
              <a:latin typeface="Canva Sans Bold"/>
              <a:ea typeface="Canva Sans Bold"/>
              <a:cs typeface="Canva Sans Bold"/>
              <a:sym typeface="Canva Sans Bold"/>
            </a:endParaRPr>
          </a:p>
          <a:p>
            <a:pPr algn="just">
              <a:lnSpc>
                <a:spcPts val="2800"/>
              </a:lnSpc>
            </a:pPr>
            <a:r>
              <a:rPr lang="en-US" sz="2000">
                <a:solidFill>
                  <a:srgbClr val="000000"/>
                </a:solidFill>
                <a:latin typeface="Canva Sans Bold"/>
                <a:ea typeface="Canva Sans Bold"/>
                <a:cs typeface="Canva Sans Bold"/>
                <a:sym typeface="Canva Sans Bold"/>
              </a:rPr>
              <a:t>•</a:t>
            </a:r>
            <a:r>
              <a:rPr lang="en-US" sz="2000">
                <a:solidFill>
                  <a:srgbClr val="000000"/>
                </a:solidFill>
                <a:latin typeface="Canva Sans Bold Italics"/>
                <a:ea typeface="Canva Sans Bold Italics"/>
                <a:cs typeface="Canva Sans Bold Italics"/>
                <a:sym typeface="Canva Sans Bold Italics"/>
              </a:rPr>
              <a:t>Buyer Dashboard</a:t>
            </a:r>
            <a:r>
              <a:rPr lang="en-US" sz="2000">
                <a:solidFill>
                  <a:srgbClr val="000000"/>
                </a:solidFill>
                <a:latin typeface="Canva Sans Bold"/>
                <a:ea typeface="Canva Sans Bold"/>
                <a:cs typeface="Canva Sans Bold"/>
                <a:sym typeface="Canva Sans Bold"/>
              </a:rPr>
              <a:t>: Interface for Buyer to list products, view prices, Browse Product and manage transactions.</a:t>
            </a:r>
          </a:p>
          <a:p>
            <a:pPr algn="just">
              <a:lnSpc>
                <a:spcPts val="2800"/>
              </a:lnSpc>
            </a:pPr>
            <a:endParaRPr lang="en-US" sz="2000">
              <a:solidFill>
                <a:srgbClr val="000000"/>
              </a:solidFill>
              <a:latin typeface="Canva Sans Bold"/>
              <a:ea typeface="Canva Sans Bold"/>
              <a:cs typeface="Canva Sans Bold"/>
              <a:sym typeface="Canva Sans Bold"/>
            </a:endParaRPr>
          </a:p>
          <a:p>
            <a:pPr algn="just">
              <a:lnSpc>
                <a:spcPts val="2800"/>
              </a:lnSpc>
            </a:pPr>
            <a:r>
              <a:rPr lang="en-US" sz="2000">
                <a:solidFill>
                  <a:srgbClr val="000000"/>
                </a:solidFill>
                <a:latin typeface="Canva Sans Bold"/>
                <a:ea typeface="Canva Sans Bold"/>
                <a:cs typeface="Canva Sans Bold"/>
                <a:sym typeface="Canva Sans Bold"/>
              </a:rPr>
              <a:t>•</a:t>
            </a:r>
            <a:r>
              <a:rPr lang="en-US" sz="2000">
                <a:solidFill>
                  <a:srgbClr val="000000"/>
                </a:solidFill>
                <a:latin typeface="Canva Sans Bold Italics"/>
                <a:ea typeface="Canva Sans Bold Italics"/>
                <a:cs typeface="Canva Sans Bold Italics"/>
                <a:sym typeface="Canva Sans Bold Italics"/>
              </a:rPr>
              <a:t>Seller Dashboard</a:t>
            </a:r>
            <a:r>
              <a:rPr lang="en-US" sz="2000">
                <a:solidFill>
                  <a:srgbClr val="000000"/>
                </a:solidFill>
                <a:latin typeface="Canva Sans Bold"/>
                <a:ea typeface="Canva Sans Bold"/>
                <a:cs typeface="Canva Sans Bold"/>
                <a:sym typeface="Canva Sans Bold"/>
              </a:rPr>
              <a:t>: Interface for wholesalers to Add products, Update Product , and manage orders.</a:t>
            </a:r>
          </a:p>
          <a:p>
            <a:pPr algn="just">
              <a:lnSpc>
                <a:spcPts val="2800"/>
              </a:lnSpc>
              <a:spcBef>
                <a:spcPct val="0"/>
              </a:spcBef>
            </a:pPr>
            <a:endParaRPr lang="en-US" sz="2000">
              <a:solidFill>
                <a:srgbClr val="000000"/>
              </a:solidFill>
              <a:latin typeface="Canva Sans Bold"/>
              <a:ea typeface="Canva Sans Bold"/>
              <a:cs typeface="Canva Sans Bold"/>
              <a:sym typeface="Canva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grpSp>
        <p:nvGrpSpPr>
          <p:cNvPr id="2" name="Group 2"/>
          <p:cNvGrpSpPr/>
          <p:nvPr/>
        </p:nvGrpSpPr>
        <p:grpSpPr>
          <a:xfrm>
            <a:off x="179070" y="182880"/>
            <a:ext cx="3318510" cy="1097280"/>
            <a:chOff x="0" y="0"/>
            <a:chExt cx="1229078" cy="406400"/>
          </a:xfrm>
        </p:grpSpPr>
        <p:sp>
          <p:nvSpPr>
            <p:cNvPr id="3" name="Freeform 3"/>
            <p:cNvSpPr/>
            <p:nvPr/>
          </p:nvSpPr>
          <p:spPr>
            <a:xfrm>
              <a:off x="0" y="0"/>
              <a:ext cx="1229078" cy="406400"/>
            </a:xfrm>
            <a:custGeom>
              <a:avLst/>
              <a:gdLst/>
              <a:ahLst/>
              <a:cxnLst/>
              <a:rect l="l" t="t" r="r" b="b"/>
              <a:pathLst>
                <a:path w="1229078" h="406400">
                  <a:moveTo>
                    <a:pt x="1025878" y="0"/>
                  </a:moveTo>
                  <a:cubicBezTo>
                    <a:pt x="1138102" y="0"/>
                    <a:pt x="1229078" y="90976"/>
                    <a:pt x="1229078" y="203200"/>
                  </a:cubicBezTo>
                  <a:cubicBezTo>
                    <a:pt x="1229078" y="315424"/>
                    <a:pt x="1138102" y="406400"/>
                    <a:pt x="1025878" y="406400"/>
                  </a:cubicBezTo>
                  <a:lnTo>
                    <a:pt x="203200" y="406400"/>
                  </a:lnTo>
                  <a:cubicBezTo>
                    <a:pt x="90976" y="406400"/>
                    <a:pt x="0" y="315424"/>
                    <a:pt x="0" y="203200"/>
                  </a:cubicBezTo>
                  <a:cubicBezTo>
                    <a:pt x="0" y="90976"/>
                    <a:pt x="90976" y="0"/>
                    <a:pt x="203200" y="0"/>
                  </a:cubicBezTo>
                  <a:close/>
                </a:path>
              </a:pathLst>
            </a:custGeom>
            <a:solidFill>
              <a:srgbClr val="C68884"/>
            </a:solidFill>
          </p:spPr>
        </p:sp>
        <p:sp>
          <p:nvSpPr>
            <p:cNvPr id="4" name="TextBox 4"/>
            <p:cNvSpPr txBox="1"/>
            <p:nvPr/>
          </p:nvSpPr>
          <p:spPr>
            <a:xfrm>
              <a:off x="0" y="-57150"/>
              <a:ext cx="1229078" cy="463550"/>
            </a:xfrm>
            <a:prstGeom prst="rect">
              <a:avLst/>
            </a:prstGeom>
          </p:spPr>
          <p:txBody>
            <a:bodyPr lIns="50800" tIns="50800" rIns="50800" bIns="50800" rtlCol="0" anchor="ctr"/>
            <a:lstStyle/>
            <a:p>
              <a:pPr algn="ctr">
                <a:lnSpc>
                  <a:spcPts val="2842"/>
                </a:lnSpc>
              </a:pPr>
              <a:r>
                <a:rPr lang="en-US" sz="2030">
                  <a:solidFill>
                    <a:srgbClr val="000000"/>
                  </a:solidFill>
                  <a:latin typeface="Poppins Bold"/>
                  <a:ea typeface="Poppins Bold"/>
                  <a:cs typeface="Poppins Bold"/>
                  <a:sym typeface="Poppins Bold"/>
                </a:rPr>
                <a:t>System Architecture</a:t>
              </a:r>
            </a:p>
          </p:txBody>
        </p:sp>
      </p:grpSp>
      <p:sp>
        <p:nvSpPr>
          <p:cNvPr id="5" name="TextBox 5"/>
          <p:cNvSpPr txBox="1"/>
          <p:nvPr/>
        </p:nvSpPr>
        <p:spPr>
          <a:xfrm>
            <a:off x="91440" y="1441133"/>
            <a:ext cx="9662160" cy="6612890"/>
          </a:xfrm>
          <a:prstGeom prst="rect">
            <a:avLst/>
          </a:prstGeom>
        </p:spPr>
        <p:txBody>
          <a:bodyPr lIns="0" tIns="0" rIns="0" bIns="0" rtlCol="0" anchor="t">
            <a:spAutoFit/>
          </a:bodyPr>
          <a:lstStyle/>
          <a:p>
            <a:pPr algn="just">
              <a:lnSpc>
                <a:spcPts val="3220"/>
              </a:lnSpc>
            </a:pPr>
            <a:r>
              <a:rPr lang="en-US" sz="2300">
                <a:solidFill>
                  <a:srgbClr val="000000"/>
                </a:solidFill>
                <a:latin typeface="Canva Sans Bold"/>
                <a:ea typeface="Canva Sans Bold"/>
                <a:cs typeface="Canva Sans Bold"/>
                <a:sym typeface="Canva Sans Bold"/>
              </a:rPr>
              <a:t>•</a:t>
            </a:r>
            <a:r>
              <a:rPr lang="en-US" sz="2300">
                <a:solidFill>
                  <a:srgbClr val="000000"/>
                </a:solidFill>
                <a:latin typeface="Canva Sans Bold Italics"/>
                <a:ea typeface="Canva Sans Bold Italics"/>
                <a:cs typeface="Canva Sans Bold Italics"/>
                <a:sym typeface="Canva Sans Bold Italics"/>
              </a:rPr>
              <a:t>Backend</a:t>
            </a:r>
            <a:r>
              <a:rPr lang="en-US" sz="2300">
                <a:solidFill>
                  <a:srgbClr val="000000"/>
                </a:solidFill>
                <a:latin typeface="Canva Sans Bold"/>
                <a:ea typeface="Canva Sans Bold"/>
                <a:cs typeface="Canva Sans Bold"/>
                <a:sym typeface="Canva Sans Bold"/>
              </a:rPr>
              <a:t>:</a:t>
            </a:r>
          </a:p>
          <a:p>
            <a:pPr algn="just">
              <a:lnSpc>
                <a:spcPts val="2940"/>
              </a:lnSpc>
            </a:pPr>
            <a:r>
              <a:rPr lang="en-US" sz="2100">
                <a:solidFill>
                  <a:srgbClr val="000000"/>
                </a:solidFill>
                <a:latin typeface="Canva Sans Bold"/>
                <a:ea typeface="Canva Sans Bold"/>
                <a:cs typeface="Canva Sans Bold"/>
                <a:sym typeface="Canva Sans Bold"/>
              </a:rPr>
              <a:t>•.NET Core: </a:t>
            </a:r>
            <a:r>
              <a:rPr lang="en-US" sz="2100">
                <a:solidFill>
                  <a:srgbClr val="000000"/>
                </a:solidFill>
                <a:latin typeface="Canva Sans"/>
                <a:ea typeface="Canva Sans"/>
                <a:cs typeface="Canva Sans"/>
                <a:sym typeface="Canva Sans"/>
              </a:rPr>
              <a:t>Handles user authentication and registration. It provides secure login functionality and manages user sessions.</a:t>
            </a:r>
          </a:p>
          <a:p>
            <a:pPr algn="just">
              <a:lnSpc>
                <a:spcPts val="2940"/>
              </a:lnSpc>
            </a:pPr>
            <a:endParaRPr lang="en-US" sz="2100">
              <a:solidFill>
                <a:srgbClr val="000000"/>
              </a:solidFill>
              <a:latin typeface="Canva Sans"/>
              <a:ea typeface="Canva Sans"/>
              <a:cs typeface="Canva Sans"/>
              <a:sym typeface="Canva Sans"/>
            </a:endParaRPr>
          </a:p>
          <a:p>
            <a:pPr algn="just">
              <a:lnSpc>
                <a:spcPts val="2800"/>
              </a:lnSpc>
            </a:pPr>
            <a:r>
              <a:rPr lang="en-US" sz="2000">
                <a:solidFill>
                  <a:srgbClr val="000000"/>
                </a:solidFill>
                <a:latin typeface="Canva Sans Bold"/>
                <a:ea typeface="Canva Sans Bold"/>
                <a:cs typeface="Canva Sans Bold"/>
                <a:sym typeface="Canva Sans Bold"/>
              </a:rPr>
              <a:t>•Spring Boot:</a:t>
            </a:r>
            <a:r>
              <a:rPr lang="en-US" sz="2000">
                <a:solidFill>
                  <a:srgbClr val="000000"/>
                </a:solidFill>
                <a:latin typeface="Canva Sans"/>
                <a:ea typeface="Canva Sans"/>
                <a:cs typeface="Canva Sans"/>
                <a:sym typeface="Canva Sans"/>
              </a:rPr>
              <a:t> Manages the core functionalities of buying and selling, including product management, order processing, and transaction handling.</a:t>
            </a:r>
          </a:p>
          <a:p>
            <a:pPr algn="just">
              <a:lnSpc>
                <a:spcPts val="2800"/>
              </a:lnSpc>
            </a:pPr>
            <a:endParaRPr lang="en-US" sz="2000">
              <a:solidFill>
                <a:srgbClr val="000000"/>
              </a:solidFill>
              <a:latin typeface="Canva Sans"/>
              <a:ea typeface="Canva Sans"/>
              <a:cs typeface="Canva Sans"/>
              <a:sym typeface="Canva Sans"/>
            </a:endParaRPr>
          </a:p>
          <a:p>
            <a:pPr algn="just">
              <a:lnSpc>
                <a:spcPts val="3080"/>
              </a:lnSpc>
            </a:pPr>
            <a:r>
              <a:rPr lang="en-US" sz="2200">
                <a:solidFill>
                  <a:srgbClr val="000000"/>
                </a:solidFill>
                <a:latin typeface="Canva Sans Bold"/>
                <a:ea typeface="Canva Sans Bold"/>
                <a:cs typeface="Canva Sans Bold"/>
                <a:sym typeface="Canva Sans Bold"/>
              </a:rPr>
              <a:t>•Database:</a:t>
            </a:r>
          </a:p>
          <a:p>
            <a:pPr algn="just">
              <a:lnSpc>
                <a:spcPts val="2940"/>
              </a:lnSpc>
            </a:pPr>
            <a:r>
              <a:rPr lang="en-US" sz="2100">
                <a:solidFill>
                  <a:srgbClr val="000000"/>
                </a:solidFill>
                <a:latin typeface="Canva Sans Bold"/>
                <a:ea typeface="Canva Sans Bold"/>
                <a:cs typeface="Canva Sans Bold"/>
                <a:sym typeface="Canva Sans Bold"/>
              </a:rPr>
              <a:t>•MySQL: </a:t>
            </a:r>
            <a:r>
              <a:rPr lang="en-US" sz="2100">
                <a:solidFill>
                  <a:srgbClr val="000000"/>
                </a:solidFill>
                <a:latin typeface="Canva Sans"/>
                <a:ea typeface="Canva Sans"/>
                <a:cs typeface="Canva Sans"/>
                <a:sym typeface="Canva Sans"/>
              </a:rPr>
              <a:t>A relational database stores user information, product listings, transaction histories, and other critical data. The database is structured to ensure efficient data retrieval and storage.</a:t>
            </a:r>
          </a:p>
          <a:p>
            <a:pPr algn="just">
              <a:lnSpc>
                <a:spcPts val="3080"/>
              </a:lnSpc>
            </a:pPr>
            <a:endParaRPr lang="en-US" sz="2100">
              <a:solidFill>
                <a:srgbClr val="000000"/>
              </a:solidFill>
              <a:latin typeface="Canva Sans"/>
              <a:ea typeface="Canva Sans"/>
              <a:cs typeface="Canva Sans"/>
              <a:sym typeface="Canva Sans"/>
            </a:endParaRPr>
          </a:p>
          <a:p>
            <a:pPr algn="just">
              <a:lnSpc>
                <a:spcPts val="3080"/>
              </a:lnSpc>
            </a:pPr>
            <a:r>
              <a:rPr lang="en-US" sz="2200">
                <a:solidFill>
                  <a:srgbClr val="000000"/>
                </a:solidFill>
                <a:latin typeface="Canva Sans Bold"/>
                <a:ea typeface="Canva Sans Bold"/>
                <a:cs typeface="Canva Sans Bold"/>
                <a:sym typeface="Canva Sans Bold"/>
              </a:rPr>
              <a:t>•APIs:</a:t>
            </a:r>
          </a:p>
          <a:p>
            <a:pPr algn="just">
              <a:lnSpc>
                <a:spcPts val="2800"/>
              </a:lnSpc>
            </a:pPr>
            <a:r>
              <a:rPr lang="en-US" sz="2000">
                <a:solidFill>
                  <a:srgbClr val="000000"/>
                </a:solidFill>
                <a:latin typeface="Canva Sans Bold"/>
                <a:ea typeface="Canva Sans Bold"/>
                <a:cs typeface="Canva Sans Bold"/>
                <a:sym typeface="Canva Sans Bold"/>
              </a:rPr>
              <a:t>•RESTful APIs: </a:t>
            </a:r>
            <a:r>
              <a:rPr lang="en-US" sz="2000">
                <a:solidFill>
                  <a:srgbClr val="000000"/>
                </a:solidFill>
                <a:latin typeface="Canva Sans"/>
                <a:ea typeface="Canva Sans"/>
                <a:cs typeface="Canva Sans"/>
                <a:sym typeface="Canva Sans"/>
              </a:rPr>
              <a:t>Enable communication between the frontend and backend. They handle requests for data retrieval, user actions, and other interactions between the different modules</a:t>
            </a:r>
            <a:r>
              <a:rPr lang="en-US" sz="2000">
                <a:solidFill>
                  <a:srgbClr val="000000"/>
                </a:solidFill>
                <a:latin typeface="Canva Sans Bold"/>
                <a:ea typeface="Canva Sans Bold"/>
                <a:cs typeface="Canva Sans Bold"/>
                <a:sym typeface="Canva Sans Bold"/>
              </a:rPr>
              <a:t>.</a:t>
            </a:r>
          </a:p>
          <a:p>
            <a:pPr algn="just">
              <a:lnSpc>
                <a:spcPts val="2800"/>
              </a:lnSpc>
            </a:pPr>
            <a:endParaRPr lang="en-US" sz="2000">
              <a:solidFill>
                <a:srgbClr val="000000"/>
              </a:solidFill>
              <a:latin typeface="Canva Sans Bold"/>
              <a:ea typeface="Canva Sans Bold"/>
              <a:cs typeface="Canva Sans Bold"/>
              <a:sym typeface="Canva Sans Bold"/>
            </a:endParaRPr>
          </a:p>
          <a:p>
            <a:pPr algn="just">
              <a:lnSpc>
                <a:spcPts val="2800"/>
              </a:lnSpc>
              <a:spcBef>
                <a:spcPct val="0"/>
              </a:spcBef>
            </a:pPr>
            <a:endParaRPr lang="en-US" sz="2000">
              <a:solidFill>
                <a:srgbClr val="000000"/>
              </a:solidFill>
              <a:latin typeface="Canva Sans Bold"/>
              <a:ea typeface="Canva Sans Bold"/>
              <a:cs typeface="Canva Sans Bold"/>
              <a:sym typeface="Canva San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1583766" y="167189"/>
            <a:ext cx="6586067" cy="7071811"/>
          </a:xfrm>
          <a:custGeom>
            <a:avLst/>
            <a:gdLst/>
            <a:ahLst/>
            <a:cxnLst/>
            <a:rect l="l" t="t" r="r" b="b"/>
            <a:pathLst>
              <a:path w="6586067" h="11499482">
                <a:moveTo>
                  <a:pt x="0" y="0"/>
                </a:moveTo>
                <a:lnTo>
                  <a:pt x="6586068" y="0"/>
                </a:lnTo>
                <a:lnTo>
                  <a:pt x="6586068" y="11499482"/>
                </a:lnTo>
                <a:lnTo>
                  <a:pt x="0" y="114994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057458" y="2661161"/>
            <a:ext cx="5638684" cy="4144515"/>
          </a:xfrm>
          <a:prstGeom prst="rect">
            <a:avLst/>
          </a:prstGeom>
        </p:spPr>
        <p:txBody>
          <a:bodyPr lIns="0" tIns="0" rIns="0" bIns="0" rtlCol="0" anchor="t">
            <a:spAutoFit/>
          </a:bodyPr>
          <a:lstStyle/>
          <a:p>
            <a:pPr algn="l">
              <a:lnSpc>
                <a:spcPts val="4176"/>
              </a:lnSpc>
            </a:pPr>
            <a:r>
              <a:rPr lang="en-US" sz="1800" dirty="0">
                <a:solidFill>
                  <a:srgbClr val="FFFFFF"/>
                </a:solidFill>
                <a:latin typeface="Poppins"/>
                <a:ea typeface="Poppins"/>
                <a:cs typeface="Poppins"/>
                <a:sym typeface="Poppins"/>
              </a:rPr>
              <a:t>The Online Pet Shop System provides a modern, user-friendly platform that addresses the diverse needs of pet owners by offering a wide range of products and services at their fingertips. By combining convenience, personalized recommendations, and accessibility to essential services, it eliminates the hassle of visiting multiple stores and service providers</a:t>
            </a:r>
          </a:p>
        </p:txBody>
      </p:sp>
      <p:sp>
        <p:nvSpPr>
          <p:cNvPr id="4" name="TextBox 4"/>
          <p:cNvSpPr txBox="1"/>
          <p:nvPr/>
        </p:nvSpPr>
        <p:spPr>
          <a:xfrm>
            <a:off x="1886939" y="1219200"/>
            <a:ext cx="5979719" cy="775261"/>
          </a:xfrm>
          <a:prstGeom prst="rect">
            <a:avLst/>
          </a:prstGeom>
        </p:spPr>
        <p:txBody>
          <a:bodyPr lIns="0" tIns="0" rIns="0" bIns="0" rtlCol="0" anchor="t">
            <a:spAutoFit/>
          </a:bodyPr>
          <a:lstStyle/>
          <a:p>
            <a:pPr algn="ctr">
              <a:lnSpc>
                <a:spcPts val="5820"/>
              </a:lnSpc>
            </a:pPr>
            <a:r>
              <a:rPr lang="en-US" sz="6000" dirty="0">
                <a:solidFill>
                  <a:srgbClr val="FFFFFF"/>
                </a:solidFill>
                <a:latin typeface="Fredoka"/>
                <a:ea typeface="Fredoka"/>
                <a:cs typeface="Fredoka"/>
                <a:sym typeface="Fredoka"/>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rot="5400000">
            <a:off x="1427572" y="4014438"/>
            <a:ext cx="6898455" cy="9753600"/>
          </a:xfrm>
          <a:custGeom>
            <a:avLst/>
            <a:gdLst/>
            <a:ahLst/>
            <a:cxnLst/>
            <a:rect l="l" t="t" r="r" b="b"/>
            <a:pathLst>
              <a:path w="6898455" h="9753600">
                <a:moveTo>
                  <a:pt x="0" y="0"/>
                </a:moveTo>
                <a:lnTo>
                  <a:pt x="6898456" y="0"/>
                </a:lnTo>
                <a:lnTo>
                  <a:pt x="6898456" y="9753600"/>
                </a:lnTo>
                <a:lnTo>
                  <a:pt x="0" y="9753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400397">
            <a:off x="-1670474" y="-2372475"/>
            <a:ext cx="5801649" cy="6207990"/>
          </a:xfrm>
          <a:custGeom>
            <a:avLst/>
            <a:gdLst/>
            <a:ahLst/>
            <a:cxnLst/>
            <a:rect l="l" t="t" r="r" b="b"/>
            <a:pathLst>
              <a:path w="5801649" h="6207990">
                <a:moveTo>
                  <a:pt x="0" y="0"/>
                </a:moveTo>
                <a:lnTo>
                  <a:pt x="5801649" y="0"/>
                </a:lnTo>
                <a:lnTo>
                  <a:pt x="5801649" y="6207990"/>
                </a:lnTo>
                <a:lnTo>
                  <a:pt x="0" y="62079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438411" y="283158"/>
            <a:ext cx="6876778" cy="775335"/>
          </a:xfrm>
          <a:prstGeom prst="rect">
            <a:avLst/>
          </a:prstGeom>
        </p:spPr>
        <p:txBody>
          <a:bodyPr lIns="0" tIns="0" rIns="0" bIns="0" rtlCol="0" anchor="t">
            <a:spAutoFit/>
          </a:bodyPr>
          <a:lstStyle/>
          <a:p>
            <a:pPr algn="ctr">
              <a:lnSpc>
                <a:spcPts val="5820"/>
              </a:lnSpc>
            </a:pPr>
            <a:r>
              <a:rPr lang="en-US" sz="6000">
                <a:solidFill>
                  <a:srgbClr val="CB6963"/>
                </a:solidFill>
                <a:latin typeface="Fredoka"/>
                <a:ea typeface="Fredoka"/>
                <a:cs typeface="Fredoka"/>
                <a:sym typeface="Fredoka"/>
              </a:rPr>
              <a:t>FUTURE SCOPE</a:t>
            </a:r>
          </a:p>
        </p:txBody>
      </p:sp>
      <p:sp>
        <p:nvSpPr>
          <p:cNvPr id="5" name="TextBox 5"/>
          <p:cNvSpPr txBox="1"/>
          <p:nvPr/>
        </p:nvSpPr>
        <p:spPr>
          <a:xfrm>
            <a:off x="1684778" y="1304290"/>
            <a:ext cx="6876778" cy="4668520"/>
          </a:xfrm>
          <a:prstGeom prst="rect">
            <a:avLst/>
          </a:prstGeom>
        </p:spPr>
        <p:txBody>
          <a:bodyPr lIns="0" tIns="0" rIns="0" bIns="0" rtlCol="0" anchor="t">
            <a:spAutoFit/>
          </a:bodyPr>
          <a:lstStyle/>
          <a:p>
            <a:pPr algn="ctr">
              <a:lnSpc>
                <a:spcPts val="3080"/>
              </a:lnSpc>
            </a:pPr>
            <a:r>
              <a:rPr lang="en-US" sz="2200">
                <a:solidFill>
                  <a:srgbClr val="CB6963"/>
                </a:solidFill>
                <a:latin typeface="Canva Sans Bold"/>
                <a:ea typeface="Canva Sans Bold"/>
                <a:cs typeface="Canva Sans Bold"/>
                <a:sym typeface="Canva Sans Bold"/>
              </a:rPr>
              <a:t>Pet Adoption: Include a section where users can         adopt pets from local shelters.</a:t>
            </a:r>
          </a:p>
          <a:p>
            <a:pPr algn="ctr">
              <a:lnSpc>
                <a:spcPts val="3080"/>
              </a:lnSpc>
            </a:pPr>
            <a:endParaRPr lang="en-US" sz="2200">
              <a:solidFill>
                <a:srgbClr val="CB6963"/>
              </a:solidFill>
              <a:latin typeface="Canva Sans Bold"/>
              <a:ea typeface="Canva Sans Bold"/>
              <a:cs typeface="Canva Sans Bold"/>
              <a:sym typeface="Canva Sans Bold"/>
            </a:endParaRPr>
          </a:p>
          <a:p>
            <a:pPr algn="ctr">
              <a:lnSpc>
                <a:spcPts val="3080"/>
              </a:lnSpc>
            </a:pPr>
            <a:r>
              <a:rPr lang="en-US" sz="2200">
                <a:solidFill>
                  <a:srgbClr val="CB6963"/>
                </a:solidFill>
                <a:latin typeface="Canva Sans Bold"/>
                <a:ea typeface="Canva Sans Bold"/>
                <a:cs typeface="Canva Sans Bold"/>
                <a:sym typeface="Canva Sans Bold"/>
              </a:rPr>
              <a:t>Eco-Friendly Options: Offer more environmentally  friendly products and green delivery methods.</a:t>
            </a:r>
          </a:p>
          <a:p>
            <a:pPr algn="ctr">
              <a:lnSpc>
                <a:spcPts val="3080"/>
              </a:lnSpc>
            </a:pPr>
            <a:endParaRPr lang="en-US" sz="2200">
              <a:solidFill>
                <a:srgbClr val="CB6963"/>
              </a:solidFill>
              <a:latin typeface="Canva Sans Bold"/>
              <a:ea typeface="Canva Sans Bold"/>
              <a:cs typeface="Canva Sans Bold"/>
              <a:sym typeface="Canva Sans Bold"/>
            </a:endParaRPr>
          </a:p>
          <a:p>
            <a:pPr algn="ctr">
              <a:lnSpc>
                <a:spcPts val="3080"/>
              </a:lnSpc>
            </a:pPr>
            <a:r>
              <a:rPr lang="en-US" sz="2200">
                <a:solidFill>
                  <a:srgbClr val="CB6963"/>
                </a:solidFill>
                <a:latin typeface="Canva Sans Bold"/>
                <a:ea typeface="Canva Sans Bold"/>
                <a:cs typeface="Canva Sans Bold"/>
                <a:sym typeface="Canva Sans Bold"/>
              </a:rPr>
              <a:t>Health Management: Allow pet owners to store and manage their pet’s health records and get reminders for vaccinations or treatments.</a:t>
            </a:r>
          </a:p>
          <a:p>
            <a:pPr algn="ctr">
              <a:lnSpc>
                <a:spcPts val="3080"/>
              </a:lnSpc>
            </a:pPr>
            <a:endParaRPr lang="en-US" sz="2200">
              <a:solidFill>
                <a:srgbClr val="CB6963"/>
              </a:solidFill>
              <a:latin typeface="Canva Sans Bold"/>
              <a:ea typeface="Canva Sans Bold"/>
              <a:cs typeface="Canva Sans Bold"/>
              <a:sym typeface="Canva Sans Bold"/>
            </a:endParaRPr>
          </a:p>
          <a:p>
            <a:pPr algn="ctr">
              <a:lnSpc>
                <a:spcPts val="3080"/>
              </a:lnSpc>
            </a:pPr>
            <a:endParaRPr lang="en-US" sz="2200">
              <a:solidFill>
                <a:srgbClr val="CB6963"/>
              </a:solidFill>
              <a:latin typeface="Canva Sans Bold"/>
              <a:ea typeface="Canva Sans Bold"/>
              <a:cs typeface="Canva Sans Bold"/>
              <a:sym typeface="Canva Sans Bold"/>
            </a:endParaRPr>
          </a:p>
          <a:p>
            <a:pPr algn="ctr">
              <a:lnSpc>
                <a:spcPts val="3080"/>
              </a:lnSpc>
              <a:spcBef>
                <a:spcPct val="0"/>
              </a:spcBef>
            </a:pPr>
            <a:endParaRPr lang="en-US" sz="2200">
              <a:solidFill>
                <a:srgbClr val="CB6963"/>
              </a:solidFill>
              <a:latin typeface="Canva Sans Bold"/>
              <a:ea typeface="Canva Sans Bold"/>
              <a:cs typeface="Canva Sans Bold"/>
              <a:sym typeface="Canva San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6643934" y="-240923"/>
            <a:ext cx="3658619" cy="8179840"/>
          </a:xfrm>
          <a:custGeom>
            <a:avLst/>
            <a:gdLst/>
            <a:ahLst/>
            <a:cxnLst/>
            <a:rect l="l" t="t" r="r" b="b"/>
            <a:pathLst>
              <a:path w="3658619" h="8179840">
                <a:moveTo>
                  <a:pt x="0" y="0"/>
                </a:moveTo>
                <a:lnTo>
                  <a:pt x="3658620" y="0"/>
                </a:lnTo>
                <a:lnTo>
                  <a:pt x="3658620" y="8179840"/>
                </a:lnTo>
                <a:lnTo>
                  <a:pt x="0" y="8179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385911">
            <a:off x="2864629" y="5616184"/>
            <a:ext cx="2522284" cy="2698942"/>
          </a:xfrm>
          <a:custGeom>
            <a:avLst/>
            <a:gdLst/>
            <a:ahLst/>
            <a:cxnLst/>
            <a:rect l="l" t="t" r="r" b="b"/>
            <a:pathLst>
              <a:path w="2522284" h="2698942">
                <a:moveTo>
                  <a:pt x="0" y="0"/>
                </a:moveTo>
                <a:lnTo>
                  <a:pt x="2522284" y="0"/>
                </a:lnTo>
                <a:lnTo>
                  <a:pt x="2522284" y="2698943"/>
                </a:lnTo>
                <a:lnTo>
                  <a:pt x="0" y="26989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13201" y="2070557"/>
            <a:ext cx="3743919" cy="2183315"/>
          </a:xfrm>
          <a:prstGeom prst="rect">
            <a:avLst/>
          </a:prstGeom>
        </p:spPr>
        <p:txBody>
          <a:bodyPr lIns="0" tIns="0" rIns="0" bIns="0" rtlCol="0" anchor="t">
            <a:spAutoFit/>
          </a:bodyPr>
          <a:lstStyle/>
          <a:p>
            <a:pPr algn="l">
              <a:lnSpc>
                <a:spcPts val="8595"/>
              </a:lnSpc>
            </a:pPr>
            <a:r>
              <a:rPr lang="en-US" sz="7674">
                <a:solidFill>
                  <a:srgbClr val="CB6963"/>
                </a:solidFill>
                <a:latin typeface="Fredoka"/>
                <a:ea typeface="Fredoka"/>
                <a:cs typeface="Fredoka"/>
                <a:sym typeface="Fredoka"/>
              </a:rPr>
              <a:t>THANK YOU</a:t>
            </a:r>
          </a:p>
        </p:txBody>
      </p:sp>
      <p:sp>
        <p:nvSpPr>
          <p:cNvPr id="5" name="Freeform 5"/>
          <p:cNvSpPr/>
          <p:nvPr/>
        </p:nvSpPr>
        <p:spPr>
          <a:xfrm>
            <a:off x="-261750" y="-660914"/>
            <a:ext cx="2566963" cy="2090908"/>
          </a:xfrm>
          <a:custGeom>
            <a:avLst/>
            <a:gdLst/>
            <a:ahLst/>
            <a:cxnLst/>
            <a:rect l="l" t="t" r="r" b="b"/>
            <a:pathLst>
              <a:path w="2566963" h="2090908">
                <a:moveTo>
                  <a:pt x="0" y="0"/>
                </a:moveTo>
                <a:lnTo>
                  <a:pt x="2566963" y="0"/>
                </a:lnTo>
                <a:lnTo>
                  <a:pt x="2566963" y="2090908"/>
                </a:lnTo>
                <a:lnTo>
                  <a:pt x="0" y="20909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0" y="0"/>
            <a:ext cx="9753600" cy="7391746"/>
          </a:xfrm>
          <a:custGeom>
            <a:avLst/>
            <a:gdLst/>
            <a:ahLst/>
            <a:cxnLst/>
            <a:rect l="l" t="t" r="r" b="b"/>
            <a:pathLst>
              <a:path w="9753600" h="7391746">
                <a:moveTo>
                  <a:pt x="0" y="0"/>
                </a:moveTo>
                <a:lnTo>
                  <a:pt x="9753600" y="0"/>
                </a:lnTo>
                <a:lnTo>
                  <a:pt x="9753600" y="7391746"/>
                </a:lnTo>
                <a:lnTo>
                  <a:pt x="0" y="7391746"/>
                </a:lnTo>
                <a:lnTo>
                  <a:pt x="0" y="0"/>
                </a:lnTo>
                <a:close/>
              </a:path>
            </a:pathLst>
          </a:custGeom>
          <a:blipFill>
            <a:blip r:embed="rId2">
              <a:alphaModFix amt="32999"/>
            </a:blip>
            <a:stretch>
              <a:fillRect l="-20447" r="-20447"/>
            </a:stretch>
          </a:blipFill>
        </p:spPr>
      </p:sp>
      <p:sp>
        <p:nvSpPr>
          <p:cNvPr id="3" name="TextBox 3"/>
          <p:cNvSpPr txBox="1"/>
          <p:nvPr/>
        </p:nvSpPr>
        <p:spPr>
          <a:xfrm>
            <a:off x="2181907" y="196592"/>
            <a:ext cx="5096987" cy="1401450"/>
          </a:xfrm>
          <a:prstGeom prst="rect">
            <a:avLst/>
          </a:prstGeom>
        </p:spPr>
        <p:txBody>
          <a:bodyPr lIns="0" tIns="0" rIns="0" bIns="0" rtlCol="0" anchor="t">
            <a:spAutoFit/>
          </a:bodyPr>
          <a:lstStyle/>
          <a:p>
            <a:pPr algn="ctr">
              <a:lnSpc>
                <a:spcPts val="11479"/>
              </a:lnSpc>
            </a:pPr>
            <a:r>
              <a:rPr lang="en-US" sz="8199">
                <a:solidFill>
                  <a:srgbClr val="000000"/>
                </a:solidFill>
                <a:latin typeface="Canva Sans Bold"/>
                <a:ea typeface="Canva Sans Bold"/>
                <a:cs typeface="Canva Sans Bold"/>
                <a:sym typeface="Canva Sans Bold"/>
              </a:rPr>
              <a:t>PetPalace</a:t>
            </a:r>
          </a:p>
        </p:txBody>
      </p:sp>
      <p:sp>
        <p:nvSpPr>
          <p:cNvPr id="4" name="TextBox 4"/>
          <p:cNvSpPr txBox="1"/>
          <p:nvPr/>
        </p:nvSpPr>
        <p:spPr>
          <a:xfrm>
            <a:off x="3638947" y="5953760"/>
            <a:ext cx="2475706" cy="629920"/>
          </a:xfrm>
          <a:prstGeom prst="rect">
            <a:avLst/>
          </a:prstGeom>
        </p:spPr>
        <p:txBody>
          <a:bodyPr lIns="0" tIns="0" rIns="0" bIns="0" rtlCol="0" anchor="t">
            <a:spAutoFit/>
          </a:bodyPr>
          <a:lstStyle/>
          <a:p>
            <a:pPr algn="ctr">
              <a:lnSpc>
                <a:spcPts val="5179"/>
              </a:lnSpc>
            </a:pPr>
            <a:r>
              <a:rPr lang="en-US" sz="3699">
                <a:solidFill>
                  <a:srgbClr val="000000"/>
                </a:solidFill>
                <a:latin typeface="Canva Sans Bold"/>
                <a:ea typeface="Canva Sans Bold"/>
                <a:cs typeface="Canva Sans Bold"/>
                <a:sym typeface="Canva Sans Bold"/>
              </a:rPr>
              <a:t>Guided by:</a:t>
            </a:r>
          </a:p>
        </p:txBody>
      </p:sp>
      <p:sp>
        <p:nvSpPr>
          <p:cNvPr id="5" name="TextBox 5"/>
          <p:cNvSpPr txBox="1"/>
          <p:nvPr/>
        </p:nvSpPr>
        <p:spPr>
          <a:xfrm>
            <a:off x="3212187" y="6517005"/>
            <a:ext cx="332922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ea typeface="Canva Sans Bold"/>
                <a:cs typeface="Canva Sans Bold"/>
                <a:sym typeface="Canva Sans Bold"/>
              </a:rPr>
              <a:t>Mrs.Bakul Joshi</a:t>
            </a:r>
          </a:p>
        </p:txBody>
      </p:sp>
      <p:sp>
        <p:nvSpPr>
          <p:cNvPr id="6" name="TextBox 6"/>
          <p:cNvSpPr txBox="1"/>
          <p:nvPr/>
        </p:nvSpPr>
        <p:spPr>
          <a:xfrm>
            <a:off x="275121" y="2953385"/>
            <a:ext cx="316523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ea typeface="Canva Sans Bold"/>
                <a:cs typeface="Canva Sans Bold"/>
                <a:sym typeface="Canva Sans Bold"/>
              </a:rPr>
              <a:t>Gaurav Shirore</a:t>
            </a:r>
          </a:p>
        </p:txBody>
      </p:sp>
      <p:sp>
        <p:nvSpPr>
          <p:cNvPr id="7" name="TextBox 7"/>
          <p:cNvSpPr txBox="1"/>
          <p:nvPr/>
        </p:nvSpPr>
        <p:spPr>
          <a:xfrm>
            <a:off x="146924" y="3590925"/>
            <a:ext cx="3582432" cy="580390"/>
          </a:xfrm>
          <a:prstGeom prst="rect">
            <a:avLst/>
          </a:prstGeom>
        </p:spPr>
        <p:txBody>
          <a:bodyPr lIns="0" tIns="0" rIns="0" bIns="0" rtlCol="0" anchor="t">
            <a:spAutoFit/>
          </a:bodyPr>
          <a:lstStyle/>
          <a:p>
            <a:pPr algn="ctr">
              <a:lnSpc>
                <a:spcPts val="4759"/>
              </a:lnSpc>
            </a:pPr>
            <a:r>
              <a:rPr lang="en-US" sz="3200" dirty="0">
                <a:solidFill>
                  <a:srgbClr val="000000"/>
                </a:solidFill>
                <a:latin typeface="Canva Sans Bold"/>
                <a:ea typeface="Canva Sans Bold"/>
                <a:cs typeface="Canva Sans Bold"/>
                <a:sym typeface="Canva Sans Bold"/>
              </a:rPr>
              <a:t>Shreya </a:t>
            </a:r>
            <a:r>
              <a:rPr lang="en-US" sz="3200" dirty="0" err="1">
                <a:solidFill>
                  <a:srgbClr val="000000"/>
                </a:solidFill>
                <a:latin typeface="Canva Sans Bold"/>
                <a:ea typeface="Canva Sans Bold"/>
                <a:cs typeface="Canva Sans Bold"/>
                <a:sym typeface="Canva Sans Bold"/>
              </a:rPr>
              <a:t>Mutsuddi</a:t>
            </a:r>
            <a:endParaRPr lang="en-US" sz="3200" dirty="0">
              <a:solidFill>
                <a:srgbClr val="000000"/>
              </a:solidFill>
              <a:latin typeface="Canva Sans Bold"/>
              <a:ea typeface="Canva Sans Bold"/>
              <a:cs typeface="Canva Sans Bold"/>
              <a:sym typeface="Canva Sans Bold"/>
            </a:endParaRPr>
          </a:p>
        </p:txBody>
      </p:sp>
      <p:sp>
        <p:nvSpPr>
          <p:cNvPr id="8" name="TextBox 8"/>
          <p:cNvSpPr txBox="1"/>
          <p:nvPr/>
        </p:nvSpPr>
        <p:spPr>
          <a:xfrm>
            <a:off x="165028" y="4200793"/>
            <a:ext cx="4033758" cy="580390"/>
          </a:xfrm>
          <a:prstGeom prst="rect">
            <a:avLst/>
          </a:prstGeom>
        </p:spPr>
        <p:txBody>
          <a:bodyPr lIns="0" tIns="0" rIns="0" bIns="0" rtlCol="0" anchor="t">
            <a:spAutoFit/>
          </a:bodyPr>
          <a:lstStyle/>
          <a:p>
            <a:pPr algn="ctr">
              <a:lnSpc>
                <a:spcPts val="4759"/>
              </a:lnSpc>
            </a:pPr>
            <a:r>
              <a:rPr lang="en-US" sz="3399" dirty="0" err="1">
                <a:solidFill>
                  <a:srgbClr val="000000"/>
                </a:solidFill>
                <a:latin typeface="Canva Sans Bold"/>
                <a:ea typeface="Canva Sans Bold"/>
                <a:cs typeface="Canva Sans Bold"/>
                <a:sym typeface="Canva Sans Bold"/>
              </a:rPr>
              <a:t>Vrushabh</a:t>
            </a:r>
            <a:r>
              <a:rPr lang="en-US" sz="3399" dirty="0">
                <a:solidFill>
                  <a:srgbClr val="000000"/>
                </a:solidFill>
                <a:latin typeface="Canva Sans Bold"/>
                <a:ea typeface="Canva Sans Bold"/>
                <a:cs typeface="Canva Sans Bold"/>
                <a:sym typeface="Canva Sans Bold"/>
              </a:rPr>
              <a:t> Mahajan </a:t>
            </a:r>
          </a:p>
        </p:txBody>
      </p:sp>
      <p:sp>
        <p:nvSpPr>
          <p:cNvPr id="9" name="TextBox 9"/>
          <p:cNvSpPr txBox="1"/>
          <p:nvPr/>
        </p:nvSpPr>
        <p:spPr>
          <a:xfrm>
            <a:off x="275121" y="4810661"/>
            <a:ext cx="2875995"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ea typeface="Canva Sans Bold"/>
                <a:cs typeface="Canva Sans Bold"/>
                <a:sym typeface="Canva Sans Bold"/>
              </a:rPr>
              <a:t>Jayesh Talole</a:t>
            </a:r>
          </a:p>
        </p:txBody>
      </p:sp>
      <p:sp>
        <p:nvSpPr>
          <p:cNvPr id="10" name="AutoShape 10"/>
          <p:cNvSpPr/>
          <p:nvPr/>
        </p:nvSpPr>
        <p:spPr>
          <a:xfrm>
            <a:off x="4730400" y="2704211"/>
            <a:ext cx="0" cy="3316224"/>
          </a:xfrm>
          <a:prstGeom prst="line">
            <a:avLst/>
          </a:prstGeom>
          <a:ln w="38100" cap="flat">
            <a:solidFill>
              <a:srgbClr val="000000"/>
            </a:solidFill>
            <a:prstDash val="solid"/>
            <a:headEnd type="none" w="sm" len="sm"/>
            <a:tailEnd type="none" w="sm" len="sm"/>
          </a:ln>
        </p:spPr>
      </p:sp>
      <p:sp>
        <p:nvSpPr>
          <p:cNvPr id="11" name="TextBox 11"/>
          <p:cNvSpPr txBox="1"/>
          <p:nvPr/>
        </p:nvSpPr>
        <p:spPr>
          <a:xfrm>
            <a:off x="5128816" y="2953385"/>
            <a:ext cx="325294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ea typeface="Canva Sans Bold"/>
                <a:cs typeface="Canva Sans Bold"/>
                <a:sym typeface="Canva Sans Bold"/>
              </a:rPr>
              <a:t>240343020038</a:t>
            </a:r>
          </a:p>
        </p:txBody>
      </p:sp>
      <p:sp>
        <p:nvSpPr>
          <p:cNvPr id="12" name="TextBox 12"/>
          <p:cNvSpPr txBox="1"/>
          <p:nvPr/>
        </p:nvSpPr>
        <p:spPr>
          <a:xfrm>
            <a:off x="5114925" y="3590925"/>
            <a:ext cx="3280728" cy="567591"/>
          </a:xfrm>
          <a:prstGeom prst="rect">
            <a:avLst/>
          </a:prstGeom>
        </p:spPr>
        <p:txBody>
          <a:bodyPr lIns="0" tIns="0" rIns="0" bIns="0" rtlCol="0" anchor="t">
            <a:spAutoFit/>
          </a:bodyPr>
          <a:lstStyle/>
          <a:p>
            <a:pPr algn="ctr">
              <a:lnSpc>
                <a:spcPts val="4759"/>
              </a:lnSpc>
            </a:pPr>
            <a:r>
              <a:rPr lang="en-US" sz="3200" dirty="0">
                <a:solidFill>
                  <a:srgbClr val="000000"/>
                </a:solidFill>
                <a:latin typeface="Canva Sans Bold"/>
                <a:ea typeface="Canva Sans Bold"/>
                <a:cs typeface="Canva Sans Bold"/>
                <a:sym typeface="Canva Sans Bold"/>
              </a:rPr>
              <a:t>240343020094</a:t>
            </a:r>
          </a:p>
        </p:txBody>
      </p:sp>
      <p:sp>
        <p:nvSpPr>
          <p:cNvPr id="13" name="TextBox 13"/>
          <p:cNvSpPr txBox="1"/>
          <p:nvPr/>
        </p:nvSpPr>
        <p:spPr>
          <a:xfrm>
            <a:off x="5128816" y="4175711"/>
            <a:ext cx="3225324"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Bold"/>
                <a:ea typeface="Canva Sans Bold"/>
                <a:cs typeface="Canva Sans Bold"/>
                <a:sym typeface="Canva Sans Bold"/>
              </a:rPr>
              <a:t>240343020108</a:t>
            </a:r>
          </a:p>
        </p:txBody>
      </p:sp>
      <p:sp>
        <p:nvSpPr>
          <p:cNvPr id="14" name="TextBox 14"/>
          <p:cNvSpPr txBox="1"/>
          <p:nvPr/>
        </p:nvSpPr>
        <p:spPr>
          <a:xfrm>
            <a:off x="5126712" y="4813251"/>
            <a:ext cx="3257153" cy="580390"/>
          </a:xfrm>
          <a:prstGeom prst="rect">
            <a:avLst/>
          </a:prstGeom>
        </p:spPr>
        <p:txBody>
          <a:bodyPr lIns="0" tIns="0" rIns="0" bIns="0" rtlCol="0" anchor="t">
            <a:spAutoFit/>
          </a:bodyPr>
          <a:lstStyle/>
          <a:p>
            <a:pPr algn="ctr">
              <a:lnSpc>
                <a:spcPts val="4759"/>
              </a:lnSpc>
            </a:pPr>
            <a:r>
              <a:rPr lang="en-US" sz="3200" dirty="0">
                <a:solidFill>
                  <a:srgbClr val="000000"/>
                </a:solidFill>
                <a:latin typeface="Canva Sans Bold"/>
                <a:ea typeface="Canva Sans Bold"/>
                <a:cs typeface="Canva Sans Bold"/>
                <a:sym typeface="Canva Sans Bold"/>
              </a:rPr>
              <a:t>240343020043</a:t>
            </a:r>
          </a:p>
        </p:txBody>
      </p:sp>
      <p:sp>
        <p:nvSpPr>
          <p:cNvPr id="15" name="TextBox 15"/>
          <p:cNvSpPr txBox="1"/>
          <p:nvPr/>
        </p:nvSpPr>
        <p:spPr>
          <a:xfrm>
            <a:off x="2181907" y="1557179"/>
            <a:ext cx="4953397" cy="834524"/>
          </a:xfrm>
          <a:prstGeom prst="rect">
            <a:avLst/>
          </a:prstGeom>
        </p:spPr>
        <p:txBody>
          <a:bodyPr lIns="0" tIns="0" rIns="0" bIns="0" rtlCol="0" anchor="t">
            <a:spAutoFit/>
          </a:bodyPr>
          <a:lstStyle/>
          <a:p>
            <a:pPr algn="ctr">
              <a:lnSpc>
                <a:spcPts val="7280"/>
              </a:lnSpc>
            </a:pPr>
            <a:r>
              <a:rPr lang="en-US" sz="4000" dirty="0">
                <a:solidFill>
                  <a:srgbClr val="000000"/>
                </a:solidFill>
                <a:latin typeface="Canva Sans Bold"/>
                <a:ea typeface="Canva Sans Bold"/>
                <a:cs typeface="Canva Sans Bold"/>
                <a:sym typeface="Canva Sans Bold"/>
              </a:rPr>
              <a:t>Team Members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rot="-10114490">
            <a:off x="6718680" y="-900645"/>
            <a:ext cx="4007547" cy="3264329"/>
          </a:xfrm>
          <a:custGeom>
            <a:avLst/>
            <a:gdLst/>
            <a:ahLst/>
            <a:cxnLst/>
            <a:rect l="l" t="t" r="r" b="b"/>
            <a:pathLst>
              <a:path w="4007547" h="3264329">
                <a:moveTo>
                  <a:pt x="0" y="0"/>
                </a:moveTo>
                <a:lnTo>
                  <a:pt x="4007547" y="0"/>
                </a:lnTo>
                <a:lnTo>
                  <a:pt x="4007547" y="3264330"/>
                </a:lnTo>
                <a:lnTo>
                  <a:pt x="0" y="3264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22733" y="-323849"/>
            <a:ext cx="7553819" cy="7562850"/>
          </a:xfrm>
          <a:custGeom>
            <a:avLst/>
            <a:gdLst/>
            <a:ahLst/>
            <a:cxnLst/>
            <a:rect l="l" t="t" r="r" b="b"/>
            <a:pathLst>
              <a:path w="7553819" h="10680207">
                <a:moveTo>
                  <a:pt x="0" y="0"/>
                </a:moveTo>
                <a:lnTo>
                  <a:pt x="7553819" y="0"/>
                </a:lnTo>
                <a:lnTo>
                  <a:pt x="7553819" y="10680207"/>
                </a:lnTo>
                <a:lnTo>
                  <a:pt x="0" y="10680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4" name="Freeform 4"/>
          <p:cNvSpPr/>
          <p:nvPr/>
        </p:nvSpPr>
        <p:spPr>
          <a:xfrm>
            <a:off x="8248278" y="5678204"/>
            <a:ext cx="1340158" cy="1810952"/>
          </a:xfrm>
          <a:custGeom>
            <a:avLst/>
            <a:gdLst/>
            <a:ahLst/>
            <a:cxnLst/>
            <a:rect l="l" t="t" r="r" b="b"/>
            <a:pathLst>
              <a:path w="1340158" h="1810952">
                <a:moveTo>
                  <a:pt x="0" y="0"/>
                </a:moveTo>
                <a:lnTo>
                  <a:pt x="1340158" y="0"/>
                </a:lnTo>
                <a:lnTo>
                  <a:pt x="1340158" y="1810952"/>
                </a:lnTo>
                <a:lnTo>
                  <a:pt x="0" y="1810952"/>
                </a:lnTo>
                <a:lnTo>
                  <a:pt x="0" y="0"/>
                </a:lnTo>
                <a:close/>
              </a:path>
            </a:pathLst>
          </a:custGeom>
          <a:blipFill>
            <a:blip r:embed="rId6">
              <a:extLst>
                <a:ext uri="{96DAC541-7B7A-43D3-8B79-37D633B846F1}">
                  <asvg:svgBlip xmlns:asvg="http://schemas.microsoft.com/office/drawing/2016/SVG/main" r:embed="rId7"/>
                </a:ext>
              </a:extLst>
            </a:blip>
            <a:stretch>
              <a:fillRect l="-34392"/>
            </a:stretch>
          </a:blipFill>
        </p:spPr>
      </p:sp>
      <p:sp>
        <p:nvSpPr>
          <p:cNvPr id="5" name="TextBox 5"/>
          <p:cNvSpPr txBox="1"/>
          <p:nvPr/>
        </p:nvSpPr>
        <p:spPr>
          <a:xfrm>
            <a:off x="1226102" y="410703"/>
            <a:ext cx="7164791" cy="698783"/>
          </a:xfrm>
          <a:prstGeom prst="rect">
            <a:avLst/>
          </a:prstGeom>
        </p:spPr>
        <p:txBody>
          <a:bodyPr lIns="0" tIns="0" rIns="0" bIns="0" rtlCol="0" anchor="t">
            <a:spAutoFit/>
          </a:bodyPr>
          <a:lstStyle/>
          <a:p>
            <a:pPr algn="l">
              <a:lnSpc>
                <a:spcPts val="5316"/>
              </a:lnSpc>
            </a:pPr>
            <a:r>
              <a:rPr lang="en-US" sz="5015" dirty="0">
                <a:solidFill>
                  <a:srgbClr val="FFFFFF"/>
                </a:solidFill>
                <a:latin typeface="Fredoka"/>
                <a:ea typeface="Fredoka"/>
                <a:cs typeface="Fredoka"/>
                <a:sym typeface="Fredoka"/>
              </a:rPr>
              <a:t>TABLE OF CONTENT</a:t>
            </a:r>
          </a:p>
        </p:txBody>
      </p:sp>
      <p:sp>
        <p:nvSpPr>
          <p:cNvPr id="6" name="TextBox 6"/>
          <p:cNvSpPr txBox="1"/>
          <p:nvPr/>
        </p:nvSpPr>
        <p:spPr>
          <a:xfrm>
            <a:off x="1160242" y="1410953"/>
            <a:ext cx="6278801" cy="1180465"/>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Bold"/>
                <a:ea typeface="Canva Sans Bold"/>
                <a:cs typeface="Canva Sans Bold"/>
                <a:sym typeface="Canva Sans Bold"/>
              </a:rPr>
              <a:t>01 :  </a:t>
            </a:r>
            <a:r>
              <a:rPr lang="en-US" sz="3399" dirty="0" err="1">
                <a:solidFill>
                  <a:srgbClr val="FFFFFF"/>
                </a:solidFill>
                <a:latin typeface="Canva Sans Bold"/>
                <a:ea typeface="Canva Sans Bold"/>
                <a:cs typeface="Canva Sans Bold"/>
                <a:sym typeface="Canva Sans Bold"/>
              </a:rPr>
              <a:t>Introducton</a:t>
            </a:r>
            <a:r>
              <a:rPr lang="en-US" sz="3399" dirty="0">
                <a:solidFill>
                  <a:srgbClr val="FFFFFF"/>
                </a:solidFill>
                <a:latin typeface="Canva Sans Bold"/>
                <a:ea typeface="Canva Sans Bold"/>
                <a:cs typeface="Canva Sans Bold"/>
                <a:sym typeface="Canva Sans Bold"/>
              </a:rPr>
              <a:t> to </a:t>
            </a:r>
            <a:r>
              <a:rPr lang="en-US" sz="3399" dirty="0" err="1">
                <a:solidFill>
                  <a:srgbClr val="FFFFFF"/>
                </a:solidFill>
                <a:latin typeface="Canva Sans Bold"/>
                <a:ea typeface="Canva Sans Bold"/>
                <a:cs typeface="Canva Sans Bold"/>
                <a:sym typeface="Canva Sans Bold"/>
              </a:rPr>
              <a:t>PetPalace</a:t>
            </a:r>
            <a:endParaRPr lang="en-US" sz="3399" dirty="0">
              <a:solidFill>
                <a:srgbClr val="FFFFFF"/>
              </a:solidFill>
              <a:latin typeface="Canva Sans Bold"/>
              <a:ea typeface="Canva Sans Bold"/>
              <a:cs typeface="Canva Sans Bold"/>
              <a:sym typeface="Canva Sans Bold"/>
            </a:endParaRPr>
          </a:p>
          <a:p>
            <a:pPr algn="ctr">
              <a:lnSpc>
                <a:spcPts val="4759"/>
              </a:lnSpc>
            </a:pPr>
            <a:endParaRPr lang="en-US" sz="3399" dirty="0">
              <a:solidFill>
                <a:srgbClr val="FFFFFF"/>
              </a:solidFill>
              <a:latin typeface="Canva Sans Bold"/>
              <a:ea typeface="Canva Sans Bold"/>
              <a:cs typeface="Canva Sans Bold"/>
              <a:sym typeface="Canva Sans Bold"/>
            </a:endParaRPr>
          </a:p>
        </p:txBody>
      </p:sp>
      <p:sp>
        <p:nvSpPr>
          <p:cNvPr id="7" name="TextBox 7"/>
          <p:cNvSpPr txBox="1"/>
          <p:nvPr/>
        </p:nvSpPr>
        <p:spPr>
          <a:xfrm>
            <a:off x="1160242" y="1967848"/>
            <a:ext cx="530550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ea typeface="Canva Sans Bold"/>
                <a:cs typeface="Canva Sans Bold"/>
                <a:sym typeface="Canva Sans Bold"/>
              </a:rPr>
              <a:t>02 :  Problem Statement  </a:t>
            </a:r>
          </a:p>
        </p:txBody>
      </p:sp>
      <p:sp>
        <p:nvSpPr>
          <p:cNvPr id="8" name="TextBox 8"/>
          <p:cNvSpPr txBox="1"/>
          <p:nvPr/>
        </p:nvSpPr>
        <p:spPr>
          <a:xfrm>
            <a:off x="1160242" y="2581893"/>
            <a:ext cx="3071892"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ea typeface="Canva Sans Bold"/>
                <a:cs typeface="Canva Sans Bold"/>
                <a:sym typeface="Canva Sans Bold"/>
              </a:rPr>
              <a:t>03 :  Overview </a:t>
            </a:r>
          </a:p>
        </p:txBody>
      </p:sp>
      <p:sp>
        <p:nvSpPr>
          <p:cNvPr id="9" name="TextBox 9"/>
          <p:cNvSpPr txBox="1"/>
          <p:nvPr/>
        </p:nvSpPr>
        <p:spPr>
          <a:xfrm>
            <a:off x="1160242" y="3152758"/>
            <a:ext cx="4410155"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Bold"/>
                <a:ea typeface="Canva Sans Bold"/>
                <a:cs typeface="Canva Sans Bold"/>
                <a:sym typeface="Canva Sans Bold"/>
              </a:rPr>
              <a:t>04 :  Admin Interface</a:t>
            </a:r>
          </a:p>
        </p:txBody>
      </p:sp>
      <p:sp>
        <p:nvSpPr>
          <p:cNvPr id="10" name="TextBox 10"/>
          <p:cNvSpPr txBox="1"/>
          <p:nvPr/>
        </p:nvSpPr>
        <p:spPr>
          <a:xfrm>
            <a:off x="1160242" y="3666473"/>
            <a:ext cx="4059952"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ea typeface="Canva Sans Bold"/>
                <a:cs typeface="Canva Sans Bold"/>
                <a:sym typeface="Canva Sans Bold"/>
              </a:rPr>
              <a:t>05 :  Seller Inteface</a:t>
            </a:r>
          </a:p>
        </p:txBody>
      </p:sp>
      <p:sp>
        <p:nvSpPr>
          <p:cNvPr id="11" name="TextBox 11"/>
          <p:cNvSpPr txBox="1"/>
          <p:nvPr/>
        </p:nvSpPr>
        <p:spPr>
          <a:xfrm>
            <a:off x="1160242" y="4294488"/>
            <a:ext cx="4297759"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ea typeface="Canva Sans Bold"/>
                <a:cs typeface="Canva Sans Bold"/>
                <a:sym typeface="Canva Sans Bold"/>
              </a:rPr>
              <a:t>06 :  Buyer Interface</a:t>
            </a:r>
          </a:p>
        </p:txBody>
      </p:sp>
      <p:sp>
        <p:nvSpPr>
          <p:cNvPr id="12" name="TextBox 12"/>
          <p:cNvSpPr txBox="1"/>
          <p:nvPr/>
        </p:nvSpPr>
        <p:spPr>
          <a:xfrm>
            <a:off x="1160242" y="4808203"/>
            <a:ext cx="5288756"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Bold"/>
                <a:ea typeface="Canva Sans Bold"/>
                <a:cs typeface="Canva Sans Bold"/>
                <a:sym typeface="Canva Sans Bold"/>
              </a:rPr>
              <a:t>07 :  System Architecture</a:t>
            </a:r>
          </a:p>
        </p:txBody>
      </p:sp>
      <p:sp>
        <p:nvSpPr>
          <p:cNvPr id="13" name="TextBox 13"/>
          <p:cNvSpPr txBox="1"/>
          <p:nvPr/>
        </p:nvSpPr>
        <p:spPr>
          <a:xfrm>
            <a:off x="1160242" y="5321918"/>
            <a:ext cx="3722291"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ea typeface="Canva Sans Bold"/>
                <a:cs typeface="Canva Sans Bold"/>
                <a:sym typeface="Canva Sans Bold"/>
              </a:rPr>
              <a:t>08 :  ER Diagram   </a:t>
            </a:r>
          </a:p>
        </p:txBody>
      </p:sp>
      <p:sp>
        <p:nvSpPr>
          <p:cNvPr id="14" name="TextBox 14"/>
          <p:cNvSpPr txBox="1"/>
          <p:nvPr/>
        </p:nvSpPr>
        <p:spPr>
          <a:xfrm>
            <a:off x="1160242" y="5892783"/>
            <a:ext cx="3577828"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ea typeface="Canva Sans Bold"/>
                <a:cs typeface="Canva Sans Bold"/>
                <a:sym typeface="Canva Sans Bold"/>
              </a:rPr>
              <a:t>09 :  Conclusion  </a:t>
            </a:r>
          </a:p>
        </p:txBody>
      </p:sp>
      <p:sp>
        <p:nvSpPr>
          <p:cNvPr id="15" name="TextBox 15"/>
          <p:cNvSpPr txBox="1"/>
          <p:nvPr/>
        </p:nvSpPr>
        <p:spPr>
          <a:xfrm>
            <a:off x="1160242" y="6463649"/>
            <a:ext cx="356052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Bold"/>
                <a:ea typeface="Canva Sans Bold"/>
                <a:cs typeface="Canva Sans Bold"/>
                <a:sym typeface="Canva Sans Bold"/>
              </a:rPr>
              <a:t>10 :Future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7787581" y="6075391"/>
            <a:ext cx="1807490" cy="1472282"/>
          </a:xfrm>
          <a:custGeom>
            <a:avLst/>
            <a:gdLst/>
            <a:ahLst/>
            <a:cxnLst/>
            <a:rect l="l" t="t" r="r" b="b"/>
            <a:pathLst>
              <a:path w="1807490" h="1472282">
                <a:moveTo>
                  <a:pt x="0" y="0"/>
                </a:moveTo>
                <a:lnTo>
                  <a:pt x="1807489" y="0"/>
                </a:lnTo>
                <a:lnTo>
                  <a:pt x="1807489" y="1472282"/>
                </a:lnTo>
                <a:lnTo>
                  <a:pt x="0" y="14722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12347" y="191850"/>
            <a:ext cx="8122825" cy="1642110"/>
          </a:xfrm>
          <a:prstGeom prst="rect">
            <a:avLst/>
          </a:prstGeom>
        </p:spPr>
        <p:txBody>
          <a:bodyPr lIns="0" tIns="0" rIns="0" bIns="0" rtlCol="0" anchor="t">
            <a:spAutoFit/>
          </a:bodyPr>
          <a:lstStyle/>
          <a:p>
            <a:pPr algn="l">
              <a:lnSpc>
                <a:spcPts val="6420"/>
              </a:lnSpc>
            </a:pPr>
            <a:r>
              <a:rPr lang="en-US" sz="6000">
                <a:solidFill>
                  <a:srgbClr val="CB6963"/>
                </a:solidFill>
                <a:latin typeface="Fredoka"/>
                <a:ea typeface="Fredoka"/>
                <a:cs typeface="Fredoka"/>
                <a:sym typeface="Fredoka"/>
              </a:rPr>
              <a:t>INTRODUCTION TO PET PALACE</a:t>
            </a:r>
          </a:p>
        </p:txBody>
      </p:sp>
      <p:sp>
        <p:nvSpPr>
          <p:cNvPr id="4" name="TextBox 4"/>
          <p:cNvSpPr txBox="1"/>
          <p:nvPr/>
        </p:nvSpPr>
        <p:spPr>
          <a:xfrm>
            <a:off x="731520" y="2001288"/>
            <a:ext cx="8863550" cy="4278250"/>
          </a:xfrm>
          <a:prstGeom prst="rect">
            <a:avLst/>
          </a:prstGeom>
        </p:spPr>
        <p:txBody>
          <a:bodyPr lIns="0" tIns="0" rIns="0" bIns="0" rtlCol="0" anchor="t">
            <a:spAutoFit/>
          </a:bodyPr>
          <a:lstStyle/>
          <a:p>
            <a:pPr algn="just">
              <a:lnSpc>
                <a:spcPts val="3767"/>
              </a:lnSpc>
            </a:pPr>
            <a:r>
              <a:rPr lang="en-US" sz="2399">
                <a:solidFill>
                  <a:srgbClr val="C68884"/>
                </a:solidFill>
                <a:latin typeface="Poppins Bold"/>
                <a:ea typeface="Poppins Bold"/>
                <a:cs typeface="Poppins Bold"/>
                <a:sym typeface="Poppins Bold"/>
              </a:rPr>
              <a:t>The current market lacks a centralized platform for pet enthusiasts to find, match, and purchase pets and related supplies. Pet owners and potential pet owners often face difficulties in locating authorized pet shops, finding pet matches, and purchasing specialized pet supplies. This system aims to streamline these processes, providing a user-friendly interface for finding pets, matching pets, purchasing supplies, and locating pet clinics.</a:t>
            </a:r>
          </a:p>
        </p:txBody>
      </p:sp>
      <p:sp>
        <p:nvSpPr>
          <p:cNvPr id="5" name="Freeform 5"/>
          <p:cNvSpPr/>
          <p:nvPr/>
        </p:nvSpPr>
        <p:spPr>
          <a:xfrm rot="-5666122">
            <a:off x="7268780" y="-1224221"/>
            <a:ext cx="2845091" cy="3044358"/>
          </a:xfrm>
          <a:custGeom>
            <a:avLst/>
            <a:gdLst/>
            <a:ahLst/>
            <a:cxnLst/>
            <a:rect l="l" t="t" r="r" b="b"/>
            <a:pathLst>
              <a:path w="2845091" h="3044358">
                <a:moveTo>
                  <a:pt x="0" y="0"/>
                </a:moveTo>
                <a:lnTo>
                  <a:pt x="2845091" y="0"/>
                </a:lnTo>
                <a:lnTo>
                  <a:pt x="2845091" y="3044358"/>
                </a:lnTo>
                <a:lnTo>
                  <a:pt x="0" y="3044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7787581" y="6075391"/>
            <a:ext cx="1807490" cy="1472282"/>
          </a:xfrm>
          <a:custGeom>
            <a:avLst/>
            <a:gdLst/>
            <a:ahLst/>
            <a:cxnLst/>
            <a:rect l="l" t="t" r="r" b="b"/>
            <a:pathLst>
              <a:path w="1807490" h="1472282">
                <a:moveTo>
                  <a:pt x="0" y="0"/>
                </a:moveTo>
                <a:lnTo>
                  <a:pt x="1807489" y="0"/>
                </a:lnTo>
                <a:lnTo>
                  <a:pt x="1807489" y="1472282"/>
                </a:lnTo>
                <a:lnTo>
                  <a:pt x="0" y="14722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196132" y="521103"/>
            <a:ext cx="8122825" cy="832485"/>
          </a:xfrm>
          <a:prstGeom prst="rect">
            <a:avLst/>
          </a:prstGeom>
        </p:spPr>
        <p:txBody>
          <a:bodyPr lIns="0" tIns="0" rIns="0" bIns="0" rtlCol="0" anchor="t">
            <a:spAutoFit/>
          </a:bodyPr>
          <a:lstStyle/>
          <a:p>
            <a:pPr algn="l">
              <a:lnSpc>
                <a:spcPts val="6420"/>
              </a:lnSpc>
            </a:pPr>
            <a:r>
              <a:rPr lang="en-US" sz="6000">
                <a:solidFill>
                  <a:srgbClr val="CB6963"/>
                </a:solidFill>
                <a:latin typeface="Fredoka"/>
                <a:ea typeface="Fredoka"/>
                <a:cs typeface="Fredoka"/>
                <a:sym typeface="Fredoka"/>
              </a:rPr>
              <a:t>MAIN GOALS</a:t>
            </a:r>
          </a:p>
        </p:txBody>
      </p:sp>
      <p:sp>
        <p:nvSpPr>
          <p:cNvPr id="4" name="TextBox 4"/>
          <p:cNvSpPr txBox="1"/>
          <p:nvPr/>
        </p:nvSpPr>
        <p:spPr>
          <a:xfrm>
            <a:off x="731520" y="2001288"/>
            <a:ext cx="8863550" cy="3583052"/>
          </a:xfrm>
          <a:prstGeom prst="rect">
            <a:avLst/>
          </a:prstGeom>
        </p:spPr>
        <p:txBody>
          <a:bodyPr lIns="0" tIns="0" rIns="0" bIns="0" rtlCol="0" anchor="t">
            <a:spAutoFit/>
          </a:bodyPr>
          <a:lstStyle/>
          <a:p>
            <a:pPr algn="just">
              <a:lnSpc>
                <a:spcPts val="4081"/>
              </a:lnSpc>
            </a:pPr>
            <a:r>
              <a:rPr lang="en-US" sz="2599">
                <a:solidFill>
                  <a:srgbClr val="C68884"/>
                </a:solidFill>
                <a:latin typeface="Poppins Bold"/>
                <a:ea typeface="Poppins Bold"/>
                <a:cs typeface="Poppins Bold"/>
                <a:sym typeface="Poppins Bold"/>
              </a:rPr>
              <a:t>• To develop a website that allows users to find pets based on their city and preferences.</a:t>
            </a:r>
          </a:p>
          <a:p>
            <a:pPr algn="just">
              <a:lnSpc>
                <a:spcPts val="4081"/>
              </a:lnSpc>
            </a:pPr>
            <a:r>
              <a:rPr lang="en-US" sz="2599">
                <a:solidFill>
                  <a:srgbClr val="C68884"/>
                </a:solidFill>
                <a:latin typeface="Poppins Bold"/>
                <a:ea typeface="Poppins Bold"/>
                <a:cs typeface="Poppins Bold"/>
                <a:sym typeface="Poppins Bold"/>
              </a:rPr>
              <a:t>• To implement a matching system for pet owners seeking to match their pets with others.</a:t>
            </a:r>
          </a:p>
          <a:p>
            <a:pPr algn="just">
              <a:lnSpc>
                <a:spcPts val="4081"/>
              </a:lnSpc>
            </a:pPr>
            <a:r>
              <a:rPr lang="en-US" sz="2599">
                <a:solidFill>
                  <a:srgbClr val="C68884"/>
                </a:solidFill>
                <a:latin typeface="Poppins Bold"/>
                <a:ea typeface="Poppins Bold"/>
                <a:cs typeface="Poppins Bold"/>
                <a:sym typeface="Poppins Bold"/>
              </a:rPr>
              <a:t>• To provide a platform for purchasing pet supplies tailored to specific pets.</a:t>
            </a:r>
          </a:p>
          <a:p>
            <a:pPr algn="just">
              <a:lnSpc>
                <a:spcPts val="4081"/>
              </a:lnSpc>
            </a:pPr>
            <a:r>
              <a:rPr lang="en-US" sz="2599">
                <a:solidFill>
                  <a:srgbClr val="C68884"/>
                </a:solidFill>
                <a:latin typeface="Poppins Bold"/>
                <a:ea typeface="Poppins Bold"/>
                <a:cs typeface="Poppins Bold"/>
                <a:sym typeface="Poppins Bold"/>
              </a:rPr>
              <a:t>• To help users locate pet clinics in their city.</a:t>
            </a:r>
          </a:p>
        </p:txBody>
      </p:sp>
      <p:sp>
        <p:nvSpPr>
          <p:cNvPr id="5" name="Freeform 5"/>
          <p:cNvSpPr/>
          <p:nvPr/>
        </p:nvSpPr>
        <p:spPr>
          <a:xfrm rot="-5666122">
            <a:off x="7268780" y="-1224221"/>
            <a:ext cx="2845091" cy="3044358"/>
          </a:xfrm>
          <a:custGeom>
            <a:avLst/>
            <a:gdLst/>
            <a:ahLst/>
            <a:cxnLst/>
            <a:rect l="l" t="t" r="r" b="b"/>
            <a:pathLst>
              <a:path w="2845091" h="3044358">
                <a:moveTo>
                  <a:pt x="0" y="0"/>
                </a:moveTo>
                <a:lnTo>
                  <a:pt x="2845091" y="0"/>
                </a:lnTo>
                <a:lnTo>
                  <a:pt x="2845091" y="3044358"/>
                </a:lnTo>
                <a:lnTo>
                  <a:pt x="0" y="3044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rot="-10114490">
            <a:off x="6718680" y="-900645"/>
            <a:ext cx="4007547" cy="3264329"/>
          </a:xfrm>
          <a:custGeom>
            <a:avLst/>
            <a:gdLst/>
            <a:ahLst/>
            <a:cxnLst/>
            <a:rect l="l" t="t" r="r" b="b"/>
            <a:pathLst>
              <a:path w="4007547" h="3264329">
                <a:moveTo>
                  <a:pt x="0" y="0"/>
                </a:moveTo>
                <a:lnTo>
                  <a:pt x="4007547" y="0"/>
                </a:lnTo>
                <a:lnTo>
                  <a:pt x="4007547" y="3264330"/>
                </a:lnTo>
                <a:lnTo>
                  <a:pt x="0" y="3264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22733" y="152399"/>
            <a:ext cx="7553819" cy="6983975"/>
          </a:xfrm>
          <a:custGeom>
            <a:avLst/>
            <a:gdLst/>
            <a:ahLst/>
            <a:cxnLst/>
            <a:rect l="l" t="t" r="r" b="b"/>
            <a:pathLst>
              <a:path w="7553819" h="10680207">
                <a:moveTo>
                  <a:pt x="0" y="0"/>
                </a:moveTo>
                <a:lnTo>
                  <a:pt x="7553819" y="0"/>
                </a:lnTo>
                <a:lnTo>
                  <a:pt x="7553819" y="10680207"/>
                </a:lnTo>
                <a:lnTo>
                  <a:pt x="0" y="10680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5829087" y="5678204"/>
            <a:ext cx="1340158" cy="1810952"/>
          </a:xfrm>
          <a:custGeom>
            <a:avLst/>
            <a:gdLst/>
            <a:ahLst/>
            <a:cxnLst/>
            <a:rect l="l" t="t" r="r" b="b"/>
            <a:pathLst>
              <a:path w="1340158" h="1810952">
                <a:moveTo>
                  <a:pt x="0" y="0"/>
                </a:moveTo>
                <a:lnTo>
                  <a:pt x="1340158" y="0"/>
                </a:lnTo>
                <a:lnTo>
                  <a:pt x="1340158" y="1810952"/>
                </a:lnTo>
                <a:lnTo>
                  <a:pt x="0" y="1810952"/>
                </a:lnTo>
                <a:lnTo>
                  <a:pt x="0" y="0"/>
                </a:lnTo>
                <a:close/>
              </a:path>
            </a:pathLst>
          </a:custGeom>
          <a:blipFill>
            <a:blip r:embed="rId6">
              <a:extLst>
                <a:ext uri="{96DAC541-7B7A-43D3-8B79-37D633B846F1}">
                  <asvg:svgBlip xmlns:asvg="http://schemas.microsoft.com/office/drawing/2016/SVG/main" r:embed="rId7"/>
                </a:ext>
              </a:extLst>
            </a:blip>
            <a:stretch>
              <a:fillRect l="-34392"/>
            </a:stretch>
          </a:blipFill>
        </p:spPr>
      </p:sp>
      <p:sp>
        <p:nvSpPr>
          <p:cNvPr id="5" name="TextBox 5"/>
          <p:cNvSpPr txBox="1"/>
          <p:nvPr/>
        </p:nvSpPr>
        <p:spPr>
          <a:xfrm>
            <a:off x="1224680" y="448486"/>
            <a:ext cx="9208815" cy="623218"/>
          </a:xfrm>
          <a:prstGeom prst="rect">
            <a:avLst/>
          </a:prstGeom>
        </p:spPr>
        <p:txBody>
          <a:bodyPr lIns="0" tIns="0" rIns="0" bIns="0" rtlCol="0" anchor="t">
            <a:spAutoFit/>
          </a:bodyPr>
          <a:lstStyle/>
          <a:p>
            <a:pPr algn="l">
              <a:lnSpc>
                <a:spcPts val="4786"/>
              </a:lnSpc>
            </a:pPr>
            <a:r>
              <a:rPr lang="en-US" sz="4515">
                <a:solidFill>
                  <a:srgbClr val="FFFFFF"/>
                </a:solidFill>
                <a:latin typeface="Fredoka"/>
                <a:ea typeface="Fredoka"/>
                <a:cs typeface="Fredoka"/>
                <a:sym typeface="Fredoka"/>
              </a:rPr>
              <a:t>PROBLEM STATEMENT</a:t>
            </a:r>
          </a:p>
        </p:txBody>
      </p:sp>
      <p:sp>
        <p:nvSpPr>
          <p:cNvPr id="6" name="TextBox 6"/>
          <p:cNvSpPr txBox="1"/>
          <p:nvPr/>
        </p:nvSpPr>
        <p:spPr>
          <a:xfrm>
            <a:off x="1131635" y="1270095"/>
            <a:ext cx="6944916" cy="5313585"/>
          </a:xfrm>
          <a:prstGeom prst="rect">
            <a:avLst/>
          </a:prstGeom>
        </p:spPr>
        <p:txBody>
          <a:bodyPr lIns="0" tIns="0" rIns="0" bIns="0" rtlCol="0" anchor="t">
            <a:spAutoFit/>
          </a:bodyPr>
          <a:lstStyle/>
          <a:p>
            <a:pPr algn="just">
              <a:lnSpc>
                <a:spcPts val="3225"/>
              </a:lnSpc>
            </a:pPr>
            <a:r>
              <a:rPr lang="en-US" sz="2303">
                <a:solidFill>
                  <a:srgbClr val="FFFFFF"/>
                </a:solidFill>
                <a:latin typeface="Canva Sans Bold"/>
                <a:ea typeface="Canva Sans Bold"/>
                <a:cs typeface="Canva Sans Bold"/>
                <a:sym typeface="Canva Sans Bold"/>
              </a:rPr>
              <a:t>The growing demand for pet-related products </a:t>
            </a:r>
          </a:p>
          <a:p>
            <a:pPr algn="just">
              <a:lnSpc>
                <a:spcPts val="3225"/>
              </a:lnSpc>
            </a:pPr>
            <a:r>
              <a:rPr lang="en-US" sz="2303">
                <a:solidFill>
                  <a:srgbClr val="FFFFFF"/>
                </a:solidFill>
                <a:latin typeface="Canva Sans Bold"/>
                <a:ea typeface="Canva Sans Bold"/>
                <a:cs typeface="Canva Sans Bold"/>
                <a:sym typeface="Canva Sans Bold"/>
              </a:rPr>
              <a:t>and services, coupled with the increasing </a:t>
            </a:r>
          </a:p>
          <a:p>
            <a:pPr algn="just">
              <a:lnSpc>
                <a:spcPts val="3225"/>
              </a:lnSpc>
            </a:pPr>
            <a:r>
              <a:rPr lang="en-US" sz="2303">
                <a:solidFill>
                  <a:srgbClr val="FFFFFF"/>
                </a:solidFill>
                <a:latin typeface="Canva Sans Bold"/>
                <a:ea typeface="Canva Sans Bold"/>
                <a:cs typeface="Canva Sans Bold"/>
                <a:sym typeface="Canva Sans Bold"/>
              </a:rPr>
              <a:t>number of pet owners, necessitates a </a:t>
            </a:r>
          </a:p>
          <a:p>
            <a:pPr algn="just">
              <a:lnSpc>
                <a:spcPts val="3225"/>
              </a:lnSpc>
            </a:pPr>
            <a:r>
              <a:rPr lang="en-US" sz="2303">
                <a:solidFill>
                  <a:srgbClr val="FFFFFF"/>
                </a:solidFill>
                <a:latin typeface="Canva Sans Bold"/>
                <a:ea typeface="Canva Sans Bold"/>
                <a:cs typeface="Canva Sans Bold"/>
                <a:sym typeface="Canva Sans Bold"/>
              </a:rPr>
              <a:t>convenient platform that can cater to their </a:t>
            </a:r>
          </a:p>
          <a:p>
            <a:pPr algn="just">
              <a:lnSpc>
                <a:spcPts val="3225"/>
              </a:lnSpc>
            </a:pPr>
            <a:r>
              <a:rPr lang="en-US" sz="2303">
                <a:solidFill>
                  <a:srgbClr val="FFFFFF"/>
                </a:solidFill>
                <a:latin typeface="Canva Sans Bold"/>
                <a:ea typeface="Canva Sans Bold"/>
                <a:cs typeface="Canva Sans Bold"/>
                <a:sym typeface="Canva Sans Bold"/>
              </a:rPr>
              <a:t>needs. Many pet owners face challenges </a:t>
            </a:r>
          </a:p>
          <a:p>
            <a:pPr algn="just">
              <a:lnSpc>
                <a:spcPts val="3225"/>
              </a:lnSpc>
            </a:pPr>
            <a:r>
              <a:rPr lang="en-US" sz="2303">
                <a:solidFill>
                  <a:srgbClr val="FFFFFF"/>
                </a:solidFill>
                <a:latin typeface="Canva Sans Bold"/>
                <a:ea typeface="Canva Sans Bold"/>
                <a:cs typeface="Canva Sans Bold"/>
                <a:sym typeface="Canva Sans Bold"/>
              </a:rPr>
              <a:t>in finding a reliable and diverse range of </a:t>
            </a:r>
          </a:p>
          <a:p>
            <a:pPr algn="just">
              <a:lnSpc>
                <a:spcPts val="3225"/>
              </a:lnSpc>
            </a:pPr>
            <a:r>
              <a:rPr lang="en-US" sz="2303">
                <a:solidFill>
                  <a:srgbClr val="FFFFFF"/>
                </a:solidFill>
                <a:latin typeface="Canva Sans Bold"/>
                <a:ea typeface="Canva Sans Bold"/>
                <a:cs typeface="Canva Sans Bold"/>
                <a:sym typeface="Canva Sans Bold"/>
              </a:rPr>
              <a:t>pet supplies, food, accessories, and </a:t>
            </a:r>
          </a:p>
          <a:p>
            <a:pPr algn="just">
              <a:lnSpc>
                <a:spcPts val="3225"/>
              </a:lnSpc>
            </a:pPr>
            <a:r>
              <a:rPr lang="en-US" sz="2303">
                <a:solidFill>
                  <a:srgbClr val="FFFFFF"/>
                </a:solidFill>
                <a:latin typeface="Canva Sans Bold"/>
                <a:ea typeface="Canva Sans Bold"/>
                <a:cs typeface="Canva Sans Bold"/>
                <a:sym typeface="Canva Sans Bold"/>
              </a:rPr>
              <a:t>services such as grooming or veterinary care. </a:t>
            </a:r>
          </a:p>
          <a:p>
            <a:pPr algn="just">
              <a:lnSpc>
                <a:spcPts val="3225"/>
              </a:lnSpc>
            </a:pPr>
            <a:r>
              <a:rPr lang="en-US" sz="2303">
                <a:solidFill>
                  <a:srgbClr val="FFFFFF"/>
                </a:solidFill>
                <a:latin typeface="Canva Sans Bold"/>
                <a:ea typeface="Canva Sans Bold"/>
                <a:cs typeface="Canva Sans Bold"/>
                <a:sym typeface="Canva Sans Bold"/>
              </a:rPr>
              <a:t>Traditional pet stores have limitations in </a:t>
            </a:r>
          </a:p>
          <a:p>
            <a:pPr algn="just">
              <a:lnSpc>
                <a:spcPts val="3225"/>
              </a:lnSpc>
            </a:pPr>
            <a:r>
              <a:rPr lang="en-US" sz="2303">
                <a:solidFill>
                  <a:srgbClr val="FFFFFF"/>
                </a:solidFill>
                <a:latin typeface="Canva Sans Bold"/>
                <a:ea typeface="Canva Sans Bold"/>
                <a:cs typeface="Canva Sans Bold"/>
                <a:sym typeface="Canva Sans Bold"/>
              </a:rPr>
              <a:t>inventory, location, and availability of products, </a:t>
            </a:r>
          </a:p>
          <a:p>
            <a:pPr algn="just">
              <a:lnSpc>
                <a:spcPts val="3225"/>
              </a:lnSpc>
            </a:pPr>
            <a:r>
              <a:rPr lang="en-US" sz="2303">
                <a:solidFill>
                  <a:srgbClr val="FFFFFF"/>
                </a:solidFill>
                <a:latin typeface="Canva Sans Bold"/>
                <a:ea typeface="Canva Sans Bold"/>
                <a:cs typeface="Canva Sans Bold"/>
                <a:sym typeface="Canva Sans Bold"/>
              </a:rPr>
              <a:t>while pet owners also have to deal with the</a:t>
            </a:r>
          </a:p>
          <a:p>
            <a:pPr algn="just">
              <a:lnSpc>
                <a:spcPts val="3225"/>
              </a:lnSpc>
            </a:pPr>
            <a:r>
              <a:rPr lang="en-US" sz="2303">
                <a:solidFill>
                  <a:srgbClr val="FFFFFF"/>
                </a:solidFill>
                <a:latin typeface="Canva Sans Bold"/>
                <a:ea typeface="Canva Sans Bold"/>
                <a:cs typeface="Canva Sans Bold"/>
                <a:sym typeface="Canva Sans Bold"/>
              </a:rPr>
              <a:t>inconvenience of frequent visits to different</a:t>
            </a:r>
          </a:p>
          <a:p>
            <a:pPr algn="just">
              <a:lnSpc>
                <a:spcPts val="3225"/>
              </a:lnSpc>
              <a:spcBef>
                <a:spcPct val="0"/>
              </a:spcBef>
            </a:pPr>
            <a:r>
              <a:rPr lang="en-US" sz="2303">
                <a:solidFill>
                  <a:srgbClr val="FFFFFF"/>
                </a:solidFill>
                <a:latin typeface="Canva Sans Bold"/>
                <a:ea typeface="Canva Sans Bold"/>
                <a:cs typeface="Canva Sans Bold"/>
                <a:sym typeface="Canva Sans Bold"/>
              </a:rPr>
              <a:t> shops.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5960911" y="3667125"/>
            <a:ext cx="5801649" cy="6207990"/>
          </a:xfrm>
          <a:custGeom>
            <a:avLst/>
            <a:gdLst/>
            <a:ahLst/>
            <a:cxnLst/>
            <a:rect l="l" t="t" r="r" b="b"/>
            <a:pathLst>
              <a:path w="5801649" h="6207990">
                <a:moveTo>
                  <a:pt x="0" y="0"/>
                </a:moveTo>
                <a:lnTo>
                  <a:pt x="5801650" y="0"/>
                </a:lnTo>
                <a:lnTo>
                  <a:pt x="5801650" y="6207990"/>
                </a:lnTo>
                <a:lnTo>
                  <a:pt x="0" y="62079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49399" y="498884"/>
            <a:ext cx="6854803" cy="749300"/>
          </a:xfrm>
          <a:prstGeom prst="rect">
            <a:avLst/>
          </a:prstGeom>
        </p:spPr>
        <p:txBody>
          <a:bodyPr lIns="0" tIns="0" rIns="0" bIns="0" rtlCol="0" anchor="t">
            <a:spAutoFit/>
          </a:bodyPr>
          <a:lstStyle/>
          <a:p>
            <a:pPr algn="ctr">
              <a:lnSpc>
                <a:spcPts val="5800"/>
              </a:lnSpc>
            </a:pPr>
            <a:r>
              <a:rPr lang="en-US" sz="5000">
                <a:solidFill>
                  <a:srgbClr val="CB6963"/>
                </a:solidFill>
                <a:latin typeface="Fredoka"/>
                <a:ea typeface="Fredoka"/>
                <a:cs typeface="Fredoka"/>
                <a:sym typeface="Fredoka"/>
              </a:rPr>
              <a:t>OVERVIEW</a:t>
            </a:r>
          </a:p>
        </p:txBody>
      </p:sp>
      <p:sp>
        <p:nvSpPr>
          <p:cNvPr id="4" name="Freeform 4"/>
          <p:cNvSpPr/>
          <p:nvPr/>
        </p:nvSpPr>
        <p:spPr>
          <a:xfrm>
            <a:off x="6967609" y="5699875"/>
            <a:ext cx="2130804" cy="1481966"/>
          </a:xfrm>
          <a:custGeom>
            <a:avLst/>
            <a:gdLst/>
            <a:ahLst/>
            <a:cxnLst/>
            <a:rect l="l" t="t" r="r" b="b"/>
            <a:pathLst>
              <a:path w="2130804" h="1481966">
                <a:moveTo>
                  <a:pt x="0" y="0"/>
                </a:moveTo>
                <a:lnTo>
                  <a:pt x="2130804" y="0"/>
                </a:lnTo>
                <a:lnTo>
                  <a:pt x="2130804" y="1481966"/>
                </a:lnTo>
                <a:lnTo>
                  <a:pt x="0" y="1481966"/>
                </a:lnTo>
                <a:lnTo>
                  <a:pt x="0" y="0"/>
                </a:lnTo>
                <a:close/>
              </a:path>
            </a:pathLst>
          </a:custGeom>
          <a:blipFill>
            <a:blip r:embed="rId4">
              <a:extLst>
                <a:ext uri="{96DAC541-7B7A-43D3-8B79-37D633B846F1}">
                  <asvg:svgBlip xmlns:asvg="http://schemas.microsoft.com/office/drawing/2016/SVG/main" r:embed="rId5"/>
                </a:ext>
              </a:extLst>
            </a:blip>
            <a:stretch>
              <a:fillRect b="-44570"/>
            </a:stretch>
          </a:blipFill>
        </p:spPr>
      </p:sp>
      <p:sp>
        <p:nvSpPr>
          <p:cNvPr id="5" name="TextBox 5"/>
          <p:cNvSpPr txBox="1"/>
          <p:nvPr/>
        </p:nvSpPr>
        <p:spPr>
          <a:xfrm>
            <a:off x="0" y="1690633"/>
            <a:ext cx="9753600" cy="3627119"/>
          </a:xfrm>
          <a:prstGeom prst="rect">
            <a:avLst/>
          </a:prstGeom>
        </p:spPr>
        <p:txBody>
          <a:bodyPr lIns="0" tIns="0" rIns="0" bIns="0" rtlCol="0" anchor="t">
            <a:spAutoFit/>
          </a:bodyPr>
          <a:lstStyle/>
          <a:p>
            <a:pPr marL="474986" lvl="1" indent="-237493" algn="l">
              <a:lnSpc>
                <a:spcPts val="3080"/>
              </a:lnSpc>
              <a:buFont typeface="Arial"/>
              <a:buChar char="•"/>
            </a:pPr>
            <a:r>
              <a:rPr lang="en-US" sz="2200">
                <a:solidFill>
                  <a:srgbClr val="CB6963"/>
                </a:solidFill>
                <a:latin typeface="Canva Sans Bold"/>
                <a:ea typeface="Canva Sans Bold"/>
                <a:cs typeface="Canva Sans Bold"/>
                <a:sym typeface="Canva Sans Bold"/>
              </a:rPr>
              <a:t>The platform focuses on providing:</a:t>
            </a:r>
          </a:p>
          <a:p>
            <a:pPr algn="l">
              <a:lnSpc>
                <a:spcPts val="2380"/>
              </a:lnSpc>
            </a:pPr>
            <a:endParaRPr lang="en-US" sz="2200">
              <a:solidFill>
                <a:srgbClr val="CB6963"/>
              </a:solidFill>
              <a:latin typeface="Canva Sans Bold"/>
              <a:ea typeface="Canva Sans Bold"/>
              <a:cs typeface="Canva Sans Bold"/>
              <a:sym typeface="Canva Sans Bold"/>
            </a:endParaRPr>
          </a:p>
          <a:p>
            <a:pPr marL="367039" lvl="1" indent="-183519" algn="l">
              <a:lnSpc>
                <a:spcPts val="2380"/>
              </a:lnSpc>
              <a:buFont typeface="Arial"/>
              <a:buChar char="•"/>
            </a:pPr>
            <a:r>
              <a:rPr lang="en-US" sz="1700">
                <a:solidFill>
                  <a:srgbClr val="CB6963"/>
                </a:solidFill>
                <a:latin typeface="Canva Sans Bold"/>
                <a:ea typeface="Canva Sans Bold"/>
                <a:cs typeface="Canva Sans Bold"/>
                <a:sym typeface="Canva Sans Bold"/>
              </a:rPr>
              <a:t>A diverse product catalog: Featuring items for different types of pets (dogs, cats, birds, fish, etc.).</a:t>
            </a:r>
          </a:p>
          <a:p>
            <a:pPr algn="l">
              <a:lnSpc>
                <a:spcPts val="2380"/>
              </a:lnSpc>
            </a:pPr>
            <a:endParaRPr lang="en-US" sz="1700">
              <a:solidFill>
                <a:srgbClr val="CB6963"/>
              </a:solidFill>
              <a:latin typeface="Canva Sans Bold"/>
              <a:ea typeface="Canva Sans Bold"/>
              <a:cs typeface="Canva Sans Bold"/>
              <a:sym typeface="Canva Sans Bold"/>
            </a:endParaRPr>
          </a:p>
          <a:p>
            <a:pPr marL="367039" lvl="1" indent="-183519" algn="l">
              <a:lnSpc>
                <a:spcPts val="2380"/>
              </a:lnSpc>
              <a:buFont typeface="Arial"/>
              <a:buChar char="•"/>
            </a:pPr>
            <a:r>
              <a:rPr lang="en-US" sz="1700">
                <a:solidFill>
                  <a:srgbClr val="CB6963"/>
                </a:solidFill>
                <a:latin typeface="Canva Sans Bold"/>
                <a:ea typeface="Canva Sans Bold"/>
                <a:cs typeface="Canva Sans Bold"/>
                <a:sym typeface="Canva Sans Bold"/>
              </a:rPr>
              <a:t>User-friendly shopping experience: With search filters, personalized recommendations, and secure payment options.</a:t>
            </a:r>
          </a:p>
          <a:p>
            <a:pPr algn="l">
              <a:lnSpc>
                <a:spcPts val="2380"/>
              </a:lnSpc>
            </a:pPr>
            <a:endParaRPr lang="en-US" sz="1700">
              <a:solidFill>
                <a:srgbClr val="CB6963"/>
              </a:solidFill>
              <a:latin typeface="Canva Sans Bold"/>
              <a:ea typeface="Canva Sans Bold"/>
              <a:cs typeface="Canva Sans Bold"/>
              <a:sym typeface="Canva Sans Bold"/>
            </a:endParaRPr>
          </a:p>
          <a:p>
            <a:pPr marL="367039" lvl="1" indent="-183519" algn="l">
              <a:lnSpc>
                <a:spcPts val="2380"/>
              </a:lnSpc>
              <a:buFont typeface="Arial"/>
              <a:buChar char="•"/>
            </a:pPr>
            <a:r>
              <a:rPr lang="en-US" sz="1700">
                <a:solidFill>
                  <a:srgbClr val="CB6963"/>
                </a:solidFill>
                <a:latin typeface="Canva Sans Bold"/>
                <a:ea typeface="Canva Sans Bold"/>
                <a:cs typeface="Canva Sans Bold"/>
                <a:sym typeface="Canva Sans Bold"/>
              </a:rPr>
              <a:t>Convenience: Doorstep delivery and scheduling of pet services.</a:t>
            </a:r>
          </a:p>
          <a:p>
            <a:pPr algn="l">
              <a:lnSpc>
                <a:spcPts val="2380"/>
              </a:lnSpc>
            </a:pPr>
            <a:endParaRPr lang="en-US" sz="1700">
              <a:solidFill>
                <a:srgbClr val="CB6963"/>
              </a:solidFill>
              <a:latin typeface="Canva Sans Bold"/>
              <a:ea typeface="Canva Sans Bold"/>
              <a:cs typeface="Canva Sans Bold"/>
              <a:sym typeface="Canva Sans Bold"/>
            </a:endParaRPr>
          </a:p>
          <a:p>
            <a:pPr marL="367039" lvl="1" indent="-183519" algn="l">
              <a:lnSpc>
                <a:spcPts val="2380"/>
              </a:lnSpc>
              <a:buFont typeface="Arial"/>
              <a:buChar char="•"/>
            </a:pPr>
            <a:r>
              <a:rPr lang="en-US" sz="1700">
                <a:solidFill>
                  <a:srgbClr val="CB6963"/>
                </a:solidFill>
                <a:latin typeface="Canva Sans Bold"/>
                <a:ea typeface="Canva Sans Bold"/>
                <a:cs typeface="Canva Sans Bold"/>
                <a:sym typeface="Canva Sans Bold"/>
              </a:rPr>
              <a:t>Pet profiles: Users can create and manage profiles for their pets to receive tailored product suggestions and service reminders.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5629808" y="-71263"/>
            <a:ext cx="5274646" cy="7457726"/>
          </a:xfrm>
          <a:custGeom>
            <a:avLst/>
            <a:gdLst/>
            <a:ahLst/>
            <a:cxnLst/>
            <a:rect l="l" t="t" r="r" b="b"/>
            <a:pathLst>
              <a:path w="5274646" h="7457726">
                <a:moveTo>
                  <a:pt x="0" y="0"/>
                </a:moveTo>
                <a:lnTo>
                  <a:pt x="5274646" y="0"/>
                </a:lnTo>
                <a:lnTo>
                  <a:pt x="5274646" y="7457726"/>
                </a:lnTo>
                <a:lnTo>
                  <a:pt x="0" y="74577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49924" y="2588118"/>
            <a:ext cx="4272973" cy="1335680"/>
          </a:xfrm>
          <a:prstGeom prst="rect">
            <a:avLst/>
          </a:prstGeom>
        </p:spPr>
        <p:txBody>
          <a:bodyPr lIns="0" tIns="0" rIns="0" bIns="0" rtlCol="0" anchor="t">
            <a:spAutoFit/>
          </a:bodyPr>
          <a:lstStyle/>
          <a:p>
            <a:pPr algn="l">
              <a:lnSpc>
                <a:spcPts val="5133"/>
              </a:lnSpc>
            </a:pPr>
            <a:r>
              <a:rPr lang="en-US" sz="5292">
                <a:solidFill>
                  <a:srgbClr val="CB6963"/>
                </a:solidFill>
                <a:latin typeface="Fredoka"/>
                <a:ea typeface="Fredoka"/>
                <a:cs typeface="Fredoka"/>
                <a:sym typeface="Fredoka"/>
              </a:rPr>
              <a:t>ADMIN INTERFACE</a:t>
            </a:r>
          </a:p>
        </p:txBody>
      </p:sp>
      <p:sp>
        <p:nvSpPr>
          <p:cNvPr id="4" name="Freeform 4"/>
          <p:cNvSpPr/>
          <p:nvPr/>
        </p:nvSpPr>
        <p:spPr>
          <a:xfrm>
            <a:off x="2492046" y="-622267"/>
            <a:ext cx="1854659" cy="1510704"/>
          </a:xfrm>
          <a:custGeom>
            <a:avLst/>
            <a:gdLst/>
            <a:ahLst/>
            <a:cxnLst/>
            <a:rect l="l" t="t" r="r" b="b"/>
            <a:pathLst>
              <a:path w="1854659" h="1510704">
                <a:moveTo>
                  <a:pt x="0" y="0"/>
                </a:moveTo>
                <a:lnTo>
                  <a:pt x="1854660" y="0"/>
                </a:lnTo>
                <a:lnTo>
                  <a:pt x="1854660" y="1510704"/>
                </a:lnTo>
                <a:lnTo>
                  <a:pt x="0" y="1510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613236" y="487586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Generating Report</a:t>
            </a:r>
          </a:p>
        </p:txBody>
      </p:sp>
      <p:sp>
        <p:nvSpPr>
          <p:cNvPr id="6" name="TextBox 6"/>
          <p:cNvSpPr txBox="1"/>
          <p:nvPr/>
        </p:nvSpPr>
        <p:spPr>
          <a:xfrm>
            <a:off x="6613236" y="5870139"/>
            <a:ext cx="2326186" cy="6132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Ensuring System Security </a:t>
            </a:r>
          </a:p>
        </p:txBody>
      </p:sp>
      <p:sp>
        <p:nvSpPr>
          <p:cNvPr id="7" name="TextBox 7"/>
          <p:cNvSpPr txBox="1"/>
          <p:nvPr/>
        </p:nvSpPr>
        <p:spPr>
          <a:xfrm>
            <a:off x="6613236" y="288732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Seller Management</a:t>
            </a:r>
          </a:p>
        </p:txBody>
      </p:sp>
      <p:sp>
        <p:nvSpPr>
          <p:cNvPr id="8" name="TextBox 8"/>
          <p:cNvSpPr txBox="1"/>
          <p:nvPr/>
        </p:nvSpPr>
        <p:spPr>
          <a:xfrm>
            <a:off x="6613236" y="897458"/>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Login Process</a:t>
            </a:r>
          </a:p>
        </p:txBody>
      </p:sp>
      <p:sp>
        <p:nvSpPr>
          <p:cNvPr id="9" name="TextBox 9"/>
          <p:cNvSpPr txBox="1"/>
          <p:nvPr/>
        </p:nvSpPr>
        <p:spPr>
          <a:xfrm>
            <a:off x="6613236" y="388159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Managing Acoounts</a:t>
            </a:r>
          </a:p>
        </p:txBody>
      </p:sp>
      <p:sp>
        <p:nvSpPr>
          <p:cNvPr id="10" name="TextBox 10"/>
          <p:cNvSpPr txBox="1"/>
          <p:nvPr/>
        </p:nvSpPr>
        <p:spPr>
          <a:xfrm>
            <a:off x="6613236" y="1892394"/>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User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7F2"/>
        </a:solidFill>
        <a:effectLst/>
      </p:bgPr>
    </p:bg>
    <p:spTree>
      <p:nvGrpSpPr>
        <p:cNvPr id="1" name=""/>
        <p:cNvGrpSpPr/>
        <p:nvPr/>
      </p:nvGrpSpPr>
      <p:grpSpPr>
        <a:xfrm>
          <a:off x="0" y="0"/>
          <a:ext cx="0" cy="0"/>
          <a:chOff x="0" y="0"/>
          <a:chExt cx="0" cy="0"/>
        </a:xfrm>
      </p:grpSpPr>
      <p:sp>
        <p:nvSpPr>
          <p:cNvPr id="2" name="Freeform 2"/>
          <p:cNvSpPr/>
          <p:nvPr/>
        </p:nvSpPr>
        <p:spPr>
          <a:xfrm>
            <a:off x="5629808" y="-71263"/>
            <a:ext cx="5274646" cy="7457726"/>
          </a:xfrm>
          <a:custGeom>
            <a:avLst/>
            <a:gdLst/>
            <a:ahLst/>
            <a:cxnLst/>
            <a:rect l="l" t="t" r="r" b="b"/>
            <a:pathLst>
              <a:path w="5274646" h="7457726">
                <a:moveTo>
                  <a:pt x="0" y="0"/>
                </a:moveTo>
                <a:lnTo>
                  <a:pt x="5274646" y="0"/>
                </a:lnTo>
                <a:lnTo>
                  <a:pt x="5274646" y="7457726"/>
                </a:lnTo>
                <a:lnTo>
                  <a:pt x="0" y="74577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49924" y="2588118"/>
            <a:ext cx="4272973" cy="1335680"/>
          </a:xfrm>
          <a:prstGeom prst="rect">
            <a:avLst/>
          </a:prstGeom>
        </p:spPr>
        <p:txBody>
          <a:bodyPr lIns="0" tIns="0" rIns="0" bIns="0" rtlCol="0" anchor="t">
            <a:spAutoFit/>
          </a:bodyPr>
          <a:lstStyle/>
          <a:p>
            <a:pPr algn="l">
              <a:lnSpc>
                <a:spcPts val="5133"/>
              </a:lnSpc>
            </a:pPr>
            <a:r>
              <a:rPr lang="en-US" sz="5292">
                <a:solidFill>
                  <a:srgbClr val="CB6963"/>
                </a:solidFill>
                <a:latin typeface="Fredoka"/>
                <a:ea typeface="Fredoka"/>
                <a:cs typeface="Fredoka"/>
                <a:sym typeface="Fredoka"/>
              </a:rPr>
              <a:t>SELLER INTERFACE</a:t>
            </a:r>
          </a:p>
        </p:txBody>
      </p:sp>
      <p:sp>
        <p:nvSpPr>
          <p:cNvPr id="4" name="Freeform 4"/>
          <p:cNvSpPr/>
          <p:nvPr/>
        </p:nvSpPr>
        <p:spPr>
          <a:xfrm>
            <a:off x="2492046" y="-622267"/>
            <a:ext cx="1854659" cy="1510704"/>
          </a:xfrm>
          <a:custGeom>
            <a:avLst/>
            <a:gdLst/>
            <a:ahLst/>
            <a:cxnLst/>
            <a:rect l="l" t="t" r="r" b="b"/>
            <a:pathLst>
              <a:path w="1854659" h="1510704">
                <a:moveTo>
                  <a:pt x="0" y="0"/>
                </a:moveTo>
                <a:lnTo>
                  <a:pt x="1854660" y="0"/>
                </a:lnTo>
                <a:lnTo>
                  <a:pt x="1854660" y="1510704"/>
                </a:lnTo>
                <a:lnTo>
                  <a:pt x="0" y="15107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613236" y="4875869"/>
            <a:ext cx="2326186" cy="6132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Delete Products and Pets</a:t>
            </a:r>
          </a:p>
        </p:txBody>
      </p:sp>
      <p:sp>
        <p:nvSpPr>
          <p:cNvPr id="6" name="TextBox 6"/>
          <p:cNvSpPr txBox="1"/>
          <p:nvPr/>
        </p:nvSpPr>
        <p:spPr>
          <a:xfrm>
            <a:off x="6613236" y="5870139"/>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View Orders</a:t>
            </a:r>
          </a:p>
        </p:txBody>
      </p:sp>
      <p:sp>
        <p:nvSpPr>
          <p:cNvPr id="7" name="TextBox 7"/>
          <p:cNvSpPr txBox="1"/>
          <p:nvPr/>
        </p:nvSpPr>
        <p:spPr>
          <a:xfrm>
            <a:off x="6613236" y="2887329"/>
            <a:ext cx="2326186" cy="6132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Add Products and Pets</a:t>
            </a:r>
          </a:p>
        </p:txBody>
      </p:sp>
      <p:sp>
        <p:nvSpPr>
          <p:cNvPr id="8" name="TextBox 8"/>
          <p:cNvSpPr txBox="1"/>
          <p:nvPr/>
        </p:nvSpPr>
        <p:spPr>
          <a:xfrm>
            <a:off x="6613236" y="897458"/>
            <a:ext cx="2326186" cy="6132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Creating and Managing Account</a:t>
            </a:r>
          </a:p>
        </p:txBody>
      </p:sp>
      <p:sp>
        <p:nvSpPr>
          <p:cNvPr id="9" name="TextBox 9"/>
          <p:cNvSpPr txBox="1"/>
          <p:nvPr/>
        </p:nvSpPr>
        <p:spPr>
          <a:xfrm>
            <a:off x="6613236" y="3881599"/>
            <a:ext cx="2326186" cy="6132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Update Product and Pets</a:t>
            </a:r>
          </a:p>
        </p:txBody>
      </p:sp>
      <p:sp>
        <p:nvSpPr>
          <p:cNvPr id="10" name="TextBox 10"/>
          <p:cNvSpPr txBox="1"/>
          <p:nvPr/>
        </p:nvSpPr>
        <p:spPr>
          <a:xfrm>
            <a:off x="6613236" y="1892394"/>
            <a:ext cx="2326186" cy="308470"/>
          </a:xfrm>
          <a:prstGeom prst="rect">
            <a:avLst/>
          </a:prstGeom>
        </p:spPr>
        <p:txBody>
          <a:bodyPr lIns="0" tIns="0" rIns="0" bIns="0" rtlCol="0" anchor="t">
            <a:spAutoFit/>
          </a:bodyPr>
          <a:lstStyle/>
          <a:p>
            <a:pPr algn="l">
              <a:lnSpc>
                <a:spcPts val="2422"/>
              </a:lnSpc>
            </a:pPr>
            <a:r>
              <a:rPr lang="en-US" sz="1730">
                <a:solidFill>
                  <a:srgbClr val="FFF7F2"/>
                </a:solidFill>
                <a:latin typeface="Poppins Bold"/>
                <a:ea typeface="Poppins Bold"/>
                <a:cs typeface="Poppins Bold"/>
                <a:sym typeface="Poppins Bold"/>
              </a:rPr>
              <a:t>Seller Login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780</Words>
  <Application>Microsoft Office PowerPoint</Application>
  <PresentationFormat>Custom</PresentationFormat>
  <Paragraphs>114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Canva Sans Bold Italics</vt:lpstr>
      <vt:lpstr>Canva Sans Bold</vt:lpstr>
      <vt:lpstr>Poppins</vt:lpstr>
      <vt:lpstr>Canva Sans</vt:lpstr>
      <vt:lpstr>Poppins Bold</vt:lpstr>
      <vt:lpstr>Fredoka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Brainstorm</dc:title>
  <dc:creator>Gaurav Shirore</dc:creator>
  <cp:lastModifiedBy>Gaurav Shirore</cp:lastModifiedBy>
  <cp:revision>2</cp:revision>
  <dcterms:created xsi:type="dcterms:W3CDTF">2006-08-16T00:00:00Z</dcterms:created>
  <dcterms:modified xsi:type="dcterms:W3CDTF">2024-08-19T07:28:54Z</dcterms:modified>
  <dc:identifier>DAGON0O44z4</dc:identifier>
</cp:coreProperties>
</file>