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90A45-0C6E-4584-840B-F7D7E37668BB}" v="674" dt="2021-02-07T08:59:55.640"/>
    <p1510:client id="{17F39C09-0BC8-4E09-963F-59B2C41F575E}" v="500" dt="2021-02-11T10:40:38.912"/>
    <p1510:client id="{2988B010-8E89-4574-906A-013308FFF282}" v="2631" dt="2021-02-11T11:53:02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9B1895-3C82-4B58-B832-DB08AA54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2" y="83485"/>
            <a:ext cx="10637042" cy="56432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FD55BF-16EC-4C24-9957-86F5A0911F74}"/>
              </a:ext>
            </a:extLst>
          </p:cNvPr>
          <p:cNvSpPr/>
          <p:nvPr/>
        </p:nvSpPr>
        <p:spPr>
          <a:xfrm>
            <a:off x="2638424" y="5317330"/>
            <a:ext cx="6846093" cy="91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ucida Sans"/>
                <a:cs typeface="Calibri"/>
              </a:rPr>
              <a:t>CI/CD - A Revolutionary Tool for Delivery</a:t>
            </a:r>
          </a:p>
          <a:p>
            <a:pPr algn="ctr"/>
            <a:r>
              <a:rPr lang="en-US" b="1" dirty="0">
                <a:latin typeface="Lucida Sans"/>
                <a:cs typeface="Calibri"/>
              </a:rPr>
              <a:t>By Gaurav Singh Verma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F0F65-0AB2-4BEB-82C5-FB24CA559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72522"/>
              </p:ext>
            </p:extLst>
          </p:nvPr>
        </p:nvGraphicFramePr>
        <p:xfrm>
          <a:off x="853022" y="2319445"/>
          <a:ext cx="10415013" cy="340551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56150">
                  <a:extLst>
                    <a:ext uri="{9D8B030D-6E8A-4147-A177-3AD203B41FA5}">
                      <a16:colId xmlns:a16="http://schemas.microsoft.com/office/drawing/2014/main" val="1614594962"/>
                    </a:ext>
                  </a:extLst>
                </a:gridCol>
                <a:gridCol w="3751356">
                  <a:extLst>
                    <a:ext uri="{9D8B030D-6E8A-4147-A177-3AD203B41FA5}">
                      <a16:colId xmlns:a16="http://schemas.microsoft.com/office/drawing/2014/main" val="371577096"/>
                    </a:ext>
                  </a:extLst>
                </a:gridCol>
                <a:gridCol w="1456150">
                  <a:extLst>
                    <a:ext uri="{9D8B030D-6E8A-4147-A177-3AD203B41FA5}">
                      <a16:colId xmlns:a16="http://schemas.microsoft.com/office/drawing/2014/main" val="1221161171"/>
                    </a:ext>
                  </a:extLst>
                </a:gridCol>
                <a:gridCol w="3751357">
                  <a:extLst>
                    <a:ext uri="{9D8B030D-6E8A-4147-A177-3AD203B41FA5}">
                      <a16:colId xmlns:a16="http://schemas.microsoft.com/office/drawing/2014/main" val="3983147861"/>
                    </a:ext>
                  </a:extLst>
                </a:gridCol>
              </a:tblGrid>
              <a:tr h="1135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Merging/ compiling and identifying errors are time consuming task, which takes developer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Manually creation of infrastructure leads to human errors and configuration failures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63680"/>
                  </a:ext>
                </a:extLst>
              </a:tr>
              <a:tr h="1135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unit testing is sometimes time consuming and prone to </a:t>
                      </a:r>
                      <a:r>
                        <a:rPr lang="en-US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anual Post implementation checks are not affective as the down time is increased due to that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44726"/>
                  </a:ext>
                </a:extLst>
              </a:tr>
              <a:tr h="1135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Deployment is a time consuming task which means more time to market new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Response time is low while doing rollback if any bug is found in post implementation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07549"/>
                  </a:ext>
                </a:extLst>
              </a:tr>
            </a:tbl>
          </a:graphicData>
        </a:graphic>
      </p:graphicFrame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9E75B0A-74FF-47B3-A4D1-6D051ED9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68" y="2576642"/>
            <a:ext cx="640916" cy="64000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A95F350-C00F-476E-9422-9DBE71E9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39" y="3603840"/>
            <a:ext cx="819412" cy="77765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2678FC1-F00E-438B-9CFF-72EE52C7F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72" y="4750495"/>
            <a:ext cx="822544" cy="79122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8414C89-4206-4657-9E9F-BFA627972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34" y="2476499"/>
            <a:ext cx="871604" cy="840289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6CAB3BA5-1023-4983-8167-948B71A5D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467" y="3539646"/>
            <a:ext cx="916489" cy="916488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E0E06FD1-C3B7-40D1-9E68-70C72986A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306" y="4751801"/>
            <a:ext cx="805059" cy="8408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CABCA0-A95B-47B6-82FE-55CA578DE304}"/>
              </a:ext>
            </a:extLst>
          </p:cNvPr>
          <p:cNvSpPr/>
          <p:nvPr/>
        </p:nvSpPr>
        <p:spPr>
          <a:xfrm>
            <a:off x="784963" y="570977"/>
            <a:ext cx="10574054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Century Schoolbook"/>
                <a:cs typeface="Calibri"/>
              </a:rPr>
              <a:t>Current Challenges of Deployment Life Cycle</a:t>
            </a:r>
            <a:endParaRPr lang="en-US" sz="2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97142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A8C-EC2F-4BB4-879D-0908E5F6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do we need CI/CD?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BB31-464A-4F1A-8477-52677E1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Franklin Gothic Book"/>
                <a:cs typeface="Calibri"/>
              </a:rPr>
              <a:t>Delays in development life cycle.</a:t>
            </a:r>
          </a:p>
          <a:p>
            <a:r>
              <a:rPr lang="en-US" sz="2000" dirty="0">
                <a:latin typeface="Franklin Gothic Book"/>
                <a:cs typeface="Calibri"/>
              </a:rPr>
              <a:t>Unit testing are sometimes ignored due to development delays.</a:t>
            </a:r>
          </a:p>
          <a:p>
            <a:r>
              <a:rPr lang="en-US" sz="2000" dirty="0">
                <a:latin typeface="Franklin Gothic Book"/>
                <a:cs typeface="Calibri"/>
              </a:rPr>
              <a:t>Deployment challenges, as the operations implementation team might not have </a:t>
            </a:r>
            <a:r>
              <a:rPr lang="en-US" sz="2000" dirty="0">
                <a:latin typeface="Franklin Gothic Book"/>
                <a:ea typeface="+mn-lt"/>
                <a:cs typeface="+mn-lt"/>
              </a:rPr>
              <a:t>thorough knowledge of the application.</a:t>
            </a:r>
          </a:p>
          <a:p>
            <a:r>
              <a:rPr lang="en-US" sz="2000" dirty="0">
                <a:latin typeface="Franklin Gothic Book"/>
                <a:cs typeface="Calibri"/>
              </a:rPr>
              <a:t>Infrastructure changes and configuration issues between the non-production and production environment.</a:t>
            </a:r>
          </a:p>
          <a:p>
            <a:r>
              <a:rPr lang="en-US" sz="2000" dirty="0">
                <a:latin typeface="Franklin Gothic Book"/>
                <a:cs typeface="Calibri"/>
              </a:rPr>
              <a:t>Manual post implementation checks/ status takes time for a huge application.</a:t>
            </a:r>
          </a:p>
          <a:p>
            <a:r>
              <a:rPr lang="en-US" sz="2000" dirty="0">
                <a:latin typeface="Franklin Gothic Book"/>
                <a:cs typeface="Calibri"/>
              </a:rPr>
              <a:t>Errors/ delays in rollback if the implementation team faces issues.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55216-08B2-4597-AAD4-A1A7738868EA}"/>
              </a:ext>
            </a:extLst>
          </p:cNvPr>
          <p:cNvSpPr/>
          <p:nvPr/>
        </p:nvSpPr>
        <p:spPr>
          <a:xfrm>
            <a:off x="784963" y="570977"/>
            <a:ext cx="10574054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Century Schoolbook"/>
                <a:cs typeface="Calibri"/>
              </a:rPr>
              <a:t>Effects of the 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CA10A-DEA6-4F45-8B3F-13BE9BAC00F6}"/>
              </a:ext>
            </a:extLst>
          </p:cNvPr>
          <p:cNvSpPr/>
          <p:nvPr/>
        </p:nvSpPr>
        <p:spPr>
          <a:xfrm>
            <a:off x="784963" y="570977"/>
            <a:ext cx="10574054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Century Schoolbook"/>
                <a:cs typeface="Calibri"/>
              </a:rPr>
              <a:t>Continuous Integration/Continuous Deployment approach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6A3051-29E5-481A-B76D-E32B204A2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80502"/>
              </p:ext>
            </p:extLst>
          </p:nvPr>
        </p:nvGraphicFramePr>
        <p:xfrm>
          <a:off x="821707" y="2006294"/>
          <a:ext cx="10436161" cy="360123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1534">
                  <a:extLst>
                    <a:ext uri="{9D8B030D-6E8A-4147-A177-3AD203B41FA5}">
                      <a16:colId xmlns:a16="http://schemas.microsoft.com/office/drawing/2014/main" val="2116944719"/>
                    </a:ext>
                  </a:extLst>
                </a:gridCol>
                <a:gridCol w="8494627">
                  <a:extLst>
                    <a:ext uri="{9D8B030D-6E8A-4147-A177-3AD203B41FA5}">
                      <a16:colId xmlns:a16="http://schemas.microsoft.com/office/drawing/2014/main" val="3514957171"/>
                    </a:ext>
                  </a:extLst>
                </a:gridCol>
              </a:tblGrid>
              <a:tr h="1200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Integration (CI): is a process of automatic merging and compiling of code whenever a code is checked-out by multiple developers. We can also automate and configure unit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68149"/>
                  </a:ext>
                </a:extLst>
              </a:tr>
              <a:tr h="1200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Continuous Deployment (CD): is an automated process of deploying the code to production with some automated steps for configurations and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715"/>
                  </a:ext>
                </a:extLst>
              </a:tr>
              <a:tr h="1200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CI/ CD approach: 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focuses on software-development and delivery life cycles underlining tools that emphasize automation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76591"/>
                  </a:ext>
                </a:extLst>
              </a:tr>
            </a:tbl>
          </a:graphicData>
        </a:graphic>
      </p:graphicFrame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38ECED38-D27F-4213-83F9-861A6F36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13" y="2078277"/>
            <a:ext cx="1041748" cy="1031310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1C3F7FA5-D155-4AA3-B8A1-036862BF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81" y="3351757"/>
            <a:ext cx="968680" cy="958241"/>
          </a:xfrm>
          <a:prstGeom prst="rect">
            <a:avLst/>
          </a:prstGeom>
        </p:spPr>
      </p:pic>
      <p:pic>
        <p:nvPicPr>
          <p:cNvPr id="14" name="Picture 14" descr="Logo&#10;&#10;Description automatically generated">
            <a:extLst>
              <a:ext uri="{FF2B5EF4-FFF2-40B4-BE49-F238E27FC236}">
                <a16:creationId xmlns:a16="http://schemas.microsoft.com/office/drawing/2014/main" id="{F4C7044B-7322-4CCA-92AA-AD98943B7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42" y="4423253"/>
            <a:ext cx="1204718" cy="11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37EB-5E6A-4700-B1E7-75FEC31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Franklin Gothic Book"/>
                <a:cs typeface="Calibri"/>
              </a:rPr>
              <a:t>Automated integration means less time to develop and no issues from developer codes</a:t>
            </a:r>
          </a:p>
          <a:p>
            <a:r>
              <a:rPr lang="en-US" sz="2000" dirty="0">
                <a:latin typeface="Franklin Gothic Book"/>
                <a:cs typeface="Calibri"/>
              </a:rPr>
              <a:t>Bugs/ issues can be avoid in production as we use automated unit testing</a:t>
            </a:r>
          </a:p>
          <a:p>
            <a:r>
              <a:rPr lang="en-US" sz="2000" dirty="0">
                <a:latin typeface="Franklin Gothic Book"/>
                <a:cs typeface="Calibri"/>
              </a:rPr>
              <a:t>Less time to market, as the deployment time gets reduced due to automated steps for deployment.</a:t>
            </a:r>
          </a:p>
          <a:p>
            <a:r>
              <a:rPr lang="en-US" sz="2000" dirty="0">
                <a:latin typeface="Franklin Gothic Book"/>
                <a:cs typeface="Calibri"/>
              </a:rPr>
              <a:t>Infrastructure creation/ configuration automation helps in Zero issues and no configuration drift.</a:t>
            </a:r>
          </a:p>
          <a:p>
            <a:r>
              <a:rPr lang="en-US" sz="2000" dirty="0">
                <a:latin typeface="Franklin Gothic Book"/>
                <a:cs typeface="Calibri"/>
              </a:rPr>
              <a:t>Down time gets reduced and early detection of issues while automated smoke testing is in place</a:t>
            </a:r>
          </a:p>
          <a:p>
            <a:r>
              <a:rPr lang="en-US" sz="2000" dirty="0">
                <a:latin typeface="Franklin Gothic Book"/>
                <a:cs typeface="Calibri"/>
              </a:rPr>
              <a:t>This approach can quickly redo all the changes and the infrastructure is back to its original state without affecting the users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0687C-A508-415F-878F-E4502D4BF3FE}"/>
              </a:ext>
            </a:extLst>
          </p:cNvPr>
          <p:cNvSpPr/>
          <p:nvPr/>
        </p:nvSpPr>
        <p:spPr>
          <a:xfrm>
            <a:off x="784963" y="570977"/>
            <a:ext cx="10574054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Century Schoolbook"/>
                <a:cs typeface="Calibri"/>
              </a:rPr>
              <a:t>CI/CD Benefits</a:t>
            </a:r>
          </a:p>
        </p:txBody>
      </p:sp>
    </p:spTree>
    <p:extLst>
      <p:ext uri="{BB962C8B-B14F-4D97-AF65-F5344CB8AC3E}">
        <p14:creationId xmlns:p14="http://schemas.microsoft.com/office/powerpoint/2010/main" val="6588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Why do we need CI/CD?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1082</cp:revision>
  <dcterms:created xsi:type="dcterms:W3CDTF">2021-02-07T07:51:12Z</dcterms:created>
  <dcterms:modified xsi:type="dcterms:W3CDTF">2021-02-11T11:53:58Z</dcterms:modified>
</cp:coreProperties>
</file>