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2" r:id="rId1"/>
  </p:sldMasterIdLst>
  <p:sldIdLst>
    <p:sldId id="256" r:id="rId2"/>
    <p:sldId id="278" r:id="rId3"/>
    <p:sldId id="276" r:id="rId4"/>
    <p:sldId id="280" r:id="rId5"/>
    <p:sldId id="277" r:id="rId6"/>
    <p:sldId id="262" r:id="rId7"/>
    <p:sldId id="260" r:id="rId8"/>
    <p:sldId id="257" r:id="rId9"/>
    <p:sldId id="258" r:id="rId10"/>
    <p:sldId id="259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79" r:id="rId19"/>
    <p:sldId id="271" r:id="rId20"/>
    <p:sldId id="269" r:id="rId21"/>
    <p:sldId id="281" r:id="rId22"/>
    <p:sldId id="270" r:id="rId23"/>
    <p:sldId id="274" r:id="rId24"/>
    <p:sldId id="272" r:id="rId25"/>
    <p:sldId id="273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60"/>
      </p:cViewPr>
      <p:guideLst>
        <p:guide orient="horz" pos="2136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51D60-DA87-448E-ACE7-918A032D7C3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D8C75D-ACD9-4EDF-A2D2-706F4D1A4B34}">
      <dgm:prSet phldrT="[Text]" custT="1"/>
      <dgm:spPr/>
      <dgm:t>
        <a:bodyPr/>
        <a:lstStyle/>
        <a:p>
          <a:r>
            <a:rPr lang="en-US" sz="3500" dirty="0"/>
            <a:t>Phase-I</a:t>
          </a:r>
        </a:p>
        <a:p>
          <a:r>
            <a:rPr lang="en-US" sz="3500" dirty="0"/>
            <a:t>(P-B Design)</a:t>
          </a:r>
        </a:p>
      </dgm:t>
    </dgm:pt>
    <dgm:pt modelId="{D347B673-1204-4D13-A562-8D41B9F3E1FE}" type="parTrans" cxnId="{A9C62E0C-C726-4366-9CF6-E1F0AB328C4C}">
      <dgm:prSet/>
      <dgm:spPr/>
      <dgm:t>
        <a:bodyPr/>
        <a:lstStyle/>
        <a:p>
          <a:endParaRPr lang="en-US"/>
        </a:p>
      </dgm:t>
    </dgm:pt>
    <dgm:pt modelId="{756DEFC0-4D5E-4F63-831A-E5B7B35F7CB7}" type="sibTrans" cxnId="{A9C62E0C-C726-4366-9CF6-E1F0AB328C4C}">
      <dgm:prSet/>
      <dgm:spPr/>
      <dgm:t>
        <a:bodyPr/>
        <a:lstStyle/>
        <a:p>
          <a:endParaRPr lang="en-US"/>
        </a:p>
      </dgm:t>
    </dgm:pt>
    <dgm:pt modelId="{93404A0E-441D-4877-B9FE-C07BC71CFA45}">
      <dgm:prSet phldrT="[Text]"/>
      <dgm:spPr/>
      <dgm:t>
        <a:bodyPr/>
        <a:lstStyle/>
        <a:p>
          <a:r>
            <a:rPr lang="en-US" dirty="0"/>
            <a:t>Resulted in 3 factor design</a:t>
          </a:r>
        </a:p>
      </dgm:t>
    </dgm:pt>
    <dgm:pt modelId="{C10B9239-B296-4317-B69A-1C0DC219A51D}" type="parTrans" cxnId="{0F5B6CA0-73F9-417C-8D23-0CAE4E746079}">
      <dgm:prSet/>
      <dgm:spPr/>
      <dgm:t>
        <a:bodyPr/>
        <a:lstStyle/>
        <a:p>
          <a:endParaRPr lang="en-US"/>
        </a:p>
      </dgm:t>
    </dgm:pt>
    <dgm:pt modelId="{D0959CB3-6269-4359-9F34-746CCA1F05A8}" type="sibTrans" cxnId="{0F5B6CA0-73F9-417C-8D23-0CAE4E746079}">
      <dgm:prSet/>
      <dgm:spPr/>
      <dgm:t>
        <a:bodyPr/>
        <a:lstStyle/>
        <a:p>
          <a:endParaRPr lang="en-US"/>
        </a:p>
      </dgm:t>
    </dgm:pt>
    <dgm:pt modelId="{C73E22BB-6771-4BDF-B683-EA63EB35081C}">
      <dgm:prSet phldrT="[Text]"/>
      <dgm:spPr/>
      <dgm:t>
        <a:bodyPr/>
        <a:lstStyle/>
        <a:p>
          <a:r>
            <a:rPr lang="en-US" dirty="0"/>
            <a:t>R-</a:t>
          </a:r>
          <a:r>
            <a:rPr lang="en-US" dirty="0" err="1"/>
            <a:t>Sq</a:t>
          </a:r>
          <a:r>
            <a:rPr lang="en-US" dirty="0"/>
            <a:t> = 0.834</a:t>
          </a:r>
        </a:p>
      </dgm:t>
    </dgm:pt>
    <dgm:pt modelId="{94C86A3D-28B5-4469-A133-DA2E3E5BF58D}" type="parTrans" cxnId="{908E6C2A-F3E2-4EAF-969C-D085F6795222}">
      <dgm:prSet/>
      <dgm:spPr/>
      <dgm:t>
        <a:bodyPr/>
        <a:lstStyle/>
        <a:p>
          <a:endParaRPr lang="en-US"/>
        </a:p>
      </dgm:t>
    </dgm:pt>
    <dgm:pt modelId="{71B19BE5-1213-40CD-ADFE-BEEEA129381A}" type="sibTrans" cxnId="{908E6C2A-F3E2-4EAF-969C-D085F6795222}">
      <dgm:prSet/>
      <dgm:spPr/>
      <dgm:t>
        <a:bodyPr/>
        <a:lstStyle/>
        <a:p>
          <a:endParaRPr lang="en-US"/>
        </a:p>
      </dgm:t>
    </dgm:pt>
    <dgm:pt modelId="{A8FEAEA0-54F7-4211-9EDF-1A2EE7F93C72}">
      <dgm:prSet phldrT="[Text]" custT="1"/>
      <dgm:spPr/>
      <dgm:t>
        <a:bodyPr/>
        <a:lstStyle/>
        <a:p>
          <a:r>
            <a:rPr lang="en-US" sz="3500" dirty="0"/>
            <a:t>Phase-II</a:t>
          </a:r>
        </a:p>
        <a:p>
          <a:r>
            <a:rPr lang="en-US" sz="3500" dirty="0"/>
            <a:t>(Box-</a:t>
          </a:r>
          <a:r>
            <a:rPr lang="en-US" sz="3500" dirty="0" err="1"/>
            <a:t>Benken</a:t>
          </a:r>
          <a:r>
            <a:rPr lang="en-US" sz="3500" dirty="0"/>
            <a:t> Design)</a:t>
          </a:r>
        </a:p>
      </dgm:t>
    </dgm:pt>
    <dgm:pt modelId="{138448CF-D023-4665-AD9C-3F1F9376B6B7}" type="parTrans" cxnId="{023ADC48-F529-4F04-A372-B126EDC4F42C}">
      <dgm:prSet/>
      <dgm:spPr/>
      <dgm:t>
        <a:bodyPr/>
        <a:lstStyle/>
        <a:p>
          <a:endParaRPr lang="en-US"/>
        </a:p>
      </dgm:t>
    </dgm:pt>
    <dgm:pt modelId="{B91EF3CC-5C7E-4694-AA97-5033B350AA41}" type="sibTrans" cxnId="{023ADC48-F529-4F04-A372-B126EDC4F42C}">
      <dgm:prSet/>
      <dgm:spPr/>
      <dgm:t>
        <a:bodyPr/>
        <a:lstStyle/>
        <a:p>
          <a:endParaRPr lang="en-US"/>
        </a:p>
      </dgm:t>
    </dgm:pt>
    <dgm:pt modelId="{AF9AE8D8-4319-42AA-8DAF-53E7F1EA243F}">
      <dgm:prSet phldrT="[Text]"/>
      <dgm:spPr/>
      <dgm:t>
        <a:bodyPr/>
        <a:lstStyle/>
        <a:p>
          <a:r>
            <a:rPr lang="en-US" dirty="0"/>
            <a:t>Non of the two-factor interactions are significant</a:t>
          </a:r>
        </a:p>
      </dgm:t>
    </dgm:pt>
    <dgm:pt modelId="{7B90248E-9B74-412B-93FF-4BE3FCE72A21}" type="parTrans" cxnId="{1B8D0A1C-7CA1-4466-811D-BBE820DDA697}">
      <dgm:prSet/>
      <dgm:spPr/>
      <dgm:t>
        <a:bodyPr/>
        <a:lstStyle/>
        <a:p>
          <a:endParaRPr lang="en-US"/>
        </a:p>
      </dgm:t>
    </dgm:pt>
    <dgm:pt modelId="{24EAB0BD-81E3-459B-86BA-8D0F8FA6449B}" type="sibTrans" cxnId="{1B8D0A1C-7CA1-4466-811D-BBE820DDA697}">
      <dgm:prSet/>
      <dgm:spPr/>
      <dgm:t>
        <a:bodyPr/>
        <a:lstStyle/>
        <a:p>
          <a:endParaRPr lang="en-US"/>
        </a:p>
      </dgm:t>
    </dgm:pt>
    <dgm:pt modelId="{EE9AA9E7-1C44-4BEE-B636-6152861AAE56}">
      <dgm:prSet phldrT="[Text]"/>
      <dgm:spPr/>
      <dgm:t>
        <a:bodyPr/>
        <a:lstStyle/>
        <a:p>
          <a:r>
            <a:rPr lang="en-US" dirty="0"/>
            <a:t>Found Stationary point as a saddle point</a:t>
          </a:r>
        </a:p>
      </dgm:t>
    </dgm:pt>
    <dgm:pt modelId="{8DA1C201-867C-4463-97D0-AD5C8411E8A3}" type="parTrans" cxnId="{B581A56A-26E6-435E-A4A2-8B16DD0D7D2D}">
      <dgm:prSet/>
      <dgm:spPr/>
      <dgm:t>
        <a:bodyPr/>
        <a:lstStyle/>
        <a:p>
          <a:endParaRPr lang="en-US"/>
        </a:p>
      </dgm:t>
    </dgm:pt>
    <dgm:pt modelId="{224C7C96-8780-4048-A6AF-7E22D08DC5A8}" type="sibTrans" cxnId="{B581A56A-26E6-435E-A4A2-8B16DD0D7D2D}">
      <dgm:prSet/>
      <dgm:spPr/>
      <dgm:t>
        <a:bodyPr/>
        <a:lstStyle/>
        <a:p>
          <a:endParaRPr lang="en-US"/>
        </a:p>
      </dgm:t>
    </dgm:pt>
    <dgm:pt modelId="{9BD4220B-D5A0-43BC-AC20-8A22E435DE13}">
      <dgm:prSet phldrT="[Text]"/>
      <dgm:spPr/>
      <dgm:t>
        <a:bodyPr/>
        <a:lstStyle/>
        <a:p>
          <a:r>
            <a:rPr lang="en-US" dirty="0"/>
            <a:t>R-</a:t>
          </a:r>
          <a:r>
            <a:rPr lang="en-US" dirty="0" err="1"/>
            <a:t>Sq</a:t>
          </a:r>
          <a:r>
            <a:rPr lang="en-US" dirty="0"/>
            <a:t> = 0.909</a:t>
          </a:r>
        </a:p>
      </dgm:t>
    </dgm:pt>
    <dgm:pt modelId="{D0B69504-BBA7-4372-B1B6-E1A557969233}" type="parTrans" cxnId="{2C2F1F87-6609-4897-A93A-5FABD0194931}">
      <dgm:prSet/>
      <dgm:spPr/>
      <dgm:t>
        <a:bodyPr/>
        <a:lstStyle/>
        <a:p>
          <a:endParaRPr lang="en-US"/>
        </a:p>
      </dgm:t>
    </dgm:pt>
    <dgm:pt modelId="{DBFDD547-FC0B-45B3-A93E-1F76A6A1954A}" type="sibTrans" cxnId="{2C2F1F87-6609-4897-A93A-5FABD0194931}">
      <dgm:prSet/>
      <dgm:spPr/>
      <dgm:t>
        <a:bodyPr/>
        <a:lstStyle/>
        <a:p>
          <a:endParaRPr lang="en-US"/>
        </a:p>
      </dgm:t>
    </dgm:pt>
    <dgm:pt modelId="{3616F843-6BAC-419A-95F2-31A4D11916C4}">
      <dgm:prSet phldrT="[Text]"/>
      <dgm:spPr/>
      <dgm:t>
        <a:bodyPr/>
        <a:lstStyle/>
        <a:p>
          <a:r>
            <a:rPr lang="en-US" dirty="0"/>
            <a:t>Best predicted response 13.433</a:t>
          </a:r>
        </a:p>
      </dgm:t>
    </dgm:pt>
    <dgm:pt modelId="{14E20F5C-1131-4A0B-8800-D009E74944CE}" type="parTrans" cxnId="{44A77CAC-412F-4930-8C14-4CC3F7B26EC7}">
      <dgm:prSet/>
      <dgm:spPr/>
      <dgm:t>
        <a:bodyPr/>
        <a:lstStyle/>
        <a:p>
          <a:endParaRPr lang="en-US"/>
        </a:p>
      </dgm:t>
    </dgm:pt>
    <dgm:pt modelId="{75FBB3BD-F61C-49E9-9D55-8543EB451853}" type="sibTrans" cxnId="{44A77CAC-412F-4930-8C14-4CC3F7B26EC7}">
      <dgm:prSet/>
      <dgm:spPr/>
      <dgm:t>
        <a:bodyPr/>
        <a:lstStyle/>
        <a:p>
          <a:endParaRPr lang="en-US"/>
        </a:p>
      </dgm:t>
    </dgm:pt>
    <dgm:pt modelId="{51161632-A679-497F-8DA4-3F0903D4BC00}" type="pres">
      <dgm:prSet presAssocID="{9CD51D60-DA87-448E-ACE7-918A032D7C31}" presName="Name0" presStyleCnt="0">
        <dgm:presLayoutVars>
          <dgm:dir/>
          <dgm:animLvl val="lvl"/>
          <dgm:resizeHandles/>
        </dgm:presLayoutVars>
      </dgm:prSet>
      <dgm:spPr/>
    </dgm:pt>
    <dgm:pt modelId="{DAFD6654-9013-488C-8031-FEAE21BC73A0}" type="pres">
      <dgm:prSet presAssocID="{1BD8C75D-ACD9-4EDF-A2D2-706F4D1A4B34}" presName="linNode" presStyleCnt="0"/>
      <dgm:spPr/>
    </dgm:pt>
    <dgm:pt modelId="{2ED90E0E-444E-45C8-8AEC-9419681BC038}" type="pres">
      <dgm:prSet presAssocID="{1BD8C75D-ACD9-4EDF-A2D2-706F4D1A4B34}" presName="parentShp" presStyleLbl="node1" presStyleIdx="0" presStyleCnt="2">
        <dgm:presLayoutVars>
          <dgm:bulletEnabled val="1"/>
        </dgm:presLayoutVars>
      </dgm:prSet>
      <dgm:spPr/>
    </dgm:pt>
    <dgm:pt modelId="{CC0293B6-0AF0-40A4-9826-128A6C253635}" type="pres">
      <dgm:prSet presAssocID="{1BD8C75D-ACD9-4EDF-A2D2-706F4D1A4B34}" presName="childShp" presStyleLbl="bgAccFollowNode1" presStyleIdx="0" presStyleCnt="2">
        <dgm:presLayoutVars>
          <dgm:bulletEnabled val="1"/>
        </dgm:presLayoutVars>
      </dgm:prSet>
      <dgm:spPr/>
    </dgm:pt>
    <dgm:pt modelId="{1CA03BA4-A13B-4C4F-AFB0-14101FBD5304}" type="pres">
      <dgm:prSet presAssocID="{756DEFC0-4D5E-4F63-831A-E5B7B35F7CB7}" presName="spacing" presStyleCnt="0"/>
      <dgm:spPr/>
    </dgm:pt>
    <dgm:pt modelId="{6DA1A36A-B34D-41F8-BA2A-9775CB1AC355}" type="pres">
      <dgm:prSet presAssocID="{A8FEAEA0-54F7-4211-9EDF-1A2EE7F93C72}" presName="linNode" presStyleCnt="0"/>
      <dgm:spPr/>
    </dgm:pt>
    <dgm:pt modelId="{8C8DE8EA-7471-4403-B574-E796DEF25D73}" type="pres">
      <dgm:prSet presAssocID="{A8FEAEA0-54F7-4211-9EDF-1A2EE7F93C72}" presName="parentShp" presStyleLbl="node1" presStyleIdx="1" presStyleCnt="2">
        <dgm:presLayoutVars>
          <dgm:bulletEnabled val="1"/>
        </dgm:presLayoutVars>
      </dgm:prSet>
      <dgm:spPr/>
    </dgm:pt>
    <dgm:pt modelId="{2122A281-51F8-45F0-9F7C-A6927FA3F223}" type="pres">
      <dgm:prSet presAssocID="{A8FEAEA0-54F7-4211-9EDF-1A2EE7F93C7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9C62E0C-C726-4366-9CF6-E1F0AB328C4C}" srcId="{9CD51D60-DA87-448E-ACE7-918A032D7C31}" destId="{1BD8C75D-ACD9-4EDF-A2D2-706F4D1A4B34}" srcOrd="0" destOrd="0" parTransId="{D347B673-1204-4D13-A562-8D41B9F3E1FE}" sibTransId="{756DEFC0-4D5E-4F63-831A-E5B7B35F7CB7}"/>
    <dgm:cxn modelId="{DD7F840D-C585-42E3-BD8A-5A7C3ACE410B}" type="presOf" srcId="{EE9AA9E7-1C44-4BEE-B636-6152861AAE56}" destId="{2122A281-51F8-45F0-9F7C-A6927FA3F223}" srcOrd="0" destOrd="1" presId="urn:microsoft.com/office/officeart/2005/8/layout/vList6"/>
    <dgm:cxn modelId="{1B8D0A1C-7CA1-4466-811D-BBE820DDA697}" srcId="{A8FEAEA0-54F7-4211-9EDF-1A2EE7F93C72}" destId="{AF9AE8D8-4319-42AA-8DAF-53E7F1EA243F}" srcOrd="0" destOrd="0" parTransId="{7B90248E-9B74-412B-93FF-4BE3FCE72A21}" sibTransId="{24EAB0BD-81E3-459B-86BA-8D0F8FA6449B}"/>
    <dgm:cxn modelId="{7B7A6427-1EC9-4AA5-A161-E0D32828BB3B}" type="presOf" srcId="{9CD51D60-DA87-448E-ACE7-918A032D7C31}" destId="{51161632-A679-497F-8DA4-3F0903D4BC00}" srcOrd="0" destOrd="0" presId="urn:microsoft.com/office/officeart/2005/8/layout/vList6"/>
    <dgm:cxn modelId="{908E6C2A-F3E2-4EAF-969C-D085F6795222}" srcId="{1BD8C75D-ACD9-4EDF-A2D2-706F4D1A4B34}" destId="{C73E22BB-6771-4BDF-B683-EA63EB35081C}" srcOrd="1" destOrd="0" parTransId="{94C86A3D-28B5-4469-A133-DA2E3E5BF58D}" sibTransId="{71B19BE5-1213-40CD-ADFE-BEEEA129381A}"/>
    <dgm:cxn modelId="{C0E2E932-9F45-42F1-93C6-9D4CD3EF4055}" type="presOf" srcId="{C73E22BB-6771-4BDF-B683-EA63EB35081C}" destId="{CC0293B6-0AF0-40A4-9826-128A6C253635}" srcOrd="0" destOrd="1" presId="urn:microsoft.com/office/officeart/2005/8/layout/vList6"/>
    <dgm:cxn modelId="{023ADC48-F529-4F04-A372-B126EDC4F42C}" srcId="{9CD51D60-DA87-448E-ACE7-918A032D7C31}" destId="{A8FEAEA0-54F7-4211-9EDF-1A2EE7F93C72}" srcOrd="1" destOrd="0" parTransId="{138448CF-D023-4665-AD9C-3F1F9376B6B7}" sibTransId="{B91EF3CC-5C7E-4694-AA97-5033B350AA41}"/>
    <dgm:cxn modelId="{B581A56A-26E6-435E-A4A2-8B16DD0D7D2D}" srcId="{A8FEAEA0-54F7-4211-9EDF-1A2EE7F93C72}" destId="{EE9AA9E7-1C44-4BEE-B636-6152861AAE56}" srcOrd="1" destOrd="0" parTransId="{8DA1C201-867C-4463-97D0-AD5C8411E8A3}" sibTransId="{224C7C96-8780-4048-A6AF-7E22D08DC5A8}"/>
    <dgm:cxn modelId="{37539079-CBF2-41C0-9BC4-1AA6EC559E70}" type="presOf" srcId="{AF9AE8D8-4319-42AA-8DAF-53E7F1EA243F}" destId="{2122A281-51F8-45F0-9F7C-A6927FA3F223}" srcOrd="0" destOrd="0" presId="urn:microsoft.com/office/officeart/2005/8/layout/vList6"/>
    <dgm:cxn modelId="{B4CFB57D-FEB8-4D8E-8E93-0708F82C9EF8}" type="presOf" srcId="{9BD4220B-D5A0-43BC-AC20-8A22E435DE13}" destId="{2122A281-51F8-45F0-9F7C-A6927FA3F223}" srcOrd="0" destOrd="2" presId="urn:microsoft.com/office/officeart/2005/8/layout/vList6"/>
    <dgm:cxn modelId="{2C2F1F87-6609-4897-A93A-5FABD0194931}" srcId="{A8FEAEA0-54F7-4211-9EDF-1A2EE7F93C72}" destId="{9BD4220B-D5A0-43BC-AC20-8A22E435DE13}" srcOrd="2" destOrd="0" parTransId="{D0B69504-BBA7-4372-B1B6-E1A557969233}" sibTransId="{DBFDD547-FC0B-45B3-A93E-1F76A6A1954A}"/>
    <dgm:cxn modelId="{77C2E689-D891-4FBF-B195-CA0FF0F45893}" type="presOf" srcId="{1BD8C75D-ACD9-4EDF-A2D2-706F4D1A4B34}" destId="{2ED90E0E-444E-45C8-8AEC-9419681BC038}" srcOrd="0" destOrd="0" presId="urn:microsoft.com/office/officeart/2005/8/layout/vList6"/>
    <dgm:cxn modelId="{CDB20593-C5BB-4AE7-AF01-090CD09BEA85}" type="presOf" srcId="{93404A0E-441D-4877-B9FE-C07BC71CFA45}" destId="{CC0293B6-0AF0-40A4-9826-128A6C253635}" srcOrd="0" destOrd="0" presId="urn:microsoft.com/office/officeart/2005/8/layout/vList6"/>
    <dgm:cxn modelId="{0C45C199-A482-4F00-AAED-AAA126048A4D}" type="presOf" srcId="{3616F843-6BAC-419A-95F2-31A4D11916C4}" destId="{CC0293B6-0AF0-40A4-9826-128A6C253635}" srcOrd="0" destOrd="2" presId="urn:microsoft.com/office/officeart/2005/8/layout/vList6"/>
    <dgm:cxn modelId="{0F5B6CA0-73F9-417C-8D23-0CAE4E746079}" srcId="{1BD8C75D-ACD9-4EDF-A2D2-706F4D1A4B34}" destId="{93404A0E-441D-4877-B9FE-C07BC71CFA45}" srcOrd="0" destOrd="0" parTransId="{C10B9239-B296-4317-B69A-1C0DC219A51D}" sibTransId="{D0959CB3-6269-4359-9F34-746CCA1F05A8}"/>
    <dgm:cxn modelId="{44A77CAC-412F-4930-8C14-4CC3F7B26EC7}" srcId="{1BD8C75D-ACD9-4EDF-A2D2-706F4D1A4B34}" destId="{3616F843-6BAC-419A-95F2-31A4D11916C4}" srcOrd="2" destOrd="0" parTransId="{14E20F5C-1131-4A0B-8800-D009E74944CE}" sibTransId="{75FBB3BD-F61C-49E9-9D55-8543EB451853}"/>
    <dgm:cxn modelId="{3A3FEFE1-E978-4D14-A40F-37EF8F89E2D5}" type="presOf" srcId="{A8FEAEA0-54F7-4211-9EDF-1A2EE7F93C72}" destId="{8C8DE8EA-7471-4403-B574-E796DEF25D73}" srcOrd="0" destOrd="0" presId="urn:microsoft.com/office/officeart/2005/8/layout/vList6"/>
    <dgm:cxn modelId="{0E218253-3BB1-45D3-A04B-E2E0E1DD9AA1}" type="presParOf" srcId="{51161632-A679-497F-8DA4-3F0903D4BC00}" destId="{DAFD6654-9013-488C-8031-FEAE21BC73A0}" srcOrd="0" destOrd="0" presId="urn:microsoft.com/office/officeart/2005/8/layout/vList6"/>
    <dgm:cxn modelId="{41661B55-0500-40CD-B208-65F56D0E0439}" type="presParOf" srcId="{DAFD6654-9013-488C-8031-FEAE21BC73A0}" destId="{2ED90E0E-444E-45C8-8AEC-9419681BC038}" srcOrd="0" destOrd="0" presId="urn:microsoft.com/office/officeart/2005/8/layout/vList6"/>
    <dgm:cxn modelId="{5EB3B0E6-1939-43FD-A425-BEAF56ADE816}" type="presParOf" srcId="{DAFD6654-9013-488C-8031-FEAE21BC73A0}" destId="{CC0293B6-0AF0-40A4-9826-128A6C253635}" srcOrd="1" destOrd="0" presId="urn:microsoft.com/office/officeart/2005/8/layout/vList6"/>
    <dgm:cxn modelId="{BA855B35-5E9D-4DED-836B-871A541C4064}" type="presParOf" srcId="{51161632-A679-497F-8DA4-3F0903D4BC00}" destId="{1CA03BA4-A13B-4C4F-AFB0-14101FBD5304}" srcOrd="1" destOrd="0" presId="urn:microsoft.com/office/officeart/2005/8/layout/vList6"/>
    <dgm:cxn modelId="{CDC91DE3-C4E7-4980-8E51-A84A64DED019}" type="presParOf" srcId="{51161632-A679-497F-8DA4-3F0903D4BC00}" destId="{6DA1A36A-B34D-41F8-BA2A-9775CB1AC355}" srcOrd="2" destOrd="0" presId="urn:microsoft.com/office/officeart/2005/8/layout/vList6"/>
    <dgm:cxn modelId="{8EA5008F-CB23-4840-99CB-0B7056F1AFF8}" type="presParOf" srcId="{6DA1A36A-B34D-41F8-BA2A-9775CB1AC355}" destId="{8C8DE8EA-7471-4403-B574-E796DEF25D73}" srcOrd="0" destOrd="0" presId="urn:microsoft.com/office/officeart/2005/8/layout/vList6"/>
    <dgm:cxn modelId="{FCB11D37-A374-4FDC-9166-173EB1B42AD3}" type="presParOf" srcId="{6DA1A36A-B34D-41F8-BA2A-9775CB1AC355}" destId="{2122A281-51F8-45F0-9F7C-A6927FA3F22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51D60-DA87-448E-ACE7-918A032D7C3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D8C75D-ACD9-4EDF-A2D2-706F4D1A4B34}">
      <dgm:prSet phldrT="[Text]" custT="1"/>
      <dgm:spPr/>
      <dgm:t>
        <a:bodyPr/>
        <a:lstStyle/>
        <a:p>
          <a:r>
            <a:rPr lang="en-US" sz="3500" dirty="0"/>
            <a:t>Paper’s Model</a:t>
          </a:r>
        </a:p>
      </dgm:t>
    </dgm:pt>
    <dgm:pt modelId="{D347B673-1204-4D13-A562-8D41B9F3E1FE}" type="parTrans" cxnId="{A9C62E0C-C726-4366-9CF6-E1F0AB328C4C}">
      <dgm:prSet/>
      <dgm:spPr/>
      <dgm:t>
        <a:bodyPr/>
        <a:lstStyle/>
        <a:p>
          <a:endParaRPr lang="en-US"/>
        </a:p>
      </dgm:t>
    </dgm:pt>
    <dgm:pt modelId="{756DEFC0-4D5E-4F63-831A-E5B7B35F7CB7}" type="sibTrans" cxnId="{A9C62E0C-C726-4366-9CF6-E1F0AB328C4C}">
      <dgm:prSet/>
      <dgm:spPr/>
      <dgm:t>
        <a:bodyPr/>
        <a:lstStyle/>
        <a:p>
          <a:endParaRPr lang="en-US"/>
        </a:p>
      </dgm:t>
    </dgm:pt>
    <dgm:pt modelId="{93404A0E-441D-4877-B9FE-C07BC71CFA45}">
      <dgm:prSet phldrT="[Text]"/>
      <dgm:spPr/>
      <dgm:t>
        <a:bodyPr/>
        <a:lstStyle/>
        <a:p>
          <a:r>
            <a:rPr lang="en-US" dirty="0"/>
            <a:t>Resulted in 3 factor Design</a:t>
          </a:r>
        </a:p>
      </dgm:t>
    </dgm:pt>
    <dgm:pt modelId="{C10B9239-B296-4317-B69A-1C0DC219A51D}" type="parTrans" cxnId="{0F5B6CA0-73F9-417C-8D23-0CAE4E746079}">
      <dgm:prSet/>
      <dgm:spPr/>
      <dgm:t>
        <a:bodyPr/>
        <a:lstStyle/>
        <a:p>
          <a:endParaRPr lang="en-US"/>
        </a:p>
      </dgm:t>
    </dgm:pt>
    <dgm:pt modelId="{D0959CB3-6269-4359-9F34-746CCA1F05A8}" type="sibTrans" cxnId="{0F5B6CA0-73F9-417C-8D23-0CAE4E746079}">
      <dgm:prSet/>
      <dgm:spPr/>
      <dgm:t>
        <a:bodyPr/>
        <a:lstStyle/>
        <a:p>
          <a:endParaRPr lang="en-US"/>
        </a:p>
      </dgm:t>
    </dgm:pt>
    <dgm:pt modelId="{C73E22BB-6771-4BDF-B683-EA63EB35081C}">
      <dgm:prSet phldrT="[Text]"/>
      <dgm:spPr/>
      <dgm:t>
        <a:bodyPr/>
        <a:lstStyle/>
        <a:p>
          <a:r>
            <a:rPr lang="en-US" dirty="0"/>
            <a:t>R-</a:t>
          </a:r>
          <a:r>
            <a:rPr lang="en-US" dirty="0" err="1"/>
            <a:t>Sq</a:t>
          </a:r>
          <a:r>
            <a:rPr lang="en-US" dirty="0"/>
            <a:t> = 0.834</a:t>
          </a:r>
        </a:p>
      </dgm:t>
    </dgm:pt>
    <dgm:pt modelId="{94C86A3D-28B5-4469-A133-DA2E3E5BF58D}" type="parTrans" cxnId="{908E6C2A-F3E2-4EAF-969C-D085F6795222}">
      <dgm:prSet/>
      <dgm:spPr/>
      <dgm:t>
        <a:bodyPr/>
        <a:lstStyle/>
        <a:p>
          <a:endParaRPr lang="en-US"/>
        </a:p>
      </dgm:t>
    </dgm:pt>
    <dgm:pt modelId="{71B19BE5-1213-40CD-ADFE-BEEEA129381A}" type="sibTrans" cxnId="{908E6C2A-F3E2-4EAF-969C-D085F6795222}">
      <dgm:prSet/>
      <dgm:spPr/>
      <dgm:t>
        <a:bodyPr/>
        <a:lstStyle/>
        <a:p>
          <a:endParaRPr lang="en-US"/>
        </a:p>
      </dgm:t>
    </dgm:pt>
    <dgm:pt modelId="{A8FEAEA0-54F7-4211-9EDF-1A2EE7F93C72}">
      <dgm:prSet phldrT="[Text]" custT="1"/>
      <dgm:spPr/>
      <dgm:t>
        <a:bodyPr/>
        <a:lstStyle/>
        <a:p>
          <a:r>
            <a:rPr lang="en-US" sz="3500" dirty="0"/>
            <a:t>Gaurav’s Model</a:t>
          </a:r>
        </a:p>
      </dgm:t>
    </dgm:pt>
    <dgm:pt modelId="{138448CF-D023-4665-AD9C-3F1F9376B6B7}" type="parTrans" cxnId="{023ADC48-F529-4F04-A372-B126EDC4F42C}">
      <dgm:prSet/>
      <dgm:spPr/>
      <dgm:t>
        <a:bodyPr/>
        <a:lstStyle/>
        <a:p>
          <a:endParaRPr lang="en-US"/>
        </a:p>
      </dgm:t>
    </dgm:pt>
    <dgm:pt modelId="{B91EF3CC-5C7E-4694-AA97-5033B350AA41}" type="sibTrans" cxnId="{023ADC48-F529-4F04-A372-B126EDC4F42C}">
      <dgm:prSet/>
      <dgm:spPr/>
      <dgm:t>
        <a:bodyPr/>
        <a:lstStyle/>
        <a:p>
          <a:endParaRPr lang="en-US"/>
        </a:p>
      </dgm:t>
    </dgm:pt>
    <dgm:pt modelId="{AF9AE8D8-4319-42AA-8DAF-53E7F1EA243F}">
      <dgm:prSet phldrT="[Text]"/>
      <dgm:spPr/>
      <dgm:t>
        <a:bodyPr/>
        <a:lstStyle/>
        <a:p>
          <a:r>
            <a:rPr lang="en-US" dirty="0"/>
            <a:t>Resulted in 4 factor Design</a:t>
          </a:r>
        </a:p>
      </dgm:t>
    </dgm:pt>
    <dgm:pt modelId="{7B90248E-9B74-412B-93FF-4BE3FCE72A21}" type="parTrans" cxnId="{1B8D0A1C-7CA1-4466-811D-BBE820DDA697}">
      <dgm:prSet/>
      <dgm:spPr/>
      <dgm:t>
        <a:bodyPr/>
        <a:lstStyle/>
        <a:p>
          <a:endParaRPr lang="en-US"/>
        </a:p>
      </dgm:t>
    </dgm:pt>
    <dgm:pt modelId="{24EAB0BD-81E3-459B-86BA-8D0F8FA6449B}" type="sibTrans" cxnId="{1B8D0A1C-7CA1-4466-811D-BBE820DDA697}">
      <dgm:prSet/>
      <dgm:spPr/>
      <dgm:t>
        <a:bodyPr/>
        <a:lstStyle/>
        <a:p>
          <a:endParaRPr lang="en-US"/>
        </a:p>
      </dgm:t>
    </dgm:pt>
    <dgm:pt modelId="{EE9AA9E7-1C44-4BEE-B636-6152861AAE56}">
      <dgm:prSet phldrT="[Text]"/>
      <dgm:spPr/>
      <dgm:t>
        <a:bodyPr/>
        <a:lstStyle/>
        <a:p>
          <a:r>
            <a:rPr lang="en-US" dirty="0"/>
            <a:t>R-</a:t>
          </a:r>
          <a:r>
            <a:rPr lang="en-US" dirty="0" err="1"/>
            <a:t>Sq</a:t>
          </a:r>
          <a:r>
            <a:rPr lang="en-US" dirty="0"/>
            <a:t> = 0.997</a:t>
          </a:r>
        </a:p>
      </dgm:t>
    </dgm:pt>
    <dgm:pt modelId="{8DA1C201-867C-4463-97D0-AD5C8411E8A3}" type="parTrans" cxnId="{B581A56A-26E6-435E-A4A2-8B16DD0D7D2D}">
      <dgm:prSet/>
      <dgm:spPr/>
      <dgm:t>
        <a:bodyPr/>
        <a:lstStyle/>
        <a:p>
          <a:endParaRPr lang="en-US"/>
        </a:p>
      </dgm:t>
    </dgm:pt>
    <dgm:pt modelId="{224C7C96-8780-4048-A6AF-7E22D08DC5A8}" type="sibTrans" cxnId="{B581A56A-26E6-435E-A4A2-8B16DD0D7D2D}">
      <dgm:prSet/>
      <dgm:spPr/>
      <dgm:t>
        <a:bodyPr/>
        <a:lstStyle/>
        <a:p>
          <a:endParaRPr lang="en-US"/>
        </a:p>
      </dgm:t>
    </dgm:pt>
    <dgm:pt modelId="{3616F843-6BAC-419A-95F2-31A4D11916C4}">
      <dgm:prSet phldrT="[Text]"/>
      <dgm:spPr/>
      <dgm:t>
        <a:bodyPr/>
        <a:lstStyle/>
        <a:p>
          <a:r>
            <a:rPr lang="en-US" dirty="0"/>
            <a:t>Best predicted response is 13.433 V</a:t>
          </a:r>
        </a:p>
      </dgm:t>
    </dgm:pt>
    <dgm:pt modelId="{14E20F5C-1131-4A0B-8800-D009E74944CE}" type="parTrans" cxnId="{44A77CAC-412F-4930-8C14-4CC3F7B26EC7}">
      <dgm:prSet/>
      <dgm:spPr/>
      <dgm:t>
        <a:bodyPr/>
        <a:lstStyle/>
        <a:p>
          <a:endParaRPr lang="en-US"/>
        </a:p>
      </dgm:t>
    </dgm:pt>
    <dgm:pt modelId="{75FBB3BD-F61C-49E9-9D55-8543EB451853}" type="sibTrans" cxnId="{44A77CAC-412F-4930-8C14-4CC3F7B26EC7}">
      <dgm:prSet/>
      <dgm:spPr/>
      <dgm:t>
        <a:bodyPr/>
        <a:lstStyle/>
        <a:p>
          <a:endParaRPr lang="en-US"/>
        </a:p>
      </dgm:t>
    </dgm:pt>
    <dgm:pt modelId="{BA0CED31-6378-4078-B89B-6B81C9D6BC1F}">
      <dgm:prSet/>
      <dgm:spPr/>
      <dgm:t>
        <a:bodyPr/>
        <a:lstStyle/>
        <a:p>
          <a:r>
            <a:rPr lang="en-US" dirty="0"/>
            <a:t>Best predicted response 14.29 V</a:t>
          </a:r>
        </a:p>
      </dgm:t>
    </dgm:pt>
    <dgm:pt modelId="{ECC03CEA-5651-4715-B488-AA5E6B942E02}" type="parTrans" cxnId="{BDF56863-F418-4474-9720-CE6499AC1916}">
      <dgm:prSet/>
      <dgm:spPr/>
      <dgm:t>
        <a:bodyPr/>
        <a:lstStyle/>
        <a:p>
          <a:endParaRPr lang="en-US"/>
        </a:p>
      </dgm:t>
    </dgm:pt>
    <dgm:pt modelId="{B6CEC221-0A7A-4AB4-9F8C-C27B2D1FC904}" type="sibTrans" cxnId="{BDF56863-F418-4474-9720-CE6499AC1916}">
      <dgm:prSet/>
      <dgm:spPr/>
      <dgm:t>
        <a:bodyPr/>
        <a:lstStyle/>
        <a:p>
          <a:endParaRPr lang="en-US"/>
        </a:p>
      </dgm:t>
    </dgm:pt>
    <dgm:pt modelId="{51161632-A679-497F-8DA4-3F0903D4BC00}" type="pres">
      <dgm:prSet presAssocID="{9CD51D60-DA87-448E-ACE7-918A032D7C31}" presName="Name0" presStyleCnt="0">
        <dgm:presLayoutVars>
          <dgm:dir/>
          <dgm:animLvl val="lvl"/>
          <dgm:resizeHandles/>
        </dgm:presLayoutVars>
      </dgm:prSet>
      <dgm:spPr/>
    </dgm:pt>
    <dgm:pt modelId="{DAFD6654-9013-488C-8031-FEAE21BC73A0}" type="pres">
      <dgm:prSet presAssocID="{1BD8C75D-ACD9-4EDF-A2D2-706F4D1A4B34}" presName="linNode" presStyleCnt="0"/>
      <dgm:spPr/>
    </dgm:pt>
    <dgm:pt modelId="{2ED90E0E-444E-45C8-8AEC-9419681BC038}" type="pres">
      <dgm:prSet presAssocID="{1BD8C75D-ACD9-4EDF-A2D2-706F4D1A4B34}" presName="parentShp" presStyleLbl="node1" presStyleIdx="0" presStyleCnt="2">
        <dgm:presLayoutVars>
          <dgm:bulletEnabled val="1"/>
        </dgm:presLayoutVars>
      </dgm:prSet>
      <dgm:spPr/>
    </dgm:pt>
    <dgm:pt modelId="{CC0293B6-0AF0-40A4-9826-128A6C253635}" type="pres">
      <dgm:prSet presAssocID="{1BD8C75D-ACD9-4EDF-A2D2-706F4D1A4B34}" presName="childShp" presStyleLbl="bgAccFollowNode1" presStyleIdx="0" presStyleCnt="2">
        <dgm:presLayoutVars>
          <dgm:bulletEnabled val="1"/>
        </dgm:presLayoutVars>
      </dgm:prSet>
      <dgm:spPr/>
    </dgm:pt>
    <dgm:pt modelId="{1CA03BA4-A13B-4C4F-AFB0-14101FBD5304}" type="pres">
      <dgm:prSet presAssocID="{756DEFC0-4D5E-4F63-831A-E5B7B35F7CB7}" presName="spacing" presStyleCnt="0"/>
      <dgm:spPr/>
    </dgm:pt>
    <dgm:pt modelId="{6DA1A36A-B34D-41F8-BA2A-9775CB1AC355}" type="pres">
      <dgm:prSet presAssocID="{A8FEAEA0-54F7-4211-9EDF-1A2EE7F93C72}" presName="linNode" presStyleCnt="0"/>
      <dgm:spPr/>
    </dgm:pt>
    <dgm:pt modelId="{8C8DE8EA-7471-4403-B574-E796DEF25D73}" type="pres">
      <dgm:prSet presAssocID="{A8FEAEA0-54F7-4211-9EDF-1A2EE7F93C72}" presName="parentShp" presStyleLbl="node1" presStyleIdx="1" presStyleCnt="2">
        <dgm:presLayoutVars>
          <dgm:bulletEnabled val="1"/>
        </dgm:presLayoutVars>
      </dgm:prSet>
      <dgm:spPr/>
    </dgm:pt>
    <dgm:pt modelId="{2122A281-51F8-45F0-9F7C-A6927FA3F223}" type="pres">
      <dgm:prSet presAssocID="{A8FEAEA0-54F7-4211-9EDF-1A2EE7F93C7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9C62E0C-C726-4366-9CF6-E1F0AB328C4C}" srcId="{9CD51D60-DA87-448E-ACE7-918A032D7C31}" destId="{1BD8C75D-ACD9-4EDF-A2D2-706F4D1A4B34}" srcOrd="0" destOrd="0" parTransId="{D347B673-1204-4D13-A562-8D41B9F3E1FE}" sibTransId="{756DEFC0-4D5E-4F63-831A-E5B7B35F7CB7}"/>
    <dgm:cxn modelId="{DD7F840D-C585-42E3-BD8A-5A7C3ACE410B}" type="presOf" srcId="{EE9AA9E7-1C44-4BEE-B636-6152861AAE56}" destId="{2122A281-51F8-45F0-9F7C-A6927FA3F223}" srcOrd="0" destOrd="1" presId="urn:microsoft.com/office/officeart/2005/8/layout/vList6"/>
    <dgm:cxn modelId="{1B8D0A1C-7CA1-4466-811D-BBE820DDA697}" srcId="{A8FEAEA0-54F7-4211-9EDF-1A2EE7F93C72}" destId="{AF9AE8D8-4319-42AA-8DAF-53E7F1EA243F}" srcOrd="0" destOrd="0" parTransId="{7B90248E-9B74-412B-93FF-4BE3FCE72A21}" sibTransId="{24EAB0BD-81E3-459B-86BA-8D0F8FA6449B}"/>
    <dgm:cxn modelId="{7B7A6427-1EC9-4AA5-A161-E0D32828BB3B}" type="presOf" srcId="{9CD51D60-DA87-448E-ACE7-918A032D7C31}" destId="{51161632-A679-497F-8DA4-3F0903D4BC00}" srcOrd="0" destOrd="0" presId="urn:microsoft.com/office/officeart/2005/8/layout/vList6"/>
    <dgm:cxn modelId="{908E6C2A-F3E2-4EAF-969C-D085F6795222}" srcId="{1BD8C75D-ACD9-4EDF-A2D2-706F4D1A4B34}" destId="{C73E22BB-6771-4BDF-B683-EA63EB35081C}" srcOrd="1" destOrd="0" parTransId="{94C86A3D-28B5-4469-A133-DA2E3E5BF58D}" sibTransId="{71B19BE5-1213-40CD-ADFE-BEEEA129381A}"/>
    <dgm:cxn modelId="{C0E2E932-9F45-42F1-93C6-9D4CD3EF4055}" type="presOf" srcId="{C73E22BB-6771-4BDF-B683-EA63EB35081C}" destId="{CC0293B6-0AF0-40A4-9826-128A6C253635}" srcOrd="0" destOrd="1" presId="urn:microsoft.com/office/officeart/2005/8/layout/vList6"/>
    <dgm:cxn modelId="{BDF56863-F418-4474-9720-CE6499AC1916}" srcId="{A8FEAEA0-54F7-4211-9EDF-1A2EE7F93C72}" destId="{BA0CED31-6378-4078-B89B-6B81C9D6BC1F}" srcOrd="2" destOrd="0" parTransId="{ECC03CEA-5651-4715-B488-AA5E6B942E02}" sibTransId="{B6CEC221-0A7A-4AB4-9F8C-C27B2D1FC904}"/>
    <dgm:cxn modelId="{023ADC48-F529-4F04-A372-B126EDC4F42C}" srcId="{9CD51D60-DA87-448E-ACE7-918A032D7C31}" destId="{A8FEAEA0-54F7-4211-9EDF-1A2EE7F93C72}" srcOrd="1" destOrd="0" parTransId="{138448CF-D023-4665-AD9C-3F1F9376B6B7}" sibTransId="{B91EF3CC-5C7E-4694-AA97-5033B350AA41}"/>
    <dgm:cxn modelId="{B581A56A-26E6-435E-A4A2-8B16DD0D7D2D}" srcId="{A8FEAEA0-54F7-4211-9EDF-1A2EE7F93C72}" destId="{EE9AA9E7-1C44-4BEE-B636-6152861AAE56}" srcOrd="1" destOrd="0" parTransId="{8DA1C201-867C-4463-97D0-AD5C8411E8A3}" sibTransId="{224C7C96-8780-4048-A6AF-7E22D08DC5A8}"/>
    <dgm:cxn modelId="{33D14B75-A099-4E00-85CE-5C8CB3651F3B}" type="presOf" srcId="{BA0CED31-6378-4078-B89B-6B81C9D6BC1F}" destId="{2122A281-51F8-45F0-9F7C-A6927FA3F223}" srcOrd="0" destOrd="2" presId="urn:microsoft.com/office/officeart/2005/8/layout/vList6"/>
    <dgm:cxn modelId="{37539079-CBF2-41C0-9BC4-1AA6EC559E70}" type="presOf" srcId="{AF9AE8D8-4319-42AA-8DAF-53E7F1EA243F}" destId="{2122A281-51F8-45F0-9F7C-A6927FA3F223}" srcOrd="0" destOrd="0" presId="urn:microsoft.com/office/officeart/2005/8/layout/vList6"/>
    <dgm:cxn modelId="{77C2E689-D891-4FBF-B195-CA0FF0F45893}" type="presOf" srcId="{1BD8C75D-ACD9-4EDF-A2D2-706F4D1A4B34}" destId="{2ED90E0E-444E-45C8-8AEC-9419681BC038}" srcOrd="0" destOrd="0" presId="urn:microsoft.com/office/officeart/2005/8/layout/vList6"/>
    <dgm:cxn modelId="{CDB20593-C5BB-4AE7-AF01-090CD09BEA85}" type="presOf" srcId="{93404A0E-441D-4877-B9FE-C07BC71CFA45}" destId="{CC0293B6-0AF0-40A4-9826-128A6C253635}" srcOrd="0" destOrd="0" presId="urn:microsoft.com/office/officeart/2005/8/layout/vList6"/>
    <dgm:cxn modelId="{0C45C199-A482-4F00-AAED-AAA126048A4D}" type="presOf" srcId="{3616F843-6BAC-419A-95F2-31A4D11916C4}" destId="{CC0293B6-0AF0-40A4-9826-128A6C253635}" srcOrd="0" destOrd="2" presId="urn:microsoft.com/office/officeart/2005/8/layout/vList6"/>
    <dgm:cxn modelId="{0F5B6CA0-73F9-417C-8D23-0CAE4E746079}" srcId="{1BD8C75D-ACD9-4EDF-A2D2-706F4D1A4B34}" destId="{93404A0E-441D-4877-B9FE-C07BC71CFA45}" srcOrd="0" destOrd="0" parTransId="{C10B9239-B296-4317-B69A-1C0DC219A51D}" sibTransId="{D0959CB3-6269-4359-9F34-746CCA1F05A8}"/>
    <dgm:cxn modelId="{44A77CAC-412F-4930-8C14-4CC3F7B26EC7}" srcId="{1BD8C75D-ACD9-4EDF-A2D2-706F4D1A4B34}" destId="{3616F843-6BAC-419A-95F2-31A4D11916C4}" srcOrd="2" destOrd="0" parTransId="{14E20F5C-1131-4A0B-8800-D009E74944CE}" sibTransId="{75FBB3BD-F61C-49E9-9D55-8543EB451853}"/>
    <dgm:cxn modelId="{3A3FEFE1-E978-4D14-A40F-37EF8F89E2D5}" type="presOf" srcId="{A8FEAEA0-54F7-4211-9EDF-1A2EE7F93C72}" destId="{8C8DE8EA-7471-4403-B574-E796DEF25D73}" srcOrd="0" destOrd="0" presId="urn:microsoft.com/office/officeart/2005/8/layout/vList6"/>
    <dgm:cxn modelId="{0E218253-3BB1-45D3-A04B-E2E0E1DD9AA1}" type="presParOf" srcId="{51161632-A679-497F-8DA4-3F0903D4BC00}" destId="{DAFD6654-9013-488C-8031-FEAE21BC73A0}" srcOrd="0" destOrd="0" presId="urn:microsoft.com/office/officeart/2005/8/layout/vList6"/>
    <dgm:cxn modelId="{41661B55-0500-40CD-B208-65F56D0E0439}" type="presParOf" srcId="{DAFD6654-9013-488C-8031-FEAE21BC73A0}" destId="{2ED90E0E-444E-45C8-8AEC-9419681BC038}" srcOrd="0" destOrd="0" presId="urn:microsoft.com/office/officeart/2005/8/layout/vList6"/>
    <dgm:cxn modelId="{5EB3B0E6-1939-43FD-A425-BEAF56ADE816}" type="presParOf" srcId="{DAFD6654-9013-488C-8031-FEAE21BC73A0}" destId="{CC0293B6-0AF0-40A4-9826-128A6C253635}" srcOrd="1" destOrd="0" presId="urn:microsoft.com/office/officeart/2005/8/layout/vList6"/>
    <dgm:cxn modelId="{BA855B35-5E9D-4DED-836B-871A541C4064}" type="presParOf" srcId="{51161632-A679-497F-8DA4-3F0903D4BC00}" destId="{1CA03BA4-A13B-4C4F-AFB0-14101FBD5304}" srcOrd="1" destOrd="0" presId="urn:microsoft.com/office/officeart/2005/8/layout/vList6"/>
    <dgm:cxn modelId="{CDC91DE3-C4E7-4980-8E51-A84A64DED019}" type="presParOf" srcId="{51161632-A679-497F-8DA4-3F0903D4BC00}" destId="{6DA1A36A-B34D-41F8-BA2A-9775CB1AC355}" srcOrd="2" destOrd="0" presId="urn:microsoft.com/office/officeart/2005/8/layout/vList6"/>
    <dgm:cxn modelId="{8EA5008F-CB23-4840-99CB-0B7056F1AFF8}" type="presParOf" srcId="{6DA1A36A-B34D-41F8-BA2A-9775CB1AC355}" destId="{8C8DE8EA-7471-4403-B574-E796DEF25D73}" srcOrd="0" destOrd="0" presId="urn:microsoft.com/office/officeart/2005/8/layout/vList6"/>
    <dgm:cxn modelId="{FCB11D37-A374-4FDC-9166-173EB1B42AD3}" type="presParOf" srcId="{6DA1A36A-B34D-41F8-BA2A-9775CB1AC355}" destId="{2122A281-51F8-45F0-9F7C-A6927FA3F22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93B6-0AF0-40A4-9826-128A6C253635}">
      <dsp:nvSpPr>
        <dsp:cNvPr id="0" name=""/>
        <dsp:cNvSpPr/>
      </dsp:nvSpPr>
      <dsp:spPr>
        <a:xfrm>
          <a:off x="4206239" y="467"/>
          <a:ext cx="6309360" cy="18244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Resulted in 3 factor design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R-</a:t>
          </a:r>
          <a:r>
            <a:rPr lang="en-US" sz="2200" kern="1200" dirty="0" err="1"/>
            <a:t>Sq</a:t>
          </a:r>
          <a:r>
            <a:rPr lang="en-US" sz="2200" kern="1200" dirty="0"/>
            <a:t> = 0.834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Best predicted response 13.433</a:t>
          </a:r>
        </a:p>
      </dsp:txBody>
      <dsp:txXfrm>
        <a:off x="4206239" y="228520"/>
        <a:ext cx="5625201" cy="1368317"/>
      </dsp:txXfrm>
    </dsp:sp>
    <dsp:sp modelId="{2ED90E0E-444E-45C8-8AEC-9419681BC038}">
      <dsp:nvSpPr>
        <dsp:cNvPr id="0" name=""/>
        <dsp:cNvSpPr/>
      </dsp:nvSpPr>
      <dsp:spPr>
        <a:xfrm>
          <a:off x="0" y="467"/>
          <a:ext cx="4206240" cy="182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Phase-I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(P-B Design)</a:t>
          </a:r>
        </a:p>
      </dsp:txBody>
      <dsp:txXfrm>
        <a:off x="89061" y="89528"/>
        <a:ext cx="4028118" cy="1646301"/>
      </dsp:txXfrm>
    </dsp:sp>
    <dsp:sp modelId="{2122A281-51F8-45F0-9F7C-A6927FA3F223}">
      <dsp:nvSpPr>
        <dsp:cNvPr id="0" name=""/>
        <dsp:cNvSpPr/>
      </dsp:nvSpPr>
      <dsp:spPr>
        <a:xfrm>
          <a:off x="4206240" y="2007333"/>
          <a:ext cx="6309360" cy="18244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Non of the two-factor interactions are significant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Found Stationary point as a saddle point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R-</a:t>
          </a:r>
          <a:r>
            <a:rPr lang="en-US" sz="2200" kern="1200" dirty="0" err="1"/>
            <a:t>Sq</a:t>
          </a:r>
          <a:r>
            <a:rPr lang="en-US" sz="2200" kern="1200" dirty="0"/>
            <a:t> = 0.909</a:t>
          </a:r>
        </a:p>
      </dsp:txBody>
      <dsp:txXfrm>
        <a:off x="4206240" y="2235386"/>
        <a:ext cx="5625201" cy="1368317"/>
      </dsp:txXfrm>
    </dsp:sp>
    <dsp:sp modelId="{8C8DE8EA-7471-4403-B574-E796DEF25D73}">
      <dsp:nvSpPr>
        <dsp:cNvPr id="0" name=""/>
        <dsp:cNvSpPr/>
      </dsp:nvSpPr>
      <dsp:spPr>
        <a:xfrm>
          <a:off x="0" y="2007333"/>
          <a:ext cx="4206240" cy="182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Phase-II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(Box-</a:t>
          </a:r>
          <a:r>
            <a:rPr lang="en-US" sz="3500" kern="1200" dirty="0" err="1"/>
            <a:t>Benken</a:t>
          </a:r>
          <a:r>
            <a:rPr lang="en-US" sz="3500" kern="1200" dirty="0"/>
            <a:t> Design)</a:t>
          </a:r>
        </a:p>
      </dsp:txBody>
      <dsp:txXfrm>
        <a:off x="89061" y="2096394"/>
        <a:ext cx="4028118" cy="1646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93B6-0AF0-40A4-9826-128A6C253635}">
      <dsp:nvSpPr>
        <dsp:cNvPr id="0" name=""/>
        <dsp:cNvSpPr/>
      </dsp:nvSpPr>
      <dsp:spPr>
        <a:xfrm>
          <a:off x="4206240" y="531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Resulted in 3 factor Design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R-</a:t>
          </a:r>
          <a:r>
            <a:rPr lang="en-US" sz="2800" kern="1200" dirty="0" err="1"/>
            <a:t>Sq</a:t>
          </a:r>
          <a:r>
            <a:rPr lang="en-US" sz="2800" kern="1200" dirty="0"/>
            <a:t> = 0.834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Best predicted response is 13.433 V</a:t>
          </a:r>
        </a:p>
      </dsp:txBody>
      <dsp:txXfrm>
        <a:off x="4206240" y="259476"/>
        <a:ext cx="5532525" cy="1553669"/>
      </dsp:txXfrm>
    </dsp:sp>
    <dsp:sp modelId="{2ED90E0E-444E-45C8-8AEC-9419681BC038}">
      <dsp:nvSpPr>
        <dsp:cNvPr id="0" name=""/>
        <dsp:cNvSpPr/>
      </dsp:nvSpPr>
      <dsp:spPr>
        <a:xfrm>
          <a:off x="0" y="531"/>
          <a:ext cx="42062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Paper’s Model</a:t>
          </a:r>
        </a:p>
      </dsp:txBody>
      <dsp:txXfrm>
        <a:off x="101125" y="101656"/>
        <a:ext cx="4003990" cy="1869309"/>
      </dsp:txXfrm>
    </dsp:sp>
    <dsp:sp modelId="{2122A281-51F8-45F0-9F7C-A6927FA3F223}">
      <dsp:nvSpPr>
        <dsp:cNvPr id="0" name=""/>
        <dsp:cNvSpPr/>
      </dsp:nvSpPr>
      <dsp:spPr>
        <a:xfrm>
          <a:off x="4206240" y="2279246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Resulted in 4 factor Design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R-</a:t>
          </a:r>
          <a:r>
            <a:rPr lang="en-US" sz="2800" kern="1200" dirty="0" err="1"/>
            <a:t>Sq</a:t>
          </a:r>
          <a:r>
            <a:rPr lang="en-US" sz="2800" kern="1200" dirty="0"/>
            <a:t> = 0.997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Best predicted response 14.29 V</a:t>
          </a:r>
        </a:p>
      </dsp:txBody>
      <dsp:txXfrm>
        <a:off x="4206240" y="2538191"/>
        <a:ext cx="5532525" cy="1553669"/>
      </dsp:txXfrm>
    </dsp:sp>
    <dsp:sp modelId="{8C8DE8EA-7471-4403-B574-E796DEF25D73}">
      <dsp:nvSpPr>
        <dsp:cNvPr id="0" name=""/>
        <dsp:cNvSpPr/>
      </dsp:nvSpPr>
      <dsp:spPr>
        <a:xfrm>
          <a:off x="0" y="2279246"/>
          <a:ext cx="42062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Gaurav’s Model</a:t>
          </a:r>
        </a:p>
      </dsp:txBody>
      <dsp:txXfrm>
        <a:off x="101125" y="2380371"/>
        <a:ext cx="400399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CA7E-B0FF-4CD6-9375-5F557669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7FE6A-18B4-4C2B-BF53-A7097DAE4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5EC4-EF1F-47ED-8FA7-4D859BC2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54AA-1519-46FD-81DF-16A13FBB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AFBE-B6A8-472E-8130-33D57CD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652F-D9C0-45A9-8D58-AA577F3D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0F01-1698-41A2-BC03-97F6F4D8D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A6C3-0B79-4E9E-9324-E4ACA38A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4AE3-59FF-451D-B322-12E0D228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4B6D-1C24-4575-8003-A43896D4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1ED69-D3E6-4651-B0AD-0432EE028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CAAD7-3031-4A35-88B6-11D4C6F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CA7E-AC28-4659-AD0D-99427D2E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B16B-68D6-4C7E-8B17-2DC69097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C01C-4564-4607-BE3A-FADEA977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5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A0D1-C58E-4D06-9116-BB6F53D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503B-567C-408D-BA4E-426F3196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62BF-7F40-429F-923E-FBD0A2D3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521E-19AE-4775-9A76-F859C098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AEB9-2EB1-4570-974E-AC694035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92E3-165B-430C-AC52-2B92A65C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43F4-E22D-4F5F-B803-11B7EF81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FF3E-CB20-4588-A26B-365D562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89A2-E1ED-4CCF-A22C-8F84C70A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968D-2A0E-45B0-87EA-514BD93A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515D-207E-4D4B-A741-74815C8A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6FB1-ABF9-412A-AA44-DDF2E681D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73E61-A9F4-4E5F-89BD-DF3139A96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2E029-49F8-4DE3-A423-A38D32EF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FB06-5102-44B8-850A-C060526F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722EE-957A-40D9-8F31-A0D8A115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4527-F14A-40DD-A01D-04F409E2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0AB4-ED51-4F12-BF16-ABD4C00EC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EB357-C011-4B46-AA08-3DC45BC46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D575D-6C8E-4FE2-942B-4FF74047D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94E38-3EF9-4D5B-9B5A-6FE375686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AF773-5B53-4188-A99A-F3A86388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7BAA2-78A0-4F60-8ADE-FD4B6036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0F5E8-19D5-4133-9B0A-3FE75DC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F2E9-1C13-4830-BE26-FC11A3C6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041A-63E2-42DE-9A70-3A951917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35136-B280-4DB6-B9CB-F6EB1F0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71268-F5C7-4C64-9CBB-552CFB1E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69E48-A64B-422E-BBB9-D03DD40A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2248A-68AA-48A9-9502-F8AA0A23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50059-4B51-4474-BF5F-5951D79F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8335-8D6C-4719-9EFF-1C8478DC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C379-D390-4954-832B-C1A5BEAD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16EDA-9BF9-4AA0-9D71-3FA7BD450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F873B-F58C-4B28-9360-3A6CA0C1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E55D-35C1-4C4C-A676-92A02C10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BF1DE-793D-4DB3-B436-160ABF3E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2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7107-3B38-4287-98F7-76726CF6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C59BE-208A-4A99-AF80-F9CAB326C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94B9-A12A-4E9F-8E8E-3EF62DA94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875CD-A581-44B3-907A-2146E68C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337C5-F0EB-4396-932D-EE4B9824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7BC80-6014-4D94-A358-9026C5DD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7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43501-821B-4D2C-94AC-33407D20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1AB95-045E-48B6-B97D-B20302F7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3FBD-1499-40D3-BE15-1B4C1A0E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D1176-AC42-410A-8D2E-9C18092646D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9527-5999-4166-9DC8-1E185B0E9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197E-F0F0-445A-921C-DF5F696CD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57C6-1161-4BEB-A3F5-98FAA01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0AD90-E588-4925-9A98-5EA51C51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Factorial Design and Response Surface Methodology for MEMS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63BA-D853-45D4-92BD-0037258B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Published By: M. M. Saleem and A. </a:t>
            </a:r>
            <a:r>
              <a:rPr lang="en-US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Somá</a:t>
            </a:r>
            <a:r>
              <a:rPr lang="en-US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Springer Journal</a:t>
            </a:r>
            <a:b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 May 2014  </a:t>
            </a:r>
          </a:p>
          <a:p>
            <a:endParaRPr 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By: Gaurav Sitaula</a:t>
            </a:r>
          </a:p>
          <a:p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December 2017</a:t>
            </a:r>
          </a:p>
        </p:txBody>
      </p:sp>
    </p:spTree>
    <p:extLst>
      <p:ext uri="{BB962C8B-B14F-4D97-AF65-F5344CB8AC3E}">
        <p14:creationId xmlns:p14="http://schemas.microsoft.com/office/powerpoint/2010/main" val="159447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0651-3159-4A24-BCCD-E336271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Statistical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55E1-BD53-4453-B734-4FDED0EF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/>
              <a:t>m=4, α =0.05, </a:t>
            </a:r>
            <a:r>
              <a:rPr lang="en-US" dirty="0" err="1"/>
              <a:t>df</a:t>
            </a:r>
            <a:r>
              <a:rPr lang="en-US" dirty="0"/>
              <a:t>(SSE) = 7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EF9634C-EA8B-445E-ABF9-90F3AD400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75523"/>
              </p:ext>
            </p:extLst>
          </p:nvPr>
        </p:nvGraphicFramePr>
        <p:xfrm>
          <a:off x="5303837" y="1825625"/>
          <a:ext cx="6049963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Document" r:id="rId3" imgW="6050597" imgH="4550074" progId="Word.Document.12">
                  <p:embed/>
                </p:oleObj>
              </mc:Choice>
              <mc:Fallback>
                <p:oleObj name="Document" r:id="rId3" imgW="6050597" imgH="4550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3837" y="1825625"/>
                        <a:ext cx="6049963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79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6022-410A-4A76-AFE2-AC753EF0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Statistical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8A58-A11A-481D-A291-8B0AADD0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m=4, α =0.05, </a:t>
            </a:r>
            <a:r>
              <a:rPr lang="en-US" dirty="0" err="1"/>
              <a:t>df</a:t>
            </a:r>
            <a:r>
              <a:rPr lang="en-US" dirty="0"/>
              <a:t>(SSE) = 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9A25B1-96E0-4182-9F1C-7A02132C9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43709"/>
              </p:ext>
            </p:extLst>
          </p:nvPr>
        </p:nvGraphicFramePr>
        <p:xfrm>
          <a:off x="5578475" y="2219325"/>
          <a:ext cx="5867400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Document" r:id="rId3" imgW="6050597" imgH="4139807" progId="Word.Document.12">
                  <p:embed/>
                </p:oleObj>
              </mc:Choice>
              <mc:Fallback>
                <p:oleObj name="Document" r:id="rId3" imgW="6050597" imgH="4139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8475" y="2219325"/>
                        <a:ext cx="5867400" cy="400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91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74D4-612D-4F77-9E82-49AF3795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18" y="965595"/>
            <a:ext cx="4777836" cy="477359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DC936-D7F2-4A09-89DE-F8202A34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Refine 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F04CD-EF93-4F12-A18E-3C434388F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ANOVA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5F85B-E633-4288-911C-9A176B7D9C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/>
                      <m:t>VOLT</m:t>
                    </m:r>
                    <m:r>
                      <m:rPr>
                        <m:nor/>
                      </m:rPr>
                      <a:rPr lang="en-US" sz="2000" i="1"/>
                      <m:t> = </m:t>
                    </m:r>
                    <m:r>
                      <m:rPr>
                        <m:nor/>
                      </m:rPr>
                      <a:rPr lang="en-US" sz="2000" i="1"/>
                      <m:t>μ</m:t>
                    </m:r>
                    <m:r>
                      <m:rPr>
                        <m:nor/>
                      </m:rPr>
                      <a:rPr lang="en-US" sz="2000" i="1"/>
                      <m:t> + </m:t>
                    </m:r>
                    <m:r>
                      <m:rPr>
                        <m:nor/>
                      </m:rPr>
                      <a:rPr lang="en-US" sz="2000" i="1"/>
                      <m:t>TEL</m:t>
                    </m:r>
                    <m:r>
                      <m:rPr>
                        <m:nor/>
                      </m:rPr>
                      <a:rPr lang="en-US" sz="2000" i="1"/>
                      <m:t> + </m:t>
                    </m:r>
                    <m:r>
                      <m:rPr>
                        <m:nor/>
                      </m:rPr>
                      <a:rPr lang="en-US" sz="2000" i="1"/>
                      <m:t>TSL</m:t>
                    </m:r>
                    <m:r>
                      <m:rPr>
                        <m:nor/>
                      </m:rPr>
                      <a:rPr lang="en-US" sz="2000" i="1"/>
                      <m:t>+ </m:t>
                    </m:r>
                    <m:r>
                      <m:rPr>
                        <m:nor/>
                      </m:rPr>
                      <a:rPr lang="en-US" sz="2000" i="1"/>
                      <m:t>TSW</m:t>
                    </m:r>
                    <m:r>
                      <m:rPr>
                        <m:nor/>
                      </m:rPr>
                      <a:rPr lang="en-US" sz="2000" i="1" baseline="-25000"/>
                      <m:t> </m:t>
                    </m:r>
                    <m:r>
                      <m:rPr>
                        <m:nor/>
                      </m:rPr>
                      <a:rPr lang="en-US" sz="2000" i="1"/>
                      <m:t>+</m:t>
                    </m:r>
                    <m:r>
                      <m:rPr>
                        <m:nor/>
                      </m:rPr>
                      <a:rPr lang="en-US" sz="2000" i="1"/>
                      <m:t>εij</m:t>
                    </m:r>
                  </m:oMath>
                </a14:m>
                <a:endParaRPr lang="en-US" sz="2000" i="1" baseline="-25000" dirty="0"/>
              </a:p>
              <a:p>
                <a:pPr marL="0" indent="0">
                  <a:buNone/>
                </a:pPr>
                <a:r>
                  <a:rPr lang="en-US" sz="2400" b="1" dirty="0"/>
                  <a:t>2. Regression Model: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VOLT = 31.45 - 8.68333*TEL - 5.266667*TSL+4.066667*TSW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/>
                      <m:t>εi</m:t>
                    </m:r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R-</a:t>
                </a:r>
                <a:r>
                  <a:rPr lang="en-US" sz="2000" i="1" dirty="0" err="1"/>
                  <a:t>Sqared</a:t>
                </a:r>
                <a:r>
                  <a:rPr lang="en-US" sz="2000" i="1" dirty="0"/>
                  <a:t> = 0.834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Overall Model is Significant as p=.0017 &lt; α(0.05)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5F85B-E633-4288-911C-9A176B7D9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91" t="-1325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5EF9B1-92EF-4353-A466-898F5FDFC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7EA346-0034-4A3C-A020-B31E2076D9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2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1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C11D7B1-8F17-443B-BEF0-654893CA4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890" y="2828925"/>
            <a:ext cx="3007732" cy="3388994"/>
          </a:xfrm>
          <a:prstGeom prst="rect">
            <a:avLst/>
          </a:prstGeom>
        </p:spPr>
      </p:pic>
      <p:pic>
        <p:nvPicPr>
          <p:cNvPr id="18" name="Content Placeholder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AF118CC-205A-45AD-86AE-FFA116384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55" y="306909"/>
            <a:ext cx="228600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1B470-7861-4342-9B1B-88D0BFFF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Analyze Residuals: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21515" y="1600200"/>
            <a:ext cx="6204984" cy="4148479"/>
          </a:xfrm>
        </p:spPr>
        <p:txBody>
          <a:bodyPr>
            <a:normAutofit/>
          </a:bodyPr>
          <a:lstStyle/>
          <a:p>
            <a:r>
              <a:rPr lang="en-US" sz="2400" dirty="0"/>
              <a:t>Normality Assumption : Fairly Satisfied</a:t>
            </a:r>
          </a:p>
          <a:p>
            <a:r>
              <a:rPr lang="en-US" sz="2400" dirty="0"/>
              <a:t>Constant Variance Assumption: Somewhat satisfied.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C0F271F-776A-405A-8CA7-506E0C4AC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182449"/>
              </p:ext>
            </p:extLst>
          </p:nvPr>
        </p:nvGraphicFramePr>
        <p:xfrm>
          <a:off x="1217295" y="2836658"/>
          <a:ext cx="4640580" cy="309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Graph" r:id="rId5" imgW="5486400" imgH="3657600" progId="MtbGraph.Document.16">
                  <p:embed/>
                </p:oleObj>
              </mc:Choice>
              <mc:Fallback>
                <p:oleObj name="Graph" r:id="rId5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295" y="2836658"/>
                        <a:ext cx="4640580" cy="309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76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B11B-9312-4076-8781-016C5A39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8329-60F5-4064-A069-382A1289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537" y="1823039"/>
            <a:ext cx="5157787" cy="17682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Effects Plot</a:t>
            </a:r>
          </a:p>
          <a:p>
            <a:r>
              <a:rPr lang="en-US" dirty="0"/>
              <a:t>For Low voltage:</a:t>
            </a:r>
          </a:p>
          <a:p>
            <a:r>
              <a:rPr lang="en-US" dirty="0"/>
              <a:t>TEL: +1 </a:t>
            </a:r>
          </a:p>
          <a:p>
            <a:r>
              <a:rPr lang="en-US" dirty="0"/>
              <a:t>TSL: +1 </a:t>
            </a:r>
          </a:p>
          <a:p>
            <a:r>
              <a:rPr lang="en-US" dirty="0"/>
              <a:t>TSW: -1</a:t>
            </a:r>
          </a:p>
          <a:p>
            <a:endParaRPr lang="en-US" dirty="0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5A581A-8A05-4AA7-AA37-27BB14CA6F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3" y="3991326"/>
            <a:ext cx="3758727" cy="281904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8B5CC-1DF6-47A1-A9FE-701FED127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A0D5DF-6FD5-45EC-8BD2-06D80DF76F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859C9F-5BD1-4CF2-B6B3-CFFC76E62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04046"/>
              </p:ext>
            </p:extLst>
          </p:nvPr>
        </p:nvGraphicFramePr>
        <p:xfrm>
          <a:off x="7471144" y="1248010"/>
          <a:ext cx="399812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71144" y="1248010"/>
                        <a:ext cx="3998120" cy="266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7D1556-E95D-4203-8DFD-23C5FDA31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26" y="3976844"/>
            <a:ext cx="3841537" cy="2881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2B8837-00EC-431E-9813-A0DF066641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79" y="3991327"/>
            <a:ext cx="3822232" cy="28666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94172B-9993-4BD1-ACEA-E2FA150B7D11}"/>
              </a:ext>
            </a:extLst>
          </p:cNvPr>
          <p:cNvCxnSpPr/>
          <p:nvPr/>
        </p:nvCxnSpPr>
        <p:spPr>
          <a:xfrm>
            <a:off x="695325" y="4343400"/>
            <a:ext cx="3238500" cy="20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9BEDD-E1FC-4D11-A2F9-5F20EB60DFD0}"/>
              </a:ext>
            </a:extLst>
          </p:cNvPr>
          <p:cNvCxnSpPr/>
          <p:nvPr/>
        </p:nvCxnSpPr>
        <p:spPr>
          <a:xfrm>
            <a:off x="4572000" y="4308613"/>
            <a:ext cx="3233053" cy="218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FEB52-944D-4501-929C-E245F5D6F3A4}"/>
              </a:ext>
            </a:extLst>
          </p:cNvPr>
          <p:cNvCxnSpPr>
            <a:cxnSpLocks/>
          </p:cNvCxnSpPr>
          <p:nvPr/>
        </p:nvCxnSpPr>
        <p:spPr>
          <a:xfrm flipV="1">
            <a:off x="8413537" y="4343400"/>
            <a:ext cx="3335874" cy="2149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57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3D4B8B-A0F6-4902-B2F5-CB6A81E56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59" y="3129108"/>
            <a:ext cx="3833054" cy="3407159"/>
          </a:xfrm>
          <a:prstGeom prst="rect">
            <a:avLst/>
          </a:prstGeom>
        </p:spPr>
      </p:pic>
      <p:pic>
        <p:nvPicPr>
          <p:cNvPr id="2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4A9532-1301-491E-B01F-D408EC0D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52" y="321176"/>
            <a:ext cx="2712142" cy="2413807"/>
          </a:xfrm>
          <a:prstGeom prst="rect">
            <a:avLst/>
          </a:prstGeo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227F1194-4357-409C-8016-49C1D20F9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536" y="345575"/>
            <a:ext cx="2684727" cy="2389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CCE66-5F2F-4EA7-BDA0-F79DBF30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/>
              <a:t>Contour Plot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E08EDC-A42F-4C28-952C-9E86E2AF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15" y="1985238"/>
            <a:ext cx="5165827" cy="3626917"/>
          </a:xfrm>
        </p:spPr>
        <p:txBody>
          <a:bodyPr>
            <a:normAutofit/>
          </a:bodyPr>
          <a:lstStyle/>
          <a:p>
            <a:r>
              <a:rPr lang="en-US" sz="2400" dirty="0"/>
              <a:t>The direction of movement for optimal response is shown in the figure. </a:t>
            </a:r>
          </a:p>
          <a:p>
            <a:r>
              <a:rPr lang="en-US" sz="2400" dirty="0"/>
              <a:t>Recommendation : For low response VOLT</a:t>
            </a:r>
          </a:p>
          <a:p>
            <a:r>
              <a:rPr lang="en-US" sz="2400" dirty="0"/>
              <a:t>TEL : +1 </a:t>
            </a:r>
          </a:p>
          <a:p>
            <a:r>
              <a:rPr lang="en-US" sz="2400" dirty="0"/>
              <a:t>TSL : +1</a:t>
            </a:r>
          </a:p>
          <a:p>
            <a:r>
              <a:rPr lang="en-US" sz="2400" dirty="0"/>
              <a:t>TSW : 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F315F7-8F45-46A6-9098-663E0334DAFA}"/>
              </a:ext>
            </a:extLst>
          </p:cNvPr>
          <p:cNvCxnSpPr>
            <a:cxnSpLocks/>
          </p:cNvCxnSpPr>
          <p:nvPr/>
        </p:nvCxnSpPr>
        <p:spPr>
          <a:xfrm flipV="1">
            <a:off x="7153275" y="923925"/>
            <a:ext cx="1647464" cy="129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371816-DF65-4587-969A-756B3276BCCA}"/>
              </a:ext>
            </a:extLst>
          </p:cNvPr>
          <p:cNvCxnSpPr>
            <a:cxnSpLocks/>
          </p:cNvCxnSpPr>
          <p:nvPr/>
        </p:nvCxnSpPr>
        <p:spPr>
          <a:xfrm>
            <a:off x="9865417" y="857250"/>
            <a:ext cx="1759068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5B51B6-C1B8-4ED5-ACE1-B7A3C16EC2B3}"/>
              </a:ext>
            </a:extLst>
          </p:cNvPr>
          <p:cNvCxnSpPr>
            <a:cxnSpLocks/>
          </p:cNvCxnSpPr>
          <p:nvPr/>
        </p:nvCxnSpPr>
        <p:spPr>
          <a:xfrm>
            <a:off x="7781925" y="3571875"/>
            <a:ext cx="2162175" cy="204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8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ABF625C1-3360-49C9-A802-C945C7910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1021946"/>
            <a:ext cx="3425609" cy="2569206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D43467F1-6AF9-48BE-840C-AD0E968BE7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5729" y="1019053"/>
            <a:ext cx="3433324" cy="2574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6204FA-E6E2-401A-8543-11EB4D5F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5061438"/>
            <a:ext cx="11139854" cy="930447"/>
          </a:xfrm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000" dirty="0"/>
            </a:br>
            <a:r>
              <a:rPr lang="en-US" sz="3200" dirty="0"/>
              <a:t>TEL : +1  TSL : +1 TSW : -1</a:t>
            </a:r>
            <a:br>
              <a:rPr lang="en-US" sz="3200" dirty="0"/>
            </a:br>
            <a:br>
              <a:rPr lang="en-US" sz="3000" dirty="0"/>
            </a:br>
            <a:r>
              <a:rPr lang="en-US" sz="3300" b="1" dirty="0"/>
              <a:t>Response Surface Plots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13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D098FF6-452F-4E9E-9F78-61319AA8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9725" y="1044895"/>
            <a:ext cx="3423916" cy="256793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61E9F1C-FF2C-4BBF-81AD-473A36DE8230}"/>
              </a:ext>
            </a:extLst>
          </p:cNvPr>
          <p:cNvSpPr/>
          <p:nvPr/>
        </p:nvSpPr>
        <p:spPr>
          <a:xfrm>
            <a:off x="527538" y="3095625"/>
            <a:ext cx="243987" cy="10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86E2A9-2C4E-4503-A363-8A54295EB9B4}"/>
              </a:ext>
            </a:extLst>
          </p:cNvPr>
          <p:cNvSpPr/>
          <p:nvPr/>
        </p:nvSpPr>
        <p:spPr>
          <a:xfrm>
            <a:off x="8635218" y="2597785"/>
            <a:ext cx="243987" cy="10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E86E29-67F3-453D-9CFD-669E8F754652}"/>
              </a:ext>
            </a:extLst>
          </p:cNvPr>
          <p:cNvSpPr/>
          <p:nvPr/>
        </p:nvSpPr>
        <p:spPr>
          <a:xfrm>
            <a:off x="4591538" y="3095624"/>
            <a:ext cx="243987" cy="10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8E56-2BBE-461E-9E1E-51D3BEB3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Values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176B9E6-73FE-4954-BA8D-C6F661449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123101"/>
              </p:ext>
            </p:extLst>
          </p:nvPr>
        </p:nvGraphicFramePr>
        <p:xfrm>
          <a:off x="838200" y="1825625"/>
          <a:ext cx="10515600" cy="4216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86301098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5847512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9218593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5148901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8941953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3069119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1642403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3495458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3347166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4227917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60740792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984393925"/>
                    </a:ext>
                  </a:extLst>
                </a:gridCol>
              </a:tblGrid>
              <a:tr h="0"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 Statistics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40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TSL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TSW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Dependent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Predicted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Error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Mean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Predict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95% CL 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95% CL Predict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Residual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7602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21.5667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13.6057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29.5277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5.6447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37.4887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-3.0667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356078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48.0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49.4667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41.5057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57.4277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33.5447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65.3887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-1.4667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3743568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30.8000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22.8390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38.7610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14.8780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46.7220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377948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32.1000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24.1390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40.0610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16.1780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48.0220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1795983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41.3333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33.3723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49.2943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25.4113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57.2553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-8.5333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3985607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30.8000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22.8390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38.7610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14.8780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46.7220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377259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57.8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49.4667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41.5057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57.4277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33.5447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65.3887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8.3333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14115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23.9667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16.0057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31.9277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8.0447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39.8887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-1.4667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1243705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23.9667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3.4523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16.0057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31.9277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8.0447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39.8887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3125784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13.4333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3.4523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5.4723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21.3943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-2.4887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29.3553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3534349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38.9333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30.9723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46.8943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23.0113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54.8553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-7.1333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160323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21.5667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3.4523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13.6057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29.5277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5.6447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37.4887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-0.5667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14649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8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247C044-AAA0-4956-8982-9E853479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276" y="938213"/>
            <a:ext cx="3339702" cy="52387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64188-4065-43A4-8559-0808F3CE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6000" cy="1511299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Phase 2: </a:t>
            </a:r>
            <a:br>
              <a:rPr lang="en-US" sz="3700" dirty="0"/>
            </a:br>
            <a:r>
              <a:rPr lang="en-US" sz="3700" dirty="0"/>
              <a:t>Response Surface Methodology (</a:t>
            </a:r>
            <a:r>
              <a:rPr lang="en-US" sz="4000" dirty="0"/>
              <a:t>Box-</a:t>
            </a:r>
            <a:r>
              <a:rPr lang="en-US" sz="4000" dirty="0" err="1"/>
              <a:t>Benken</a:t>
            </a:r>
            <a:r>
              <a:rPr lang="en-US" sz="4000" dirty="0"/>
              <a:t> Design)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F13B-D349-40BB-83AE-B471C7CD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5257800" cy="36396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spherical Design: all points are of same distance from the center</a:t>
            </a:r>
          </a:p>
          <a:p>
            <a:r>
              <a:rPr lang="en-US" sz="2000" dirty="0"/>
              <a:t>Based on the construction of Balanced Incomplete Block Design (BIBD)</a:t>
            </a:r>
          </a:p>
          <a:p>
            <a:r>
              <a:rPr lang="en-US" sz="2000" dirty="0"/>
              <a:t>Rotatable or nearly Rotatable</a:t>
            </a:r>
          </a:p>
          <a:p>
            <a:r>
              <a:rPr lang="en-US" sz="2000" dirty="0"/>
              <a:t>Very Efficient: requires less runs</a:t>
            </a:r>
          </a:p>
          <a:p>
            <a:r>
              <a:rPr lang="en-US" sz="2000" dirty="0"/>
              <a:t>27 runs are presented in the table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6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3720088F-FCB0-4B55-A41C-F0DB1BB6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1394891"/>
            <a:ext cx="5030881" cy="476212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720C5-0F87-4D68-8154-7AE8C4EE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Order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2390"/>
                <a:ext cx="5753100" cy="4164098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VOLT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26.581481</a:t>
                </a:r>
                <a:r>
                  <a:rPr lang="en-US" dirty="0"/>
                  <a:t>-</a:t>
                </a:r>
                <a:r>
                  <a:rPr lang="en-US" b="1" dirty="0"/>
                  <a:t>7.550000</a:t>
                </a:r>
                <a:r>
                  <a:rPr lang="en-US" dirty="0"/>
                  <a:t>*TEL-</a:t>
                </a:r>
                <a:r>
                  <a:rPr lang="en-US" b="1" dirty="0"/>
                  <a:t>6.208333</a:t>
                </a:r>
                <a:r>
                  <a:rPr lang="en-US" dirty="0"/>
                  <a:t>*TSL+</a:t>
                </a:r>
                <a:r>
                  <a:rPr lang="en-US" b="1" dirty="0"/>
                  <a:t>3.291667</a:t>
                </a:r>
                <a:r>
                  <a:rPr lang="en-US" dirty="0"/>
                  <a:t>*TSW+</a:t>
                </a:r>
                <a:r>
                  <a:rPr lang="en-US" b="1" dirty="0"/>
                  <a:t>0.386111</a:t>
                </a:r>
                <a:r>
                  <a:rPr lang="en-US" dirty="0"/>
                  <a:t>*TEL*TEL+</a:t>
                </a:r>
                <a:r>
                  <a:rPr lang="en-US" b="1" dirty="0"/>
                  <a:t>1.423611</a:t>
                </a:r>
                <a:r>
                  <a:rPr lang="en-US" dirty="0"/>
                  <a:t>*TSL*TSL-</a:t>
                </a:r>
                <a:r>
                  <a:rPr lang="en-US" b="1" dirty="0"/>
                  <a:t>0.026389</a:t>
                </a:r>
                <a:r>
                  <a:rPr lang="en-US" dirty="0"/>
                  <a:t>*TSW*TSW+</a:t>
                </a:r>
                <a:r>
                  <a:rPr lang="en-US" b="1" dirty="0"/>
                  <a:t>1.800000</a:t>
                </a:r>
                <a:r>
                  <a:rPr lang="en-US" dirty="0"/>
                  <a:t>*TSL*TEL +</a:t>
                </a:r>
                <a:r>
                  <a:rPr lang="en-US" b="1" dirty="0"/>
                  <a:t>1.350000</a:t>
                </a:r>
                <a:r>
                  <a:rPr lang="en-US" dirty="0"/>
                  <a:t>*TSL*TSW -</a:t>
                </a:r>
                <a:r>
                  <a:rPr lang="en-US" b="1" dirty="0"/>
                  <a:t>0.925000</a:t>
                </a:r>
                <a:r>
                  <a:rPr lang="en-US" dirty="0"/>
                  <a:t>*TSW*TEL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2390"/>
                <a:ext cx="5753100" cy="41640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1A557F0C-94AD-49B9-AD4F-BA8D39DD0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4" r="12707" b="-1"/>
          <a:stretch/>
        </p:blipFill>
        <p:spPr>
          <a:xfrm>
            <a:off x="8357237" y="1825625"/>
            <a:ext cx="3291838" cy="3284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45207-27EF-4073-B1B6-FCC4EA27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17" name="Content Placeholder 8"/>
          <p:cNvSpPr>
            <a:spLocks noGrp="1"/>
          </p:cNvSpPr>
          <p:nvPr>
            <p:ph idx="1"/>
          </p:nvPr>
        </p:nvSpPr>
        <p:spPr>
          <a:xfrm>
            <a:off x="838200" y="1690688"/>
            <a:ext cx="6553200" cy="4719637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RF MEMS</a:t>
            </a:r>
            <a:r>
              <a:rPr lang="en-US" sz="2000" dirty="0"/>
              <a:t>(</a:t>
            </a:r>
            <a:r>
              <a:rPr lang="en-US" sz="2000" b="1" dirty="0"/>
              <a:t>R</a:t>
            </a:r>
            <a:r>
              <a:rPr lang="en-US" sz="2000" dirty="0"/>
              <a:t>adio </a:t>
            </a:r>
            <a:r>
              <a:rPr lang="en-US" sz="2000" b="1" dirty="0"/>
              <a:t>F</a:t>
            </a:r>
            <a:r>
              <a:rPr lang="en-US" sz="2000" dirty="0"/>
              <a:t>requency </a:t>
            </a:r>
            <a:r>
              <a:rPr lang="en-US" sz="2000" b="1" dirty="0" err="1"/>
              <a:t>M</a:t>
            </a:r>
            <a:r>
              <a:rPr lang="en-US" sz="2000" dirty="0" err="1"/>
              <a:t>icro</a:t>
            </a:r>
            <a:r>
              <a:rPr lang="en-US" sz="2000" b="1" dirty="0" err="1"/>
              <a:t>E</a:t>
            </a:r>
            <a:r>
              <a:rPr lang="en-US" sz="2000" dirty="0" err="1"/>
              <a:t>lectro</a:t>
            </a:r>
            <a:r>
              <a:rPr lang="en-US" sz="2000" b="1" dirty="0" err="1"/>
              <a:t>M</a:t>
            </a:r>
            <a:r>
              <a:rPr lang="en-US" sz="2000" dirty="0" err="1"/>
              <a:t>echanical</a:t>
            </a:r>
            <a:r>
              <a:rPr lang="en-US" sz="2000" dirty="0"/>
              <a:t> </a:t>
            </a:r>
            <a:r>
              <a:rPr lang="en-US" sz="2000" b="1" dirty="0"/>
              <a:t>S</a:t>
            </a:r>
            <a:r>
              <a:rPr lang="en-US" sz="2000" dirty="0"/>
              <a:t>ystem)  have been widely used for different applications</a:t>
            </a:r>
          </a:p>
          <a:p>
            <a:r>
              <a:rPr lang="en-US" sz="2000" dirty="0"/>
              <a:t> Advantages: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600" dirty="0"/>
              <a:t>low power consumption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600" dirty="0"/>
              <a:t>good electrical performance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600" dirty="0"/>
              <a:t>high linearity and high level of the integration as compared to other solid state devices </a:t>
            </a:r>
          </a:p>
          <a:p>
            <a:r>
              <a:rPr lang="en-US" sz="2400" dirty="0"/>
              <a:t>Disadvantages</a:t>
            </a:r>
            <a:r>
              <a:rPr lang="en-US" sz="2000" dirty="0"/>
              <a:t>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600" dirty="0"/>
              <a:t>high actuation voltage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600" dirty="0"/>
              <a:t>switching speed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600" dirty="0"/>
              <a:t>low RF power handling capability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600" dirty="0"/>
              <a:t>reliability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High actuation voltage leads to the charge injection which strongly affects the long term reliability of the capacitive switches </a:t>
            </a:r>
          </a:p>
          <a:p>
            <a:r>
              <a:rPr lang="en-US" sz="2000" dirty="0"/>
              <a:t>Objective:  To minimize the Pull-in Voltage</a:t>
            </a:r>
          </a:p>
        </p:txBody>
      </p:sp>
    </p:spTree>
    <p:extLst>
      <p:ext uri="{BB962C8B-B14F-4D97-AF65-F5344CB8AC3E}">
        <p14:creationId xmlns:p14="http://schemas.microsoft.com/office/powerpoint/2010/main" val="1455288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B3CA6243-8E82-4FF4-9893-B7171AA1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90" y="718418"/>
            <a:ext cx="3425609" cy="2569206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E9B0AA-D465-41BC-B882-BF48AE13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61" y="718418"/>
            <a:ext cx="3433324" cy="2574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89DA1-ACD5-472F-9413-880AC8B6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64" y="4781551"/>
            <a:ext cx="11139854" cy="1696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Response Surface Method:</a:t>
            </a:r>
            <a:br>
              <a:rPr lang="en-US" sz="5400" dirty="0"/>
            </a:br>
            <a:r>
              <a:rPr lang="en-US" sz="5400" dirty="0"/>
              <a:t>1. Contour Plot </a:t>
            </a:r>
          </a:p>
        </p:txBody>
      </p:sp>
      <p:pic>
        <p:nvPicPr>
          <p:cNvPr id="5" name="Content Placeholder 4" descr="A picture containing sky, outdoor, text&#10;&#10;Description generated with very high confidence">
            <a:extLst>
              <a:ext uri="{FF2B5EF4-FFF2-40B4-BE49-F238E27FC236}">
                <a16:creationId xmlns:a16="http://schemas.microsoft.com/office/drawing/2014/main" id="{8CE49BB2-99C4-44F7-8F47-608F1CE4D1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3" y="718418"/>
            <a:ext cx="3422650" cy="25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6A21CC-0426-419A-9514-38D1D980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1217039"/>
            <a:ext cx="4163991" cy="427437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6BC3A-6E1F-4DB1-BE7C-020CD530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/>
              <a:t>Response Surface Summary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97C7F-1894-4164-B38C-6FC83AB61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4944151" cy="378541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The stationary point is a saddle point because eigenvalues are of different signs. The smallest eigenvalue is .647</a:t>
                </a:r>
              </a:p>
              <a:p>
                <a:r>
                  <a:rPr lang="en-US" sz="2400" dirty="0"/>
                  <a:t>The operation condition that leads to stationary point is: </a:t>
                </a:r>
              </a:p>
              <a:p>
                <a:r>
                  <a:rPr lang="en-US" dirty="0" err="1"/>
                  <a:t>X</a:t>
                </a:r>
                <a:r>
                  <a:rPr lang="en-US" baseline="-25000" dirty="0" err="1"/>
                  <a:t>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.675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.647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−3.00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The second-order terms aren’t significant</a:t>
                </a:r>
              </a:p>
              <a:p>
                <a:r>
                  <a:rPr lang="en-US" sz="2400" dirty="0"/>
                  <a:t>The lack of fit p = 0.9166, this model well fits the data</a:t>
                </a:r>
              </a:p>
              <a:p>
                <a:r>
                  <a:rPr lang="en-US" sz="2400" dirty="0"/>
                  <a:t>This second order model neither has maxima nor minima (saddle point)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97C7F-1894-4164-B38C-6FC83AB61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4944151" cy="3785419"/>
              </a:xfrm>
              <a:blipFill>
                <a:blip r:embed="rId3"/>
                <a:stretch>
                  <a:fillRect l="-1601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54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335C153-2602-4C1F-8AF9-84EEDF5DB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r="9592" b="1"/>
          <a:stretch/>
        </p:blipFill>
        <p:spPr>
          <a:xfrm>
            <a:off x="5276088" y="649607"/>
            <a:ext cx="6276250" cy="5577838"/>
          </a:xfrm>
          <a:prstGeom prst="rect">
            <a:avLst/>
          </a:prstGeom>
          <a:effectLst/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2514B24-9F98-41AC-ABAB-8DB20CD5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370746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Response Surface Plot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5286ACE-5413-4D25-8D89-4D3155F8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48561"/>
            <a:ext cx="4132619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000" dirty="0"/>
              <a:t>TSL vs. TEL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000" dirty="0"/>
              <a:t>The curvature Structure is not obvious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E6A746-C948-408C-902E-5CE662FB9889}"/>
              </a:ext>
            </a:extLst>
          </p:cNvPr>
          <p:cNvSpPr/>
          <p:nvPr/>
        </p:nvSpPr>
        <p:spPr>
          <a:xfrm>
            <a:off x="10191114" y="4719955"/>
            <a:ext cx="243206" cy="161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0F79-9BD7-4CF7-A9C9-9863715F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34217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Response Surface Plot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B97BCED-F6D3-4B1E-8801-756DD142E3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3188" y="977900"/>
            <a:ext cx="6172200" cy="487362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25161-77DB-4B74-A83A-A9D09573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1"/>
            <a:ext cx="4342169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000" dirty="0"/>
              <a:t>TSL vs. TSW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000" dirty="0"/>
              <a:t>The curvature Structure is not obvious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D1DFD9-9393-41F0-8878-5A42467FCC1A}"/>
              </a:ext>
            </a:extLst>
          </p:cNvPr>
          <p:cNvSpPr/>
          <p:nvPr/>
        </p:nvSpPr>
        <p:spPr>
          <a:xfrm>
            <a:off x="8269288" y="3703955"/>
            <a:ext cx="243206" cy="161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0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7F97-4A4A-45C6-9742-C6CF85FB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332646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Response Surface Plot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1C80B176-8774-48C0-B138-E1D4983BF8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792EB-8D0E-466E-ABB9-99D763BB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1"/>
            <a:ext cx="4534257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000" dirty="0"/>
              <a:t>TSW vs. TEL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000" dirty="0"/>
              <a:t>The curvature Structure is not obvious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Non of the curvature are significant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It is not helping for finding optimal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we stick to the phase-I model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C5EFC7-B1CD-4069-B701-1F366F167DF4}"/>
              </a:ext>
            </a:extLst>
          </p:cNvPr>
          <p:cNvSpPr/>
          <p:nvPr/>
        </p:nvSpPr>
        <p:spPr>
          <a:xfrm>
            <a:off x="9683114" y="3988435"/>
            <a:ext cx="243206" cy="161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866834-E926-41C0-98ED-508E941D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Two Phases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FB1DB7-0215-4484-9836-6D186BC0E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602209"/>
              </p:ext>
            </p:extLst>
          </p:nvPr>
        </p:nvGraphicFramePr>
        <p:xfrm>
          <a:off x="838200" y="1825625"/>
          <a:ext cx="105156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5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866834-E926-41C0-98ED-508E941D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br>
              <a:rPr lang="en-US" dirty="0"/>
            </a:br>
            <a:r>
              <a:rPr lang="en-US" dirty="0"/>
              <a:t>My Design is Better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FB1DB7-0215-4484-9836-6D186BC0E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854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74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5BD4-CA54-48FC-ABD6-BF62B358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FD56-6F95-4E26-B8FA-CFD6DFB3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center point after initial screening to test whether second-order model is significant or not before moving directly to Box-</a:t>
            </a:r>
            <a:r>
              <a:rPr lang="en-US" dirty="0" err="1"/>
              <a:t>Benken</a:t>
            </a:r>
            <a:r>
              <a:rPr lang="en-US" dirty="0"/>
              <a:t>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1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09B32D-5FF6-49A3-8912-E102C42F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Any Questions ? </a:t>
            </a:r>
            <a:r>
              <a:rPr lang="en-US" sz="6000" b="1" dirty="0">
                <a:solidFill>
                  <a:schemeClr val="bg2"/>
                </a:solidFill>
                <a:sym typeface="Wingdings" panose="05000000000000000000" pitchFamily="2" charset="2"/>
              </a:rPr>
              <a:t> </a:t>
            </a:r>
            <a:endParaRPr lang="en-US" sz="6000" b="1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5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C55BC3-9760-41CD-BC1D-3026CD575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810377" y="3571409"/>
            <a:ext cx="4042410" cy="2304173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575D92D-E4B9-44E0-8500-A8DF339B8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10377" y="896372"/>
            <a:ext cx="4285454" cy="2207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7121D-8D9A-4D9E-8426-FB1509BA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012259"/>
          </a:xfrm>
        </p:spPr>
        <p:txBody>
          <a:bodyPr>
            <a:normAutofit/>
          </a:bodyPr>
          <a:lstStyle/>
          <a:p>
            <a:r>
              <a:rPr lang="en-US" sz="4000" dirty="0"/>
              <a:t>Research Design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1515" y="1652522"/>
            <a:ext cx="6204984" cy="4565215"/>
          </a:xfrm>
        </p:spPr>
        <p:txBody>
          <a:bodyPr>
            <a:normAutofit/>
          </a:bodyPr>
          <a:lstStyle/>
          <a:p>
            <a:r>
              <a:rPr lang="en-US" sz="1500" dirty="0"/>
              <a:t>Placket-Burman Screening Design</a:t>
            </a:r>
          </a:p>
          <a:p>
            <a:r>
              <a:rPr lang="en-US" sz="1500" dirty="0"/>
              <a:t>8 Possible Factors (each having 2 levels, +1 &amp; -1)</a:t>
            </a:r>
          </a:p>
          <a:p>
            <a:pPr marL="857250" lvl="1" indent="-400050">
              <a:buAutoNum type="romanLcPeriod"/>
            </a:pPr>
            <a:r>
              <a:rPr lang="en-US" sz="1500" dirty="0"/>
              <a:t>Top Electrode Length (TEL)</a:t>
            </a:r>
          </a:p>
          <a:p>
            <a:pPr marL="857250" lvl="1" indent="-400050">
              <a:buAutoNum type="romanLcPeriod"/>
            </a:pPr>
            <a:r>
              <a:rPr lang="en-US" sz="1500" dirty="0"/>
              <a:t> Top Electrode Width (TEW)</a:t>
            </a:r>
          </a:p>
          <a:p>
            <a:pPr marL="857250" lvl="1" indent="-400050">
              <a:buAutoNum type="romanLcPeriod"/>
            </a:pPr>
            <a:r>
              <a:rPr lang="en-US" sz="1500" dirty="0"/>
              <a:t> Torsion Spring Length (TSL)</a:t>
            </a:r>
          </a:p>
          <a:p>
            <a:pPr marL="857250" lvl="1" indent="-400050">
              <a:buAutoNum type="romanLcPeriod"/>
            </a:pPr>
            <a:r>
              <a:rPr lang="en-US" sz="1500" dirty="0"/>
              <a:t> Torsion Spring Width (TSW)</a:t>
            </a:r>
          </a:p>
          <a:p>
            <a:pPr marL="857250" lvl="1" indent="-400050">
              <a:buAutoNum type="romanLcPeriod"/>
            </a:pPr>
            <a:r>
              <a:rPr lang="en-US" sz="1500" dirty="0"/>
              <a:t>Connecting Lever Length (CLL)</a:t>
            </a:r>
          </a:p>
          <a:p>
            <a:pPr marL="857250" lvl="1" indent="-400050">
              <a:buAutoNum type="romanLcPeriod"/>
            </a:pPr>
            <a:r>
              <a:rPr lang="en-US" sz="1500" dirty="0"/>
              <a:t>Connecting Lever Width (CLW)</a:t>
            </a:r>
          </a:p>
          <a:p>
            <a:pPr marL="857250" lvl="1" indent="-400050">
              <a:buAutoNum type="romanLcPeriod"/>
            </a:pPr>
            <a:r>
              <a:rPr lang="en-US" sz="1500" dirty="0"/>
              <a:t>Central Bridge Length (CBL) </a:t>
            </a:r>
          </a:p>
          <a:p>
            <a:pPr marL="857250" lvl="1" indent="-400050">
              <a:buAutoNum type="romanLcPeriod"/>
            </a:pPr>
            <a:r>
              <a:rPr lang="en-US" sz="1500" dirty="0"/>
              <a:t>Central Bridge Width (CBW) </a:t>
            </a:r>
          </a:p>
          <a:p>
            <a:r>
              <a:rPr lang="en-US" sz="1500" dirty="0"/>
              <a:t>12 runs (Shown in right side)</a:t>
            </a:r>
          </a:p>
          <a:p>
            <a:r>
              <a:rPr lang="en-US" sz="1500" dirty="0"/>
              <a:t>Response variable is: Pull-in Voltage (in Volts)</a:t>
            </a:r>
          </a:p>
          <a:p>
            <a:r>
              <a:rPr lang="en-US" sz="1600" dirty="0"/>
              <a:t>Response Surface Method: Box-</a:t>
            </a:r>
            <a:r>
              <a:rPr lang="en-US" sz="1600" dirty="0" err="1"/>
              <a:t>Benken</a:t>
            </a:r>
            <a:r>
              <a:rPr lang="en-US" sz="1600" dirty="0"/>
              <a:t> Design 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417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743F-CDAF-4865-843E-FEDFDBBC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7DA9-E4FF-4203-A081-385932395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8387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STEPS: </a:t>
            </a:r>
          </a:p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Phase-I: Design of Experiments (P-B Factorial Design)</a:t>
            </a:r>
          </a:p>
          <a:p>
            <a:pPr marL="457200" indent="-457200" algn="just">
              <a:buAutoNum type="arabicParenR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Estimate the Factor effects</a:t>
            </a:r>
          </a:p>
          <a:p>
            <a:pPr marL="457200" indent="-457200" algn="just">
              <a:buAutoNum type="arabicParenR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Form initial model</a:t>
            </a:r>
          </a:p>
          <a:p>
            <a:pPr marL="457200" indent="-457200" algn="just">
              <a:buAutoNum type="arabicParenR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Perform Statistical Testing</a:t>
            </a:r>
          </a:p>
          <a:p>
            <a:pPr marL="457200" indent="-457200" algn="just">
              <a:buAutoNum type="arabicParenR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Refine the Model</a:t>
            </a:r>
          </a:p>
          <a:p>
            <a:pPr marL="457200" indent="-457200" algn="just">
              <a:buAutoNum type="arabicParenR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Analyze Residuals</a:t>
            </a:r>
          </a:p>
          <a:p>
            <a:pPr marL="457200" indent="-457200" algn="just">
              <a:buAutoNum type="arabicParenR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Interpret Results</a:t>
            </a:r>
          </a:p>
          <a:p>
            <a:pPr marL="0" indent="0"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Phase-II: Response Surface Methodology  (Box-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Benken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Design)</a:t>
            </a:r>
          </a:p>
          <a:p>
            <a:pPr marL="514350" indent="-514350" algn="just">
              <a:buAutoNum type="arabicParenR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Run Second Order Model (to see the Curvature)</a:t>
            </a:r>
          </a:p>
          <a:p>
            <a:pPr marL="514350" indent="-514350" algn="just">
              <a:buAutoNum type="arabicParenR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Find the stationary point in the optimal direction</a:t>
            </a:r>
          </a:p>
          <a:p>
            <a:pPr marL="457200" indent="-457200" algn="just">
              <a:buAutoNum type="arabicParenR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arenR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arenR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arenR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0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3A351-A75A-49A8-92E3-A191AC4B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for P-B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29A17-AEEA-4C34-96CB-C6E46ACEB7A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013059"/>
              </p:ext>
            </p:extLst>
          </p:nvPr>
        </p:nvGraphicFramePr>
        <p:xfrm>
          <a:off x="5526088" y="1595438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CF2BFCD-F64F-4048-8EB2-C50D606DB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6088" y="1595438"/>
                        <a:ext cx="5486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2BFCBF8-A2C7-4D64-B0D7-2B3AA23A234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8000" dirty="0"/>
                  <a:t>Mean models and Factor Level Effect: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𝑌𝑖𝑗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8000" b="0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80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sz="8000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𝑖𝑗</m:t>
                      </m:r>
                    </m:oMath>
                  </m:oMathPara>
                </a14:m>
                <a:endParaRPr lang="en-US" sz="8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sz="8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𝑜𝑣𝑒𝑟𝑎𝑙𝑙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8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8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8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80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8000" dirty="0"/>
                  <a:t>Assume two factor or higher order interactions are insignificant. </a:t>
                </a:r>
              </a:p>
              <a:p>
                <a:endParaRPr lang="en-US" sz="8000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2BFCBF8-A2C7-4D64-B0D7-2B3AA23A2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5"/>
                <a:stretch>
                  <a:fillRect l="-1395" t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59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156B-1A77-4FCF-954C-18015773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03712" cy="1600200"/>
          </a:xfrm>
        </p:spPr>
        <p:txBody>
          <a:bodyPr>
            <a:normAutofit/>
          </a:bodyPr>
          <a:lstStyle/>
          <a:p>
            <a:r>
              <a:rPr lang="en-US" sz="3600" b="1" dirty="0"/>
              <a:t>Estimate Factor Effects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4CC7148-96DC-4932-87AC-51CC9C496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987425"/>
            <a:ext cx="5678488" cy="4873625"/>
          </a:xfrm>
        </p:spPr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167F69-A283-469D-AF6E-E8AA2FC5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Factor estimates shows that TEL, TEW, TSL, and TSW might be significant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9307781-6AB1-4A29-A86D-466EBA000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35480"/>
              </p:ext>
            </p:extLst>
          </p:nvPr>
        </p:nvGraphicFramePr>
        <p:xfrm>
          <a:off x="5240338" y="2260600"/>
          <a:ext cx="5969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Document" r:id="rId3" imgW="6050597" imgH="2621673" progId="Word.Document.12">
                  <p:embed/>
                </p:oleObj>
              </mc:Choice>
              <mc:Fallback>
                <p:oleObj name="Document" r:id="rId3" imgW="6050597" imgH="26216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2260600"/>
                        <a:ext cx="5969000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04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C3719C9-AF06-4F27-B020-5DAD01E7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894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Form Initial Model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. Normal Probability Plot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341EF-8FCE-49AC-A477-2203FB031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71048"/>
            <a:ext cx="5157787" cy="535565"/>
          </a:xfrm>
        </p:spPr>
        <p:txBody>
          <a:bodyPr/>
          <a:lstStyle/>
          <a:p>
            <a:r>
              <a:rPr lang="en-US" dirty="0"/>
              <a:t>A. Using SAS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A67FA-32BA-4DCF-AFF6-7938E2ED8B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9" y="2409824"/>
            <a:ext cx="5667276" cy="425045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210D-D5DB-4B8A-9557-5C68D75F8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47320"/>
            <a:ext cx="5183188" cy="459293"/>
          </a:xfrm>
        </p:spPr>
        <p:txBody>
          <a:bodyPr/>
          <a:lstStyle/>
          <a:p>
            <a:r>
              <a:rPr lang="en-US" dirty="0"/>
              <a:t>B. Using Minitab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5477B-20C8-4E7F-870D-4D4F8BFAA9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74A92-3EE1-4C08-81B8-BC118EB1E8C2}"/>
              </a:ext>
            </a:extLst>
          </p:cNvPr>
          <p:cNvCxnSpPr>
            <a:cxnSpLocks/>
          </p:cNvCxnSpPr>
          <p:nvPr/>
        </p:nvCxnSpPr>
        <p:spPr>
          <a:xfrm flipV="1">
            <a:off x="3543300" y="2849128"/>
            <a:ext cx="1552575" cy="346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B73B535-1241-4AF6-B995-82D47C4CF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334194"/>
              </p:ext>
            </p:extLst>
          </p:nvPr>
        </p:nvGraphicFramePr>
        <p:xfrm>
          <a:off x="6172200" y="2658628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2200" y="2658628"/>
                        <a:ext cx="5486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12177A90-F706-41B7-A31B-FBD6C10877C6}"/>
              </a:ext>
            </a:extLst>
          </p:cNvPr>
          <p:cNvSpPr/>
          <p:nvPr/>
        </p:nvSpPr>
        <p:spPr>
          <a:xfrm>
            <a:off x="1743075" y="5667375"/>
            <a:ext cx="114300" cy="10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1885E3-3F7D-440A-B6A1-9767805A301F}"/>
              </a:ext>
            </a:extLst>
          </p:cNvPr>
          <p:cNvSpPr/>
          <p:nvPr/>
        </p:nvSpPr>
        <p:spPr>
          <a:xfrm>
            <a:off x="2769235" y="5182177"/>
            <a:ext cx="114300" cy="10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3F5E4-9736-457E-A911-C6DEA66F0998}"/>
              </a:ext>
            </a:extLst>
          </p:cNvPr>
          <p:cNvSpPr/>
          <p:nvPr/>
        </p:nvSpPr>
        <p:spPr>
          <a:xfrm>
            <a:off x="3368675" y="4864735"/>
            <a:ext cx="114300" cy="10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9CE8FA-82D8-486D-BC8F-0519B3A3D197}"/>
              </a:ext>
            </a:extLst>
          </p:cNvPr>
          <p:cNvSpPr/>
          <p:nvPr/>
        </p:nvSpPr>
        <p:spPr>
          <a:xfrm>
            <a:off x="5560695" y="3211078"/>
            <a:ext cx="114300" cy="10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677F39-D157-4AB3-AF94-A2E32DE0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Half Normal Probability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63459-D7E8-4083-946F-846B0557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453620"/>
            <a:ext cx="5157787" cy="455085"/>
          </a:xfrm>
        </p:spPr>
        <p:txBody>
          <a:bodyPr>
            <a:normAutofit/>
          </a:bodyPr>
          <a:lstStyle/>
          <a:p>
            <a:r>
              <a:rPr lang="en-US" dirty="0"/>
              <a:t>A. Using SAS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0E4A58-4923-4E5C-82CE-C3C07A46B0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7" y="1996282"/>
            <a:ext cx="5293784" cy="397033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91455B-D950-4754-981F-187E1D7D3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4467"/>
            <a:ext cx="5183188" cy="422276"/>
          </a:xfrm>
        </p:spPr>
        <p:txBody>
          <a:bodyPr>
            <a:normAutofit/>
          </a:bodyPr>
          <a:lstStyle/>
          <a:p>
            <a:r>
              <a:rPr lang="en-US" dirty="0"/>
              <a:t>B. Using Minitab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490503-8376-4BB2-A5D1-C578776AB5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5D717-FE4E-41BD-8BA4-C44A20675FB5}"/>
              </a:ext>
            </a:extLst>
          </p:cNvPr>
          <p:cNvCxnSpPr>
            <a:cxnSpLocks/>
          </p:cNvCxnSpPr>
          <p:nvPr/>
        </p:nvCxnSpPr>
        <p:spPr>
          <a:xfrm flipV="1">
            <a:off x="1583055" y="2212710"/>
            <a:ext cx="981075" cy="288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71D6416-E76E-4A34-992E-B7798CC9F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53561"/>
              </p:ext>
            </p:extLst>
          </p:nvPr>
        </p:nvGraphicFramePr>
        <p:xfrm>
          <a:off x="6173787" y="2309020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3787" y="2309020"/>
                        <a:ext cx="5486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966EEB69-A27C-4616-A3E7-C05D9A3011F1}"/>
              </a:ext>
            </a:extLst>
          </p:cNvPr>
          <p:cNvSpPr/>
          <p:nvPr/>
        </p:nvSpPr>
        <p:spPr>
          <a:xfrm>
            <a:off x="5583555" y="2779183"/>
            <a:ext cx="114300" cy="10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C97F7D-C984-4E6C-AA17-958C5E4612DC}"/>
              </a:ext>
            </a:extLst>
          </p:cNvPr>
          <p:cNvSpPr/>
          <p:nvPr/>
        </p:nvSpPr>
        <p:spPr>
          <a:xfrm>
            <a:off x="3952874" y="3195955"/>
            <a:ext cx="120968" cy="123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60ED04-FBF0-4F01-BED4-C70CF3A355CE}"/>
              </a:ext>
            </a:extLst>
          </p:cNvPr>
          <p:cNvSpPr/>
          <p:nvPr/>
        </p:nvSpPr>
        <p:spPr>
          <a:xfrm>
            <a:off x="3379788" y="3530866"/>
            <a:ext cx="120968" cy="123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3ACDE2-7B48-4346-AEF9-1A1D1E1DE543}"/>
              </a:ext>
            </a:extLst>
          </p:cNvPr>
          <p:cNvSpPr/>
          <p:nvPr/>
        </p:nvSpPr>
        <p:spPr>
          <a:xfrm>
            <a:off x="2911475" y="3815717"/>
            <a:ext cx="120968" cy="123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Content Placeholder 21">
            <a:extLst>
              <a:ext uri="{FF2B5EF4-FFF2-40B4-BE49-F238E27FC236}">
                <a16:creationId xmlns:a16="http://schemas.microsoft.com/office/drawing/2014/main" id="{308CF8CF-BE98-4E0E-AD5B-97B572B8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25" y="938213"/>
            <a:ext cx="4495804" cy="52387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2ADF2D-CC4F-4696-B7E3-BAE89D0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Form an Initial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3288"/>
                <a:ext cx="4991100" cy="363968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From Normal and Half Normal Probability Plot</a:t>
                </a:r>
              </a:p>
              <a:p>
                <a:pPr marL="0" indent="0">
                  <a:buNone/>
                </a:pPr>
                <a:r>
                  <a:rPr lang="en-US" sz="2000" dirty="0"/>
                  <a:t>The initial Model is: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smtClean="0"/>
                      <m:t>VOLT</m:t>
                    </m:r>
                    <m:r>
                      <m:rPr>
                        <m:nor/>
                      </m:rPr>
                      <a:rPr lang="en-US" sz="2000" i="1" smtClean="0"/>
                      <m:t> = </m:t>
                    </m:r>
                    <m:r>
                      <m:rPr>
                        <m:nor/>
                      </m:rPr>
                      <a:rPr lang="en-US" sz="2000" i="1" smtClean="0"/>
                      <m:t>μ</m:t>
                    </m:r>
                    <m:r>
                      <m:rPr>
                        <m:nor/>
                      </m:rPr>
                      <a:rPr lang="en-US" sz="2000" i="1" smtClean="0"/>
                      <m:t> + </m:t>
                    </m:r>
                    <m:r>
                      <m:rPr>
                        <m:nor/>
                      </m:rPr>
                      <a:rPr lang="en-US" sz="2000" i="1" smtClean="0"/>
                      <m:t>TEL</m:t>
                    </m:r>
                    <m:r>
                      <m:rPr>
                        <m:nor/>
                      </m:rPr>
                      <a:rPr lang="en-US" sz="2000" i="1" smtClean="0"/>
                      <m:t> + </m:t>
                    </m:r>
                    <m:r>
                      <m:rPr>
                        <m:nor/>
                      </m:rPr>
                      <a:rPr lang="en-US" sz="2000" b="0" i="1" smtClean="0"/>
                      <m:t>TEW</m:t>
                    </m:r>
                    <m:r>
                      <m:rPr>
                        <m:nor/>
                      </m:rPr>
                      <a:rPr lang="en-US" sz="2000" b="0" i="1" smtClean="0"/>
                      <m:t>+ </m:t>
                    </m:r>
                    <m:r>
                      <m:rPr>
                        <m:nor/>
                      </m:rPr>
                      <a:rPr lang="en-US" sz="2000" i="1" smtClean="0"/>
                      <m:t>TSL</m:t>
                    </m:r>
                    <m:r>
                      <m:rPr>
                        <m:nor/>
                      </m:rPr>
                      <a:rPr lang="en-US" sz="2000" i="1" smtClean="0"/>
                      <m:t>+ </m:t>
                    </m:r>
                    <m:r>
                      <m:rPr>
                        <m:nor/>
                      </m:rPr>
                      <a:rPr lang="en-US" sz="2000" i="1" smtClean="0"/>
                      <m:t>TSW</m:t>
                    </m:r>
                    <m:r>
                      <m:rPr>
                        <m:nor/>
                      </m:rPr>
                      <a:rPr lang="en-US" sz="2000" i="1" baseline="-25000" smtClean="0"/>
                      <m:t> </m:t>
                    </m:r>
                    <m:r>
                      <m:rPr>
                        <m:nor/>
                      </m:rPr>
                      <a:rPr lang="en-US" sz="2000" i="1" smtClean="0"/>
                      <m:t>+</m:t>
                    </m:r>
                    <m:r>
                      <m:rPr>
                        <m:nor/>
                      </m:rPr>
                      <a:rPr lang="en-US" sz="2000" i="1" smtClean="0"/>
                      <m:t>εij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Plot, we have TEL, TEW, TSL, and TSW significant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Form an initial Model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VOLT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μ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TEL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000" b="0" i="0">
                          <a:solidFill>
                            <a:schemeClr val="bg1"/>
                          </a:solidFill>
                        </a:rPr>
                        <m:t>TEW</m:t>
                      </m:r>
                      <m:r>
                        <m:rPr>
                          <m:nor/>
                        </m:rPr>
                        <a:rPr lang="en-US" sz="2000" b="0" i="0">
                          <a:solidFill>
                            <a:schemeClr val="bg1"/>
                          </a:solidFill>
                        </a:rPr>
                        <m:t>+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TSL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+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TSW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 +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bg1"/>
                          </a:solidFill>
                        </a:rPr>
                        <m:t>εij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3288"/>
                <a:ext cx="4991100" cy="3639684"/>
              </a:xfrm>
              <a:blipFill>
                <a:blip r:embed="rId3"/>
                <a:stretch>
                  <a:fillRect l="-134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5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2465</TotalTime>
  <Words>1031</Words>
  <Application>Microsoft Office PowerPoint</Application>
  <PresentationFormat>Widescreen</PresentationFormat>
  <Paragraphs>309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Graph</vt:lpstr>
      <vt:lpstr>Document</vt:lpstr>
      <vt:lpstr>Factorial Design and Response Surface Methodology for MEMS optimization </vt:lpstr>
      <vt:lpstr>Introduction</vt:lpstr>
      <vt:lpstr>Research Design</vt:lpstr>
      <vt:lpstr>Research Methods</vt:lpstr>
      <vt:lpstr>ANOVA for P-B Design</vt:lpstr>
      <vt:lpstr>Estimate Factor Effects</vt:lpstr>
      <vt:lpstr>Form Initial Model     i. Normal Probability Plot</vt:lpstr>
      <vt:lpstr>ii. Half Normal Probability Plot</vt:lpstr>
      <vt:lpstr>Form an Initial Model:</vt:lpstr>
      <vt:lpstr>Perform Statistical Testing:</vt:lpstr>
      <vt:lpstr>Perform Statistical Testing:</vt:lpstr>
      <vt:lpstr>Step 4: Refine the model</vt:lpstr>
      <vt:lpstr>Analyze Residuals:</vt:lpstr>
      <vt:lpstr>Interpret Results</vt:lpstr>
      <vt:lpstr>Contour Plot</vt:lpstr>
      <vt:lpstr> TEL : +1  TSL : +1 TSW : -1  Response Surface Plots </vt:lpstr>
      <vt:lpstr>Predicted Values</vt:lpstr>
      <vt:lpstr>Phase 2:  Response Surface Methodology (Box-Benken Design)</vt:lpstr>
      <vt:lpstr>Second Order Model</vt:lpstr>
      <vt:lpstr>Response Surface Method: 1. Contour Plot </vt:lpstr>
      <vt:lpstr>Response Surface Summary </vt:lpstr>
      <vt:lpstr>Response Surface Plot</vt:lpstr>
      <vt:lpstr>Response Surface Plot</vt:lpstr>
      <vt:lpstr>Response Surface Plot</vt:lpstr>
      <vt:lpstr>Summary of Two Phases</vt:lpstr>
      <vt:lpstr>Model Comparison My Design is Better  </vt:lpstr>
      <vt:lpstr>Scope of Improvement</vt:lpstr>
      <vt:lpstr>Any Questions ?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sitaula</dc:creator>
  <cp:lastModifiedBy>gaurav sitaula</cp:lastModifiedBy>
  <cp:revision>63</cp:revision>
  <dcterms:created xsi:type="dcterms:W3CDTF">2017-12-02T20:42:31Z</dcterms:created>
  <dcterms:modified xsi:type="dcterms:W3CDTF">2017-12-07T14:12:25Z</dcterms:modified>
</cp:coreProperties>
</file>