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0" r:id="rId3"/>
    <p:sldId id="296" r:id="rId4"/>
    <p:sldId id="259" r:id="rId5"/>
    <p:sldId id="295" r:id="rId6"/>
    <p:sldId id="298" r:id="rId7"/>
    <p:sldId id="264" r:id="rId8"/>
    <p:sldId id="265" r:id="rId9"/>
    <p:sldId id="297" r:id="rId10"/>
    <p:sldId id="273" r:id="rId11"/>
    <p:sldId id="268" r:id="rId12"/>
    <p:sldId id="274" r:id="rId13"/>
    <p:sldId id="270" r:id="rId14"/>
    <p:sldId id="292" r:id="rId15"/>
    <p:sldId id="269" r:id="rId16"/>
    <p:sldId id="293" r:id="rId17"/>
    <p:sldId id="311" r:id="rId18"/>
    <p:sldId id="309" r:id="rId19"/>
    <p:sldId id="316" r:id="rId20"/>
    <p:sldId id="321" r:id="rId21"/>
    <p:sldId id="317" r:id="rId22"/>
    <p:sldId id="320" r:id="rId23"/>
    <p:sldId id="322" r:id="rId24"/>
    <p:sldId id="271" r:id="rId25"/>
    <p:sldId id="276" r:id="rId26"/>
    <p:sldId id="281" r:id="rId27"/>
    <p:sldId id="312" r:id="rId28"/>
    <p:sldId id="314" r:id="rId29"/>
    <p:sldId id="315" r:id="rId30"/>
    <p:sldId id="318" r:id="rId31"/>
    <p:sldId id="319" r:id="rId32"/>
    <p:sldId id="30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0C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89" d="100"/>
          <a:sy n="89" d="100"/>
        </p:scale>
        <p:origin x="480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  <a:latin typeface="Cabin" panose="020B08030502020200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bin" panose="020B080305020202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bin" panose="020B0803050202020004" pitchFamily="34" charset="0"/>
              </a:defRPr>
            </a:lvl1pPr>
          </a:lstStyle>
          <a:p>
            <a:fld id="{49F3E739-D457-46E5-B626-C9B182A007EE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bin" panose="020B08030502020200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bin" panose="020B0803050202020004" pitchFamily="34" charset="0"/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0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5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3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214"/>
            <a:ext cx="10515600" cy="66760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4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6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2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4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91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1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8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67968"/>
            <a:ext cx="10515600" cy="4908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bin" panose="020B0803050202020004" pitchFamily="34" charset="0"/>
              </a:defRPr>
            </a:lvl1pPr>
          </a:lstStyle>
          <a:p>
            <a:fld id="{49F3E739-D457-46E5-B626-C9B182A007EE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bin" panose="020B08030502020200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bin" panose="020B0803050202020004" pitchFamily="34" charset="0"/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1011936"/>
            <a:ext cx="1051560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E7E7E7"/>
              </a:clrFrom>
              <a:clrTo>
                <a:srgbClr val="E7E7E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62" y="6158602"/>
            <a:ext cx="870204" cy="67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5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bin" panose="020B08030502020200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bin" panose="020B08030502020200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Cabin" panose="020B08030502020200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Cabin" panose="020B08030502020200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Cabin" panose="020B08030502020200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Cabin" panose="020B0803050202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41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43.jpeg"/><Relationship Id="rId10" Type="http://schemas.openxmlformats.org/officeDocument/2006/relationships/image" Target="../media/image23.png"/><Relationship Id="rId4" Type="http://schemas.openxmlformats.org/officeDocument/2006/relationships/image" Target="../media/image42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9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6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hyperlink" Target="https://www.docker.com/products/docker-toolbox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9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0067" y="341924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4400" dirty="0" smtClean="0">
                <a:latin typeface="+mn-lt"/>
              </a:rPr>
              <a:t>Docker, Containers, and the Future of Application Delivery</a:t>
            </a:r>
            <a:endParaRPr lang="en-US" sz="4400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137" y="-273507"/>
            <a:ext cx="6538490" cy="506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74" y="1240729"/>
            <a:ext cx="791269" cy="78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554" y="1242151"/>
            <a:ext cx="1086049" cy="898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522" y="1112922"/>
            <a:ext cx="1064026" cy="1185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671" y="1100370"/>
            <a:ext cx="1633744" cy="1086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49" y="1098782"/>
            <a:ext cx="1584975" cy="101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109" y="1237584"/>
            <a:ext cx="1316749" cy="1010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724436" y="3593148"/>
            <a:ext cx="9995373" cy="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900"/>
          </a:p>
        </p:txBody>
      </p:sp>
      <p:pic>
        <p:nvPicPr>
          <p:cNvPr id="29704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987" y="5642149"/>
            <a:ext cx="838818" cy="834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889" y="5543523"/>
            <a:ext cx="1346010" cy="85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6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734" y="5185990"/>
            <a:ext cx="1234452" cy="1299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7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07" y="5841975"/>
            <a:ext cx="1346010" cy="73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8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715" y="5582002"/>
            <a:ext cx="832113" cy="95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9" name="Picture 1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935" y="5615021"/>
            <a:ext cx="1263104" cy="101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0" name="Picture 1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697" y="5642149"/>
            <a:ext cx="1648375" cy="961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165634" y="1104690"/>
            <a:ext cx="1276514" cy="1276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rot="16200000">
            <a:off x="-609096" y="2263663"/>
            <a:ext cx="218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Multiplicity of Goods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-612342" y="4765538"/>
            <a:ext cx="218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Multiplicity of methods for transporting/storing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5400000">
            <a:off x="10428010" y="1708754"/>
            <a:ext cx="218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 I worry about how goods interact (e.g. coffee beans next to spices)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10322092" y="4616548"/>
            <a:ext cx="218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 I transport quickly and smoothly</a:t>
            </a:r>
          </a:p>
          <a:p>
            <a:pPr algn="ctr"/>
            <a:r>
              <a:rPr lang="en-US" dirty="0" smtClean="0"/>
              <a:t>(e.g. from boat to train to truck)</a:t>
            </a:r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28526" y="178125"/>
            <a:ext cx="10515600" cy="66760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Solution: Intermodal Shipping Container</a:t>
            </a:r>
            <a:endParaRPr lang="en-US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918526" y="3032185"/>
            <a:ext cx="3735397" cy="1760605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 rot="18900000" flipV="1">
            <a:off x="6671416" y="2512557"/>
            <a:ext cx="1511642" cy="251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2700000" flipV="1">
            <a:off x="3612175" y="2561074"/>
            <a:ext cx="1511642" cy="251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323245" y="3713888"/>
            <a:ext cx="3400803" cy="1323439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…in between, can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be loaded and unloaded, stacked, transported efficiently over long distances, and transferred from one mode of transport to 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another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9151" y="2367640"/>
            <a:ext cx="3067050" cy="107721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A standard container that is loaded with virtually any goods, and stays sealed until it reaches final delivery.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2700000">
            <a:off x="6367004" y="5039509"/>
            <a:ext cx="1511642" cy="251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8900000">
            <a:off x="3797638" y="5089299"/>
            <a:ext cx="1511642" cy="251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00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1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556431"/>
              </p:ext>
            </p:extLst>
          </p:nvPr>
        </p:nvGraphicFramePr>
        <p:xfrm>
          <a:off x="1119742" y="1500751"/>
          <a:ext cx="8881512" cy="4911669"/>
        </p:xfrm>
        <a:graphic>
          <a:graphicData uri="http://schemas.openxmlformats.org/drawingml/2006/table">
            <a:tbl>
              <a:tblPr/>
              <a:tblGrid>
                <a:gridCol w="1110189"/>
                <a:gridCol w="1110189"/>
                <a:gridCol w="1110189"/>
                <a:gridCol w="1110189"/>
                <a:gridCol w="1110189"/>
                <a:gridCol w="1110189"/>
                <a:gridCol w="1110189"/>
                <a:gridCol w="1110189"/>
              </a:tblGrid>
              <a:tr h="701667"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8837" marR="18837" marT="18837" marB="18837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667"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667"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667"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667"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667"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667"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0905" name="Picture 18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176" y="2274484"/>
            <a:ext cx="557449" cy="550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06" name="Picture 18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719" y="3655054"/>
            <a:ext cx="762887" cy="63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07" name="Picture 18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176" y="4285496"/>
            <a:ext cx="543077" cy="605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08" name="Picture 18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083" y="1524120"/>
            <a:ext cx="916523" cy="60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09" name="Picture 18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272" y="3029841"/>
            <a:ext cx="861780" cy="550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11" name="Picture 19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951" y="5834507"/>
            <a:ext cx="642215" cy="63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12" name="Picture 19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276" y="5850930"/>
            <a:ext cx="789376" cy="503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13" name="Picture 19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371" y="5802761"/>
            <a:ext cx="655165" cy="68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14" name="Picture 19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981" y="5944584"/>
            <a:ext cx="765830" cy="419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15" name="Picture 19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038" y="5799627"/>
            <a:ext cx="583938" cy="669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16" name="Picture 19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771" y="5825527"/>
            <a:ext cx="768185" cy="61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17" name="Picture 19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438" y="5850930"/>
            <a:ext cx="817041" cy="476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53422" y="5040232"/>
            <a:ext cx="645018" cy="645018"/>
          </a:xfrm>
          <a:prstGeom prst="rect">
            <a:avLst/>
          </a:prstGeom>
        </p:spPr>
      </p:pic>
      <p:pic>
        <p:nvPicPr>
          <p:cNvPr id="17" name="Picture 198"/>
          <p:cNvPicPr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369" y="5113275"/>
            <a:ext cx="1038691" cy="48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828526" y="178125"/>
            <a:ext cx="10515600" cy="66760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This eliminated the NXN problem…</a:t>
            </a:r>
            <a:endParaRPr lang="en-US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33702" y="1143464"/>
            <a:ext cx="941071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22" name="Picture 198"/>
          <p:cNvPicPr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841" y="5113275"/>
            <a:ext cx="1038691" cy="48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98"/>
          <p:cNvPicPr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313" y="5113275"/>
            <a:ext cx="1038691" cy="48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98"/>
          <p:cNvPicPr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785" y="5113275"/>
            <a:ext cx="1038691" cy="48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98"/>
          <p:cNvPicPr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57" y="5113275"/>
            <a:ext cx="1038691" cy="48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98"/>
          <p:cNvPicPr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729" y="5113275"/>
            <a:ext cx="1038691" cy="48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98"/>
          <p:cNvPicPr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203" y="5113275"/>
            <a:ext cx="1038691" cy="48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2312644" y="4445866"/>
            <a:ext cx="7707525" cy="489275"/>
            <a:chOff x="2312644" y="4445866"/>
            <a:chExt cx="7707525" cy="489275"/>
          </a:xfrm>
        </p:grpSpPr>
        <p:pic>
          <p:nvPicPr>
            <p:cNvPr id="28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2644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116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588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7060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8532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0004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1478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Group 35"/>
          <p:cNvGrpSpPr/>
          <p:nvPr/>
        </p:nvGrpSpPr>
        <p:grpSpPr>
          <a:xfrm>
            <a:off x="2307386" y="3715390"/>
            <a:ext cx="7707525" cy="489275"/>
            <a:chOff x="2312644" y="4445866"/>
            <a:chExt cx="7707525" cy="489275"/>
          </a:xfrm>
        </p:grpSpPr>
        <p:pic>
          <p:nvPicPr>
            <p:cNvPr id="37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2644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116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588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7060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8532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0004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1478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" name="Group 43"/>
          <p:cNvGrpSpPr/>
          <p:nvPr/>
        </p:nvGrpSpPr>
        <p:grpSpPr>
          <a:xfrm>
            <a:off x="2302129" y="3016448"/>
            <a:ext cx="7707525" cy="489275"/>
            <a:chOff x="2312644" y="4445866"/>
            <a:chExt cx="7707525" cy="489275"/>
          </a:xfrm>
        </p:grpSpPr>
        <p:pic>
          <p:nvPicPr>
            <p:cNvPr id="45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2644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116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588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7060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8532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0004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1478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8" name="Group 57"/>
          <p:cNvGrpSpPr/>
          <p:nvPr/>
        </p:nvGrpSpPr>
        <p:grpSpPr>
          <a:xfrm>
            <a:off x="2286364" y="2259701"/>
            <a:ext cx="7707525" cy="489275"/>
            <a:chOff x="2312644" y="4445866"/>
            <a:chExt cx="7707525" cy="489275"/>
          </a:xfrm>
        </p:grpSpPr>
        <p:pic>
          <p:nvPicPr>
            <p:cNvPr id="59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2644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116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588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7060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8532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0004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1478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6" name="Group 65"/>
          <p:cNvGrpSpPr/>
          <p:nvPr/>
        </p:nvGrpSpPr>
        <p:grpSpPr>
          <a:xfrm>
            <a:off x="2328405" y="1544992"/>
            <a:ext cx="7707525" cy="489275"/>
            <a:chOff x="2312644" y="4445866"/>
            <a:chExt cx="7707525" cy="489275"/>
          </a:xfrm>
        </p:grpSpPr>
        <p:pic>
          <p:nvPicPr>
            <p:cNvPr id="67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2644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116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588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7060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8532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0004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1478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119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Line 1"/>
          <p:cNvSpPr>
            <a:spLocks noChangeShapeType="1"/>
          </p:cNvSpPr>
          <p:nvPr/>
        </p:nvSpPr>
        <p:spPr bwMode="auto">
          <a:xfrm>
            <a:off x="555476" y="4115877"/>
            <a:ext cx="10788650" cy="794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400"/>
          </a:p>
        </p:txBody>
      </p:sp>
      <p:sp>
        <p:nvSpPr>
          <p:cNvPr id="25602" name="Rectangle 2"/>
          <p:cNvSpPr>
            <a:spLocks/>
          </p:cNvSpPr>
          <p:nvPr/>
        </p:nvSpPr>
        <p:spPr bwMode="auto">
          <a:xfrm>
            <a:off x="1215987" y="1436467"/>
            <a:ext cx="14234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 dirty="0">
                <a:ea typeface="Gill Sans" charset="0"/>
                <a:cs typeface="Gill Sans" charset="0"/>
              </a:rPr>
              <a:t>Static website</a:t>
            </a:r>
          </a:p>
        </p:txBody>
      </p:sp>
      <p:sp>
        <p:nvSpPr>
          <p:cNvPr id="25603" name="Rectangle 3"/>
          <p:cNvSpPr>
            <a:spLocks/>
          </p:cNvSpPr>
          <p:nvPr/>
        </p:nvSpPr>
        <p:spPr bwMode="auto">
          <a:xfrm>
            <a:off x="5166572" y="1465460"/>
            <a:ext cx="14449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>
                <a:ea typeface="Gill Sans" charset="0"/>
                <a:cs typeface="Gill Sans" charset="0"/>
              </a:rPr>
              <a:t>Web frontend </a:t>
            </a:r>
          </a:p>
        </p:txBody>
      </p:sp>
      <p:sp>
        <p:nvSpPr>
          <p:cNvPr id="25604" name="Rectangle 4"/>
          <p:cNvSpPr>
            <a:spLocks/>
          </p:cNvSpPr>
          <p:nvPr/>
        </p:nvSpPr>
        <p:spPr bwMode="auto">
          <a:xfrm>
            <a:off x="3439159" y="1461403"/>
            <a:ext cx="8720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>
                <a:ea typeface="Gill Sans" charset="0"/>
                <a:cs typeface="Gill Sans" charset="0"/>
              </a:rPr>
              <a:t>User DB</a:t>
            </a:r>
          </a:p>
        </p:txBody>
      </p:sp>
      <p:sp>
        <p:nvSpPr>
          <p:cNvPr id="25605" name="Rectangle 5"/>
          <p:cNvSpPr>
            <a:spLocks/>
          </p:cNvSpPr>
          <p:nvPr/>
        </p:nvSpPr>
        <p:spPr bwMode="auto">
          <a:xfrm>
            <a:off x="7381311" y="1454815"/>
            <a:ext cx="6924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 dirty="0">
                <a:ea typeface="Gill Sans" charset="0"/>
                <a:cs typeface="Gill Sans" charset="0"/>
              </a:rPr>
              <a:t>Queue</a:t>
            </a:r>
          </a:p>
        </p:txBody>
      </p:sp>
      <p:sp>
        <p:nvSpPr>
          <p:cNvPr id="25606" name="Rectangle 6"/>
          <p:cNvSpPr>
            <a:spLocks/>
          </p:cNvSpPr>
          <p:nvPr/>
        </p:nvSpPr>
        <p:spPr bwMode="auto">
          <a:xfrm>
            <a:off x="8885185" y="1380490"/>
            <a:ext cx="13080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 dirty="0">
                <a:ea typeface="Gill Sans" charset="0"/>
                <a:cs typeface="Gill Sans" charset="0"/>
              </a:rPr>
              <a:t>Analytics DB</a:t>
            </a: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1482507" y="6236647"/>
            <a:ext cx="1232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Development VM</a:t>
            </a:r>
          </a:p>
        </p:txBody>
      </p:sp>
      <p:sp>
        <p:nvSpPr>
          <p:cNvPr id="25617" name="Rectangle 17"/>
          <p:cNvSpPr>
            <a:spLocks/>
          </p:cNvSpPr>
          <p:nvPr/>
        </p:nvSpPr>
        <p:spPr bwMode="auto">
          <a:xfrm>
            <a:off x="3282024" y="6252315"/>
            <a:ext cx="91358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QA server</a:t>
            </a:r>
          </a:p>
        </p:txBody>
      </p:sp>
      <p:sp>
        <p:nvSpPr>
          <p:cNvPr id="25618" name="Rectangle 18"/>
          <p:cNvSpPr>
            <a:spLocks/>
          </p:cNvSpPr>
          <p:nvPr/>
        </p:nvSpPr>
        <p:spPr bwMode="auto">
          <a:xfrm>
            <a:off x="6362319" y="6267831"/>
            <a:ext cx="11477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Public Cloud</a:t>
            </a:r>
          </a:p>
        </p:txBody>
      </p:sp>
      <p:sp>
        <p:nvSpPr>
          <p:cNvPr id="25621" name="Rectangle 21"/>
          <p:cNvSpPr>
            <a:spLocks/>
          </p:cNvSpPr>
          <p:nvPr/>
        </p:nvSpPr>
        <p:spPr bwMode="auto">
          <a:xfrm>
            <a:off x="9282901" y="6227122"/>
            <a:ext cx="153224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Contributor’s laptop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828526" y="178125"/>
            <a:ext cx="10515600" cy="667609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+mn-lt"/>
              </a:rPr>
              <a:t>Docker</a:t>
            </a:r>
            <a:r>
              <a:rPr lang="en-US" dirty="0" smtClean="0">
                <a:latin typeface="+mn-lt"/>
              </a:rPr>
              <a:t> is a shipping container system for code </a:t>
            </a:r>
            <a:endParaRPr lang="en-US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-713871" y="2254138"/>
            <a:ext cx="218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Multiplicity of Stacks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-612342" y="4765538"/>
            <a:ext cx="218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Multiplicity of hardware environments</a:t>
            </a:r>
            <a:endParaRPr lang="en-US" dirty="0"/>
          </a:p>
        </p:txBody>
      </p:sp>
      <p:sp>
        <p:nvSpPr>
          <p:cNvPr id="28" name="Rectangle 20"/>
          <p:cNvSpPr>
            <a:spLocks/>
          </p:cNvSpPr>
          <p:nvPr/>
        </p:nvSpPr>
        <p:spPr bwMode="auto">
          <a:xfrm>
            <a:off x="7778122" y="6236647"/>
            <a:ext cx="157998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 smtClean="0">
                <a:ea typeface="Gill Sans" charset="0"/>
                <a:cs typeface="Gill Sans" charset="0"/>
              </a:rPr>
              <a:t>Production Cluster</a:t>
            </a:r>
            <a:endParaRPr lang="en-US" sz="1600" dirty="0">
              <a:ea typeface="Gill Sans" charset="0"/>
              <a:cs typeface="Gill Sans" charset="0"/>
            </a:endParaRPr>
          </a:p>
        </p:txBody>
      </p:sp>
      <p:pic>
        <p:nvPicPr>
          <p:cNvPr id="35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744" y="5533285"/>
            <a:ext cx="1077473" cy="692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19"/>
          <p:cNvSpPr>
            <a:spLocks/>
          </p:cNvSpPr>
          <p:nvPr/>
        </p:nvSpPr>
        <p:spPr bwMode="auto">
          <a:xfrm>
            <a:off x="4341997" y="6252315"/>
            <a:ext cx="181510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 smtClean="0">
                <a:ea typeface="Gill Sans" charset="0"/>
                <a:cs typeface="Gill Sans" charset="0"/>
              </a:rPr>
              <a:t>Customer Data Center</a:t>
            </a:r>
            <a:endParaRPr lang="en-US" sz="1600" dirty="0">
              <a:ea typeface="Gill Sans" charset="0"/>
              <a:cs typeface="Gill Sans" charset="0"/>
            </a:endParaRPr>
          </a:p>
        </p:txBody>
      </p:sp>
      <p:pic>
        <p:nvPicPr>
          <p:cNvPr id="38" name="Picture 1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181" y="5674854"/>
            <a:ext cx="677831" cy="40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1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888" y="5717006"/>
            <a:ext cx="409763" cy="325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949" y="5560007"/>
            <a:ext cx="832434" cy="639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90744" y="5395070"/>
            <a:ext cx="542373" cy="745566"/>
          </a:xfrm>
          <a:prstGeom prst="rect">
            <a:avLst/>
          </a:prstGeom>
        </p:spPr>
      </p:pic>
      <p:pic>
        <p:nvPicPr>
          <p:cNvPr id="49" name="Picture 2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115" y="5460050"/>
            <a:ext cx="1392812" cy="83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Freeform 62"/>
          <p:cNvSpPr/>
          <p:nvPr/>
        </p:nvSpPr>
        <p:spPr>
          <a:xfrm>
            <a:off x="6763221" y="1507961"/>
            <a:ext cx="177537" cy="95450"/>
          </a:xfrm>
          <a:custGeom>
            <a:avLst/>
            <a:gdLst>
              <a:gd name="connsiteX0" fmla="*/ 0 w 811164"/>
              <a:gd name="connsiteY0" fmla="*/ 0 h 436109"/>
              <a:gd name="connsiteX1" fmla="*/ 811164 w 811164"/>
              <a:gd name="connsiteY1" fmla="*/ 0 h 436109"/>
              <a:gd name="connsiteX2" fmla="*/ 811164 w 811164"/>
              <a:gd name="connsiteY2" fmla="*/ 436109 h 436109"/>
              <a:gd name="connsiteX3" fmla="*/ 0 w 811164"/>
              <a:gd name="connsiteY3" fmla="*/ 436109 h 436109"/>
              <a:gd name="connsiteX4" fmla="*/ 0 w 811164"/>
              <a:gd name="connsiteY4" fmla="*/ 0 h 43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164" h="436109">
                <a:moveTo>
                  <a:pt x="0" y="0"/>
                </a:moveTo>
                <a:lnTo>
                  <a:pt x="811164" y="0"/>
                </a:lnTo>
                <a:lnTo>
                  <a:pt x="811164" y="436109"/>
                </a:lnTo>
                <a:lnTo>
                  <a:pt x="0" y="4361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 dirty="0"/>
          </a:p>
        </p:txBody>
      </p:sp>
      <p:sp>
        <p:nvSpPr>
          <p:cNvPr id="66" name="Freeform 65"/>
          <p:cNvSpPr/>
          <p:nvPr/>
        </p:nvSpPr>
        <p:spPr>
          <a:xfrm>
            <a:off x="6368058" y="1895240"/>
            <a:ext cx="171810" cy="95450"/>
          </a:xfrm>
          <a:custGeom>
            <a:avLst/>
            <a:gdLst>
              <a:gd name="connsiteX0" fmla="*/ 0 w 784997"/>
              <a:gd name="connsiteY0" fmla="*/ 0 h 436109"/>
              <a:gd name="connsiteX1" fmla="*/ 784997 w 784997"/>
              <a:gd name="connsiteY1" fmla="*/ 0 h 436109"/>
              <a:gd name="connsiteX2" fmla="*/ 784997 w 784997"/>
              <a:gd name="connsiteY2" fmla="*/ 436109 h 436109"/>
              <a:gd name="connsiteX3" fmla="*/ 0 w 784997"/>
              <a:gd name="connsiteY3" fmla="*/ 436109 h 436109"/>
              <a:gd name="connsiteX4" fmla="*/ 0 w 784997"/>
              <a:gd name="connsiteY4" fmla="*/ 0 h 43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997" h="436109">
                <a:moveTo>
                  <a:pt x="0" y="0"/>
                </a:moveTo>
                <a:lnTo>
                  <a:pt x="784997" y="0"/>
                </a:lnTo>
                <a:lnTo>
                  <a:pt x="784997" y="436109"/>
                </a:lnTo>
                <a:lnTo>
                  <a:pt x="0" y="4361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 dirty="0"/>
          </a:p>
        </p:txBody>
      </p:sp>
      <p:sp>
        <p:nvSpPr>
          <p:cNvPr id="69" name="Freeform 68"/>
          <p:cNvSpPr/>
          <p:nvPr/>
        </p:nvSpPr>
        <p:spPr>
          <a:xfrm>
            <a:off x="6763221" y="1778020"/>
            <a:ext cx="177537" cy="95450"/>
          </a:xfrm>
          <a:custGeom>
            <a:avLst/>
            <a:gdLst>
              <a:gd name="connsiteX0" fmla="*/ 0 w 811164"/>
              <a:gd name="connsiteY0" fmla="*/ 0 h 436109"/>
              <a:gd name="connsiteX1" fmla="*/ 811164 w 811164"/>
              <a:gd name="connsiteY1" fmla="*/ 0 h 436109"/>
              <a:gd name="connsiteX2" fmla="*/ 811164 w 811164"/>
              <a:gd name="connsiteY2" fmla="*/ 436109 h 436109"/>
              <a:gd name="connsiteX3" fmla="*/ 0 w 811164"/>
              <a:gd name="connsiteY3" fmla="*/ 436109 h 436109"/>
              <a:gd name="connsiteX4" fmla="*/ 0 w 811164"/>
              <a:gd name="connsiteY4" fmla="*/ 0 h 43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164" h="436109">
                <a:moveTo>
                  <a:pt x="0" y="0"/>
                </a:moveTo>
                <a:lnTo>
                  <a:pt x="811164" y="0"/>
                </a:lnTo>
                <a:lnTo>
                  <a:pt x="811164" y="436109"/>
                </a:lnTo>
                <a:lnTo>
                  <a:pt x="0" y="4361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/>
          </a:p>
        </p:txBody>
      </p:sp>
      <p:sp>
        <p:nvSpPr>
          <p:cNvPr id="71" name="Freeform 70"/>
          <p:cNvSpPr/>
          <p:nvPr/>
        </p:nvSpPr>
        <p:spPr>
          <a:xfrm>
            <a:off x="928535" y="137198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72" name="Freeform 71"/>
          <p:cNvSpPr/>
          <p:nvPr/>
        </p:nvSpPr>
        <p:spPr>
          <a:xfrm>
            <a:off x="1003559" y="1507014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73" name="Freeform 72"/>
          <p:cNvSpPr/>
          <p:nvPr/>
        </p:nvSpPr>
        <p:spPr>
          <a:xfrm>
            <a:off x="854084" y="150701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74" name="Freeform 73"/>
          <p:cNvSpPr/>
          <p:nvPr/>
        </p:nvSpPr>
        <p:spPr>
          <a:xfrm>
            <a:off x="3151706" y="1431514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75" name="Freeform 74"/>
          <p:cNvSpPr/>
          <p:nvPr/>
        </p:nvSpPr>
        <p:spPr>
          <a:xfrm>
            <a:off x="3002231" y="143151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76" name="Freeform 75"/>
          <p:cNvSpPr/>
          <p:nvPr/>
        </p:nvSpPr>
        <p:spPr>
          <a:xfrm>
            <a:off x="3076682" y="156654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89" name="Freeform 88"/>
          <p:cNvSpPr/>
          <p:nvPr/>
        </p:nvSpPr>
        <p:spPr>
          <a:xfrm>
            <a:off x="8451825" y="1561578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90" name="Freeform 89"/>
          <p:cNvSpPr/>
          <p:nvPr/>
        </p:nvSpPr>
        <p:spPr>
          <a:xfrm>
            <a:off x="8374720" y="141036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91" name="Freeform 90"/>
          <p:cNvSpPr/>
          <p:nvPr/>
        </p:nvSpPr>
        <p:spPr>
          <a:xfrm>
            <a:off x="8300269" y="1545394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99" name="Freeform 98"/>
          <p:cNvSpPr/>
          <p:nvPr/>
        </p:nvSpPr>
        <p:spPr>
          <a:xfrm>
            <a:off x="7152400" y="1404807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0" name="Freeform 99"/>
          <p:cNvSpPr/>
          <p:nvPr/>
        </p:nvSpPr>
        <p:spPr>
          <a:xfrm>
            <a:off x="7002925" y="140480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01" name="Freeform 100"/>
          <p:cNvSpPr/>
          <p:nvPr/>
        </p:nvSpPr>
        <p:spPr>
          <a:xfrm>
            <a:off x="7077376" y="153983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2" name="Freeform 101"/>
          <p:cNvSpPr/>
          <p:nvPr/>
        </p:nvSpPr>
        <p:spPr>
          <a:xfrm>
            <a:off x="7152400" y="1674867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3" name="Freeform 102"/>
          <p:cNvSpPr/>
          <p:nvPr/>
        </p:nvSpPr>
        <p:spPr>
          <a:xfrm>
            <a:off x="7002925" y="167486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04" name="Freeform 103"/>
          <p:cNvSpPr/>
          <p:nvPr/>
        </p:nvSpPr>
        <p:spPr>
          <a:xfrm>
            <a:off x="4685438" y="1444435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5" name="Freeform 104"/>
          <p:cNvSpPr/>
          <p:nvPr/>
        </p:nvSpPr>
        <p:spPr>
          <a:xfrm>
            <a:off x="4834913" y="1444435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06" name="Freeform 105"/>
          <p:cNvSpPr/>
          <p:nvPr/>
        </p:nvSpPr>
        <p:spPr>
          <a:xfrm>
            <a:off x="4760462" y="1579465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7" name="Freeform 106"/>
          <p:cNvSpPr/>
          <p:nvPr/>
        </p:nvSpPr>
        <p:spPr>
          <a:xfrm>
            <a:off x="4610987" y="1579465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08" name="TextBox 107"/>
          <p:cNvSpPr txBox="1"/>
          <p:nvPr/>
        </p:nvSpPr>
        <p:spPr>
          <a:xfrm rot="5400000">
            <a:off x="10428010" y="1847253"/>
            <a:ext cx="218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 services and apps interact appropriately?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 rot="5400000">
            <a:off x="10551835" y="5157856"/>
            <a:ext cx="218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 I migrate smoothly and quickly</a:t>
            </a:r>
            <a:endParaRPr lang="en-US" dirty="0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18526" y="3032185"/>
            <a:ext cx="3735397" cy="1760605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7667625" y="4211127"/>
            <a:ext cx="3460738" cy="107721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…that  can be manipulated using standard operations and run consistently on virtually any hardware platform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47725" y="2585129"/>
            <a:ext cx="3004199" cy="107721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An engine that enables any payload to be encapsulated as a lightweight, portable, self-sufficient  container…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rot="18900000">
            <a:off x="6073506" y="2328448"/>
            <a:ext cx="1511642" cy="251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2700000">
            <a:off x="3203387" y="2332120"/>
            <a:ext cx="1511642" cy="251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ju\Desktop\docker-container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06103" y="2999047"/>
            <a:ext cx="3762375" cy="1781175"/>
          </a:xfrm>
          <a:prstGeom prst="rect">
            <a:avLst/>
          </a:prstGeom>
          <a:noFill/>
        </p:spPr>
      </p:pic>
      <p:cxnSp>
        <p:nvCxnSpPr>
          <p:cNvPr id="114" name="Straight Arrow Connector 113"/>
          <p:cNvCxnSpPr/>
          <p:nvPr/>
        </p:nvCxnSpPr>
        <p:spPr>
          <a:xfrm rot="18900000">
            <a:off x="3098710" y="5083086"/>
            <a:ext cx="1511642" cy="251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2700000">
            <a:off x="6096169" y="4919983"/>
            <a:ext cx="1511642" cy="251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70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5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336516"/>
              </p:ext>
            </p:extLst>
          </p:nvPr>
        </p:nvGraphicFramePr>
        <p:xfrm>
          <a:off x="1771646" y="1247775"/>
          <a:ext cx="7791462" cy="4586778"/>
        </p:xfrm>
        <a:graphic>
          <a:graphicData uri="http://schemas.openxmlformats.org/drawingml/2006/table">
            <a:tbl>
              <a:tblPr/>
              <a:tblGrid>
                <a:gridCol w="1731436"/>
                <a:gridCol w="865718"/>
                <a:gridCol w="865718"/>
                <a:gridCol w="865718"/>
                <a:gridCol w="865718"/>
                <a:gridCol w="865718"/>
                <a:gridCol w="865718"/>
                <a:gridCol w="865718"/>
              </a:tblGrid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Static website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Web frontend 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Background workers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User DB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Analytics DB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Queue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Development VM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QA Server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Single Prod Server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Onsite Cluster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Public Cloud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Contributor’s laptop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Customer Servers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>
            <a:off x="1454748" y="1398996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9" name="Freeform 8"/>
          <p:cNvSpPr/>
          <p:nvPr/>
        </p:nvSpPr>
        <p:spPr>
          <a:xfrm>
            <a:off x="1529772" y="1534026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" name="Freeform 9"/>
          <p:cNvSpPr/>
          <p:nvPr/>
        </p:nvSpPr>
        <p:spPr>
          <a:xfrm>
            <a:off x="1380297" y="1534026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1" name="Freeform 10"/>
          <p:cNvSpPr/>
          <p:nvPr/>
        </p:nvSpPr>
        <p:spPr>
          <a:xfrm>
            <a:off x="1396390" y="211884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2" name="Freeform 11"/>
          <p:cNvSpPr/>
          <p:nvPr/>
        </p:nvSpPr>
        <p:spPr>
          <a:xfrm>
            <a:off x="1545865" y="211884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3" name="Freeform 12"/>
          <p:cNvSpPr/>
          <p:nvPr/>
        </p:nvSpPr>
        <p:spPr>
          <a:xfrm>
            <a:off x="1471414" y="2253871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4" name="Freeform 13"/>
          <p:cNvSpPr/>
          <p:nvPr/>
        </p:nvSpPr>
        <p:spPr>
          <a:xfrm>
            <a:off x="1321939" y="225387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5" name="Freeform 14"/>
          <p:cNvSpPr/>
          <p:nvPr/>
        </p:nvSpPr>
        <p:spPr>
          <a:xfrm>
            <a:off x="1403312" y="2664755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6" name="Freeform 15"/>
          <p:cNvSpPr/>
          <p:nvPr/>
        </p:nvSpPr>
        <p:spPr>
          <a:xfrm>
            <a:off x="1328288" y="2799785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7" name="Freeform 16"/>
          <p:cNvSpPr/>
          <p:nvPr/>
        </p:nvSpPr>
        <p:spPr>
          <a:xfrm>
            <a:off x="1477763" y="2799785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8" name="Freeform 17"/>
          <p:cNvSpPr/>
          <p:nvPr/>
        </p:nvSpPr>
        <p:spPr>
          <a:xfrm>
            <a:off x="1403312" y="2934815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9" name="Freeform 18"/>
          <p:cNvSpPr/>
          <p:nvPr/>
        </p:nvSpPr>
        <p:spPr>
          <a:xfrm>
            <a:off x="1500592" y="4629747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20" name="Freeform 19"/>
          <p:cNvSpPr/>
          <p:nvPr/>
        </p:nvSpPr>
        <p:spPr>
          <a:xfrm>
            <a:off x="1351117" y="462974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21" name="Freeform 20"/>
          <p:cNvSpPr/>
          <p:nvPr/>
        </p:nvSpPr>
        <p:spPr>
          <a:xfrm>
            <a:off x="1425568" y="476477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22" name="Freeform 21"/>
          <p:cNvSpPr/>
          <p:nvPr/>
        </p:nvSpPr>
        <p:spPr>
          <a:xfrm>
            <a:off x="1500592" y="4899807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23" name="Freeform 22"/>
          <p:cNvSpPr/>
          <p:nvPr/>
        </p:nvSpPr>
        <p:spPr>
          <a:xfrm>
            <a:off x="1351117" y="489980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24" name="Freeform 23"/>
          <p:cNvSpPr/>
          <p:nvPr/>
        </p:nvSpPr>
        <p:spPr>
          <a:xfrm>
            <a:off x="1393588" y="3968271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25" name="Freeform 24"/>
          <p:cNvSpPr/>
          <p:nvPr/>
        </p:nvSpPr>
        <p:spPr>
          <a:xfrm>
            <a:off x="1468039" y="410330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26" name="Freeform 25"/>
          <p:cNvSpPr/>
          <p:nvPr/>
        </p:nvSpPr>
        <p:spPr>
          <a:xfrm>
            <a:off x="1393588" y="4238331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27" name="Freeform 26"/>
          <p:cNvSpPr/>
          <p:nvPr/>
        </p:nvSpPr>
        <p:spPr>
          <a:xfrm>
            <a:off x="1490869" y="3394331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28" name="Freeform 27"/>
          <p:cNvSpPr/>
          <p:nvPr/>
        </p:nvSpPr>
        <p:spPr>
          <a:xfrm>
            <a:off x="1341394" y="339433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29" name="Freeform 28"/>
          <p:cNvSpPr/>
          <p:nvPr/>
        </p:nvSpPr>
        <p:spPr>
          <a:xfrm>
            <a:off x="1415845" y="352936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pic>
        <p:nvPicPr>
          <p:cNvPr id="30" name="Picture 1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889" y="5981889"/>
            <a:ext cx="677831" cy="40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756" y="5883348"/>
            <a:ext cx="697515" cy="448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64908" y="5892873"/>
            <a:ext cx="479135" cy="64967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49808" y="5921448"/>
            <a:ext cx="596983" cy="820634"/>
          </a:xfrm>
          <a:prstGeom prst="rect">
            <a:avLst/>
          </a:prstGeom>
        </p:spPr>
      </p:pic>
      <p:pic>
        <p:nvPicPr>
          <p:cNvPr id="35" name="Picture 2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653" y="6061100"/>
            <a:ext cx="841760" cy="50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33506" y="6108725"/>
            <a:ext cx="559882" cy="44583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5826" y="5966590"/>
            <a:ext cx="479135" cy="64967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39315" y="5966590"/>
            <a:ext cx="479135" cy="64967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65393" y="5971470"/>
            <a:ext cx="479135" cy="649674"/>
          </a:xfrm>
          <a:prstGeom prst="rect">
            <a:avLst/>
          </a:prstGeom>
        </p:spPr>
      </p:pic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828526" y="178125"/>
            <a:ext cx="10515600" cy="667609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+mn-lt"/>
              </a:rPr>
              <a:t>Docker</a:t>
            </a:r>
            <a:r>
              <a:rPr lang="en-US" dirty="0" smtClean="0">
                <a:latin typeface="+mn-lt"/>
              </a:rPr>
              <a:t> solves the NXN problem </a:t>
            </a:r>
            <a:endParaRPr lang="en-US" dirty="0">
              <a:latin typeface="+mn-lt"/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3565114" y="1441841"/>
            <a:ext cx="5986536" cy="390782"/>
            <a:chOff x="2312644" y="4445866"/>
            <a:chExt cx="7707525" cy="489275"/>
          </a:xfrm>
        </p:grpSpPr>
        <p:pic>
          <p:nvPicPr>
            <p:cNvPr id="122" name="Picture 198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2644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" name="Picture 198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116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4" name="Picture 198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588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5" name="Picture 198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7060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6" name="Picture 198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8532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7" name="Picture 198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0004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8" name="Picture 198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1478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1" name="Picture 3" descr="C:\Users\ju\Desktop\docker-container-line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43751" y="1409747"/>
            <a:ext cx="6010275" cy="409575"/>
          </a:xfrm>
          <a:prstGeom prst="rect">
            <a:avLst/>
          </a:prstGeom>
          <a:noFill/>
        </p:spPr>
      </p:pic>
      <p:pic>
        <p:nvPicPr>
          <p:cNvPr id="86" name="Picture 3" descr="C:\Users\ju\Desktop\docker-container-line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46025" y="2067114"/>
            <a:ext cx="6010275" cy="409575"/>
          </a:xfrm>
          <a:prstGeom prst="rect">
            <a:avLst/>
          </a:prstGeom>
          <a:noFill/>
        </p:spPr>
      </p:pic>
      <p:pic>
        <p:nvPicPr>
          <p:cNvPr id="2053" name="Picture 5" descr="C:\Users\ju\Desktop\docker-container-line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43322" y="2705574"/>
            <a:ext cx="6010275" cy="409575"/>
          </a:xfrm>
          <a:prstGeom prst="rect">
            <a:avLst/>
          </a:prstGeom>
          <a:noFill/>
        </p:spPr>
      </p:pic>
      <p:pic>
        <p:nvPicPr>
          <p:cNvPr id="88" name="Picture 5" descr="C:\Users\ju\Desktop\docker-container-line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45597" y="3349293"/>
            <a:ext cx="6010275" cy="409575"/>
          </a:xfrm>
          <a:prstGeom prst="rect">
            <a:avLst/>
          </a:prstGeom>
          <a:noFill/>
        </p:spPr>
      </p:pic>
      <p:pic>
        <p:nvPicPr>
          <p:cNvPr id="129" name="Picture 5" descr="C:\Users\ju\Desktop\docker-container-line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47872" y="4006660"/>
            <a:ext cx="6010275" cy="409575"/>
          </a:xfrm>
          <a:prstGeom prst="rect">
            <a:avLst/>
          </a:prstGeom>
          <a:noFill/>
        </p:spPr>
      </p:pic>
      <p:pic>
        <p:nvPicPr>
          <p:cNvPr id="130" name="Picture 5" descr="C:\Users\ju\Desktop\docker-container-line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40621" y="4636730"/>
            <a:ext cx="6010275" cy="409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5536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23332" y="2211216"/>
            <a:ext cx="7096836" cy="600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Contents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The challenge</a:t>
            </a:r>
          </a:p>
          <a:p>
            <a:r>
              <a:rPr lang="en-US" dirty="0" smtClean="0">
                <a:latin typeface="+mn-lt"/>
              </a:rPr>
              <a:t>The solution</a:t>
            </a:r>
          </a:p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Why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and Containers Matter?</a:t>
            </a:r>
          </a:p>
          <a:p>
            <a:r>
              <a:rPr lang="en-US" dirty="0" smtClean="0">
                <a:latin typeface="+mn-lt"/>
              </a:rPr>
              <a:t>How They Work?</a:t>
            </a:r>
          </a:p>
          <a:p>
            <a:r>
              <a:rPr lang="en-US" dirty="0" smtClean="0">
                <a:latin typeface="+mn-lt"/>
              </a:rPr>
              <a:t>Alternative/Complementary Approaches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320119"/>
            <a:ext cx="6122158" cy="477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249" y="2273300"/>
            <a:ext cx="783502" cy="446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942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139214"/>
            <a:ext cx="10515600" cy="66760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Why containers matter</a:t>
            </a:r>
            <a:endParaRPr lang="en-US" dirty="0"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4159134"/>
              </p:ext>
            </p:extLst>
          </p:nvPr>
        </p:nvGraphicFramePr>
        <p:xfrm>
          <a:off x="431799" y="1000760"/>
          <a:ext cx="11245851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494"/>
                <a:gridCol w="4012441"/>
                <a:gridCol w="426691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Physical Containers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Docker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Content Agnostic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same container can hold almost any type of cargo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</a:t>
                      </a:r>
                      <a:r>
                        <a:rPr lang="en-US" baseline="0" dirty="0" smtClean="0"/>
                        <a:t> encapsulate any payload and its dependencies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Hardware</a:t>
                      </a:r>
                      <a:r>
                        <a:rPr lang="en-US" baseline="0" dirty="0" smtClean="0"/>
                        <a:t> Agnostic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Standard shape and interface allow same container to move from ship to train to semi-truck to warehouse to crane without being modified or opened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Using operating system primitives (e.g. LXC) can run consistently on virtually</a:t>
                      </a:r>
                      <a:r>
                        <a:rPr lang="en-US" baseline="0" dirty="0" smtClean="0"/>
                        <a:t> any hardware—VMs, bare metal, </a:t>
                      </a:r>
                      <a:r>
                        <a:rPr lang="en-US" baseline="0" dirty="0" err="1" smtClean="0"/>
                        <a:t>openstack</a:t>
                      </a:r>
                      <a:r>
                        <a:rPr lang="en-US" baseline="0" dirty="0" smtClean="0"/>
                        <a:t>, public IAAS, etc.—without modification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Content Isolation and Interaction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worry about anvils crushing bananas. Containers can be stacked and</a:t>
                      </a:r>
                      <a:r>
                        <a:rPr lang="en-US" baseline="0" dirty="0" smtClean="0"/>
                        <a:t> shipped together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Resource, network,</a:t>
                      </a:r>
                      <a:r>
                        <a:rPr lang="en-US" baseline="0" dirty="0" smtClean="0"/>
                        <a:t> and content isolation. Avoids dependency hell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Automation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interfaces make it easy to automate loading,</a:t>
                      </a:r>
                      <a:r>
                        <a:rPr lang="en-US" baseline="0" dirty="0" smtClean="0"/>
                        <a:t> unloading, moving, etc.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operations to run, start, stop, commit, search, etc. Perfect for </a:t>
                      </a:r>
                      <a:r>
                        <a:rPr lang="en-US" dirty="0" err="1" smtClean="0"/>
                        <a:t>devops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CI, CD, </a:t>
                      </a:r>
                      <a:r>
                        <a:rPr lang="en-US" baseline="0" dirty="0" err="1" smtClean="0"/>
                        <a:t>autoscaling</a:t>
                      </a:r>
                      <a:r>
                        <a:rPr lang="en-US" baseline="0" dirty="0" smtClean="0"/>
                        <a:t>, hybrid clouds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Highly efficient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opening or modification, quick to move between waypoints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Lightweight,</a:t>
                      </a:r>
                      <a:r>
                        <a:rPr lang="en-US" baseline="0" dirty="0" smtClean="0"/>
                        <a:t> virtually no </a:t>
                      </a:r>
                      <a:r>
                        <a:rPr lang="en-US" baseline="0" dirty="0" err="1" smtClean="0"/>
                        <a:t>perf</a:t>
                      </a:r>
                      <a:r>
                        <a:rPr lang="en-US" baseline="0" dirty="0" smtClean="0"/>
                        <a:t> or start-up penalty, quick to move and manipulate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Separation of duties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Shipper worries about inside</a:t>
                      </a:r>
                      <a:r>
                        <a:rPr lang="en-US" baseline="0" dirty="0" smtClean="0"/>
                        <a:t> of box, carrier worries about outside of box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Developer worries about code. Ops worries about infrastructure.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47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3332" y="2716041"/>
            <a:ext cx="7096836" cy="600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Contents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The challenge</a:t>
            </a:r>
          </a:p>
          <a:p>
            <a:r>
              <a:rPr lang="en-US" dirty="0" smtClean="0">
                <a:latin typeface="+mn-lt"/>
              </a:rPr>
              <a:t>The solution</a:t>
            </a:r>
          </a:p>
          <a:p>
            <a:r>
              <a:rPr lang="en-US" dirty="0" smtClean="0">
                <a:latin typeface="+mn-lt"/>
              </a:rPr>
              <a:t>Why </a:t>
            </a:r>
            <a:r>
              <a:rPr lang="en-US" dirty="0" err="1" smtClean="0">
                <a:latin typeface="+mn-lt"/>
              </a:rPr>
              <a:t>Docker</a:t>
            </a:r>
            <a:r>
              <a:rPr lang="en-US" dirty="0" smtClean="0">
                <a:latin typeface="+mn-lt"/>
              </a:rPr>
              <a:t> and Containers Matter?</a:t>
            </a:r>
          </a:p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How It Works</a:t>
            </a:r>
          </a:p>
          <a:p>
            <a:r>
              <a:rPr lang="en-US" dirty="0" smtClean="0">
                <a:latin typeface="+mn-lt"/>
              </a:rPr>
              <a:t>Alternative/Complementary Approaches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320119"/>
            <a:ext cx="6122158" cy="477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249" y="2778125"/>
            <a:ext cx="783502" cy="446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74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Docker Architecture</a:t>
            </a:r>
            <a:endParaRPr lang="en-US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435" y="1268413"/>
            <a:ext cx="9227130" cy="490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14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Docker sub-system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>
                <a:latin typeface="+mn-lt"/>
              </a:rPr>
              <a:t>d</a:t>
            </a:r>
            <a:r>
              <a:rPr lang="en-US" b="1" dirty="0" err="1" smtClean="0">
                <a:latin typeface="+mn-lt"/>
              </a:rPr>
              <a:t>ockerfile</a:t>
            </a:r>
            <a:r>
              <a:rPr lang="en-US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- script </a:t>
            </a:r>
            <a:r>
              <a:rPr lang="en-US" dirty="0">
                <a:latin typeface="+mn-lt"/>
              </a:rPr>
              <a:t>containing instruction </a:t>
            </a:r>
            <a:r>
              <a:rPr lang="en-US" dirty="0" smtClean="0">
                <a:latin typeface="+mn-lt"/>
              </a:rPr>
              <a:t>to </a:t>
            </a:r>
            <a:r>
              <a:rPr lang="en-US" dirty="0">
                <a:latin typeface="+mn-lt"/>
              </a:rPr>
              <a:t>assemble an image</a:t>
            </a:r>
            <a:endParaRPr lang="en-US" dirty="0" smtClean="0">
              <a:latin typeface="+mn-lt"/>
            </a:endParaRPr>
          </a:p>
          <a:p>
            <a:pPr lvl="0"/>
            <a:r>
              <a:rPr lang="en-US" b="1" dirty="0" smtClean="0">
                <a:latin typeface="+mn-lt"/>
              </a:rPr>
              <a:t>Images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– a read-only template with instructions for creating a Docker container</a:t>
            </a:r>
          </a:p>
          <a:p>
            <a:pPr lvl="0"/>
            <a:r>
              <a:rPr lang="en-US" b="1" dirty="0" smtClean="0">
                <a:latin typeface="+mn-lt"/>
              </a:rPr>
              <a:t>Containers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- a </a:t>
            </a:r>
            <a:r>
              <a:rPr lang="en-US" dirty="0" smtClean="0">
                <a:latin typeface="+mn-lt"/>
              </a:rPr>
              <a:t>runnable </a:t>
            </a:r>
            <a:r>
              <a:rPr lang="en-US" dirty="0">
                <a:latin typeface="+mn-lt"/>
              </a:rPr>
              <a:t>instance of </a:t>
            </a:r>
            <a:r>
              <a:rPr lang="en-US" dirty="0" smtClean="0">
                <a:latin typeface="+mn-lt"/>
              </a:rPr>
              <a:t>a Docker </a:t>
            </a:r>
            <a:r>
              <a:rPr lang="en-US" dirty="0">
                <a:latin typeface="+mn-lt"/>
              </a:rPr>
              <a:t>image</a:t>
            </a:r>
          </a:p>
          <a:p>
            <a:pPr lvl="0"/>
            <a:r>
              <a:rPr lang="en-US" b="1" dirty="0" smtClean="0">
                <a:latin typeface="+mn-lt"/>
              </a:rPr>
              <a:t>Daemon </a:t>
            </a:r>
            <a:r>
              <a:rPr lang="en-US" dirty="0" smtClean="0">
                <a:latin typeface="+mn-lt"/>
              </a:rPr>
              <a:t>- Docker service running on host, manages lifecycle of 			  containers</a:t>
            </a:r>
            <a:endParaRPr lang="en-US" dirty="0">
              <a:latin typeface="+mn-lt"/>
            </a:endParaRPr>
          </a:p>
          <a:p>
            <a:pPr lvl="0"/>
            <a:r>
              <a:rPr lang="en-US" b="1" dirty="0" smtClean="0">
                <a:latin typeface="+mn-lt"/>
              </a:rPr>
              <a:t>Client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- command line interface (CLI) </a:t>
            </a:r>
            <a:r>
              <a:rPr lang="en-US" dirty="0" smtClean="0">
                <a:latin typeface="+mn-lt"/>
              </a:rPr>
              <a:t>that accepts the commands passes </a:t>
            </a:r>
            <a:r>
              <a:rPr lang="en-US" dirty="0">
                <a:latin typeface="+mn-lt"/>
              </a:rPr>
              <a:t>to </a:t>
            </a:r>
            <a:r>
              <a:rPr lang="en-US" dirty="0" smtClean="0">
                <a:latin typeface="+mn-lt"/>
              </a:rPr>
              <a:t>Docker daemon</a:t>
            </a:r>
            <a:endParaRPr lang="en-US" dirty="0">
              <a:latin typeface="+mn-lt"/>
            </a:endParaRPr>
          </a:p>
          <a:p>
            <a:pPr lvl="0"/>
            <a:r>
              <a:rPr lang="en-US" b="1" dirty="0" smtClean="0">
                <a:latin typeface="+mn-lt"/>
              </a:rPr>
              <a:t>Registry </a:t>
            </a:r>
            <a:r>
              <a:rPr lang="en-US" dirty="0">
                <a:latin typeface="+mn-lt"/>
              </a:rPr>
              <a:t>- a library of </a:t>
            </a:r>
            <a:r>
              <a:rPr lang="en-US" dirty="0" smtClean="0">
                <a:latin typeface="+mn-lt"/>
              </a:rPr>
              <a:t>images, can </a:t>
            </a:r>
            <a:r>
              <a:rPr lang="en-US" dirty="0">
                <a:latin typeface="+mn-lt"/>
              </a:rPr>
              <a:t>be public or </a:t>
            </a:r>
            <a:r>
              <a:rPr lang="en-US" dirty="0" smtClean="0">
                <a:latin typeface="+mn-lt"/>
              </a:rPr>
              <a:t>private.</a:t>
            </a:r>
            <a:endParaRPr lang="en-US" b="1" dirty="0" smtClean="0">
              <a:latin typeface="+mn-lt"/>
            </a:endParaRPr>
          </a:p>
          <a:p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3204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Sample </a:t>
            </a:r>
            <a:r>
              <a:rPr lang="en-US" sz="4000" dirty="0" err="1" smtClean="0">
                <a:latin typeface="+mn-lt"/>
              </a:rPr>
              <a:t>dockerfile</a:t>
            </a:r>
            <a:r>
              <a:rPr lang="en-US" sz="4000" dirty="0" smtClean="0">
                <a:latin typeface="+mn-lt"/>
              </a:rPr>
              <a:t> – </a:t>
            </a:r>
            <a:r>
              <a:rPr lang="en-US" sz="4000" dirty="0" err="1" smtClean="0">
                <a:latin typeface="+mn-lt"/>
              </a:rPr>
              <a:t>openjdk</a:t>
            </a:r>
            <a:r>
              <a:rPr lang="en-US" sz="4000" dirty="0" smtClean="0">
                <a:latin typeface="+mn-lt"/>
              </a:rPr>
              <a:t> 7</a:t>
            </a:r>
            <a:endParaRPr lang="en-US" sz="40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48434"/>
            <a:ext cx="63055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9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What is Docker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dirty="0">
                <a:latin typeface="+mn-lt"/>
              </a:rPr>
              <a:t>A </a:t>
            </a:r>
            <a:r>
              <a:rPr lang="en-US" sz="2200" dirty="0" smtClean="0">
                <a:latin typeface="+mn-lt"/>
              </a:rPr>
              <a:t>Linux-only virtual </a:t>
            </a:r>
            <a:r>
              <a:rPr lang="en-US" sz="2200" dirty="0">
                <a:latin typeface="+mn-lt"/>
              </a:rPr>
              <a:t>environment </a:t>
            </a:r>
            <a:r>
              <a:rPr lang="en-US" sz="2200" dirty="0" smtClean="0">
                <a:latin typeface="+mn-lt"/>
              </a:rPr>
              <a:t>(VE) tool, not a Virtual Machine (VM</a:t>
            </a:r>
            <a:r>
              <a:rPr lang="en-US" sz="2200" dirty="0" smtClean="0">
                <a:latin typeface="+mn-lt"/>
              </a:rPr>
              <a:t>)</a:t>
            </a:r>
          </a:p>
          <a:p>
            <a:endParaRPr lang="en-US" sz="2200" dirty="0" smtClean="0">
              <a:latin typeface="+mn-lt"/>
            </a:endParaRPr>
          </a:p>
          <a:p>
            <a:r>
              <a:rPr lang="en-US" sz="2200" dirty="0" smtClean="0">
                <a:latin typeface="+mn-lt"/>
              </a:rPr>
              <a:t>Informally like a light weight Virtual Machine</a:t>
            </a:r>
          </a:p>
          <a:p>
            <a:endParaRPr lang="en-US" sz="2200" dirty="0" smtClean="0">
              <a:latin typeface="+mn-lt"/>
            </a:endParaRPr>
          </a:p>
          <a:p>
            <a:r>
              <a:rPr lang="en-US" sz="2200" dirty="0" smtClean="0">
                <a:latin typeface="+mn-lt"/>
              </a:rPr>
              <a:t>Provides </a:t>
            </a:r>
            <a:r>
              <a:rPr lang="en-US" sz="2200" dirty="0" smtClean="0">
                <a:latin typeface="+mn-lt"/>
              </a:rPr>
              <a:t>container based isolated virtual </a:t>
            </a:r>
            <a:r>
              <a:rPr lang="en-US" sz="2200" dirty="0" smtClean="0">
                <a:latin typeface="+mn-lt"/>
              </a:rPr>
              <a:t>environments</a:t>
            </a:r>
          </a:p>
          <a:p>
            <a:endParaRPr lang="en-US" sz="2200" dirty="0" smtClean="0">
              <a:latin typeface="+mn-lt"/>
            </a:endParaRPr>
          </a:p>
          <a:p>
            <a:r>
              <a:rPr lang="en-US" sz="2200" dirty="0" smtClean="0">
                <a:latin typeface="+mn-lt"/>
              </a:rPr>
              <a:t>Natively supports Linux but provides </a:t>
            </a:r>
            <a:r>
              <a:rPr lang="en-US" sz="2200" dirty="0" smtClean="0">
                <a:latin typeface="+mn-lt"/>
                <a:hlinkClick r:id="rId2"/>
              </a:rPr>
              <a:t>Docker Toolbox </a:t>
            </a:r>
            <a:r>
              <a:rPr lang="en-US" sz="2200" dirty="0" smtClean="0">
                <a:latin typeface="+mn-lt"/>
              </a:rPr>
              <a:t>to support other OS also like Windows, Mac etc.</a:t>
            </a:r>
          </a:p>
          <a:p>
            <a:r>
              <a:rPr lang="en-US" sz="2200" dirty="0">
                <a:latin typeface="+mn-lt"/>
              </a:rPr>
              <a:t>Provides </a:t>
            </a:r>
            <a:r>
              <a:rPr lang="en-US" sz="2200" dirty="0" smtClean="0">
                <a:latin typeface="+mn-lt"/>
              </a:rPr>
              <a:t>repository </a:t>
            </a:r>
            <a:r>
              <a:rPr lang="en-US" sz="2200" dirty="0">
                <a:latin typeface="+mn-lt"/>
              </a:rPr>
              <a:t>for images </a:t>
            </a:r>
            <a:r>
              <a:rPr lang="en-US" sz="2200" dirty="0">
                <a:latin typeface="+mn-lt"/>
                <a:hlinkClick r:id="rId3"/>
              </a:rPr>
              <a:t>https://hub.docker.com</a:t>
            </a:r>
            <a:r>
              <a:rPr lang="en-US" sz="2200" dirty="0" smtClean="0">
                <a:latin typeface="+mn-lt"/>
                <a:hlinkClick r:id="rId3"/>
              </a:rPr>
              <a:t>/</a:t>
            </a:r>
            <a:endParaRPr lang="en-US" sz="2200" dirty="0" smtClean="0">
              <a:latin typeface="+mn-lt"/>
            </a:endParaRPr>
          </a:p>
          <a:p>
            <a:endParaRPr lang="en-US" sz="2200" dirty="0" smtClean="0">
              <a:latin typeface="+mn-lt"/>
            </a:endParaRPr>
          </a:p>
          <a:p>
            <a:r>
              <a:rPr lang="en-US" sz="2200" dirty="0" smtClean="0">
                <a:latin typeface="+mn-lt"/>
              </a:rPr>
              <a:t>Light-weight</a:t>
            </a:r>
            <a:r>
              <a:rPr lang="en-US" sz="2200" dirty="0" smtClean="0">
                <a:latin typeface="+mn-lt"/>
              </a:rPr>
              <a:t>, resource efficient and cost </a:t>
            </a:r>
            <a:r>
              <a:rPr lang="en-US" sz="2200" dirty="0" smtClean="0">
                <a:latin typeface="+mn-lt"/>
              </a:rPr>
              <a:t>effective</a:t>
            </a:r>
          </a:p>
          <a:p>
            <a:endParaRPr lang="en-US" sz="2200" dirty="0" smtClean="0">
              <a:latin typeface="+mn-lt"/>
            </a:endParaRPr>
          </a:p>
          <a:p>
            <a:r>
              <a:rPr lang="en-US" sz="2200" dirty="0" smtClean="0">
                <a:latin typeface="+mn-lt"/>
              </a:rPr>
              <a:t>Easily portable and provides consistent environment</a:t>
            </a:r>
          </a:p>
        </p:txBody>
      </p:sp>
    </p:spTree>
    <p:extLst>
      <p:ext uri="{BB962C8B-B14F-4D97-AF65-F5344CB8AC3E}">
        <p14:creationId xmlns:p14="http://schemas.microsoft.com/office/powerpoint/2010/main" val="530212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Layer based </a:t>
            </a:r>
            <a:r>
              <a:rPr lang="en-US" sz="3600" dirty="0">
                <a:latin typeface="+mn-lt"/>
              </a:rPr>
              <a:t>Image creation </a:t>
            </a:r>
            <a:r>
              <a:rPr lang="en-US" sz="3600" dirty="0" smtClean="0">
                <a:latin typeface="+mn-lt"/>
              </a:rPr>
              <a:t>- UFS </a:t>
            </a:r>
            <a:r>
              <a:rPr lang="en-US" sz="3600" dirty="0">
                <a:latin typeface="+mn-lt"/>
              </a:rPr>
              <a:t>(union file system)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6397" y="1449568"/>
            <a:ext cx="3964916" cy="490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22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Container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1703"/>
            <a:ext cx="10515600" cy="4908995"/>
          </a:xfrm>
        </p:spPr>
        <p:txBody>
          <a:bodyPr>
            <a:normAutofit fontScale="32500" lnSpcReduction="20000"/>
          </a:bodyPr>
          <a:lstStyle/>
          <a:p>
            <a:pPr marL="0" indent="0">
              <a:buFontTx/>
              <a:buNone/>
            </a:pPr>
            <a:r>
              <a:rPr lang="en-IN" altLang="en-US" sz="5100" dirty="0">
                <a:latin typeface="+mn-lt"/>
              </a:rPr>
              <a:t> </a:t>
            </a:r>
            <a:r>
              <a:rPr lang="en-IN" altLang="en-US" sz="5100" dirty="0" smtClean="0">
                <a:latin typeface="+mn-lt"/>
              </a:rPr>
              <a:t>   –</a:t>
            </a:r>
            <a:r>
              <a:rPr lang="en-IN" altLang="en-US" sz="5100" dirty="0">
                <a:latin typeface="+mn-lt"/>
              </a:rPr>
              <a:t>  Conception  </a:t>
            </a:r>
          </a:p>
          <a:p>
            <a:pPr marL="0" indent="0">
              <a:buFontTx/>
              <a:buNone/>
            </a:pPr>
            <a:r>
              <a:rPr lang="en-IN" altLang="en-US" sz="5100" dirty="0">
                <a:latin typeface="+mn-lt"/>
              </a:rPr>
              <a:t>          •  </a:t>
            </a:r>
            <a:r>
              <a:rPr lang="en-IN" altLang="en-US" sz="52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BUILD</a:t>
            </a:r>
            <a:r>
              <a:rPr lang="en-IN" altLang="en-US" sz="5100" dirty="0">
                <a:latin typeface="+mn-lt"/>
              </a:rPr>
              <a:t> an Image from a </a:t>
            </a:r>
            <a:r>
              <a:rPr lang="en-IN" altLang="en-US" sz="5100" dirty="0" err="1">
                <a:latin typeface="+mn-lt"/>
              </a:rPr>
              <a:t>Dockerfile</a:t>
            </a:r>
            <a:r>
              <a:rPr lang="en-IN" altLang="en-US" sz="5100" dirty="0">
                <a:latin typeface="+mn-lt"/>
              </a:rPr>
              <a:t>  </a:t>
            </a:r>
          </a:p>
          <a:p>
            <a:pPr marL="0" indent="0">
              <a:buFontTx/>
              <a:buNone/>
            </a:pPr>
            <a:r>
              <a:rPr lang="en-IN" altLang="en-US" sz="5100" dirty="0">
                <a:latin typeface="+mn-lt"/>
              </a:rPr>
              <a:t>    –  Birth  </a:t>
            </a:r>
          </a:p>
          <a:p>
            <a:pPr marL="0" indent="0">
              <a:buFontTx/>
              <a:buNone/>
            </a:pPr>
            <a:r>
              <a:rPr lang="en-IN" altLang="en-US" sz="5100" dirty="0">
                <a:latin typeface="+mn-lt"/>
              </a:rPr>
              <a:t>          •  </a:t>
            </a:r>
            <a:r>
              <a:rPr lang="en-IN" altLang="en-US" sz="51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RUN</a:t>
            </a:r>
            <a:r>
              <a:rPr lang="en-IN" altLang="en-US" sz="5100" dirty="0">
                <a:latin typeface="+mn-lt"/>
              </a:rPr>
              <a:t> (</a:t>
            </a:r>
            <a:r>
              <a:rPr lang="en-IN" altLang="en-US" sz="5100" dirty="0" err="1">
                <a:latin typeface="+mn-lt"/>
              </a:rPr>
              <a:t>create+start</a:t>
            </a:r>
            <a:r>
              <a:rPr lang="en-IN" altLang="en-US" sz="5100" dirty="0">
                <a:latin typeface="+mn-lt"/>
              </a:rPr>
              <a:t>) a container  </a:t>
            </a:r>
          </a:p>
          <a:p>
            <a:pPr marL="0" indent="0">
              <a:buFontTx/>
              <a:buNone/>
            </a:pPr>
            <a:r>
              <a:rPr lang="en-IN" altLang="en-US" sz="5100" dirty="0">
                <a:latin typeface="+mn-lt"/>
              </a:rPr>
              <a:t>    –  Reproduction  </a:t>
            </a:r>
          </a:p>
          <a:p>
            <a:pPr marL="0" indent="0">
              <a:buFontTx/>
              <a:buNone/>
            </a:pPr>
            <a:r>
              <a:rPr lang="en-IN" altLang="en-US" sz="5100" dirty="0">
                <a:latin typeface="+mn-lt"/>
              </a:rPr>
              <a:t>          •  </a:t>
            </a:r>
            <a:r>
              <a:rPr lang="en-IN" altLang="en-US" sz="52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COMMIT</a:t>
            </a:r>
            <a:r>
              <a:rPr lang="en-IN" altLang="en-US" sz="5100" dirty="0">
                <a:latin typeface="+mn-lt"/>
              </a:rPr>
              <a:t> (persist) a container to a new image  </a:t>
            </a:r>
          </a:p>
          <a:p>
            <a:pPr marL="0" indent="0">
              <a:buFontTx/>
              <a:buNone/>
            </a:pPr>
            <a:r>
              <a:rPr lang="en-IN" altLang="en-US" sz="5100" dirty="0">
                <a:latin typeface="+mn-lt"/>
              </a:rPr>
              <a:t>          •  </a:t>
            </a:r>
            <a:r>
              <a:rPr lang="en-IN" altLang="en-US" sz="52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RUN</a:t>
            </a:r>
            <a:r>
              <a:rPr lang="en-IN" altLang="en-US" sz="5100" dirty="0">
                <a:latin typeface="+mn-lt"/>
              </a:rPr>
              <a:t> a new container from an image  </a:t>
            </a:r>
          </a:p>
          <a:p>
            <a:pPr marL="0" indent="0">
              <a:buFontTx/>
              <a:buNone/>
            </a:pPr>
            <a:r>
              <a:rPr lang="en-IN" altLang="en-US" sz="5100" dirty="0">
                <a:latin typeface="+mn-lt"/>
              </a:rPr>
              <a:t>    –  Sleep  </a:t>
            </a:r>
          </a:p>
          <a:p>
            <a:pPr marL="0" indent="0">
              <a:buFontTx/>
              <a:buNone/>
            </a:pPr>
            <a:r>
              <a:rPr lang="en-IN" altLang="en-US" sz="5100" dirty="0">
                <a:latin typeface="+mn-lt"/>
              </a:rPr>
              <a:t>          •  </a:t>
            </a:r>
            <a:r>
              <a:rPr lang="en-IN" altLang="en-US" sz="52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KILL</a:t>
            </a:r>
            <a:r>
              <a:rPr lang="en-IN" altLang="en-US" sz="5100" dirty="0">
                <a:latin typeface="+mn-lt"/>
              </a:rPr>
              <a:t> a running container  </a:t>
            </a:r>
          </a:p>
          <a:p>
            <a:pPr marL="0" indent="0">
              <a:buFontTx/>
              <a:buNone/>
            </a:pPr>
            <a:r>
              <a:rPr lang="en-IN" altLang="en-US" sz="5100" dirty="0">
                <a:latin typeface="+mn-lt"/>
              </a:rPr>
              <a:t>    –  Wake  </a:t>
            </a:r>
          </a:p>
          <a:p>
            <a:pPr marL="0" indent="0">
              <a:buFontTx/>
              <a:buNone/>
            </a:pPr>
            <a:r>
              <a:rPr lang="en-IN" altLang="en-US" sz="5100" dirty="0">
                <a:latin typeface="+mn-lt"/>
              </a:rPr>
              <a:t>          •  </a:t>
            </a:r>
            <a:r>
              <a:rPr lang="en-IN" altLang="en-US" sz="52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START</a:t>
            </a:r>
            <a:r>
              <a:rPr lang="en-IN" altLang="en-US" sz="5100" dirty="0">
                <a:latin typeface="+mn-lt"/>
              </a:rPr>
              <a:t> a stopped container  </a:t>
            </a:r>
          </a:p>
          <a:p>
            <a:pPr marL="0" indent="0">
              <a:buFontTx/>
              <a:buNone/>
            </a:pPr>
            <a:r>
              <a:rPr lang="en-IN" altLang="en-US" sz="5100" dirty="0">
                <a:latin typeface="+mn-lt"/>
              </a:rPr>
              <a:t>    –  Death  </a:t>
            </a:r>
          </a:p>
          <a:p>
            <a:pPr marL="0" indent="0">
              <a:buFontTx/>
              <a:buNone/>
            </a:pPr>
            <a:r>
              <a:rPr lang="en-IN" altLang="en-US" sz="5100" dirty="0">
                <a:latin typeface="+mn-lt"/>
              </a:rPr>
              <a:t>          •  </a:t>
            </a:r>
            <a:r>
              <a:rPr lang="en-IN" altLang="en-US" sz="52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RM</a:t>
            </a:r>
            <a:r>
              <a:rPr lang="en-IN" altLang="en-US" sz="5100" dirty="0">
                <a:latin typeface="+mn-lt"/>
              </a:rPr>
              <a:t> (delete) a stopped container  </a:t>
            </a:r>
          </a:p>
          <a:p>
            <a:pPr marL="0" indent="0">
              <a:buFontTx/>
              <a:buNone/>
            </a:pPr>
            <a:r>
              <a:rPr lang="en-IN" altLang="en-US" sz="5100" dirty="0">
                <a:latin typeface="+mn-lt"/>
              </a:rPr>
              <a:t>  </a:t>
            </a:r>
            <a:r>
              <a:rPr lang="en-IN" altLang="en-US" sz="5100" dirty="0" smtClean="0">
                <a:latin typeface="+mn-lt"/>
              </a:rPr>
              <a:t>  –</a:t>
            </a:r>
            <a:r>
              <a:rPr lang="en-IN" altLang="en-US" sz="5100" dirty="0">
                <a:latin typeface="+mn-lt"/>
              </a:rPr>
              <a:t>    Extinction  </a:t>
            </a:r>
            <a:endParaRPr lang="en-IN" altLang="en-US" sz="5100" dirty="0" smtClean="0">
              <a:latin typeface="+mn-lt"/>
            </a:endParaRPr>
          </a:p>
          <a:p>
            <a:pPr marL="0" indent="0">
              <a:buFontTx/>
              <a:buNone/>
            </a:pPr>
            <a:r>
              <a:rPr lang="en-US" altLang="en-US" sz="5100" dirty="0">
                <a:latin typeface="+mn-lt"/>
              </a:rPr>
              <a:t> </a:t>
            </a:r>
            <a:r>
              <a:rPr lang="en-US" altLang="en-US" sz="5100" dirty="0" smtClean="0">
                <a:latin typeface="+mn-lt"/>
              </a:rPr>
              <a:t>         </a:t>
            </a:r>
            <a:r>
              <a:rPr lang="en-US" altLang="en-US" sz="5100" dirty="0">
                <a:latin typeface="+mn-lt"/>
              </a:rPr>
              <a:t>•  </a:t>
            </a:r>
            <a:r>
              <a:rPr lang="en-US" altLang="en-US" sz="52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RMI</a:t>
            </a:r>
            <a:r>
              <a:rPr lang="en-US" altLang="en-US" sz="5100" dirty="0" smtClean="0">
                <a:latin typeface="+mn-lt"/>
              </a:rPr>
              <a:t> a container image(delete image)</a:t>
            </a:r>
            <a:endParaRPr lang="en-IN" altLang="en-US" sz="5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1019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Multi service/container application</a:t>
            </a:r>
            <a:endParaRPr lang="en-US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260" y="1346050"/>
            <a:ext cx="7277210" cy="490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32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Docker Compose</a:t>
            </a:r>
            <a:endParaRPr lang="en-US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2723" y="1406435"/>
            <a:ext cx="2075279" cy="4908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33" y="1406435"/>
            <a:ext cx="4854335" cy="55381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982" y="1406435"/>
            <a:ext cx="3229874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16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18346" y="1261872"/>
            <a:ext cx="762400" cy="231626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</a:p>
          <a:p>
            <a:pPr algn="ctr"/>
            <a:r>
              <a:rPr lang="en-US" dirty="0" smtClean="0"/>
              <a:t>A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+mn-lt"/>
              </a:rPr>
              <a:t>Why are Docker containers lightweight?</a:t>
            </a:r>
            <a:endParaRPr lang="en-US" dirty="0">
              <a:latin typeface="+mn-lt"/>
            </a:endParaRPr>
          </a:p>
        </p:txBody>
      </p:sp>
      <p:sp>
        <p:nvSpPr>
          <p:cNvPr id="25" name="Flowchart: Process 24"/>
          <p:cNvSpPr/>
          <p:nvPr/>
        </p:nvSpPr>
        <p:spPr>
          <a:xfrm>
            <a:off x="1718346" y="4602269"/>
            <a:ext cx="3129640" cy="418650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Hypervisor (Type 2)</a:t>
            </a:r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1718346" y="5024383"/>
            <a:ext cx="3129640" cy="418650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OS</a:t>
            </a:r>
            <a:endParaRPr lang="en-US" dirty="0"/>
          </a:p>
        </p:txBody>
      </p:sp>
      <p:sp>
        <p:nvSpPr>
          <p:cNvPr id="53" name="Flowchart: Process 52"/>
          <p:cNvSpPr/>
          <p:nvPr/>
        </p:nvSpPr>
        <p:spPr>
          <a:xfrm>
            <a:off x="1718346" y="5460563"/>
            <a:ext cx="3129640" cy="418650"/>
          </a:xfrm>
          <a:prstGeom prst="flowChartProcess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718346" y="2725777"/>
            <a:ext cx="754116" cy="18589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Guest</a:t>
            </a:r>
          </a:p>
          <a:p>
            <a:pPr algn="ctr"/>
            <a:r>
              <a:rPr lang="en-US" dirty="0" smtClean="0"/>
              <a:t>OS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718346" y="2098964"/>
            <a:ext cx="754116" cy="652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Bins/</a:t>
            </a:r>
          </a:p>
          <a:p>
            <a:pPr algn="ctr"/>
            <a:r>
              <a:rPr lang="en-US" dirty="0" smtClean="0"/>
              <a:t>Libs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18346" y="1261872"/>
            <a:ext cx="760887" cy="3336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926263" y="1260139"/>
            <a:ext cx="762400" cy="2316269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</a:p>
          <a:p>
            <a:pPr algn="ctr"/>
            <a:r>
              <a:rPr lang="en-US" dirty="0" smtClean="0"/>
              <a:t>A’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2933034" y="2710888"/>
            <a:ext cx="754116" cy="83483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Guest</a:t>
            </a:r>
          </a:p>
          <a:p>
            <a:pPr algn="ctr"/>
            <a:r>
              <a:rPr lang="en-US" dirty="0" smtClean="0"/>
              <a:t>OS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2927776" y="2084075"/>
            <a:ext cx="754116" cy="652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Bins/</a:t>
            </a:r>
          </a:p>
          <a:p>
            <a:pPr algn="ctr"/>
            <a:r>
              <a:rPr lang="en-US" dirty="0" smtClean="0"/>
              <a:t>Libs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2926263" y="1246983"/>
            <a:ext cx="760887" cy="2298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081250" y="1244342"/>
            <a:ext cx="762400" cy="231626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</a:p>
          <a:p>
            <a:pPr algn="ctr"/>
            <a:r>
              <a:rPr lang="en-US" dirty="0"/>
              <a:t>B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084276" y="2731033"/>
            <a:ext cx="754116" cy="83483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Guest</a:t>
            </a:r>
          </a:p>
          <a:p>
            <a:pPr algn="ctr"/>
            <a:r>
              <a:rPr lang="en-US" dirty="0" smtClean="0"/>
              <a:t>OS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4089178" y="2104220"/>
            <a:ext cx="754116" cy="65234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Bins/</a:t>
            </a:r>
          </a:p>
          <a:p>
            <a:pPr algn="ctr"/>
            <a:r>
              <a:rPr lang="en-US" dirty="0" smtClean="0"/>
              <a:t>Libs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7228555" y="3848099"/>
            <a:ext cx="372395" cy="9665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App A’</a:t>
            </a:r>
          </a:p>
        </p:txBody>
      </p:sp>
      <p:sp>
        <p:nvSpPr>
          <p:cNvPr id="65" name="Flowchart: Process 64"/>
          <p:cNvSpPr/>
          <p:nvPr/>
        </p:nvSpPr>
        <p:spPr>
          <a:xfrm rot="5400000">
            <a:off x="9158695" y="4318732"/>
            <a:ext cx="1055114" cy="41865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</a:t>
            </a:r>
            <a:r>
              <a:rPr lang="en-US" dirty="0"/>
              <a:t> </a:t>
            </a:r>
          </a:p>
        </p:txBody>
      </p:sp>
      <p:sp>
        <p:nvSpPr>
          <p:cNvPr id="66" name="Flowchart: Process 65"/>
          <p:cNvSpPr/>
          <p:nvPr/>
        </p:nvSpPr>
        <p:spPr>
          <a:xfrm>
            <a:off x="6787932" y="5049783"/>
            <a:ext cx="3129640" cy="418650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OS</a:t>
            </a:r>
            <a:endParaRPr lang="en-US" dirty="0"/>
          </a:p>
        </p:txBody>
      </p:sp>
      <p:sp>
        <p:nvSpPr>
          <p:cNvPr id="67" name="Flowchart: Process 66"/>
          <p:cNvSpPr/>
          <p:nvPr/>
        </p:nvSpPr>
        <p:spPr>
          <a:xfrm>
            <a:off x="6787932" y="5485963"/>
            <a:ext cx="3129640" cy="418650"/>
          </a:xfrm>
          <a:prstGeom prst="flowChartProcess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6787931" y="4832173"/>
            <a:ext cx="822543" cy="2256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sz="1200" dirty="0" smtClean="0"/>
              <a:t>Bins/Libs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6809455" y="3848099"/>
            <a:ext cx="372395" cy="9665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App A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658100" y="4811469"/>
            <a:ext cx="1781810" cy="25840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sz="1200" dirty="0" smtClean="0"/>
              <a:t>Bins/Libs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7673055" y="3848099"/>
            <a:ext cx="372395" cy="9665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App B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137875" y="3844924"/>
            <a:ext cx="372395" cy="9665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App B’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602695" y="3848099"/>
            <a:ext cx="372395" cy="9665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App B’</a:t>
            </a:r>
          </a:p>
        </p:txBody>
      </p:sp>
      <p:sp>
        <p:nvSpPr>
          <p:cNvPr id="84" name="Rectangle 83"/>
          <p:cNvSpPr/>
          <p:nvPr/>
        </p:nvSpPr>
        <p:spPr>
          <a:xfrm>
            <a:off x="9067515" y="3844924"/>
            <a:ext cx="372395" cy="9665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App B’</a:t>
            </a:r>
          </a:p>
        </p:txBody>
      </p:sp>
      <p:sp>
        <p:nvSpPr>
          <p:cNvPr id="15" name="Left Brace 14"/>
          <p:cNvSpPr/>
          <p:nvPr/>
        </p:nvSpPr>
        <p:spPr>
          <a:xfrm>
            <a:off x="1327559" y="1260139"/>
            <a:ext cx="326028" cy="3324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16219" y="271088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</a:t>
            </a:r>
            <a:endParaRPr lang="en-US" dirty="0"/>
          </a:p>
        </p:txBody>
      </p:sp>
      <p:sp>
        <p:nvSpPr>
          <p:cNvPr id="89" name="Left Brace 88"/>
          <p:cNvSpPr/>
          <p:nvPr/>
        </p:nvSpPr>
        <p:spPr>
          <a:xfrm>
            <a:off x="6420259" y="3848099"/>
            <a:ext cx="320968" cy="11969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5318375" y="4261901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39525" y="1628775"/>
            <a:ext cx="41189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Containers are isolated,</a:t>
            </a:r>
          </a:p>
          <a:p>
            <a:r>
              <a:rPr lang="en-US" sz="2800" dirty="0"/>
              <a:t>b</a:t>
            </a:r>
            <a:r>
              <a:rPr lang="en-US" sz="2800" dirty="0" smtClean="0"/>
              <a:t>ut share OS and, where</a:t>
            </a:r>
          </a:p>
          <a:p>
            <a:r>
              <a:rPr lang="en-US" sz="2800" dirty="0"/>
              <a:t>a</a:t>
            </a:r>
            <a:r>
              <a:rPr lang="en-US" sz="2800" dirty="0" smtClean="0"/>
              <a:t>ppropriate, bins/libraries</a:t>
            </a:r>
            <a:endParaRPr lang="en-US" sz="2800" dirty="0"/>
          </a:p>
        </p:txBody>
      </p:sp>
      <p:sp>
        <p:nvSpPr>
          <p:cNvPr id="34" name="Rectangle 33"/>
          <p:cNvSpPr/>
          <p:nvPr/>
        </p:nvSpPr>
        <p:spPr>
          <a:xfrm>
            <a:off x="2943642" y="2744065"/>
            <a:ext cx="754116" cy="18589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Guest</a:t>
            </a:r>
          </a:p>
          <a:p>
            <a:pPr algn="ctr"/>
            <a:r>
              <a:rPr lang="en-US" dirty="0" smtClean="0"/>
              <a:t>OS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083594" y="2737969"/>
            <a:ext cx="754116" cy="18589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Guest</a:t>
            </a:r>
          </a:p>
          <a:p>
            <a:pPr algn="ctr"/>
            <a:r>
              <a:rPr lang="en-US" dirty="0" smtClean="0"/>
              <a:t>OS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26263" y="1244342"/>
            <a:ext cx="755629" cy="3340397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719763" y="1257042"/>
            <a:ext cx="755629" cy="3340397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081963" y="1244342"/>
            <a:ext cx="755629" cy="3340397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4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Containers </a:t>
            </a:r>
            <a:r>
              <a:rPr lang="en-US" dirty="0">
                <a:latin typeface="+mn-lt"/>
              </a:rPr>
              <a:t>vs VMs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072044" y="2606714"/>
            <a:ext cx="754116" cy="652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Bins/</a:t>
            </a:r>
          </a:p>
          <a:p>
            <a:pPr algn="ctr"/>
            <a:r>
              <a:rPr lang="en-US" dirty="0" smtClean="0"/>
              <a:t>Libs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064032" y="1810109"/>
            <a:ext cx="760887" cy="79660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02810" y="4414653"/>
            <a:ext cx="16656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Original App</a:t>
            </a:r>
          </a:p>
          <a:p>
            <a:r>
              <a:rPr lang="en-US" sz="1400" dirty="0" smtClean="0"/>
              <a:t>(No OS to take</a:t>
            </a:r>
          </a:p>
          <a:p>
            <a:r>
              <a:rPr lang="en-US" sz="1400" dirty="0"/>
              <a:t>u</a:t>
            </a:r>
            <a:r>
              <a:rPr lang="en-US" sz="1400" dirty="0" smtClean="0"/>
              <a:t>p space, resources,</a:t>
            </a:r>
          </a:p>
          <a:p>
            <a:r>
              <a:rPr lang="en-US" sz="1400" dirty="0"/>
              <a:t>o</a:t>
            </a:r>
            <a:r>
              <a:rPr lang="en-US" sz="1400" dirty="0" smtClean="0"/>
              <a:t>r require restart)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10214340" y="1825632"/>
            <a:ext cx="969094" cy="1454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5400000">
            <a:off x="10674175" y="2126259"/>
            <a:ext cx="803384" cy="19689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</a:t>
            </a:r>
            <a:r>
              <a:rPr lang="el-GR" dirty="0" smtClean="0"/>
              <a:t>Δ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 rot="5400000">
            <a:off x="10743984" y="2859833"/>
            <a:ext cx="663766" cy="1968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Bins/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012732" y="1841500"/>
            <a:ext cx="762400" cy="2604903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</a:p>
          <a:p>
            <a:pPr algn="ctr"/>
            <a:r>
              <a:rPr lang="en-US" dirty="0" smtClean="0"/>
              <a:t>A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014245" y="2678592"/>
            <a:ext cx="754116" cy="652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Bins/</a:t>
            </a:r>
          </a:p>
          <a:p>
            <a:pPr algn="ctr"/>
            <a:r>
              <a:rPr lang="en-US" dirty="0" smtClean="0"/>
              <a:t>Libs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012732" y="1841500"/>
            <a:ext cx="760887" cy="3274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205663" y="1839767"/>
            <a:ext cx="762400" cy="2316269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</a:p>
          <a:p>
            <a:pPr algn="ctr"/>
            <a:r>
              <a:rPr lang="en-US" dirty="0" smtClean="0"/>
              <a:t>A’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212434" y="3290516"/>
            <a:ext cx="754116" cy="83483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Guest</a:t>
            </a:r>
          </a:p>
          <a:p>
            <a:pPr algn="ctr"/>
            <a:r>
              <a:rPr lang="en-US" dirty="0" smtClean="0"/>
              <a:t>OS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3207176" y="2663703"/>
            <a:ext cx="754116" cy="652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Bins/</a:t>
            </a:r>
          </a:p>
          <a:p>
            <a:pPr algn="ctr"/>
            <a:r>
              <a:rPr lang="en-US" dirty="0" smtClean="0"/>
              <a:t>Libs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3205663" y="1826611"/>
            <a:ext cx="760887" cy="22987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9859591" y="4414653"/>
            <a:ext cx="196410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Modified App</a:t>
            </a:r>
          </a:p>
          <a:p>
            <a:endParaRPr lang="en-US" sz="1400" dirty="0"/>
          </a:p>
          <a:p>
            <a:r>
              <a:rPr lang="en-US" sz="1400" dirty="0" smtClean="0"/>
              <a:t>Union file system allows</a:t>
            </a:r>
          </a:p>
          <a:p>
            <a:r>
              <a:rPr lang="en-US" sz="1400" dirty="0"/>
              <a:t>u</a:t>
            </a:r>
            <a:r>
              <a:rPr lang="en-US" sz="1400" dirty="0" smtClean="0"/>
              <a:t>s to only save the diffs</a:t>
            </a:r>
          </a:p>
          <a:p>
            <a:r>
              <a:rPr lang="en-US" sz="1400" dirty="0" smtClean="0"/>
              <a:t>Between container A and container</a:t>
            </a:r>
          </a:p>
          <a:p>
            <a:r>
              <a:rPr lang="en-US" sz="1400" dirty="0" smtClean="0"/>
              <a:t>A’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01289" y="5503410"/>
            <a:ext cx="30611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VMs</a:t>
            </a:r>
          </a:p>
          <a:p>
            <a:r>
              <a:rPr lang="en-US" sz="1400" dirty="0" smtClean="0"/>
              <a:t>Every app, every copy of an</a:t>
            </a:r>
          </a:p>
          <a:p>
            <a:r>
              <a:rPr lang="en-US" sz="1400" dirty="0"/>
              <a:t>a</a:t>
            </a:r>
            <a:r>
              <a:rPr lang="en-US" sz="1400" dirty="0" smtClean="0"/>
              <a:t>pp, and every slight modification</a:t>
            </a:r>
          </a:p>
          <a:p>
            <a:r>
              <a:rPr lang="en-US" sz="1400" dirty="0" smtClean="0"/>
              <a:t>of the app requires a new virtual server</a:t>
            </a:r>
          </a:p>
        </p:txBody>
      </p:sp>
      <p:sp>
        <p:nvSpPr>
          <p:cNvPr id="73" name="Rectangle 72"/>
          <p:cNvSpPr/>
          <p:nvPr/>
        </p:nvSpPr>
        <p:spPr>
          <a:xfrm>
            <a:off x="869732" y="1854200"/>
            <a:ext cx="762400" cy="2604903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</a:p>
          <a:p>
            <a:pPr algn="ctr"/>
            <a:r>
              <a:rPr lang="en-US" dirty="0" smtClean="0"/>
              <a:t>A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876503" y="3318104"/>
            <a:ext cx="754116" cy="21936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Guest</a:t>
            </a:r>
          </a:p>
          <a:p>
            <a:pPr algn="ctr"/>
            <a:r>
              <a:rPr lang="en-US" dirty="0" smtClean="0"/>
              <a:t>OS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871245" y="2691292"/>
            <a:ext cx="754116" cy="652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Bins/</a:t>
            </a:r>
          </a:p>
          <a:p>
            <a:pPr algn="ctr"/>
            <a:r>
              <a:rPr lang="en-US" dirty="0" smtClean="0"/>
              <a:t>Libs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869732" y="1854200"/>
            <a:ext cx="760887" cy="3274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8030431" y="4436878"/>
            <a:ext cx="12554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Copy of</a:t>
            </a:r>
          </a:p>
          <a:p>
            <a:pPr algn="ctr"/>
            <a:r>
              <a:rPr lang="en-US" dirty="0" smtClean="0"/>
              <a:t>App</a:t>
            </a:r>
          </a:p>
          <a:p>
            <a:r>
              <a:rPr lang="en-US" sz="1400" dirty="0" smtClean="0"/>
              <a:t>No OS. Can</a:t>
            </a:r>
          </a:p>
          <a:p>
            <a:r>
              <a:rPr lang="en-US" sz="1400" dirty="0" smtClean="0"/>
              <a:t>Share bins/libs</a:t>
            </a:r>
            <a:endParaRPr lang="en-US" sz="1400" dirty="0"/>
          </a:p>
        </p:txBody>
      </p:sp>
      <p:sp>
        <p:nvSpPr>
          <p:cNvPr id="78" name="Rectangle 77"/>
          <p:cNvSpPr/>
          <p:nvPr/>
        </p:nvSpPr>
        <p:spPr>
          <a:xfrm>
            <a:off x="8179165" y="1844682"/>
            <a:ext cx="788879" cy="1454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8179165" y="1819321"/>
            <a:ext cx="788879" cy="79660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5" name="Lightning Bolt 4"/>
          <p:cNvSpPr/>
          <p:nvPr/>
        </p:nvSpPr>
        <p:spPr>
          <a:xfrm rot="18063561">
            <a:off x="765461" y="4414617"/>
            <a:ext cx="924560" cy="508000"/>
          </a:xfrm>
          <a:prstGeom prst="lightningBol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019503" y="3330804"/>
            <a:ext cx="754116" cy="21936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Guest</a:t>
            </a:r>
          </a:p>
          <a:p>
            <a:pPr algn="ctr"/>
            <a:r>
              <a:rPr lang="en-US" dirty="0" smtClean="0"/>
              <a:t>OS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9" name="Lightning Bolt 28"/>
          <p:cNvSpPr/>
          <p:nvPr/>
        </p:nvSpPr>
        <p:spPr>
          <a:xfrm rot="18063561">
            <a:off x="1908461" y="4427317"/>
            <a:ext cx="924560" cy="508000"/>
          </a:xfrm>
          <a:prstGeom prst="lightningBol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213303" y="3330804"/>
            <a:ext cx="754116" cy="21936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Guest</a:t>
            </a:r>
          </a:p>
          <a:p>
            <a:pPr algn="ctr"/>
            <a:r>
              <a:rPr lang="en-US" dirty="0" smtClean="0"/>
              <a:t>OS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1" name="Lightning Bolt 30"/>
          <p:cNvSpPr/>
          <p:nvPr/>
        </p:nvSpPr>
        <p:spPr>
          <a:xfrm rot="18063561">
            <a:off x="3102261" y="4427317"/>
            <a:ext cx="924560" cy="508000"/>
          </a:xfrm>
          <a:prstGeom prst="lightningBol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092700" y="1181100"/>
            <a:ext cx="63500" cy="5676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19503" y="1168491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VMs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7811568" y="1221614"/>
            <a:ext cx="1524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Containers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097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5783079" y="1299657"/>
            <a:ext cx="788879" cy="1454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012" y="24402"/>
            <a:ext cx="10515600" cy="66760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Change Management</a:t>
            </a:r>
            <a:endParaRPr lang="en-US" dirty="0">
              <a:latin typeface="+mn-lt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3332704" y="5887906"/>
            <a:ext cx="1939047" cy="382044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Engine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>
            <a:off x="10588752" y="1030978"/>
            <a:ext cx="1172324" cy="18783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Docker</a:t>
            </a:r>
            <a:endParaRPr lang="en-US" dirty="0" smtClean="0"/>
          </a:p>
          <a:p>
            <a:pPr algn="ctr"/>
            <a:r>
              <a:rPr lang="en-US" dirty="0" smtClean="0"/>
              <a:t>Container</a:t>
            </a:r>
          </a:p>
          <a:p>
            <a:pPr algn="ctr"/>
            <a:r>
              <a:rPr lang="en-US" dirty="0" smtClean="0"/>
              <a:t>Image Registry</a:t>
            </a:r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8318554" y="5763054"/>
            <a:ext cx="3155134" cy="41865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Engine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6598286" y="1717094"/>
            <a:ext cx="3839951" cy="24961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476726" y="131161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Push</a:t>
            </a:r>
            <a:endParaRPr lang="en-US" i="1" dirty="0"/>
          </a:p>
        </p:txBody>
      </p:sp>
      <p:cxnSp>
        <p:nvCxnSpPr>
          <p:cNvPr id="47" name="Straight Connector 46"/>
          <p:cNvCxnSpPr>
            <a:stCxn id="85" idx="3"/>
          </p:cNvCxnSpPr>
          <p:nvPr/>
        </p:nvCxnSpPr>
        <p:spPr>
          <a:xfrm flipV="1">
            <a:off x="9082584" y="2988220"/>
            <a:ext cx="2241370" cy="1721876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574850" y="3564366"/>
            <a:ext cx="87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Update</a:t>
            </a:r>
            <a:endParaRPr lang="en-US" i="1" dirty="0"/>
          </a:p>
        </p:txBody>
      </p:sp>
      <p:sp>
        <p:nvSpPr>
          <p:cNvPr id="39" name="Rectangle 38"/>
          <p:cNvSpPr/>
          <p:nvPr/>
        </p:nvSpPr>
        <p:spPr>
          <a:xfrm>
            <a:off x="1947719" y="2032039"/>
            <a:ext cx="754116" cy="652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Bins/</a:t>
            </a:r>
          </a:p>
          <a:p>
            <a:pPr algn="ctr"/>
            <a:r>
              <a:rPr lang="en-US" dirty="0" smtClean="0"/>
              <a:t>Libs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1949232" y="1235434"/>
            <a:ext cx="760887" cy="79660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820128" y="1299657"/>
            <a:ext cx="969094" cy="1454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 rot="5400000">
            <a:off x="4273353" y="1620801"/>
            <a:ext cx="803384" cy="19689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</a:t>
            </a:r>
            <a:r>
              <a:rPr lang="el-GR" dirty="0" smtClean="0"/>
              <a:t>Δ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 rot="5400000">
            <a:off x="6142555" y="2323539"/>
            <a:ext cx="663766" cy="1968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Bins/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772446" y="3133479"/>
            <a:ext cx="1104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Base </a:t>
            </a:r>
          </a:p>
          <a:p>
            <a:pPr algn="ctr"/>
            <a:r>
              <a:rPr lang="en-US" dirty="0" smtClean="0"/>
              <a:t>Container</a:t>
            </a:r>
          </a:p>
          <a:p>
            <a:pPr algn="ctr"/>
            <a:r>
              <a:rPr lang="en-US" dirty="0" smtClean="0"/>
              <a:t>Image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340296" y="6234229"/>
            <a:ext cx="2743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 is now running A’’</a:t>
            </a:r>
          </a:p>
          <a:p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5667482" y="3168920"/>
            <a:ext cx="1311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 Mod A’’</a:t>
            </a:r>
            <a:endParaRPr lang="en-US" sz="1400" dirty="0"/>
          </a:p>
        </p:txBody>
      </p:sp>
      <p:cxnSp>
        <p:nvCxnSpPr>
          <p:cNvPr id="75" name="Straight Connector 74"/>
          <p:cNvCxnSpPr/>
          <p:nvPr/>
        </p:nvCxnSpPr>
        <p:spPr>
          <a:xfrm flipH="1" flipV="1">
            <a:off x="2645984" y="2402106"/>
            <a:ext cx="1229995" cy="5442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4609823" y="2300543"/>
            <a:ext cx="1229995" cy="5442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524105" y="3198976"/>
            <a:ext cx="969094" cy="1454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 rot="5400000">
            <a:off x="9975966" y="3527574"/>
            <a:ext cx="803384" cy="19689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</a:t>
            </a:r>
            <a:r>
              <a:rPr lang="el-GR" dirty="0" smtClean="0"/>
              <a:t>Δ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 rot="5400000">
            <a:off x="10058581" y="4259466"/>
            <a:ext cx="663766" cy="1968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Bins/</a:t>
            </a:r>
            <a:endParaRPr lang="en-US" dirty="0"/>
          </a:p>
        </p:txBody>
      </p:sp>
      <p:sp>
        <p:nvSpPr>
          <p:cNvPr id="13" name="Striped Right Arrow 12"/>
          <p:cNvSpPr/>
          <p:nvPr/>
        </p:nvSpPr>
        <p:spPr>
          <a:xfrm rot="10800000">
            <a:off x="6474438" y="5150486"/>
            <a:ext cx="754911" cy="63295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8320184" y="5108398"/>
            <a:ext cx="754116" cy="652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Bins/</a:t>
            </a:r>
          </a:p>
          <a:p>
            <a:pPr algn="ctr"/>
            <a:r>
              <a:rPr lang="en-US" dirty="0" smtClean="0"/>
              <a:t>Libs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8321697" y="4311793"/>
            <a:ext cx="760887" cy="79660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346129" y="4423379"/>
            <a:ext cx="969094" cy="1454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 rot="5400000">
            <a:off x="3819988" y="4721381"/>
            <a:ext cx="803384" cy="19689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 rot="5400000">
            <a:off x="3877203" y="5463903"/>
            <a:ext cx="663766" cy="1968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Bins/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3340297" y="5217677"/>
            <a:ext cx="754116" cy="652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Bins/</a:t>
            </a:r>
          </a:p>
          <a:p>
            <a:pPr algn="ctr"/>
            <a:r>
              <a:rPr lang="en-US" dirty="0" smtClean="0"/>
              <a:t>Libs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3345938" y="4421072"/>
            <a:ext cx="760887" cy="79660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</a:p>
          <a:p>
            <a:pPr algn="ctr"/>
            <a:r>
              <a:rPr lang="en-US" dirty="0" smtClean="0"/>
              <a:t>A’’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645400" y="6168779"/>
            <a:ext cx="39623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 running A wants to upgrade to A’’. Requests update. Gets only diffs</a:t>
            </a:r>
          </a:p>
          <a:p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848842" y="3168920"/>
            <a:ext cx="1311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 Mod A’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2780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Underlying Technology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Docker is written in </a:t>
            </a:r>
            <a:r>
              <a:rPr lang="en-US" b="1" dirty="0">
                <a:latin typeface="+mn-lt"/>
              </a:rPr>
              <a:t>GO</a:t>
            </a:r>
            <a:r>
              <a:rPr lang="en-US" dirty="0">
                <a:latin typeface="+mn-lt"/>
              </a:rPr>
              <a:t> programming </a:t>
            </a:r>
            <a:r>
              <a:rPr lang="en-US" dirty="0" smtClean="0">
                <a:latin typeface="+mn-lt"/>
              </a:rPr>
              <a:t>language</a:t>
            </a:r>
          </a:p>
          <a:p>
            <a:r>
              <a:rPr lang="en-US" b="1" dirty="0">
                <a:latin typeface="+mn-lt"/>
              </a:rPr>
              <a:t>Control groups (</a:t>
            </a:r>
            <a:r>
              <a:rPr lang="en-US" b="1" dirty="0" err="1">
                <a:latin typeface="+mn-lt"/>
              </a:rPr>
              <a:t>cgroups</a:t>
            </a:r>
            <a:r>
              <a:rPr lang="en-US" b="1" dirty="0" smtClean="0">
                <a:latin typeface="+mn-lt"/>
              </a:rPr>
              <a:t>)</a:t>
            </a:r>
            <a:r>
              <a:rPr lang="en-US" dirty="0" smtClean="0">
                <a:latin typeface="+mn-lt"/>
              </a:rPr>
              <a:t> - </a:t>
            </a:r>
            <a:r>
              <a:rPr lang="en-US" dirty="0">
                <a:latin typeface="+mn-lt"/>
              </a:rPr>
              <a:t>allow Docker Engine to share available hardware resources to containers and optionally enforce limits and constraints</a:t>
            </a:r>
          </a:p>
          <a:p>
            <a:r>
              <a:rPr lang="en-US" dirty="0" smtClean="0">
                <a:latin typeface="+mn-lt"/>
              </a:rPr>
              <a:t>Built </a:t>
            </a:r>
            <a:r>
              <a:rPr lang="en-US" dirty="0">
                <a:latin typeface="+mn-lt"/>
              </a:rPr>
              <a:t>on top of </a:t>
            </a:r>
            <a:r>
              <a:rPr lang="en-US" b="1" dirty="0" err="1">
                <a:latin typeface="+mn-lt"/>
              </a:rPr>
              <a:t>LinuX</a:t>
            </a:r>
            <a:r>
              <a:rPr lang="en-US" b="1" dirty="0">
                <a:latin typeface="+mn-lt"/>
              </a:rPr>
              <a:t> Containers</a:t>
            </a:r>
            <a:r>
              <a:rPr lang="en-US" dirty="0">
                <a:latin typeface="+mn-lt"/>
              </a:rPr>
              <a:t> (</a:t>
            </a:r>
            <a:r>
              <a:rPr lang="en-US" dirty="0" err="1">
                <a:latin typeface="+mn-lt"/>
              </a:rPr>
              <a:t>LxC</a:t>
            </a:r>
            <a:r>
              <a:rPr lang="en-US" dirty="0">
                <a:latin typeface="+mn-lt"/>
              </a:rPr>
              <a:t>)</a:t>
            </a:r>
          </a:p>
          <a:p>
            <a:r>
              <a:rPr lang="en-US" b="1" dirty="0" smtClean="0">
                <a:latin typeface="+mn-lt"/>
              </a:rPr>
              <a:t>UFS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(union file system) for building Docker </a:t>
            </a:r>
            <a:r>
              <a:rPr lang="en-US" dirty="0" smtClean="0">
                <a:latin typeface="+mn-lt"/>
              </a:rPr>
              <a:t>images</a:t>
            </a:r>
          </a:p>
          <a:p>
            <a:r>
              <a:rPr lang="en-US" dirty="0" smtClean="0">
                <a:latin typeface="+mn-lt"/>
              </a:rPr>
              <a:t>Natively works on </a:t>
            </a:r>
            <a:r>
              <a:rPr lang="en-US" b="1" dirty="0" smtClean="0">
                <a:latin typeface="+mn-lt"/>
              </a:rPr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4267046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Why Developers 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1313" indent="-341313">
              <a:tabLst>
                <a:tab pos="627063" algn="l"/>
              </a:tabLst>
            </a:pPr>
            <a:r>
              <a:rPr lang="en-US" b="1" dirty="0">
                <a:latin typeface="+mn-lt"/>
              </a:rPr>
              <a:t>Build once…run anywhere</a:t>
            </a:r>
          </a:p>
          <a:p>
            <a:pPr marL="798513" lvl="1" indent="-341313">
              <a:tabLst>
                <a:tab pos="627063" algn="l"/>
              </a:tabLst>
            </a:pPr>
            <a:endParaRPr lang="en-US" sz="2800" dirty="0" smtClean="0">
              <a:solidFill>
                <a:schemeClr val="tx1"/>
              </a:solidFill>
              <a:latin typeface="+mn-lt"/>
            </a:endParaRPr>
          </a:p>
          <a:p>
            <a:pPr marL="798513" lvl="1" indent="-341313">
              <a:tabLst>
                <a:tab pos="627063" algn="l"/>
              </a:tabLst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A 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clean, safe, hygienic and portable runtime environment for your app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798513" lvl="1" indent="-341313">
              <a:tabLst>
                <a:tab pos="627063" algn="l"/>
              </a:tabLst>
            </a:pPr>
            <a:endParaRPr lang="en-US" sz="2800" dirty="0">
              <a:solidFill>
                <a:schemeClr val="tx1"/>
              </a:solidFill>
              <a:latin typeface="+mn-lt"/>
            </a:endParaRPr>
          </a:p>
          <a:p>
            <a:pPr marL="798513" lvl="1" indent="-341313">
              <a:tabLst>
                <a:tab pos="627063" algn="l"/>
              </a:tabLst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No worries about missing dependencies, packages and other pain points during subsequent deployments.</a:t>
            </a:r>
          </a:p>
          <a:p>
            <a:pPr marL="798513" lvl="1" indent="-341313">
              <a:tabLst>
                <a:tab pos="627063" algn="l"/>
              </a:tabLst>
            </a:pPr>
            <a:endParaRPr lang="en-US" sz="2800" dirty="0" smtClean="0">
              <a:solidFill>
                <a:schemeClr val="tx1"/>
              </a:solidFill>
              <a:latin typeface="+mn-lt"/>
            </a:endParaRPr>
          </a:p>
          <a:p>
            <a:pPr marL="798513" lvl="1" indent="-341313">
              <a:tabLst>
                <a:tab pos="627063" algn="l"/>
              </a:tabLst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Run 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each app in its own isolated container,  so you can run various versions of libraries and other dependencies for each app without worrying</a:t>
            </a:r>
          </a:p>
          <a:p>
            <a:pPr marL="798513" lvl="1" indent="-341313">
              <a:tabLst>
                <a:tab pos="627063" algn="l"/>
              </a:tabLst>
            </a:pPr>
            <a:endParaRPr lang="en-US" sz="2800" dirty="0" smtClean="0">
              <a:solidFill>
                <a:schemeClr val="tx1"/>
              </a:solidFill>
              <a:latin typeface="+mn-lt"/>
            </a:endParaRPr>
          </a:p>
          <a:p>
            <a:pPr marL="798513" lvl="1" indent="-341313">
              <a:tabLst>
                <a:tab pos="627063" algn="l"/>
              </a:tabLst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Automate 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testing, integration, packaging…anything you can script </a:t>
            </a:r>
          </a:p>
          <a:p>
            <a:pPr marL="798513" lvl="1" indent="-341313">
              <a:tabLst>
                <a:tab pos="627063" algn="l"/>
              </a:tabLst>
            </a:pPr>
            <a:endParaRPr lang="en-US" sz="2800" dirty="0" smtClean="0">
              <a:solidFill>
                <a:schemeClr val="tx1"/>
              </a:solidFill>
              <a:latin typeface="+mn-lt"/>
            </a:endParaRPr>
          </a:p>
          <a:p>
            <a:pPr marL="798513" lvl="1" indent="-341313">
              <a:tabLst>
                <a:tab pos="627063" algn="l"/>
              </a:tabLst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Reduce/eliminate 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concerns about compatibility on different platforms, either your own or your customers. </a:t>
            </a:r>
          </a:p>
          <a:p>
            <a:pPr marL="798513" lvl="1" indent="-341313">
              <a:tabLst>
                <a:tab pos="627063" algn="l"/>
              </a:tabLst>
            </a:pPr>
            <a:endParaRPr lang="en-US" sz="2800" dirty="0" smtClean="0">
              <a:solidFill>
                <a:schemeClr val="tx1"/>
              </a:solidFill>
              <a:latin typeface="+mn-lt"/>
            </a:endParaRPr>
          </a:p>
          <a:p>
            <a:pPr marL="798513" lvl="1" indent="-341313">
              <a:tabLst>
                <a:tab pos="627063" algn="l"/>
              </a:tabLst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Cheap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, zero-penalty containers to deploy services? A VM without the overhead of a VM? Instant replay and reset of image snapshots? That’s the power of Docker</a:t>
            </a:r>
          </a:p>
          <a:p>
            <a:pPr lvl="1"/>
            <a:endParaRPr lang="en-US" sz="2800" dirty="0">
              <a:solidFill>
                <a:schemeClr val="tx1"/>
              </a:solidFill>
              <a:latin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899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Why </a:t>
            </a:r>
            <a:r>
              <a:rPr lang="en-US" sz="4000" dirty="0" err="1">
                <a:latin typeface="+mn-lt"/>
              </a:rPr>
              <a:t>Devops</a:t>
            </a:r>
            <a:r>
              <a:rPr lang="en-US" sz="4000" dirty="0">
                <a:latin typeface="+mn-lt"/>
              </a:rPr>
              <a:t> Cares?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b="1" dirty="0">
                <a:latin typeface="+mn-lt"/>
              </a:rPr>
              <a:t>Configure once…run anything</a:t>
            </a:r>
          </a:p>
          <a:p>
            <a:pPr lvl="1"/>
            <a:endParaRPr lang="en-US" sz="2200" dirty="0" smtClean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sz="2200" dirty="0" smtClean="0">
                <a:solidFill>
                  <a:schemeClr val="tx1"/>
                </a:solidFill>
                <a:latin typeface="+mn-lt"/>
              </a:rPr>
              <a:t>Make 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the entire lifecycle more efficient, consistent, and repeatable</a:t>
            </a:r>
          </a:p>
          <a:p>
            <a:pPr lvl="1"/>
            <a:endParaRPr lang="en-US" sz="2200" dirty="0" smtClean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sz="2200" dirty="0">
                <a:solidFill>
                  <a:schemeClr val="tx1"/>
                </a:solidFill>
                <a:latin typeface="+mn-lt"/>
              </a:rPr>
              <a:t>Eliminate inconsistencies between development, test, production, and customer environments</a:t>
            </a:r>
          </a:p>
          <a:p>
            <a:pPr lvl="1"/>
            <a:endParaRPr lang="en-US" sz="2200" dirty="0" smtClean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sz="2200" dirty="0" smtClean="0">
                <a:solidFill>
                  <a:schemeClr val="tx1"/>
                </a:solidFill>
                <a:latin typeface="+mn-lt"/>
              </a:rPr>
              <a:t>All containers start, stop, copy etc. the same way. </a:t>
            </a:r>
          </a:p>
          <a:p>
            <a:pPr lvl="1"/>
            <a:endParaRPr lang="en-US" sz="2200" dirty="0" smtClean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sz="2200" dirty="0" smtClean="0">
                <a:solidFill>
                  <a:schemeClr val="tx1"/>
                </a:solidFill>
                <a:latin typeface="+mn-lt"/>
              </a:rPr>
              <a:t>Significantly 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improves the speed and reliability of continuous deployment and continuous integration systems</a:t>
            </a:r>
          </a:p>
          <a:p>
            <a:pPr lvl="1"/>
            <a:endParaRPr lang="en-US" sz="2200" dirty="0" smtClean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sz="2200" dirty="0" smtClean="0">
                <a:solidFill>
                  <a:schemeClr val="tx1"/>
                </a:solidFill>
                <a:latin typeface="+mn-lt"/>
              </a:rPr>
              <a:t>Because 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the containers are so lightweight, address significant performance, costs, deployment, and portability issues normally associated with VMs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03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23332" y="1182516"/>
            <a:ext cx="7096836" cy="600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Contents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The challenge</a:t>
            </a:r>
          </a:p>
          <a:p>
            <a:r>
              <a:rPr lang="en-US" dirty="0" smtClean="0">
                <a:latin typeface="+mn-lt"/>
              </a:rPr>
              <a:t>The solution</a:t>
            </a:r>
          </a:p>
          <a:p>
            <a:r>
              <a:rPr lang="en-US" dirty="0" smtClean="0">
                <a:latin typeface="+mn-lt"/>
              </a:rPr>
              <a:t>Why </a:t>
            </a:r>
            <a:r>
              <a:rPr lang="en-US" dirty="0" err="1" smtClean="0">
                <a:latin typeface="+mn-lt"/>
              </a:rPr>
              <a:t>Docker</a:t>
            </a:r>
            <a:r>
              <a:rPr lang="en-US" dirty="0" smtClean="0">
                <a:latin typeface="+mn-lt"/>
              </a:rPr>
              <a:t> and Containers Matter?</a:t>
            </a:r>
          </a:p>
          <a:p>
            <a:r>
              <a:rPr lang="en-US" dirty="0" smtClean="0">
                <a:latin typeface="+mn-lt"/>
              </a:rPr>
              <a:t>How They Work?</a:t>
            </a:r>
          </a:p>
          <a:p>
            <a:r>
              <a:rPr lang="en-US" dirty="0" smtClean="0">
                <a:latin typeface="+mn-lt"/>
              </a:rPr>
              <a:t>Alternative/Complementary Approaches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320119"/>
            <a:ext cx="6122158" cy="477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249" y="1244600"/>
            <a:ext cx="783502" cy="446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942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CI with 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Solution already available with tools like Jenkins to have CI working with Docker</a:t>
            </a:r>
          </a:p>
          <a:p>
            <a:r>
              <a:rPr lang="en-US" dirty="0" smtClean="0">
                <a:latin typeface="+mn-lt"/>
              </a:rPr>
              <a:t>This can we achieve with all the tool/sub-system of CI ecosystem running in a separate container. </a:t>
            </a:r>
          </a:p>
          <a:p>
            <a:r>
              <a:rPr lang="en-US" dirty="0" smtClean="0">
                <a:latin typeface="+mn-lt"/>
              </a:rPr>
              <a:t>This can be configured in Docker compose file and all containers can be started at the same time.</a:t>
            </a:r>
          </a:p>
          <a:p>
            <a:endParaRPr lang="en-US" dirty="0" smtClean="0">
              <a:latin typeface="+mn-lt"/>
            </a:endParaRPr>
          </a:p>
          <a:p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20259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CI with </a:t>
            </a:r>
            <a:r>
              <a:rPr lang="en-US" dirty="0" smtClean="0">
                <a:latin typeface="+mn-lt"/>
              </a:rPr>
              <a:t>Docker…continue</a:t>
            </a:r>
            <a:endParaRPr lang="en-US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87601"/>
            <a:ext cx="7953375" cy="11329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51" y="2768630"/>
            <a:ext cx="5252049" cy="30283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336" y="2768629"/>
            <a:ext cx="5449468" cy="30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1731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169" y="378222"/>
            <a:ext cx="7562511" cy="585330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487906" y="3843930"/>
            <a:ext cx="9144000" cy="2387600"/>
          </a:xfrm>
        </p:spPr>
        <p:txBody>
          <a:bodyPr/>
          <a:lstStyle/>
          <a:p>
            <a:r>
              <a:rPr lang="en-US" dirty="0" smtClean="0"/>
              <a:t>www.docker.com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86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Line 1"/>
          <p:cNvSpPr>
            <a:spLocks noChangeShapeType="1"/>
          </p:cNvSpPr>
          <p:nvPr/>
        </p:nvSpPr>
        <p:spPr bwMode="auto">
          <a:xfrm>
            <a:off x="555476" y="4115877"/>
            <a:ext cx="10788650" cy="794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400"/>
          </a:p>
        </p:txBody>
      </p:sp>
      <p:sp>
        <p:nvSpPr>
          <p:cNvPr id="25602" name="Rectangle 2"/>
          <p:cNvSpPr>
            <a:spLocks/>
          </p:cNvSpPr>
          <p:nvPr/>
        </p:nvSpPr>
        <p:spPr bwMode="auto">
          <a:xfrm>
            <a:off x="2163516" y="1640128"/>
            <a:ext cx="14234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 dirty="0">
                <a:ea typeface="Gill Sans" charset="0"/>
                <a:cs typeface="Gill Sans" charset="0"/>
              </a:rPr>
              <a:t>Static website</a:t>
            </a:r>
          </a:p>
        </p:txBody>
      </p:sp>
      <p:sp>
        <p:nvSpPr>
          <p:cNvPr id="25603" name="Rectangle 3"/>
          <p:cNvSpPr>
            <a:spLocks/>
          </p:cNvSpPr>
          <p:nvPr/>
        </p:nvSpPr>
        <p:spPr bwMode="auto">
          <a:xfrm>
            <a:off x="5655308" y="2474461"/>
            <a:ext cx="14449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>
                <a:ea typeface="Gill Sans" charset="0"/>
                <a:cs typeface="Gill Sans" charset="0"/>
              </a:rPr>
              <a:t>Web frontend </a:t>
            </a:r>
          </a:p>
        </p:txBody>
      </p:sp>
      <p:sp>
        <p:nvSpPr>
          <p:cNvPr id="25604" name="Rectangle 4"/>
          <p:cNvSpPr>
            <a:spLocks/>
          </p:cNvSpPr>
          <p:nvPr/>
        </p:nvSpPr>
        <p:spPr bwMode="auto">
          <a:xfrm>
            <a:off x="5283733" y="1287983"/>
            <a:ext cx="8720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>
                <a:ea typeface="Gill Sans" charset="0"/>
                <a:cs typeface="Gill Sans" charset="0"/>
              </a:rPr>
              <a:t>User DB</a:t>
            </a:r>
          </a:p>
        </p:txBody>
      </p:sp>
      <p:sp>
        <p:nvSpPr>
          <p:cNvPr id="25605" name="Rectangle 5"/>
          <p:cNvSpPr>
            <a:spLocks/>
          </p:cNvSpPr>
          <p:nvPr/>
        </p:nvSpPr>
        <p:spPr bwMode="auto">
          <a:xfrm>
            <a:off x="7381311" y="1707064"/>
            <a:ext cx="6924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 dirty="0">
                <a:ea typeface="Gill Sans" charset="0"/>
                <a:cs typeface="Gill Sans" charset="0"/>
              </a:rPr>
              <a:t>Queue</a:t>
            </a:r>
          </a:p>
        </p:txBody>
      </p:sp>
      <p:sp>
        <p:nvSpPr>
          <p:cNvPr id="25606" name="Rectangle 6"/>
          <p:cNvSpPr>
            <a:spLocks/>
          </p:cNvSpPr>
          <p:nvPr/>
        </p:nvSpPr>
        <p:spPr bwMode="auto">
          <a:xfrm>
            <a:off x="8759157" y="1710154"/>
            <a:ext cx="13080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 dirty="0">
                <a:ea typeface="Gill Sans" charset="0"/>
                <a:cs typeface="Gill Sans" charset="0"/>
              </a:rPr>
              <a:t>Analytics DB</a:t>
            </a:r>
          </a:p>
        </p:txBody>
      </p:sp>
      <p:sp>
        <p:nvSpPr>
          <p:cNvPr id="25607" name="Rectangle 7"/>
          <p:cNvSpPr>
            <a:spLocks/>
          </p:cNvSpPr>
          <p:nvPr/>
        </p:nvSpPr>
        <p:spPr bwMode="auto">
          <a:xfrm>
            <a:off x="1863592" y="2601204"/>
            <a:ext cx="21031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 dirty="0">
                <a:ea typeface="Gill Sans" charset="0"/>
                <a:cs typeface="Gill Sans" charset="0"/>
              </a:rPr>
              <a:t>Background workers</a:t>
            </a:r>
          </a:p>
        </p:txBody>
      </p:sp>
      <p:sp>
        <p:nvSpPr>
          <p:cNvPr id="25608" name="Rectangle 8"/>
          <p:cNvSpPr>
            <a:spLocks/>
          </p:cNvSpPr>
          <p:nvPr/>
        </p:nvSpPr>
        <p:spPr bwMode="auto">
          <a:xfrm>
            <a:off x="8413459" y="3088393"/>
            <a:ext cx="13208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 dirty="0">
                <a:ea typeface="Gill Sans" charset="0"/>
                <a:cs typeface="Gill Sans" charset="0"/>
              </a:rPr>
              <a:t>API endpoint</a:t>
            </a:r>
          </a:p>
        </p:txBody>
      </p:sp>
      <p:sp>
        <p:nvSpPr>
          <p:cNvPr id="25609" name="Rectangle 9"/>
          <p:cNvSpPr>
            <a:spLocks/>
          </p:cNvSpPr>
          <p:nvPr/>
        </p:nvSpPr>
        <p:spPr bwMode="auto">
          <a:xfrm>
            <a:off x="1074097" y="1841288"/>
            <a:ext cx="332105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nginx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 1.5 + </a:t>
            </a:r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modsecurity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 + </a:t>
            </a:r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openssl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 + bootstrap 2</a:t>
            </a:r>
          </a:p>
        </p:txBody>
      </p:sp>
      <p:sp>
        <p:nvSpPr>
          <p:cNvPr id="25610" name="Rectangle 10"/>
          <p:cNvSpPr>
            <a:spLocks/>
          </p:cNvSpPr>
          <p:nvPr/>
        </p:nvSpPr>
        <p:spPr bwMode="auto">
          <a:xfrm>
            <a:off x="4973229" y="1679705"/>
            <a:ext cx="136415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postgresql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 + pgv8 + v8</a:t>
            </a:r>
          </a:p>
        </p:txBody>
      </p:sp>
      <p:sp>
        <p:nvSpPr>
          <p:cNvPr id="25611" name="Rectangle 11"/>
          <p:cNvSpPr>
            <a:spLocks/>
          </p:cNvSpPr>
          <p:nvPr/>
        </p:nvSpPr>
        <p:spPr bwMode="auto">
          <a:xfrm>
            <a:off x="8621110" y="2052554"/>
            <a:ext cx="2003754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hadoop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 + hive + thrift + </a:t>
            </a:r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OpenJDK</a:t>
            </a:r>
            <a:endParaRPr lang="en-US" sz="1050" dirty="0">
              <a:solidFill>
                <a:srgbClr val="282828"/>
              </a:solidFill>
              <a:ea typeface="Gill Sans" charset="0"/>
              <a:cs typeface="Gill Sans" charset="0"/>
            </a:endParaRPr>
          </a:p>
        </p:txBody>
      </p:sp>
      <p:sp>
        <p:nvSpPr>
          <p:cNvPr id="25612" name="Rectangle 12"/>
          <p:cNvSpPr>
            <a:spLocks/>
          </p:cNvSpPr>
          <p:nvPr/>
        </p:nvSpPr>
        <p:spPr bwMode="auto">
          <a:xfrm>
            <a:off x="4716463" y="2820194"/>
            <a:ext cx="33210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Ruby + Rails + sass + Unicorn</a:t>
            </a:r>
          </a:p>
        </p:txBody>
      </p:sp>
      <p:sp>
        <p:nvSpPr>
          <p:cNvPr id="25613" name="Rectangle 13"/>
          <p:cNvSpPr>
            <a:spLocks/>
          </p:cNvSpPr>
          <p:nvPr/>
        </p:nvSpPr>
        <p:spPr bwMode="auto">
          <a:xfrm>
            <a:off x="6067035" y="2056990"/>
            <a:ext cx="33210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Redis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 + </a:t>
            </a:r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redis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-sentinel</a:t>
            </a: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857366" y="2898898"/>
            <a:ext cx="426085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Python 3.0 + celery + </a:t>
            </a:r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pyredis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 + </a:t>
            </a:r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libcurl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 + </a:t>
            </a:r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ffmpeg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 + </a:t>
            </a:r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libopencv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 + </a:t>
            </a:r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nodejs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 + </a:t>
            </a:r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phantomjs</a:t>
            </a:r>
            <a:endParaRPr lang="en-US" sz="1050" dirty="0">
              <a:solidFill>
                <a:srgbClr val="282828"/>
              </a:solidFill>
              <a:ea typeface="Gill Sans" charset="0"/>
              <a:cs typeface="Gill Sans" charset="0"/>
            </a:endParaRP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7175283" y="3315065"/>
            <a:ext cx="426085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Python 2.7 + Flask + </a:t>
            </a:r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pyredis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 + celery + </a:t>
            </a:r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psycopg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 + </a:t>
            </a:r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postgresql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-client</a:t>
            </a: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2283710" y="4547679"/>
            <a:ext cx="15725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Development VM</a:t>
            </a:r>
          </a:p>
        </p:txBody>
      </p:sp>
      <p:sp>
        <p:nvSpPr>
          <p:cNvPr id="25617" name="Rectangle 17"/>
          <p:cNvSpPr>
            <a:spLocks/>
          </p:cNvSpPr>
          <p:nvPr/>
        </p:nvSpPr>
        <p:spPr bwMode="auto">
          <a:xfrm>
            <a:off x="3736547" y="5146791"/>
            <a:ext cx="91358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QA server</a:t>
            </a:r>
          </a:p>
        </p:txBody>
      </p:sp>
      <p:sp>
        <p:nvSpPr>
          <p:cNvPr id="25618" name="Rectangle 18"/>
          <p:cNvSpPr>
            <a:spLocks/>
          </p:cNvSpPr>
          <p:nvPr/>
        </p:nvSpPr>
        <p:spPr bwMode="auto">
          <a:xfrm>
            <a:off x="5554495" y="4670789"/>
            <a:ext cx="11477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Public Cloud</a:t>
            </a:r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5578692" y="5503056"/>
            <a:ext cx="15965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Disaster recovery</a:t>
            </a:r>
          </a:p>
        </p:txBody>
      </p:sp>
      <p:sp>
        <p:nvSpPr>
          <p:cNvPr id="25621" name="Rectangle 21"/>
          <p:cNvSpPr>
            <a:spLocks/>
          </p:cNvSpPr>
          <p:nvPr/>
        </p:nvSpPr>
        <p:spPr bwMode="auto">
          <a:xfrm>
            <a:off x="8082749" y="5896556"/>
            <a:ext cx="178164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Contributor’s laptop</a:t>
            </a:r>
          </a:p>
        </p:txBody>
      </p:sp>
      <p:sp>
        <p:nvSpPr>
          <p:cNvPr id="23" name="Rectangle 20"/>
          <p:cNvSpPr>
            <a:spLocks/>
          </p:cNvSpPr>
          <p:nvPr/>
        </p:nvSpPr>
        <p:spPr bwMode="auto">
          <a:xfrm>
            <a:off x="5612803" y="6207433"/>
            <a:ext cx="17440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Production Servers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828526" y="178125"/>
            <a:ext cx="10515600" cy="66760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The Challenge</a:t>
            </a:r>
            <a:endParaRPr lang="en-US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-609096" y="2263663"/>
            <a:ext cx="21862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Multiplicity of Stacks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16200000">
            <a:off x="-409799" y="4791374"/>
            <a:ext cx="1781178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Multiplicity of hardware environments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Rectangle 20"/>
          <p:cNvSpPr>
            <a:spLocks/>
          </p:cNvSpPr>
          <p:nvPr/>
        </p:nvSpPr>
        <p:spPr bwMode="auto">
          <a:xfrm>
            <a:off x="8401043" y="4387889"/>
            <a:ext cx="16863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 smtClean="0">
                <a:ea typeface="Gill Sans" charset="0"/>
                <a:cs typeface="Gill Sans" charset="0"/>
              </a:rPr>
              <a:t>Production Cluster</a:t>
            </a:r>
            <a:endParaRPr lang="en-US" sz="1600" dirty="0">
              <a:ea typeface="Gill Sans" charset="0"/>
              <a:cs typeface="Gill Sans" charset="0"/>
            </a:endParaRPr>
          </a:p>
        </p:txBody>
      </p:sp>
      <p:pic>
        <p:nvPicPr>
          <p:cNvPr id="35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25" y="4950117"/>
            <a:ext cx="1077473" cy="692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19"/>
          <p:cNvSpPr>
            <a:spLocks/>
          </p:cNvSpPr>
          <p:nvPr/>
        </p:nvSpPr>
        <p:spPr bwMode="auto">
          <a:xfrm>
            <a:off x="1754371" y="5892147"/>
            <a:ext cx="205344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 smtClean="0">
                <a:ea typeface="Gill Sans" charset="0"/>
                <a:cs typeface="Gill Sans" charset="0"/>
              </a:rPr>
              <a:t>Customer Data Center</a:t>
            </a:r>
            <a:endParaRPr lang="en-US" sz="1600" dirty="0">
              <a:ea typeface="Gill Sans" charset="0"/>
              <a:cs typeface="Gill Sans" charset="0"/>
            </a:endParaRPr>
          </a:p>
        </p:txBody>
      </p:sp>
      <p:pic>
        <p:nvPicPr>
          <p:cNvPr id="38" name="Picture 1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106" y="4520916"/>
            <a:ext cx="677831" cy="40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1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763" y="5882381"/>
            <a:ext cx="409763" cy="325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595" y="5872360"/>
            <a:ext cx="832434" cy="639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91960" y="4774008"/>
            <a:ext cx="542373" cy="745566"/>
          </a:xfrm>
          <a:prstGeom prst="rect">
            <a:avLst/>
          </a:prstGeom>
        </p:spPr>
      </p:pic>
      <p:pic>
        <p:nvPicPr>
          <p:cNvPr id="49" name="Picture 2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98" y="4621542"/>
            <a:ext cx="1392812" cy="83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Freeform 61"/>
          <p:cNvSpPr/>
          <p:nvPr/>
        </p:nvSpPr>
        <p:spPr>
          <a:xfrm>
            <a:off x="7978546" y="2984224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63" name="Freeform 62"/>
          <p:cNvSpPr/>
          <p:nvPr/>
        </p:nvSpPr>
        <p:spPr>
          <a:xfrm>
            <a:off x="6763221" y="1760210"/>
            <a:ext cx="177537" cy="95450"/>
          </a:xfrm>
          <a:custGeom>
            <a:avLst/>
            <a:gdLst>
              <a:gd name="connsiteX0" fmla="*/ 0 w 811164"/>
              <a:gd name="connsiteY0" fmla="*/ 0 h 436109"/>
              <a:gd name="connsiteX1" fmla="*/ 811164 w 811164"/>
              <a:gd name="connsiteY1" fmla="*/ 0 h 436109"/>
              <a:gd name="connsiteX2" fmla="*/ 811164 w 811164"/>
              <a:gd name="connsiteY2" fmla="*/ 436109 h 436109"/>
              <a:gd name="connsiteX3" fmla="*/ 0 w 811164"/>
              <a:gd name="connsiteY3" fmla="*/ 436109 h 436109"/>
              <a:gd name="connsiteX4" fmla="*/ 0 w 811164"/>
              <a:gd name="connsiteY4" fmla="*/ 0 h 43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164" h="436109">
                <a:moveTo>
                  <a:pt x="0" y="0"/>
                </a:moveTo>
                <a:lnTo>
                  <a:pt x="811164" y="0"/>
                </a:lnTo>
                <a:lnTo>
                  <a:pt x="811164" y="436109"/>
                </a:lnTo>
                <a:lnTo>
                  <a:pt x="0" y="4361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 dirty="0"/>
          </a:p>
        </p:txBody>
      </p:sp>
      <p:sp>
        <p:nvSpPr>
          <p:cNvPr id="64" name="Freeform 63"/>
          <p:cNvSpPr/>
          <p:nvPr/>
        </p:nvSpPr>
        <p:spPr>
          <a:xfrm>
            <a:off x="7829071" y="298422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65" name="Freeform 64"/>
          <p:cNvSpPr/>
          <p:nvPr/>
        </p:nvSpPr>
        <p:spPr>
          <a:xfrm>
            <a:off x="7903522" y="311925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66" name="Freeform 65"/>
          <p:cNvSpPr/>
          <p:nvPr/>
        </p:nvSpPr>
        <p:spPr>
          <a:xfrm>
            <a:off x="6368058" y="1895240"/>
            <a:ext cx="171810" cy="95450"/>
          </a:xfrm>
          <a:custGeom>
            <a:avLst/>
            <a:gdLst>
              <a:gd name="connsiteX0" fmla="*/ 0 w 784997"/>
              <a:gd name="connsiteY0" fmla="*/ 0 h 436109"/>
              <a:gd name="connsiteX1" fmla="*/ 784997 w 784997"/>
              <a:gd name="connsiteY1" fmla="*/ 0 h 436109"/>
              <a:gd name="connsiteX2" fmla="*/ 784997 w 784997"/>
              <a:gd name="connsiteY2" fmla="*/ 436109 h 436109"/>
              <a:gd name="connsiteX3" fmla="*/ 0 w 784997"/>
              <a:gd name="connsiteY3" fmla="*/ 436109 h 436109"/>
              <a:gd name="connsiteX4" fmla="*/ 0 w 784997"/>
              <a:gd name="connsiteY4" fmla="*/ 0 h 43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997" h="436109">
                <a:moveTo>
                  <a:pt x="0" y="0"/>
                </a:moveTo>
                <a:lnTo>
                  <a:pt x="784997" y="0"/>
                </a:lnTo>
                <a:lnTo>
                  <a:pt x="784997" y="436109"/>
                </a:lnTo>
                <a:lnTo>
                  <a:pt x="0" y="4361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 dirty="0"/>
          </a:p>
        </p:txBody>
      </p:sp>
      <p:sp>
        <p:nvSpPr>
          <p:cNvPr id="67" name="Freeform 66"/>
          <p:cNvSpPr/>
          <p:nvPr/>
        </p:nvSpPr>
        <p:spPr>
          <a:xfrm>
            <a:off x="8052997" y="311925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68" name="Freeform 67"/>
          <p:cNvSpPr/>
          <p:nvPr/>
        </p:nvSpPr>
        <p:spPr>
          <a:xfrm>
            <a:off x="7978546" y="3254284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69" name="Freeform 68"/>
          <p:cNvSpPr/>
          <p:nvPr/>
        </p:nvSpPr>
        <p:spPr>
          <a:xfrm>
            <a:off x="6763221" y="2030269"/>
            <a:ext cx="177537" cy="95450"/>
          </a:xfrm>
          <a:custGeom>
            <a:avLst/>
            <a:gdLst>
              <a:gd name="connsiteX0" fmla="*/ 0 w 811164"/>
              <a:gd name="connsiteY0" fmla="*/ 0 h 436109"/>
              <a:gd name="connsiteX1" fmla="*/ 811164 w 811164"/>
              <a:gd name="connsiteY1" fmla="*/ 0 h 436109"/>
              <a:gd name="connsiteX2" fmla="*/ 811164 w 811164"/>
              <a:gd name="connsiteY2" fmla="*/ 436109 h 436109"/>
              <a:gd name="connsiteX3" fmla="*/ 0 w 811164"/>
              <a:gd name="connsiteY3" fmla="*/ 436109 h 436109"/>
              <a:gd name="connsiteX4" fmla="*/ 0 w 811164"/>
              <a:gd name="connsiteY4" fmla="*/ 0 h 43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164" h="436109">
                <a:moveTo>
                  <a:pt x="0" y="0"/>
                </a:moveTo>
                <a:lnTo>
                  <a:pt x="811164" y="0"/>
                </a:lnTo>
                <a:lnTo>
                  <a:pt x="811164" y="436109"/>
                </a:lnTo>
                <a:lnTo>
                  <a:pt x="0" y="4361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/>
          </a:p>
        </p:txBody>
      </p:sp>
      <p:sp>
        <p:nvSpPr>
          <p:cNvPr id="70" name="Freeform 69"/>
          <p:cNvSpPr/>
          <p:nvPr/>
        </p:nvSpPr>
        <p:spPr>
          <a:xfrm>
            <a:off x="7829071" y="325428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71" name="Freeform 70"/>
          <p:cNvSpPr/>
          <p:nvPr/>
        </p:nvSpPr>
        <p:spPr>
          <a:xfrm>
            <a:off x="1574925" y="165576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72" name="Freeform 71"/>
          <p:cNvSpPr/>
          <p:nvPr/>
        </p:nvSpPr>
        <p:spPr>
          <a:xfrm>
            <a:off x="1649949" y="1790797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73" name="Freeform 72"/>
          <p:cNvSpPr/>
          <p:nvPr/>
        </p:nvSpPr>
        <p:spPr>
          <a:xfrm>
            <a:off x="1500474" y="179079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74" name="Freeform 73"/>
          <p:cNvSpPr/>
          <p:nvPr/>
        </p:nvSpPr>
        <p:spPr>
          <a:xfrm>
            <a:off x="4996280" y="1258094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75" name="Freeform 74"/>
          <p:cNvSpPr/>
          <p:nvPr/>
        </p:nvSpPr>
        <p:spPr>
          <a:xfrm>
            <a:off x="4846805" y="125809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76" name="Freeform 75"/>
          <p:cNvSpPr/>
          <p:nvPr/>
        </p:nvSpPr>
        <p:spPr>
          <a:xfrm>
            <a:off x="4921256" y="139312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89" name="Freeform 88"/>
          <p:cNvSpPr/>
          <p:nvPr/>
        </p:nvSpPr>
        <p:spPr>
          <a:xfrm>
            <a:off x="8451825" y="1577347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90" name="Freeform 89"/>
          <p:cNvSpPr/>
          <p:nvPr/>
        </p:nvSpPr>
        <p:spPr>
          <a:xfrm>
            <a:off x="8374720" y="144189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91" name="Freeform 90"/>
          <p:cNvSpPr/>
          <p:nvPr/>
        </p:nvSpPr>
        <p:spPr>
          <a:xfrm>
            <a:off x="8300269" y="1576924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95" name="Freeform 94"/>
          <p:cNvSpPr/>
          <p:nvPr/>
        </p:nvSpPr>
        <p:spPr>
          <a:xfrm>
            <a:off x="1572127" y="2483780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96" name="Freeform 95"/>
          <p:cNvSpPr/>
          <p:nvPr/>
        </p:nvSpPr>
        <p:spPr>
          <a:xfrm>
            <a:off x="1497103" y="2618810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97" name="Freeform 96"/>
          <p:cNvSpPr/>
          <p:nvPr/>
        </p:nvSpPr>
        <p:spPr>
          <a:xfrm>
            <a:off x="1646578" y="2618810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98" name="Freeform 97"/>
          <p:cNvSpPr/>
          <p:nvPr/>
        </p:nvSpPr>
        <p:spPr>
          <a:xfrm>
            <a:off x="1572127" y="2753840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99" name="Freeform 98"/>
          <p:cNvSpPr/>
          <p:nvPr/>
        </p:nvSpPr>
        <p:spPr>
          <a:xfrm>
            <a:off x="7152400" y="1657056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0" name="Freeform 99"/>
          <p:cNvSpPr/>
          <p:nvPr/>
        </p:nvSpPr>
        <p:spPr>
          <a:xfrm>
            <a:off x="7002925" y="1657056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01" name="Freeform 100"/>
          <p:cNvSpPr/>
          <p:nvPr/>
        </p:nvSpPr>
        <p:spPr>
          <a:xfrm>
            <a:off x="7077376" y="1792086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2" name="Freeform 101"/>
          <p:cNvSpPr/>
          <p:nvPr/>
        </p:nvSpPr>
        <p:spPr>
          <a:xfrm>
            <a:off x="7152400" y="1927116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3" name="Freeform 102"/>
          <p:cNvSpPr/>
          <p:nvPr/>
        </p:nvSpPr>
        <p:spPr>
          <a:xfrm>
            <a:off x="7002925" y="1927116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04" name="Freeform 103"/>
          <p:cNvSpPr/>
          <p:nvPr/>
        </p:nvSpPr>
        <p:spPr>
          <a:xfrm>
            <a:off x="5174174" y="2453436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5" name="Freeform 104"/>
          <p:cNvSpPr/>
          <p:nvPr/>
        </p:nvSpPr>
        <p:spPr>
          <a:xfrm>
            <a:off x="5323649" y="2453436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06" name="Freeform 105"/>
          <p:cNvSpPr/>
          <p:nvPr/>
        </p:nvSpPr>
        <p:spPr>
          <a:xfrm>
            <a:off x="5249198" y="2588466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7" name="Freeform 106"/>
          <p:cNvSpPr/>
          <p:nvPr/>
        </p:nvSpPr>
        <p:spPr>
          <a:xfrm>
            <a:off x="5099723" y="2588466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08" name="TextBox 107"/>
          <p:cNvSpPr txBox="1"/>
          <p:nvPr/>
        </p:nvSpPr>
        <p:spPr>
          <a:xfrm rot="5400000">
            <a:off x="10428010" y="1847253"/>
            <a:ext cx="2186264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Do services and apps interact appropriately?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 rot="5400000">
            <a:off x="10428010" y="5019356"/>
            <a:ext cx="2186264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Can I migrate smoothly and quickly?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134683" y="3360056"/>
            <a:ext cx="1511642" cy="1511642"/>
            <a:chOff x="5104426" y="2860581"/>
            <a:chExt cx="1511642" cy="1511642"/>
          </a:xfrm>
        </p:grpSpPr>
        <p:cxnSp>
          <p:nvCxnSpPr>
            <p:cNvPr id="17" name="Straight Arrow Connector 16"/>
            <p:cNvCxnSpPr/>
            <p:nvPr/>
          </p:nvCxnSpPr>
          <p:spPr>
            <a:xfrm rot="2700000">
              <a:off x="5104426" y="3615142"/>
              <a:ext cx="1511642" cy="2519"/>
            </a:xfrm>
            <a:prstGeom prst="straightConnector1">
              <a:avLst/>
            </a:prstGeom>
            <a:ln w="698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rot="-2700000">
              <a:off x="5104426" y="3615142"/>
              <a:ext cx="1511642" cy="2519"/>
            </a:xfrm>
            <a:prstGeom prst="straightConnector1">
              <a:avLst/>
            </a:prstGeom>
            <a:ln w="698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851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177314"/>
            <a:ext cx="10515600" cy="66760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Results in N X N compatibility nightmare</a:t>
            </a:r>
            <a:endParaRPr lang="en-US" dirty="0">
              <a:latin typeface="+mn-lt"/>
            </a:endParaRPr>
          </a:p>
        </p:txBody>
      </p:sp>
      <p:graphicFrame>
        <p:nvGraphicFramePr>
          <p:cNvPr id="4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336516"/>
              </p:ext>
            </p:extLst>
          </p:nvPr>
        </p:nvGraphicFramePr>
        <p:xfrm>
          <a:off x="1771646" y="1247775"/>
          <a:ext cx="7791462" cy="4586778"/>
        </p:xfrm>
        <a:graphic>
          <a:graphicData uri="http://schemas.openxmlformats.org/drawingml/2006/table">
            <a:tbl>
              <a:tblPr/>
              <a:tblGrid>
                <a:gridCol w="1731436"/>
                <a:gridCol w="865718"/>
                <a:gridCol w="865718"/>
                <a:gridCol w="865718"/>
                <a:gridCol w="865718"/>
                <a:gridCol w="865718"/>
                <a:gridCol w="865718"/>
                <a:gridCol w="865718"/>
              </a:tblGrid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Static website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Web frontend 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Background workers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User DB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Analytics DB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Queue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Development VM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QA Server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Single Prod Server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Onsite Cluster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Public Cloud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Contributor’s laptop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Customer Servers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Freeform 4"/>
          <p:cNvSpPr/>
          <p:nvPr/>
        </p:nvSpPr>
        <p:spPr>
          <a:xfrm>
            <a:off x="1454748" y="1398996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6" name="Freeform 5"/>
          <p:cNvSpPr/>
          <p:nvPr/>
        </p:nvSpPr>
        <p:spPr>
          <a:xfrm>
            <a:off x="1529772" y="1534026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7" name="Freeform 6"/>
          <p:cNvSpPr/>
          <p:nvPr/>
        </p:nvSpPr>
        <p:spPr>
          <a:xfrm>
            <a:off x="1380297" y="1534026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8" name="Freeform 7"/>
          <p:cNvSpPr/>
          <p:nvPr/>
        </p:nvSpPr>
        <p:spPr>
          <a:xfrm>
            <a:off x="1396390" y="211884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9" name="Freeform 8"/>
          <p:cNvSpPr/>
          <p:nvPr/>
        </p:nvSpPr>
        <p:spPr>
          <a:xfrm>
            <a:off x="1545865" y="211884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0" name="Freeform 9"/>
          <p:cNvSpPr/>
          <p:nvPr/>
        </p:nvSpPr>
        <p:spPr>
          <a:xfrm>
            <a:off x="1471414" y="2253871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1321939" y="225387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2" name="Freeform 11"/>
          <p:cNvSpPr/>
          <p:nvPr/>
        </p:nvSpPr>
        <p:spPr>
          <a:xfrm>
            <a:off x="1403312" y="2664755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3" name="Freeform 12"/>
          <p:cNvSpPr/>
          <p:nvPr/>
        </p:nvSpPr>
        <p:spPr>
          <a:xfrm>
            <a:off x="1328288" y="2799785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4" name="Freeform 13"/>
          <p:cNvSpPr/>
          <p:nvPr/>
        </p:nvSpPr>
        <p:spPr>
          <a:xfrm>
            <a:off x="1477763" y="2799785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5" name="Freeform 14"/>
          <p:cNvSpPr/>
          <p:nvPr/>
        </p:nvSpPr>
        <p:spPr>
          <a:xfrm>
            <a:off x="1403312" y="2934815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6" name="Freeform 15"/>
          <p:cNvSpPr/>
          <p:nvPr/>
        </p:nvSpPr>
        <p:spPr>
          <a:xfrm>
            <a:off x="1500592" y="4629747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7" name="Freeform 16"/>
          <p:cNvSpPr/>
          <p:nvPr/>
        </p:nvSpPr>
        <p:spPr>
          <a:xfrm>
            <a:off x="1351117" y="462974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8" name="Freeform 17"/>
          <p:cNvSpPr/>
          <p:nvPr/>
        </p:nvSpPr>
        <p:spPr>
          <a:xfrm>
            <a:off x="1425568" y="476477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9" name="Freeform 18"/>
          <p:cNvSpPr/>
          <p:nvPr/>
        </p:nvSpPr>
        <p:spPr>
          <a:xfrm>
            <a:off x="1500592" y="4899807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20" name="Freeform 19"/>
          <p:cNvSpPr/>
          <p:nvPr/>
        </p:nvSpPr>
        <p:spPr>
          <a:xfrm>
            <a:off x="1351117" y="489980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21" name="Freeform 20"/>
          <p:cNvSpPr/>
          <p:nvPr/>
        </p:nvSpPr>
        <p:spPr>
          <a:xfrm>
            <a:off x="1393588" y="3968271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22" name="Freeform 21"/>
          <p:cNvSpPr/>
          <p:nvPr/>
        </p:nvSpPr>
        <p:spPr>
          <a:xfrm>
            <a:off x="1468039" y="410330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23" name="Freeform 22"/>
          <p:cNvSpPr/>
          <p:nvPr/>
        </p:nvSpPr>
        <p:spPr>
          <a:xfrm>
            <a:off x="1393588" y="4238331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24" name="Freeform 23"/>
          <p:cNvSpPr/>
          <p:nvPr/>
        </p:nvSpPr>
        <p:spPr>
          <a:xfrm>
            <a:off x="1490869" y="3394331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25" name="Freeform 24"/>
          <p:cNvSpPr/>
          <p:nvPr/>
        </p:nvSpPr>
        <p:spPr>
          <a:xfrm>
            <a:off x="1341394" y="339433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26" name="Freeform 25"/>
          <p:cNvSpPr/>
          <p:nvPr/>
        </p:nvSpPr>
        <p:spPr>
          <a:xfrm>
            <a:off x="1415845" y="352936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pic>
        <p:nvPicPr>
          <p:cNvPr id="27" name="Picture 1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889" y="5981889"/>
            <a:ext cx="677831" cy="40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756" y="5883348"/>
            <a:ext cx="697515" cy="448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64908" y="5892873"/>
            <a:ext cx="479135" cy="64967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49808" y="5921448"/>
            <a:ext cx="596983" cy="820634"/>
          </a:xfrm>
          <a:prstGeom prst="rect">
            <a:avLst/>
          </a:prstGeom>
        </p:spPr>
      </p:pic>
      <p:pic>
        <p:nvPicPr>
          <p:cNvPr id="31" name="Picture 2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653" y="6061100"/>
            <a:ext cx="841760" cy="50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33506" y="6108725"/>
            <a:ext cx="559882" cy="44583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5826" y="5966590"/>
            <a:ext cx="479135" cy="64967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39315" y="5966590"/>
            <a:ext cx="479135" cy="64967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65393" y="5971470"/>
            <a:ext cx="479135" cy="649674"/>
          </a:xfrm>
          <a:prstGeom prst="rect">
            <a:avLst/>
          </a:prstGeom>
        </p:spPr>
      </p:pic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3519484" y="1243541"/>
          <a:ext cx="6034091" cy="3931524"/>
        </p:xfrm>
        <a:graphic>
          <a:graphicData uri="http://schemas.openxmlformats.org/drawingml/2006/table">
            <a:tbl>
              <a:tblPr/>
              <a:tblGrid>
                <a:gridCol w="862013"/>
                <a:gridCol w="862013"/>
                <a:gridCol w="862013"/>
                <a:gridCol w="862013"/>
                <a:gridCol w="862013"/>
                <a:gridCol w="862013"/>
                <a:gridCol w="862013"/>
              </a:tblGrid>
              <a:tr h="655254"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3152775"/>
            <a:ext cx="12192000" cy="188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28650" y="3562350"/>
            <a:ext cx="7334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A real life analogy…</a:t>
            </a:r>
            <a:endParaRPr lang="en-US" sz="6000" dirty="0"/>
          </a:p>
        </p:txBody>
      </p:sp>
      <p:sp>
        <p:nvSpPr>
          <p:cNvPr id="39" name="Rectangle 38"/>
          <p:cNvSpPr/>
          <p:nvPr/>
        </p:nvSpPr>
        <p:spPr>
          <a:xfrm>
            <a:off x="0" y="0"/>
            <a:ext cx="12192000" cy="1724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865" y="1479435"/>
            <a:ext cx="791269" cy="78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5" y="1859522"/>
            <a:ext cx="1444767" cy="1194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065" y="1129932"/>
            <a:ext cx="1317359" cy="1467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196" y="1081320"/>
            <a:ext cx="1633744" cy="1086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2282486"/>
            <a:ext cx="1584975" cy="101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109" y="1237584"/>
            <a:ext cx="1316749" cy="1010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724436" y="3593148"/>
            <a:ext cx="9995373" cy="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900"/>
          </a:p>
        </p:txBody>
      </p:sp>
      <p:pic>
        <p:nvPicPr>
          <p:cNvPr id="29704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215" y="5544143"/>
            <a:ext cx="838818" cy="834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890" y="4158118"/>
            <a:ext cx="1346010" cy="85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6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873" y="5035493"/>
            <a:ext cx="1234452" cy="1299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7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4298962"/>
            <a:ext cx="1346010" cy="73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8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416" y="4048600"/>
            <a:ext cx="832113" cy="95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9" name="Picture 1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836" y="4453929"/>
            <a:ext cx="1263104" cy="101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0" name="Picture 1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350" y="5611694"/>
            <a:ext cx="1648375" cy="961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095332" y="2152487"/>
            <a:ext cx="1276514" cy="1276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rot="16200000">
            <a:off x="-466221" y="2149363"/>
            <a:ext cx="21862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Multiplicity of Goods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-459942" y="4546463"/>
            <a:ext cx="2186264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Multipilicity</a:t>
            </a:r>
            <a:r>
              <a:rPr lang="en-US" b="1" dirty="0" smtClean="0">
                <a:solidFill>
                  <a:schemeClr val="bg1"/>
                </a:solidFill>
              </a:rPr>
              <a:t> of methods for transporting/storing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5400000">
            <a:off x="10199410" y="1680180"/>
            <a:ext cx="2186264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Do I worry about how goods interact (e.g. coffee beans next to spices)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rot="5400000">
            <a:off x="10143264" y="4700125"/>
            <a:ext cx="2353420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Can I transport quickly and smoothly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(e.g. from boat to train to truck)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843488" y="2856378"/>
            <a:ext cx="1511642" cy="1511642"/>
            <a:chOff x="5104426" y="2860581"/>
            <a:chExt cx="1511642" cy="1511642"/>
          </a:xfrm>
        </p:grpSpPr>
        <p:cxnSp>
          <p:nvCxnSpPr>
            <p:cNvPr id="24" name="Straight Arrow Connector 23"/>
            <p:cNvCxnSpPr/>
            <p:nvPr/>
          </p:nvCxnSpPr>
          <p:spPr>
            <a:xfrm rot="2700000">
              <a:off x="5104426" y="3615142"/>
              <a:ext cx="1511642" cy="2519"/>
            </a:xfrm>
            <a:prstGeom prst="straightConnector1">
              <a:avLst/>
            </a:prstGeom>
            <a:ln w="698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-2700000">
              <a:off x="5104426" y="3615142"/>
              <a:ext cx="1511642" cy="2519"/>
            </a:xfrm>
            <a:prstGeom prst="straightConnector1">
              <a:avLst/>
            </a:prstGeom>
            <a:ln w="698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28526" y="178125"/>
            <a:ext cx="10515600" cy="66760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Cargo Transport Pre-1960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516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1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160928"/>
              </p:ext>
            </p:extLst>
          </p:nvPr>
        </p:nvGraphicFramePr>
        <p:xfrm>
          <a:off x="1119742" y="1500751"/>
          <a:ext cx="8881512" cy="4911669"/>
        </p:xfrm>
        <a:graphic>
          <a:graphicData uri="http://schemas.openxmlformats.org/drawingml/2006/table">
            <a:tbl>
              <a:tblPr/>
              <a:tblGrid>
                <a:gridCol w="1110189"/>
                <a:gridCol w="1110189"/>
                <a:gridCol w="1110189"/>
                <a:gridCol w="1110189"/>
                <a:gridCol w="1110189"/>
                <a:gridCol w="1110189"/>
                <a:gridCol w="1110189"/>
                <a:gridCol w="1110189"/>
              </a:tblGrid>
              <a:tr h="701667"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667"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667"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667"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667"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667"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667"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0905" name="Picture 18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176" y="2274484"/>
            <a:ext cx="557449" cy="550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06" name="Picture 18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719" y="3655054"/>
            <a:ext cx="762887" cy="63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07" name="Picture 18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176" y="4285496"/>
            <a:ext cx="543077" cy="605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08" name="Picture 18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083" y="1524120"/>
            <a:ext cx="916523" cy="60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09" name="Picture 18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272" y="3029841"/>
            <a:ext cx="861780" cy="550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11" name="Picture 19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951" y="5834507"/>
            <a:ext cx="642215" cy="63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12" name="Picture 19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276" y="5850930"/>
            <a:ext cx="789376" cy="503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13" name="Picture 19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371" y="5802761"/>
            <a:ext cx="655165" cy="68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14" name="Picture 19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981" y="5944584"/>
            <a:ext cx="765830" cy="419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15" name="Picture 19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038" y="5799627"/>
            <a:ext cx="583938" cy="669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16" name="Picture 19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771" y="5825527"/>
            <a:ext cx="768185" cy="61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17" name="Picture 19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438" y="5850930"/>
            <a:ext cx="817041" cy="476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53422" y="5040232"/>
            <a:ext cx="645018" cy="645018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28526" y="178125"/>
            <a:ext cx="10515600" cy="667609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+mn-lt"/>
              </a:rPr>
              <a:t>NxN</a:t>
            </a:r>
            <a:r>
              <a:rPr lang="en-US" dirty="0" smtClean="0">
                <a:latin typeface="+mn-lt"/>
              </a:rPr>
              <a:t> Matrix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722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23332" y="1706391"/>
            <a:ext cx="7096836" cy="600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Contents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The challenge</a:t>
            </a:r>
          </a:p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The solution</a:t>
            </a:r>
          </a:p>
          <a:p>
            <a:r>
              <a:rPr lang="en-US" dirty="0" smtClean="0">
                <a:latin typeface="+mn-lt"/>
              </a:rPr>
              <a:t>Why </a:t>
            </a:r>
            <a:r>
              <a:rPr lang="en-US" dirty="0" err="1" smtClean="0">
                <a:latin typeface="+mn-lt"/>
              </a:rPr>
              <a:t>Docker</a:t>
            </a:r>
            <a:r>
              <a:rPr lang="en-US" dirty="0" smtClean="0">
                <a:latin typeface="+mn-lt"/>
              </a:rPr>
              <a:t> and Containers Matter?</a:t>
            </a:r>
          </a:p>
          <a:p>
            <a:r>
              <a:rPr lang="en-US" dirty="0" smtClean="0">
                <a:latin typeface="+mn-lt"/>
              </a:rPr>
              <a:t>How They Work?</a:t>
            </a:r>
          </a:p>
          <a:p>
            <a:r>
              <a:rPr lang="en-US" dirty="0" smtClean="0">
                <a:latin typeface="+mn-lt"/>
              </a:rPr>
              <a:t>Alternative/Complementary Approaches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320119"/>
            <a:ext cx="6122158" cy="477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249" y="1768475"/>
            <a:ext cx="783502" cy="446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942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docker">
      <a:dk1>
        <a:srgbClr val="394D54"/>
      </a:dk1>
      <a:lt1>
        <a:sysClr val="window" lastClr="FFFFFF"/>
      </a:lt1>
      <a:dk2>
        <a:srgbClr val="253232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8BB8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ockertemplate" id="{52CBCFE6-6C56-4C38-A8F5-9DD306B3A994}" vid="{64E31022-91EF-4A89-A27C-6D958FAB267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20772</TotalTime>
  <Words>1460</Words>
  <Application>Microsoft Office PowerPoint</Application>
  <PresentationFormat>Widescreen</PresentationFormat>
  <Paragraphs>599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Cabin</vt:lpstr>
      <vt:lpstr>Calibri</vt:lpstr>
      <vt:lpstr>Gill Sans</vt:lpstr>
      <vt:lpstr>ヒラギノ角ゴ ProN W3</vt:lpstr>
      <vt:lpstr>Office Theme</vt:lpstr>
      <vt:lpstr>    Docker, Containers, and the Future of Application Delivery</vt:lpstr>
      <vt:lpstr>What is Docker</vt:lpstr>
      <vt:lpstr>Contents</vt:lpstr>
      <vt:lpstr>The Challenge</vt:lpstr>
      <vt:lpstr>Results in N X N compatibility nightmare</vt:lpstr>
      <vt:lpstr>PowerPoint Presentation</vt:lpstr>
      <vt:lpstr>Cargo Transport Pre-1960</vt:lpstr>
      <vt:lpstr>NxN Matrix</vt:lpstr>
      <vt:lpstr>Contents</vt:lpstr>
      <vt:lpstr>Solution: Intermodal Shipping Container</vt:lpstr>
      <vt:lpstr>This eliminated the NXN problem…</vt:lpstr>
      <vt:lpstr>Docker is a shipping container system for code </vt:lpstr>
      <vt:lpstr>Docker solves the NXN problem </vt:lpstr>
      <vt:lpstr>Contents</vt:lpstr>
      <vt:lpstr>Why containers matter</vt:lpstr>
      <vt:lpstr>Contents</vt:lpstr>
      <vt:lpstr>Docker Architecture</vt:lpstr>
      <vt:lpstr>Docker sub-system</vt:lpstr>
      <vt:lpstr>Sample dockerfile – openjdk 7</vt:lpstr>
      <vt:lpstr>Layer based Image creation - UFS (union file system)</vt:lpstr>
      <vt:lpstr>Container life cycle</vt:lpstr>
      <vt:lpstr>Multi service/container application</vt:lpstr>
      <vt:lpstr>Docker Compose</vt:lpstr>
      <vt:lpstr>Why are Docker containers lightweight?</vt:lpstr>
      <vt:lpstr>Containers vs VMs</vt:lpstr>
      <vt:lpstr>Change Management</vt:lpstr>
      <vt:lpstr>Underlying Technology</vt:lpstr>
      <vt:lpstr>Why Developers Care</vt:lpstr>
      <vt:lpstr>Why Devops Cares?</vt:lpstr>
      <vt:lpstr>CI with Docker</vt:lpstr>
      <vt:lpstr>CI with Docker…continue</vt:lpstr>
      <vt:lpstr>www.docker.com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Golub</dc:creator>
  <cp:lastModifiedBy>Kushwah, Gaurav</cp:lastModifiedBy>
  <cp:revision>140</cp:revision>
  <dcterms:created xsi:type="dcterms:W3CDTF">2013-06-18T20:54:41Z</dcterms:created>
  <dcterms:modified xsi:type="dcterms:W3CDTF">2016-12-08T08:47:49Z</dcterms:modified>
</cp:coreProperties>
</file>