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ACCIDENT SEVERITY DUE TO EXTERNAL FACTORS</a:t>
            </a:r>
            <a:endParaRPr lang="en-US" dirty="0"/>
          </a:p>
        </p:txBody>
      </p:sp>
      <p:sp>
        <p:nvSpPr>
          <p:cNvPr id="3" name="Subtitle 2"/>
          <p:cNvSpPr>
            <a:spLocks noGrp="1"/>
          </p:cNvSpPr>
          <p:nvPr>
            <p:ph type="subTitle" idx="1"/>
          </p:nvPr>
        </p:nvSpPr>
        <p:spPr/>
        <p:txBody>
          <a:bodyPr/>
          <a:lstStyle/>
          <a:p>
            <a:r>
              <a:rPr lang="en-US"/>
              <a:t>Gaurav Gupta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Conclusion</a:t>
            </a:r>
            <a:endParaRPr lang="en-US"/>
          </a:p>
        </p:txBody>
      </p:sp>
      <p:sp>
        <p:nvSpPr>
          <p:cNvPr id="6" name="Content Placeholder 5"/>
          <p:cNvSpPr>
            <a:spLocks noGrp="1"/>
          </p:cNvSpPr>
          <p:nvPr>
            <p:ph idx="1"/>
          </p:nvPr>
        </p:nvSpPr>
        <p:spPr/>
        <p:txBody>
          <a:bodyPr/>
          <a:p>
            <a:pPr marL="0" indent="0">
              <a:buNone/>
            </a:pPr>
            <a:r>
              <a:rPr lang="en-US" sz="2800"/>
              <a:t>In this study, we analyzed the role of external , environmental effects in influencing the probability of a traffic collision. While as already stated, there are many factors playing a role in identification of collision, external environmental influence is also relevant.</a:t>
            </a:r>
            <a:endParaRPr lang="en-US" sz="2800"/>
          </a:p>
          <a:p>
            <a:pPr marL="0" indent="0">
              <a:buNone/>
            </a:pPr>
            <a:r>
              <a:rPr lang="en-US" sz="2800"/>
              <a:t>The purpose of this study was to understand how high the influence is, amd whether can we predict the collision by only considering environmental factors.</a:t>
            </a:r>
            <a:endParaRPr lang="en-US" sz="2800"/>
          </a:p>
          <a:p>
            <a:pPr marL="0" indent="0">
              <a:buNone/>
            </a:pPr>
            <a:r>
              <a:rPr lang="en-US" sz="2800"/>
              <a:t>The answer we get is NO.</a:t>
            </a:r>
            <a:endParaRPr lang="en-US" sz="2800"/>
          </a:p>
          <a:p>
            <a:pPr marL="0" indent="0">
              <a:buNone/>
            </a:pPr>
            <a:r>
              <a:rPr lang="en-US" sz="2800"/>
              <a:t>Even if government, corporations, individuals ensure that the highways and related traffic is streamlined, efficient. They upgrade their systems and adopt the best of practices. Still, there will be collisions as a probability of 50% is dependant on external factors viz. The Spot of collision, The entities involved in collision, the road, weather, lighting conditions, the clarity, ease of roads which leads to speeding.</a:t>
            </a:r>
            <a:endParaRPr lang="en-US" sz="2800"/>
          </a:p>
        </p:txBody>
      </p:sp>
      <p:graphicFrame>
        <p:nvGraphicFramePr>
          <p:cNvPr id="7" name="Table 6"/>
          <p:cNvGraphicFramePr/>
          <p:nvPr/>
        </p:nvGraphicFramePr>
        <p:xfrm>
          <a:off x="6096000" y="2085975"/>
          <a:ext cx="0" cy="0"/>
        </p:xfrm>
        <a:graphic>
          <a:graphicData uri="http://schemas.openxmlformats.org/drawingml/2006/table">
            <a:tbl>
              <a:tblPr firstRow="1" bandRow="1">
                <a:tableStyleId>{5940675A-B579-460E-94D1-54222C63F5DA}</a:tableStyleId>
              </a:tblPr>
              <a:tblGrid>
                <a:gridCol w="0"/>
                <a:gridCol w="0"/>
                <a:gridCol w="0"/>
              </a:tblGrid>
              <a:tr h="0">
                <a:tc>
                  <a:txBody>
                    <a:bodyPr/>
                    <a:p>
                      <a:pPr indent="0" algn="r">
                        <a:buNone/>
                      </a:pPr>
                      <a:r>
                        <a:rPr lang="en-US" sz="1000" b="1">
                          <a:latin typeface="Calibri" panose="020F0502020204030204" charset="0"/>
                          <a:cs typeface="Calibri" panose="020F0502020204030204" charset="0"/>
                        </a:rPr>
                        <a:t>Algorithm</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1">
                          <a:latin typeface="Calibri" panose="020F0502020204030204" charset="0"/>
                          <a:cs typeface="Calibri" panose="020F0502020204030204" charset="0"/>
                        </a:rPr>
                        <a:t>Jaccard</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1">
                          <a:latin typeface="Calibri" panose="020F0502020204030204" charset="0"/>
                          <a:cs typeface="Calibri" panose="020F0502020204030204" charset="0"/>
                        </a:rPr>
                        <a:t>F1-score</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noFill/>
                  </a:tcPr>
                </a:tc>
              </a:tr>
              <a:tr h="0">
                <a:tc>
                  <a:txBody>
                    <a:bodyPr/>
                    <a:p>
                      <a:pPr indent="0" algn="r">
                        <a:buNone/>
                      </a:pPr>
                      <a:r>
                        <a:rPr lang="en-US" sz="1000" b="1">
                          <a:latin typeface="Calibri" panose="020F0502020204030204" charset="0"/>
                          <a:cs typeface="Calibri" panose="020F0502020204030204" charset="0"/>
                        </a:rPr>
                        <a:t>KNN</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solidFill>
                      <a:srgbClr val="F5F5F5"/>
                    </a:solidFill>
                  </a:tcPr>
                </a:tc>
                <a:tc>
                  <a:txBody>
                    <a:bodyPr/>
                    <a:p>
                      <a:pPr indent="0" algn="r">
                        <a:buNone/>
                      </a:pPr>
                      <a:r>
                        <a:rPr lang="en-US" sz="1000" b="0">
                          <a:latin typeface="Calibri" panose="020F0502020204030204" charset="0"/>
                          <a:cs typeface="Calibri" panose="020F0502020204030204" charset="0"/>
                        </a:rPr>
                        <a:t>0.52</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solidFill>
                      <a:srgbClr val="F5F5F5"/>
                    </a:solidFill>
                  </a:tcPr>
                </a:tc>
                <a:tc>
                  <a:txBody>
                    <a:bodyPr/>
                    <a:p>
                      <a:pPr indent="0" algn="r">
                        <a:buNone/>
                      </a:pPr>
                      <a:r>
                        <a:rPr lang="en-US" sz="1000" b="0">
                          <a:latin typeface="Calibri" panose="020F0502020204030204" charset="0"/>
                          <a:cs typeface="Calibri" panose="020F0502020204030204" charset="0"/>
                        </a:rPr>
                        <a:t>0.65</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solidFill>
                      <a:srgbClr val="F5F5F5"/>
                    </a:solidFill>
                  </a:tcPr>
                </a:tc>
              </a:tr>
              <a:tr h="0">
                <a:tc>
                  <a:txBody>
                    <a:bodyPr/>
                    <a:p>
                      <a:pPr indent="0" algn="r">
                        <a:buNone/>
                      </a:pPr>
                      <a:r>
                        <a:rPr lang="en-US" sz="1000" b="1">
                          <a:latin typeface="Calibri" panose="020F0502020204030204" charset="0"/>
                          <a:cs typeface="Calibri" panose="020F0502020204030204" charset="0"/>
                        </a:rPr>
                        <a:t>SVM</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0">
                          <a:latin typeface="Calibri" panose="020F0502020204030204" charset="0"/>
                          <a:cs typeface="Calibri" panose="020F0502020204030204" charset="0"/>
                        </a:rPr>
                        <a:t>0.47</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0">
                          <a:latin typeface="Calibri" panose="020F0502020204030204" charset="0"/>
                          <a:cs typeface="Calibri" panose="020F0502020204030204" charset="0"/>
                        </a:rPr>
                        <a:t>0.58</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noFill/>
                  </a:tcPr>
                </a:tc>
              </a:tr>
            </a:tbl>
          </a:graphicData>
        </a:graphic>
      </p:graphicFrame>
      <p:graphicFrame>
        <p:nvGraphicFramePr>
          <p:cNvPr id="9" name="Table 8"/>
          <p:cNvGraphicFramePr/>
          <p:nvPr/>
        </p:nvGraphicFramePr>
        <p:xfrm>
          <a:off x="6096000" y="2085975"/>
          <a:ext cx="0" cy="0"/>
        </p:xfrm>
        <a:graphic>
          <a:graphicData uri="http://schemas.openxmlformats.org/drawingml/2006/table">
            <a:tbl>
              <a:tblPr firstRow="1" bandRow="1">
                <a:tableStyleId>{5940675A-B579-460E-94D1-54222C63F5DA}</a:tableStyleId>
              </a:tblPr>
              <a:tblGrid>
                <a:gridCol w="0"/>
                <a:gridCol w="0"/>
                <a:gridCol w="0"/>
              </a:tblGrid>
              <a:tr h="0">
                <a:tc>
                  <a:txBody>
                    <a:bodyPr/>
                    <a:p>
                      <a:pPr indent="0" algn="r">
                        <a:buNone/>
                      </a:pPr>
                      <a:r>
                        <a:rPr lang="en-US" sz="1000" b="1">
                          <a:latin typeface="Calibri" panose="020F0502020204030204" charset="0"/>
                          <a:cs typeface="Calibri" panose="020F0502020204030204" charset="0"/>
                        </a:rPr>
                        <a:t>Algorithm</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1">
                          <a:latin typeface="Calibri" panose="020F0502020204030204" charset="0"/>
                          <a:cs typeface="Calibri" panose="020F0502020204030204" charset="0"/>
                        </a:rPr>
                        <a:t>Jaccard</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1">
                          <a:latin typeface="Calibri" panose="020F0502020204030204" charset="0"/>
                          <a:cs typeface="Calibri" panose="020F0502020204030204" charset="0"/>
                        </a:rPr>
                        <a:t>F1-score</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noFill/>
                  </a:tcPr>
                </a:tc>
              </a:tr>
              <a:tr h="0">
                <a:tc>
                  <a:txBody>
                    <a:bodyPr/>
                    <a:p>
                      <a:pPr indent="0" algn="r">
                        <a:buNone/>
                      </a:pPr>
                      <a:r>
                        <a:rPr lang="en-US" sz="1000" b="1">
                          <a:latin typeface="Calibri" panose="020F0502020204030204" charset="0"/>
                          <a:cs typeface="Calibri" panose="020F0502020204030204" charset="0"/>
                        </a:rPr>
                        <a:t>KNN</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solidFill>
                      <a:srgbClr val="F5F5F5"/>
                    </a:solidFill>
                  </a:tcPr>
                </a:tc>
                <a:tc>
                  <a:txBody>
                    <a:bodyPr/>
                    <a:p>
                      <a:pPr indent="0" algn="r">
                        <a:buNone/>
                      </a:pPr>
                      <a:r>
                        <a:rPr lang="en-US" sz="1000" b="0">
                          <a:latin typeface="Calibri" panose="020F0502020204030204" charset="0"/>
                          <a:cs typeface="Calibri" panose="020F0502020204030204" charset="0"/>
                        </a:rPr>
                        <a:t>0.52</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solidFill>
                      <a:srgbClr val="F5F5F5"/>
                    </a:solidFill>
                  </a:tcPr>
                </a:tc>
                <a:tc>
                  <a:txBody>
                    <a:bodyPr/>
                    <a:p>
                      <a:pPr indent="0" algn="r">
                        <a:buNone/>
                      </a:pPr>
                      <a:r>
                        <a:rPr lang="en-US" sz="1000" b="0">
                          <a:latin typeface="Calibri" panose="020F0502020204030204" charset="0"/>
                          <a:cs typeface="Calibri" panose="020F0502020204030204" charset="0"/>
                        </a:rPr>
                        <a:t>0.65</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solidFill>
                      <a:srgbClr val="F5F5F5"/>
                    </a:solidFill>
                  </a:tcPr>
                </a:tc>
              </a:tr>
              <a:tr h="0">
                <a:tc>
                  <a:txBody>
                    <a:bodyPr/>
                    <a:p>
                      <a:pPr indent="0" algn="r">
                        <a:buNone/>
                      </a:pPr>
                      <a:r>
                        <a:rPr lang="en-US" sz="1000" b="1">
                          <a:latin typeface="Calibri" panose="020F0502020204030204" charset="0"/>
                          <a:cs typeface="Calibri" panose="020F0502020204030204" charset="0"/>
                        </a:rPr>
                        <a:t>SVM</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0">
                          <a:latin typeface="Calibri" panose="020F0502020204030204" charset="0"/>
                          <a:cs typeface="Calibri" panose="020F0502020204030204" charset="0"/>
                        </a:rPr>
                        <a:t>0.47</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0">
                          <a:latin typeface="Calibri" panose="020F0502020204030204" charset="0"/>
                          <a:cs typeface="Calibri" panose="020F0502020204030204" charset="0"/>
                        </a:rPr>
                        <a:t>0.58</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Accuracy of the model</a:t>
            </a:r>
            <a:endParaRPr lang="en-US"/>
          </a:p>
        </p:txBody>
      </p:sp>
      <p:graphicFrame>
        <p:nvGraphicFramePr>
          <p:cNvPr id="4" name="Table 3"/>
          <p:cNvGraphicFramePr/>
          <p:nvPr/>
        </p:nvGraphicFramePr>
        <p:xfrm>
          <a:off x="6096000" y="2085975"/>
          <a:ext cx="0" cy="0"/>
        </p:xfrm>
        <a:graphic>
          <a:graphicData uri="http://schemas.openxmlformats.org/drawingml/2006/table">
            <a:tbl>
              <a:tblPr firstRow="1" bandRow="1">
                <a:tableStyleId>{5940675A-B579-460E-94D1-54222C63F5DA}</a:tableStyleId>
              </a:tblPr>
              <a:tblGrid>
                <a:gridCol w="0"/>
                <a:gridCol w="0"/>
                <a:gridCol w="0"/>
              </a:tblGrid>
              <a:tr h="0">
                <a:tc>
                  <a:txBody>
                    <a:bodyPr/>
                    <a:p>
                      <a:pPr indent="0" algn="r">
                        <a:buNone/>
                      </a:pPr>
                      <a:r>
                        <a:rPr lang="en-US" sz="1000" b="1">
                          <a:latin typeface="Calibri" panose="020F0502020204030204" charset="0"/>
                          <a:cs typeface="Calibri" panose="020F0502020204030204" charset="0"/>
                        </a:rPr>
                        <a:t>Algorithm</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1">
                          <a:latin typeface="Calibri" panose="020F0502020204030204" charset="0"/>
                          <a:cs typeface="Calibri" panose="020F0502020204030204" charset="0"/>
                        </a:rPr>
                        <a:t>Jaccard</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1">
                          <a:latin typeface="Calibri" panose="020F0502020204030204" charset="0"/>
                          <a:cs typeface="Calibri" panose="020F0502020204030204" charset="0"/>
                        </a:rPr>
                        <a:t>F1-score</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noFill/>
                  </a:tcPr>
                </a:tc>
              </a:tr>
              <a:tr h="0">
                <a:tc>
                  <a:txBody>
                    <a:bodyPr/>
                    <a:p>
                      <a:pPr indent="0" algn="r">
                        <a:buNone/>
                      </a:pPr>
                      <a:r>
                        <a:rPr lang="en-US" sz="1000" b="1">
                          <a:latin typeface="Calibri" panose="020F0502020204030204" charset="0"/>
                          <a:cs typeface="Calibri" panose="020F0502020204030204" charset="0"/>
                        </a:rPr>
                        <a:t>KNN</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solidFill>
                      <a:srgbClr val="F5F5F5"/>
                    </a:solidFill>
                  </a:tcPr>
                </a:tc>
                <a:tc>
                  <a:txBody>
                    <a:bodyPr/>
                    <a:p>
                      <a:pPr indent="0" algn="r">
                        <a:buNone/>
                      </a:pPr>
                      <a:r>
                        <a:rPr lang="en-US" sz="1000" b="0">
                          <a:latin typeface="Calibri" panose="020F0502020204030204" charset="0"/>
                          <a:cs typeface="Calibri" panose="020F0502020204030204" charset="0"/>
                        </a:rPr>
                        <a:t>0.52</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solidFill>
                      <a:srgbClr val="F5F5F5"/>
                    </a:solidFill>
                  </a:tcPr>
                </a:tc>
                <a:tc>
                  <a:txBody>
                    <a:bodyPr/>
                    <a:p>
                      <a:pPr indent="0" algn="r">
                        <a:buNone/>
                      </a:pPr>
                      <a:r>
                        <a:rPr lang="en-US" sz="1000" b="0">
                          <a:latin typeface="Calibri" panose="020F0502020204030204" charset="0"/>
                          <a:cs typeface="Calibri" panose="020F0502020204030204" charset="0"/>
                        </a:rPr>
                        <a:t>0.65</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solidFill>
                      <a:srgbClr val="F5F5F5"/>
                    </a:solidFill>
                  </a:tcPr>
                </a:tc>
              </a:tr>
              <a:tr h="0">
                <a:tc>
                  <a:txBody>
                    <a:bodyPr/>
                    <a:p>
                      <a:pPr indent="0" algn="r">
                        <a:buNone/>
                      </a:pPr>
                      <a:r>
                        <a:rPr lang="en-US" sz="1000" b="1">
                          <a:latin typeface="Calibri" panose="020F0502020204030204" charset="0"/>
                          <a:cs typeface="Calibri" panose="020F0502020204030204" charset="0"/>
                        </a:rPr>
                        <a:t>SVM</a:t>
                      </a:r>
                      <a:endParaRPr lang="en-US" sz="1000" b="1">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0">
                          <a:latin typeface="Calibri" panose="020F0502020204030204" charset="0"/>
                          <a:cs typeface="Calibri" panose="020F0502020204030204" charset="0"/>
                        </a:rPr>
                        <a:t>0.47</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a:noFill/>
                    </a:lnR>
                    <a:lnT cap="flat">
                      <a:noFill/>
                    </a:lnT>
                    <a:lnB cap="flat">
                      <a:noFill/>
                    </a:lnB>
                    <a:lnTlToBr>
                      <a:noFill/>
                    </a:lnTlToBr>
                    <a:lnBlToTr>
                      <a:noFill/>
                    </a:lnBlToTr>
                    <a:noFill/>
                  </a:tcPr>
                </a:tc>
                <a:tc>
                  <a:txBody>
                    <a:bodyPr/>
                    <a:p>
                      <a:pPr indent="0" algn="r">
                        <a:buNone/>
                      </a:pPr>
                      <a:r>
                        <a:rPr lang="en-US" sz="1000" b="0">
                          <a:latin typeface="Calibri" panose="020F0502020204030204" charset="0"/>
                          <a:cs typeface="Calibri" panose="020F0502020204030204" charset="0"/>
                        </a:rPr>
                        <a:t>0.58</a:t>
                      </a:r>
                      <a:endParaRPr lang="en-US" sz="1000" b="0">
                        <a:latin typeface="Calibri" panose="020F0502020204030204" charset="0"/>
                        <a:ea typeface="Calibri" panose="020F0502020204030204" charset="0"/>
                        <a:cs typeface="Calibri" panose="020F0502020204030204" charset="0"/>
                      </a:endParaRPr>
                    </a:p>
                  </a:txBody>
                  <a:tcPr marL="66675" marR="66675" marT="66675" marB="66675" vert="horz" anchor="ctr">
                    <a:lnL>
                      <a:noFill/>
                    </a:lnL>
                    <a:lnR cap="flat">
                      <a:noFill/>
                    </a:lnR>
                    <a:lnT cap="flat">
                      <a:noFill/>
                    </a:lnT>
                    <a:lnB cap="flat">
                      <a:noFill/>
                    </a:lnB>
                    <a:lnTlToBr>
                      <a:noFill/>
                    </a:lnTlToBr>
                    <a:lnBlToTr>
                      <a:noFill/>
                    </a:lnBlToTr>
                    <a:noFill/>
                  </a:tcPr>
                </a:tc>
              </a:tr>
            </a:tbl>
          </a:graphicData>
        </a:graphic>
      </p:graphicFrame>
      <p:pic>
        <p:nvPicPr>
          <p:cNvPr id="6" name="Content Placeholder 5"/>
          <p:cNvPicPr>
            <a:picLocks noChangeAspect="1"/>
          </p:cNvPicPr>
          <p:nvPr>
            <p:ph idx="1"/>
          </p:nvPr>
        </p:nvPicPr>
        <p:blipFill>
          <a:blip r:embed="rId1"/>
          <a:stretch>
            <a:fillRect/>
          </a:stretch>
        </p:blipFill>
        <p:spPr>
          <a:xfrm>
            <a:off x="1518920" y="2165985"/>
            <a:ext cx="9154160" cy="2867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normAutofit fontScale="70000"/>
          </a:bodyPr>
          <a:p>
            <a:pPr marL="0" indent="0">
              <a:buNone/>
            </a:pPr>
            <a:r>
              <a:rPr lang="en-US"/>
              <a:t>Factors that can contribute to a road crash:</a:t>
            </a:r>
            <a:endParaRPr lang="en-US"/>
          </a:p>
          <a:p>
            <a:endParaRPr lang="en-US"/>
          </a:p>
          <a:p>
            <a:r>
              <a:rPr lang="en-US"/>
              <a:t>Human factors – the behaviour of the people involved – such as: deliberate risk taking; distraction (mobile phones, music, friends); tiredness (resulting in poor concentration); driving while affected by alcohol or drugs; lateness (resulting in speeding); disregard for road rules; choosing the unsafe option (such as a pedestrian crossing between moving vehicles)</a:t>
            </a:r>
            <a:endParaRPr lang="en-US"/>
          </a:p>
          <a:p>
            <a:r>
              <a:rPr lang="en-US"/>
              <a:t>Vehicle factors – features of the vehicle involved – such as poorly maintained vehicle; lack of modern safety features (such as lane assist, brake assist, electronic stability control (ESC), ABS brakes)</a:t>
            </a:r>
            <a:endParaRPr lang="en-US"/>
          </a:p>
          <a:p>
            <a:r>
              <a:rPr lang="en-US"/>
              <a:t>Environmental factors – features of the road and surrounding area – such as the surface and condition of the road, and the roadside; poor visibility as a result of heavy rain or bright sunshine; wet roads needing people to travel slower so they have more time to come to a stop; speed limits that make pedestrians and cyclists more vulnerable.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Problem &amp; Understanding</a:t>
            </a:r>
            <a:endParaRPr lang="en-US"/>
          </a:p>
        </p:txBody>
      </p:sp>
      <p:sp>
        <p:nvSpPr>
          <p:cNvPr id="3" name="Content Placeholder 2"/>
          <p:cNvSpPr>
            <a:spLocks noGrp="1"/>
          </p:cNvSpPr>
          <p:nvPr>
            <p:ph idx="1"/>
          </p:nvPr>
        </p:nvSpPr>
        <p:spPr/>
        <p:txBody>
          <a:bodyPr>
            <a:normAutofit fontScale="90000" lnSpcReduction="10000"/>
          </a:bodyPr>
          <a:p>
            <a:r>
              <a:rPr lang="en-US"/>
              <a:t>Accident Severity prediction is essential as nations, Governments and individuals each want to achieve efficiency in their own domains. Collisions, accidents and damage to property/assets cumulatively are a huge loss for the economy- physically, financially affecting the economy, which strives to achieve and sustain an efficient approach of its resources.</a:t>
            </a:r>
            <a:endParaRPr lang="en-US"/>
          </a:p>
          <a:p>
            <a:endParaRPr lang="en-US"/>
          </a:p>
          <a:p>
            <a:r>
              <a:rPr lang="en-US"/>
              <a:t>External (which include environmental ) factors, reduce the governments/ corporations efforts to achieve efficiency.</a:t>
            </a:r>
            <a:endParaRPr lang="en-US"/>
          </a:p>
          <a:p>
            <a:endParaRPr lang="en-US"/>
          </a:p>
          <a:p>
            <a:r>
              <a:rPr lang="en-US"/>
              <a:t>Through the real-time governmental MIS on accident severity, we aim to identify how influential are external/ environmental factors in determining the severity of a collision.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Understanding</a:t>
            </a:r>
            <a:endParaRPr lang="en-US"/>
          </a:p>
        </p:txBody>
      </p:sp>
      <p:graphicFrame>
        <p:nvGraphicFramePr>
          <p:cNvPr id="4" name="Table 3"/>
          <p:cNvGraphicFramePr/>
          <p:nvPr/>
        </p:nvGraphicFramePr>
        <p:xfrm>
          <a:off x="1109980" y="1774190"/>
          <a:ext cx="9574530" cy="4302760"/>
        </p:xfrm>
        <a:graphic>
          <a:graphicData uri="http://schemas.openxmlformats.org/drawingml/2006/table">
            <a:tbl>
              <a:tblPr firstRow="1" bandRow="1">
                <a:tableStyleId>{5940675A-B579-460E-94D1-54222C63F5DA}</a:tableStyleId>
              </a:tblPr>
              <a:tblGrid>
                <a:gridCol w="2353310"/>
                <a:gridCol w="3893185"/>
                <a:gridCol w="3328035"/>
              </a:tblGrid>
              <a:tr h="274320">
                <a:tc>
                  <a:txBody>
                    <a:bodyPr/>
                    <a:p>
                      <a:pPr indent="0">
                        <a:buNone/>
                      </a:pPr>
                      <a:r>
                        <a:rPr lang="en-US" sz="1800" b="1">
                          <a:latin typeface="Calibri" panose="020F0502020204030204" charset="0"/>
                          <a:cs typeface="Calibri" panose="020F0502020204030204" charset="0"/>
                        </a:rPr>
                        <a:t>Attribute</a:t>
                      </a:r>
                      <a:endParaRPr lang="en-US" sz="1800" b="1">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1">
                          <a:latin typeface="Calibri" panose="020F0502020204030204" charset="0"/>
                          <a:cs typeface="Calibri" panose="020F0502020204030204" charset="0"/>
                        </a:rPr>
                        <a:t>Description</a:t>
                      </a:r>
                      <a:endParaRPr lang="en-US" sz="1800" b="1">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1">
                          <a:latin typeface="Calibri" panose="020F0502020204030204" charset="0"/>
                          <a:cs typeface="Calibri" panose="020F0502020204030204" charset="0"/>
                        </a:rPr>
                        <a:t>Reasoning</a:t>
                      </a:r>
                      <a:endParaRPr lang="en-US" sz="1800" b="1">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9590">
                <a:tc>
                  <a:txBody>
                    <a:bodyPr/>
                    <a:p>
                      <a:pPr indent="0">
                        <a:buNone/>
                      </a:pPr>
                      <a:r>
                        <a:rPr lang="en-US" sz="1800" b="0">
                          <a:latin typeface="Calibri" panose="020F0502020204030204" charset="0"/>
                          <a:cs typeface="Calibri" panose="020F0502020204030204" charset="0"/>
                        </a:rPr>
                        <a:t>ADDRTYPE</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Collision address type:AlleyBlockIntersection</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Alleys, blocks and intersections are not under the control of the driver</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98830">
                <a:tc>
                  <a:txBody>
                    <a:bodyPr/>
                    <a:p>
                      <a:pPr indent="0">
                        <a:buNone/>
                      </a:pPr>
                      <a:r>
                        <a:rPr lang="en-US" sz="1800" b="0">
                          <a:latin typeface="Calibri" panose="020F0502020204030204" charset="0"/>
                          <a:cs typeface="Calibri" panose="020F0502020204030204" charset="0"/>
                        </a:rPr>
                        <a:t>SEVERITYCODE</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A code that corresponds to the severity of the collision:3—fatality2b—serious injury2—injury1—prop damage0—unknown</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The attribute which will be finally predicted using our model</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9590">
                <a:tc>
                  <a:txBody>
                    <a:bodyPr/>
                    <a:p>
                      <a:pPr indent="0">
                        <a:buNone/>
                      </a:pPr>
                      <a:r>
                        <a:rPr lang="en-US" sz="1800" b="0">
                          <a:latin typeface="Calibri" panose="020F0502020204030204" charset="0"/>
                          <a:cs typeface="Calibri" panose="020F0502020204030204" charset="0"/>
                        </a:rPr>
                        <a:t>COLLISIONTYPE</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Collision type</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External factors not in control of the driver</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9590">
                <a:tc>
                  <a:txBody>
                    <a:bodyPr/>
                    <a:p>
                      <a:pPr indent="0">
                        <a:buNone/>
                      </a:pPr>
                      <a:r>
                        <a:rPr lang="en-US" sz="1800" b="0">
                          <a:latin typeface="Calibri" panose="020F0502020204030204" charset="0"/>
                          <a:cs typeface="Calibri" panose="020F0502020204030204" charset="0"/>
                        </a:rPr>
                        <a:t>WEATHER</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A description of the weather conditions duringthe time of the collision.</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External factors</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9590">
                <a:tc>
                  <a:txBody>
                    <a:bodyPr/>
                    <a:p>
                      <a:pPr indent="0">
                        <a:buNone/>
                      </a:pPr>
                      <a:r>
                        <a:rPr lang="en-US" sz="1800" b="0">
                          <a:latin typeface="Calibri" panose="020F0502020204030204" charset="0"/>
                          <a:cs typeface="Calibri" panose="020F0502020204030204" charset="0"/>
                        </a:rPr>
                        <a:t>ROADCOND</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The condition of the road during the collision.</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External factors</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9590">
                <a:tc>
                  <a:txBody>
                    <a:bodyPr/>
                    <a:p>
                      <a:pPr indent="0">
                        <a:buNone/>
                      </a:pPr>
                      <a:r>
                        <a:rPr lang="en-US" sz="1800" b="0">
                          <a:latin typeface="Calibri" panose="020F0502020204030204" charset="0"/>
                          <a:cs typeface="Calibri" panose="020F0502020204030204" charset="0"/>
                        </a:rPr>
                        <a:t>LIGHTCOND</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The light conditions during the collision.</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External factors</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98805">
                <a:tc>
                  <a:txBody>
                    <a:bodyPr/>
                    <a:p>
                      <a:pPr indent="0">
                        <a:buNone/>
                      </a:pPr>
                      <a:r>
                        <a:rPr lang="en-US" sz="1800" b="0">
                          <a:latin typeface="Calibri" panose="020F0502020204030204" charset="0"/>
                          <a:cs typeface="Calibri" panose="020F0502020204030204" charset="0"/>
                        </a:rPr>
                        <a:t>SPEEDING</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Whether or not speeding was a factor in thecollision. (Y/N)</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Speeding depends upon the road, environment which is an external factor</a:t>
                      </a:r>
                      <a:endParaRPr lang="en-US" sz="1800" b="0">
                        <a:latin typeface="Calibri" panose="020F0502020204030204" charset="0"/>
                        <a:ea typeface="Calibri" panose="020F0502020204030204" charset="0"/>
                        <a:cs typeface="Calibri" panose="020F050202020403020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Wrangling</a:t>
            </a:r>
            <a:endParaRPr lang="en-US"/>
          </a:p>
        </p:txBody>
      </p:sp>
      <p:sp>
        <p:nvSpPr>
          <p:cNvPr id="3" name="Content Placeholder 2"/>
          <p:cNvSpPr>
            <a:spLocks noGrp="1"/>
          </p:cNvSpPr>
          <p:nvPr>
            <p:ph sz="half" idx="1"/>
          </p:nvPr>
        </p:nvSpPr>
        <p:spPr/>
        <p:txBody>
          <a:bodyPr>
            <a:normAutofit/>
          </a:bodyPr>
          <a:p>
            <a:r>
              <a:rPr lang="en-US" sz="1600"/>
              <a:t>Data inputs attributed status as “matched” by the Seattle MIS have only been considered and “unmatched” criterias have been removed.</a:t>
            </a:r>
            <a:endParaRPr lang="en-US" sz="1600"/>
          </a:p>
          <a:p>
            <a:r>
              <a:rPr lang="en-US" sz="1600"/>
              <a:t>Rows with unknown values in severity code, WEATHER, LIGHTCOND, WEATHERCOND, ROADCOND were dropped</a:t>
            </a:r>
            <a:endParaRPr lang="en-US" sz="1600"/>
          </a:p>
          <a:p>
            <a:r>
              <a:rPr lang="en-US" sz="1600"/>
              <a:t>Rows with null values in severity code, addrtype, collision type, weather, roadcond, lightcond have been removed/dropped.</a:t>
            </a:r>
            <a:endParaRPr lang="en-US" sz="1600"/>
          </a:p>
          <a:p>
            <a:r>
              <a:rPr lang="en-US" sz="1600"/>
              <a:t>Speeding blank values have been converted to “0” and SPEEDING ‘Y’ values have been converted to 1</a:t>
            </a:r>
            <a:endParaRPr lang="en-US" sz="1600"/>
          </a:p>
          <a:p>
            <a:r>
              <a:rPr lang="en-US" sz="1600"/>
              <a:t>Severity Code has been converted to the following numeric codes to convert the dataset into int type.</a:t>
            </a:r>
            <a:endParaRPr lang="en-US" sz="1600"/>
          </a:p>
          <a:p>
            <a:pPr marL="0" indent="0">
              <a:buNone/>
            </a:pPr>
            <a:endParaRPr lang="en-US" sz="1600"/>
          </a:p>
        </p:txBody>
      </p:sp>
      <p:graphicFrame>
        <p:nvGraphicFramePr>
          <p:cNvPr id="4" name="Content Placeholder 3"/>
          <p:cNvGraphicFramePr/>
          <p:nvPr>
            <p:ph sz="half" idx="2"/>
          </p:nvPr>
        </p:nvGraphicFramePr>
        <p:xfrm>
          <a:off x="6371590" y="2676525"/>
          <a:ext cx="5181600" cy="1765300"/>
        </p:xfrm>
        <a:graphic>
          <a:graphicData uri="http://schemas.openxmlformats.org/drawingml/2006/table">
            <a:tbl>
              <a:tblPr firstRow="1" bandRow="1">
                <a:tableStyleId>{5940675A-B579-460E-94D1-54222C63F5DA}</a:tableStyleId>
              </a:tblPr>
              <a:tblGrid>
                <a:gridCol w="2323465"/>
                <a:gridCol w="2858135"/>
              </a:tblGrid>
              <a:tr h="353060">
                <a:tc>
                  <a:txBody>
                    <a:bodyPr/>
                    <a:p>
                      <a:pPr indent="0">
                        <a:buNone/>
                      </a:pPr>
                      <a:r>
                        <a:rPr lang="en-US" sz="1800" b="0">
                          <a:solidFill>
                            <a:srgbClr val="FF0000"/>
                          </a:solidFill>
                          <a:latin typeface="Calibri" panose="020F0502020204030204" charset="0"/>
                          <a:cs typeface="Calibri" panose="020F0502020204030204" charset="0"/>
                        </a:rPr>
                        <a:t>Severity Code</a:t>
                      </a:r>
                      <a:endParaRPr lang="en-US" sz="1800" b="0">
                        <a:solidFill>
                          <a:srgbClr val="FF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buNone/>
                      </a:pPr>
                      <a:r>
                        <a:rPr lang="en-US" sz="1800" b="0">
                          <a:solidFill>
                            <a:srgbClr val="FF0000"/>
                          </a:solidFill>
                          <a:latin typeface="Calibri" panose="020F0502020204030204" charset="0"/>
                          <a:cs typeface="Calibri" panose="020F0502020204030204" charset="0"/>
                        </a:rPr>
                        <a:t>Description</a:t>
                      </a:r>
                      <a:endParaRPr lang="en-US" sz="1800" b="0">
                        <a:solidFill>
                          <a:srgbClr val="FF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r>
              <a:tr h="353060">
                <a:tc>
                  <a:txBody>
                    <a:bodyPr/>
                    <a:p>
                      <a:pPr indent="0" algn="r">
                        <a:buNone/>
                      </a:pPr>
                      <a:r>
                        <a:rPr lang="en-US" sz="1800" b="0">
                          <a:solidFill>
                            <a:srgbClr val="000000"/>
                          </a:solidFill>
                          <a:latin typeface="Calibri" panose="020F0502020204030204" charset="0"/>
                          <a:cs typeface="Calibri" panose="020F0502020204030204" charset="0"/>
                        </a:rPr>
                        <a:t>1</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p>
                      <a:pPr indent="0">
                        <a:buNone/>
                      </a:pPr>
                      <a:r>
                        <a:rPr lang="en-US" sz="1800" b="0">
                          <a:solidFill>
                            <a:srgbClr val="000000"/>
                          </a:solidFill>
                          <a:latin typeface="Calibri" panose="020F0502020204030204" charset="0"/>
                          <a:cs typeface="Calibri" panose="020F0502020204030204" charset="0"/>
                        </a:rPr>
                        <a:t>Property damage</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r>
              <a:tr h="353060">
                <a:tc>
                  <a:txBody>
                    <a:bodyPr/>
                    <a:p>
                      <a:pPr indent="0" algn="r">
                        <a:buNone/>
                      </a:pPr>
                      <a:r>
                        <a:rPr lang="en-US" sz="1800" b="0">
                          <a:solidFill>
                            <a:srgbClr val="000000"/>
                          </a:solidFill>
                          <a:latin typeface="Calibri" panose="020F0502020204030204" charset="0"/>
                          <a:cs typeface="Calibri" panose="020F0502020204030204" charset="0"/>
                        </a:rPr>
                        <a:t>2</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p>
                      <a:pPr indent="0">
                        <a:buNone/>
                      </a:pPr>
                      <a:r>
                        <a:rPr lang="en-US" sz="1800" b="0">
                          <a:solidFill>
                            <a:srgbClr val="000000"/>
                          </a:solidFill>
                          <a:latin typeface="Calibri" panose="020F0502020204030204" charset="0"/>
                          <a:cs typeface="Calibri" panose="020F0502020204030204" charset="0"/>
                        </a:rPr>
                        <a:t>Injury</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r>
              <a:tr h="353060">
                <a:tc>
                  <a:txBody>
                    <a:bodyPr/>
                    <a:p>
                      <a:pPr indent="0" algn="r">
                        <a:buNone/>
                      </a:pPr>
                      <a:r>
                        <a:rPr lang="en-US" sz="1800" b="0">
                          <a:solidFill>
                            <a:srgbClr val="000000"/>
                          </a:solidFill>
                          <a:latin typeface="Calibri" panose="020F0502020204030204" charset="0"/>
                          <a:cs typeface="Calibri" panose="020F0502020204030204" charset="0"/>
                        </a:rPr>
                        <a:t>3</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p>
                      <a:pPr indent="0">
                        <a:buNone/>
                      </a:pPr>
                      <a:r>
                        <a:rPr lang="en-US" sz="1800" b="0">
                          <a:solidFill>
                            <a:srgbClr val="000000"/>
                          </a:solidFill>
                          <a:latin typeface="Calibri" panose="020F0502020204030204" charset="0"/>
                          <a:cs typeface="Calibri" panose="020F0502020204030204" charset="0"/>
                        </a:rPr>
                        <a:t>Fatality</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r>
              <a:tr h="353060">
                <a:tc>
                  <a:txBody>
                    <a:bodyPr/>
                    <a:p>
                      <a:pPr indent="0" algn="r">
                        <a:buNone/>
                      </a:pPr>
                      <a:r>
                        <a:rPr lang="en-US" sz="1800" b="0">
                          <a:solidFill>
                            <a:srgbClr val="000000"/>
                          </a:solidFill>
                          <a:latin typeface="Calibri" panose="020F0502020204030204" charset="0"/>
                          <a:cs typeface="Calibri" panose="020F0502020204030204" charset="0"/>
                        </a:rPr>
                        <a:t>4</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p>
                      <a:pPr indent="0">
                        <a:buNone/>
                      </a:pPr>
                      <a:r>
                        <a:rPr lang="en-US" sz="1800" b="0">
                          <a:solidFill>
                            <a:srgbClr val="000000"/>
                          </a:solidFill>
                          <a:latin typeface="Calibri" panose="020F0502020204030204" charset="0"/>
                          <a:cs typeface="Calibri" panose="020F0502020204030204" charset="0"/>
                        </a:rPr>
                        <a:t>Serious Injury</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Wrangling</a:t>
            </a:r>
            <a:endParaRPr lang="en-US"/>
          </a:p>
        </p:txBody>
      </p:sp>
      <p:sp>
        <p:nvSpPr>
          <p:cNvPr id="5" name="Text Box 4"/>
          <p:cNvSpPr txBox="1"/>
          <p:nvPr/>
        </p:nvSpPr>
        <p:spPr>
          <a:xfrm>
            <a:off x="1110615" y="1359535"/>
            <a:ext cx="9188450" cy="368300"/>
          </a:xfrm>
          <a:prstGeom prst="rect">
            <a:avLst/>
          </a:prstGeom>
          <a:noFill/>
        </p:spPr>
        <p:txBody>
          <a:bodyPr wrap="none" rtlCol="0">
            <a:spAutoFit/>
          </a:bodyPr>
          <a:p>
            <a:r>
              <a:rPr lang="en-US"/>
              <a:t>The categorical values of certain parameters have been converted to the following numeric codes</a:t>
            </a:r>
            <a:endParaRPr lang="en-US"/>
          </a:p>
        </p:txBody>
      </p:sp>
      <p:graphicFrame>
        <p:nvGraphicFramePr>
          <p:cNvPr id="6" name="Content Placeholder 5"/>
          <p:cNvGraphicFramePr/>
          <p:nvPr>
            <p:ph sz="half" idx="1"/>
          </p:nvPr>
        </p:nvGraphicFramePr>
        <p:xfrm>
          <a:off x="838200" y="1825625"/>
          <a:ext cx="2391410" cy="1655445"/>
        </p:xfrm>
        <a:graphic>
          <a:graphicData uri="http://schemas.openxmlformats.org/drawingml/2006/table">
            <a:tbl>
              <a:tblPr firstRow="1" bandRow="1">
                <a:tableStyleId>{5940675A-B579-460E-94D1-54222C63F5DA}</a:tableStyleId>
              </a:tblPr>
              <a:tblGrid>
                <a:gridCol w="1195705"/>
                <a:gridCol w="1195705"/>
              </a:tblGrid>
              <a:tr h="436245">
                <a:tc>
                  <a:txBody>
                    <a:bodyPr/>
                    <a:p>
                      <a:pPr indent="0">
                        <a:buNone/>
                      </a:pPr>
                      <a:r>
                        <a:rPr lang="en-US" sz="1400" b="0">
                          <a:solidFill>
                            <a:srgbClr val="000000"/>
                          </a:solidFill>
                          <a:latin typeface="Calibri" panose="020F0502020204030204" charset="0"/>
                          <a:cs typeface="Calibri" panose="020F0502020204030204" charset="0"/>
                        </a:rPr>
                        <a:t>ADDRTYPE</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ADDRTYPE CODE</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a:txBody>
                    <a:bodyPr/>
                    <a:p>
                      <a:pPr indent="0">
                        <a:buNone/>
                      </a:pPr>
                      <a:r>
                        <a:rPr lang="en-US" sz="1400" b="0">
                          <a:solidFill>
                            <a:srgbClr val="000000"/>
                          </a:solidFill>
                          <a:latin typeface="Calibri" panose="020F0502020204030204" charset="0"/>
                          <a:cs typeface="Calibri" panose="020F0502020204030204" charset="0"/>
                        </a:rPr>
                        <a:t>Block</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400" b="0">
                          <a:solidFill>
                            <a:srgbClr val="000000"/>
                          </a:solidFill>
                          <a:latin typeface="Calibri" panose="020F0502020204030204" charset="0"/>
                          <a:cs typeface="Calibri" panose="020F0502020204030204" charset="0"/>
                        </a:rPr>
                        <a:t>1</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a:txBody>
                    <a:bodyPr/>
                    <a:p>
                      <a:pPr indent="0">
                        <a:buNone/>
                      </a:pPr>
                      <a:r>
                        <a:rPr lang="en-US" sz="1400" b="0">
                          <a:solidFill>
                            <a:srgbClr val="000000"/>
                          </a:solidFill>
                          <a:latin typeface="Calibri" panose="020F0502020204030204" charset="0"/>
                          <a:cs typeface="Calibri" panose="020F0502020204030204" charset="0"/>
                        </a:rPr>
                        <a:t>Intersection</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400" b="0">
                          <a:solidFill>
                            <a:srgbClr val="000000"/>
                          </a:solidFill>
                          <a:latin typeface="Calibri" panose="020F0502020204030204" charset="0"/>
                          <a:cs typeface="Calibri" panose="020F0502020204030204" charset="0"/>
                        </a:rPr>
                        <a:t>2</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a:txBody>
                    <a:bodyPr/>
                    <a:p>
                      <a:pPr indent="0">
                        <a:buNone/>
                      </a:pPr>
                      <a:r>
                        <a:rPr lang="en-US" sz="1400" b="0">
                          <a:solidFill>
                            <a:srgbClr val="000000"/>
                          </a:solidFill>
                          <a:latin typeface="Calibri" panose="020F0502020204030204" charset="0"/>
                          <a:cs typeface="Calibri" panose="020F0502020204030204" charset="0"/>
                        </a:rPr>
                        <a:t>Alley</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400" b="0">
                          <a:solidFill>
                            <a:srgbClr val="000000"/>
                          </a:solidFill>
                          <a:latin typeface="Calibri" panose="020F0502020204030204" charset="0"/>
                          <a:cs typeface="Calibri" panose="020F0502020204030204" charset="0"/>
                        </a:rPr>
                        <a:t>0</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 name="Content Placeholder 7"/>
          <p:cNvGraphicFramePr/>
          <p:nvPr>
            <p:ph sz="half" idx="2"/>
          </p:nvPr>
        </p:nvGraphicFramePr>
        <p:xfrm>
          <a:off x="6663690" y="1905635"/>
          <a:ext cx="5181600" cy="3171190"/>
        </p:xfrm>
        <a:graphic>
          <a:graphicData uri="http://schemas.openxmlformats.org/drawingml/2006/table">
            <a:tbl>
              <a:tblPr firstRow="1" bandRow="1">
                <a:tableStyleId>{5940675A-B579-460E-94D1-54222C63F5DA}</a:tableStyleId>
              </a:tblPr>
              <a:tblGrid>
                <a:gridCol w="3805555"/>
                <a:gridCol w="1376045"/>
              </a:tblGrid>
              <a:tr h="288290">
                <a:tc>
                  <a:txBody>
                    <a:bodyPr/>
                    <a:p>
                      <a:pPr indent="0">
                        <a:buNone/>
                      </a:pPr>
                      <a:r>
                        <a:rPr lang="en-US" sz="1100" b="0">
                          <a:solidFill>
                            <a:srgbClr val="000000"/>
                          </a:solidFill>
                          <a:latin typeface="Calibri" panose="020F0502020204030204" charset="0"/>
                          <a:cs typeface="Calibri" panose="020F0502020204030204" charset="0"/>
                        </a:rPr>
                        <a:t>WEATHER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0"/>
                          <a:cs typeface="Calibri" panose="020F0502020204030204" charset="0"/>
                        </a:rPr>
                        <a:t>WEATHERCODE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Clear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1</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Raining</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6</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Overcast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4</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Snowing</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9</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Other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3</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Fog/Smog/Smoke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2</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Sleet/Hail/Freezing/Rain</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8</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Blowing Sand/Dirt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0</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Severe Crosswind</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7</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1100" b="0">
                          <a:solidFill>
                            <a:srgbClr val="000000"/>
                          </a:solidFill>
                          <a:latin typeface="Calibri" panose="020F0502020204030204" charset="0"/>
                          <a:cs typeface="Calibri" panose="020F0502020204030204" charset="0"/>
                        </a:rPr>
                        <a:t>Partly cloudy</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5</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Table 8"/>
          <p:cNvGraphicFramePr/>
          <p:nvPr/>
        </p:nvGraphicFramePr>
        <p:xfrm>
          <a:off x="840740" y="3589020"/>
          <a:ext cx="2388870" cy="2625725"/>
        </p:xfrm>
        <a:graphic>
          <a:graphicData uri="http://schemas.openxmlformats.org/drawingml/2006/table">
            <a:tbl>
              <a:tblPr firstRow="1" bandRow="1">
                <a:tableStyleId>{5940675A-B579-460E-94D1-54222C63F5DA}</a:tableStyleId>
              </a:tblPr>
              <a:tblGrid>
                <a:gridCol w="1487805"/>
                <a:gridCol w="901065"/>
              </a:tblGrid>
              <a:tr h="344805">
                <a:tc>
                  <a:txBody>
                    <a:bodyPr/>
                    <a:p>
                      <a:pPr indent="0">
                        <a:buNone/>
                      </a:pPr>
                      <a:r>
                        <a:rPr lang="en-US" sz="1100" b="0">
                          <a:solidFill>
                            <a:srgbClr val="000000"/>
                          </a:solidFill>
                          <a:latin typeface="Calibri" panose="020F0502020204030204" charset="0"/>
                          <a:cs typeface="Calibri" panose="020F0502020204030204" charset="0"/>
                        </a:rPr>
                        <a:t>LIGHTCOND</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0"/>
                          <a:cs typeface="Calibri" panose="020F0502020204030204" charset="0"/>
                        </a:rPr>
                        <a:t>LIGHTCONDCODE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Daylight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5</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Dark-Street Lights On</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2</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Dusk</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6</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Dawn</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4</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Dark-No street lights</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0</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Dark-Street lights off</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1</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Other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7</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115">
                <a:tc>
                  <a:txBody>
                    <a:bodyPr/>
                    <a:p>
                      <a:pPr indent="0">
                        <a:buNone/>
                      </a:pPr>
                      <a:r>
                        <a:rPr lang="en-US" sz="1100" b="0">
                          <a:solidFill>
                            <a:srgbClr val="000000"/>
                          </a:solidFill>
                          <a:latin typeface="Calibri" panose="020F0502020204030204" charset="0"/>
                          <a:cs typeface="Calibri" panose="020F0502020204030204" charset="0"/>
                        </a:rPr>
                        <a:t>Dark-Unknown Lighting</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3</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0" name="Table 9"/>
          <p:cNvGraphicFramePr/>
          <p:nvPr/>
        </p:nvGraphicFramePr>
        <p:xfrm>
          <a:off x="3862070" y="1905635"/>
          <a:ext cx="2541905" cy="3245485"/>
        </p:xfrm>
        <a:graphic>
          <a:graphicData uri="http://schemas.openxmlformats.org/drawingml/2006/table">
            <a:tbl>
              <a:tblPr firstRow="1" bandRow="1">
                <a:tableStyleId>{5940675A-B579-460E-94D1-54222C63F5DA}</a:tableStyleId>
              </a:tblPr>
              <a:tblGrid>
                <a:gridCol w="1000760"/>
                <a:gridCol w="1541145"/>
              </a:tblGrid>
              <a:tr h="305435">
                <a:tc>
                  <a:txBody>
                    <a:bodyPr/>
                    <a:p>
                      <a:pPr indent="0">
                        <a:buNone/>
                      </a:pPr>
                      <a:r>
                        <a:rPr lang="en-US" sz="1100" b="0">
                          <a:solidFill>
                            <a:srgbClr val="000000"/>
                          </a:solidFill>
                          <a:latin typeface="Calibri" panose="020F0502020204030204" charset="0"/>
                          <a:cs typeface="Calibri" panose="020F0502020204030204" charset="0"/>
                        </a:rPr>
                        <a:t>ROADCOND</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0"/>
                          <a:cs typeface="Calibri" panose="020F0502020204030204" charset="0"/>
                        </a:rPr>
                        <a:t>ROADCONDCODE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6070">
                <a:tc>
                  <a:txBody>
                    <a:bodyPr/>
                    <a:p>
                      <a:pPr indent="0">
                        <a:buNone/>
                      </a:pPr>
                      <a:r>
                        <a:rPr lang="en-US" sz="1100" b="0">
                          <a:solidFill>
                            <a:srgbClr val="000000"/>
                          </a:solidFill>
                          <a:latin typeface="Calibri" panose="020F0502020204030204" charset="0"/>
                          <a:cs typeface="Calibri" panose="020F0502020204030204" charset="0"/>
                        </a:rPr>
                        <a:t>Dry</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0</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100" b="0">
                          <a:solidFill>
                            <a:srgbClr val="000000"/>
                          </a:solidFill>
                          <a:latin typeface="Calibri" panose="020F0502020204030204" charset="0"/>
                          <a:cs typeface="Calibri" panose="020F0502020204030204" charset="0"/>
                        </a:rPr>
                        <a:t>Wet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7</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100" b="0">
                          <a:solidFill>
                            <a:srgbClr val="000000"/>
                          </a:solidFill>
                          <a:latin typeface="Calibri" panose="020F0502020204030204" charset="0"/>
                          <a:cs typeface="Calibri" panose="020F0502020204030204" charset="0"/>
                        </a:rPr>
                        <a:t>Ice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1</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100" b="0">
                          <a:solidFill>
                            <a:srgbClr val="000000"/>
                          </a:solidFill>
                          <a:latin typeface="Calibri" panose="020F0502020204030204" charset="0"/>
                          <a:cs typeface="Calibri" panose="020F0502020204030204" charset="0"/>
                        </a:rPr>
                        <a:t>Snow/Slush</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5</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6070">
                <a:tc>
                  <a:txBody>
                    <a:bodyPr/>
                    <a:p>
                      <a:pPr indent="0">
                        <a:buNone/>
                      </a:pPr>
                      <a:r>
                        <a:rPr lang="en-US" sz="1100" b="0">
                          <a:solidFill>
                            <a:srgbClr val="000000"/>
                          </a:solidFill>
                          <a:latin typeface="Calibri" panose="020F0502020204030204" charset="0"/>
                          <a:cs typeface="Calibri" panose="020F0502020204030204" charset="0"/>
                        </a:rPr>
                        <a:t>Other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3</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3085">
                <a:tc>
                  <a:txBody>
                    <a:bodyPr/>
                    <a:p>
                      <a:pPr indent="0">
                        <a:buNone/>
                      </a:pPr>
                      <a:r>
                        <a:rPr lang="en-US" sz="1100" b="0">
                          <a:solidFill>
                            <a:srgbClr val="000000"/>
                          </a:solidFill>
                          <a:latin typeface="Calibri" panose="020F0502020204030204" charset="0"/>
                          <a:cs typeface="Calibri" panose="020F0502020204030204" charset="0"/>
                        </a:rPr>
                        <a:t>Standing water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6</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3085">
                <a:tc>
                  <a:txBody>
                    <a:bodyPr/>
                    <a:p>
                      <a:pPr indent="0">
                        <a:buNone/>
                      </a:pPr>
                      <a:r>
                        <a:rPr lang="en-US" sz="1100" b="0">
                          <a:solidFill>
                            <a:srgbClr val="000000"/>
                          </a:solidFill>
                          <a:latin typeface="Calibri" panose="020F0502020204030204" charset="0"/>
                          <a:cs typeface="Calibri" panose="020F0502020204030204" charset="0"/>
                        </a:rPr>
                        <a:t>Sand/Mud/Dirt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4</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5435">
                <a:tc>
                  <a:txBody>
                    <a:bodyPr/>
                    <a:p>
                      <a:pPr indent="0">
                        <a:buNone/>
                      </a:pPr>
                      <a:r>
                        <a:rPr lang="en-US" sz="1100" b="0">
                          <a:solidFill>
                            <a:srgbClr val="000000"/>
                          </a:solidFill>
                          <a:latin typeface="Calibri" panose="020F0502020204030204" charset="0"/>
                          <a:cs typeface="Calibri" panose="020F0502020204030204" charset="0"/>
                        </a:rPr>
                        <a:t>Oil</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100" b="0">
                          <a:solidFill>
                            <a:srgbClr val="000000"/>
                          </a:solidFill>
                          <a:latin typeface="Calibri" panose="020F0502020204030204" charset="0"/>
                          <a:cs typeface="Calibri" panose="020F0502020204030204" charset="0"/>
                        </a:rPr>
                        <a:t>2</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Data Visualization</a:t>
            </a:r>
            <a:endParaRPr lang="en-US"/>
          </a:p>
        </p:txBody>
      </p:sp>
      <p:sp>
        <p:nvSpPr>
          <p:cNvPr id="8" name="Content Placeholder 7"/>
          <p:cNvSpPr>
            <a:spLocks noGrp="1"/>
          </p:cNvSpPr>
          <p:nvPr>
            <p:ph sz="half" idx="1"/>
          </p:nvPr>
        </p:nvSpPr>
        <p:spPr/>
        <p:txBody>
          <a:bodyPr>
            <a:normAutofit/>
          </a:bodyPr>
          <a:p>
            <a:pPr marL="0" indent="0">
              <a:buNone/>
            </a:pPr>
            <a:r>
              <a:rPr lang="en-US" sz="1600"/>
              <a:t>Most frequent and recorded collision type are those in</a:t>
            </a:r>
            <a:endParaRPr lang="en-US" sz="1600"/>
          </a:p>
          <a:p>
            <a:r>
              <a:rPr lang="en-US" sz="1600"/>
              <a:t>Angles</a:t>
            </a:r>
            <a:endParaRPr lang="en-US" sz="1600"/>
          </a:p>
          <a:p>
            <a:r>
              <a:rPr lang="en-US" sz="1600"/>
              <a:t>Parked Cars</a:t>
            </a:r>
            <a:endParaRPr lang="en-US" sz="1600"/>
          </a:p>
          <a:p>
            <a:r>
              <a:rPr lang="en-US" sz="1600"/>
              <a:t>Rear Ended Collisions</a:t>
            </a:r>
            <a:endParaRPr lang="en-US" sz="1600"/>
          </a:p>
          <a:p>
            <a:r>
              <a:rPr lang="en-US" sz="1600"/>
              <a:t>Head-on Collisions are very less</a:t>
            </a:r>
            <a:endParaRPr lang="en-US" sz="1600"/>
          </a:p>
          <a:p>
            <a:endParaRPr lang="en-US" sz="1600"/>
          </a:p>
          <a:p>
            <a:endParaRPr lang="en-US" sz="1600"/>
          </a:p>
          <a:p>
            <a:endParaRPr lang="en-US" sz="1600"/>
          </a:p>
          <a:p>
            <a:r>
              <a:rPr lang="en-US" sz="1600"/>
              <a:t>We also understand that from the given dataset, the collisions are more when the roads are dry.</a:t>
            </a:r>
            <a:endParaRPr lang="en-US" sz="1600"/>
          </a:p>
          <a:p>
            <a:endParaRPr lang="en-US" sz="1600"/>
          </a:p>
        </p:txBody>
      </p:sp>
      <p:pic>
        <p:nvPicPr>
          <p:cNvPr id="9" name="Picture 2" descr="SEVERITY"/>
          <p:cNvPicPr>
            <a:picLocks noChangeAspect="1"/>
          </p:cNvPicPr>
          <p:nvPr>
            <p:ph sz="half" idx="2"/>
          </p:nvPr>
        </p:nvPicPr>
        <p:blipFill>
          <a:blip r:embed="rId1"/>
          <a:stretch>
            <a:fillRect/>
          </a:stretch>
        </p:blipFill>
        <p:spPr>
          <a:xfrm>
            <a:off x="6019800" y="1305560"/>
            <a:ext cx="5918835" cy="2460625"/>
          </a:xfrm>
          <a:prstGeom prst="rect">
            <a:avLst/>
          </a:prstGeom>
        </p:spPr>
      </p:pic>
      <p:pic>
        <p:nvPicPr>
          <p:cNvPr id="10" name="Picture 3" descr="Road"/>
          <p:cNvPicPr>
            <a:picLocks noChangeAspect="1"/>
          </p:cNvPicPr>
          <p:nvPr/>
        </p:nvPicPr>
        <p:blipFill>
          <a:blip r:embed="rId2"/>
          <a:stretch>
            <a:fillRect/>
          </a:stretch>
        </p:blipFill>
        <p:spPr>
          <a:xfrm>
            <a:off x="6019800" y="4067175"/>
            <a:ext cx="5918835" cy="2711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365125"/>
            <a:ext cx="10515600" cy="1325880"/>
          </a:xfrm>
        </p:spPr>
        <p:txBody>
          <a:bodyPr/>
          <a:p>
            <a:r>
              <a:rPr lang="en-US"/>
              <a:t>  Data Visualization</a:t>
            </a:r>
            <a:endParaRPr lang="en-US"/>
          </a:p>
        </p:txBody>
      </p:sp>
      <p:sp>
        <p:nvSpPr>
          <p:cNvPr id="100" name="Text Box 99"/>
          <p:cNvSpPr txBox="1"/>
          <p:nvPr/>
        </p:nvSpPr>
        <p:spPr>
          <a:xfrm>
            <a:off x="300990" y="3198495"/>
            <a:ext cx="5530215" cy="1014730"/>
          </a:xfrm>
          <a:prstGeom prst="rect">
            <a:avLst/>
          </a:prstGeom>
          <a:noFill/>
          <a:ln w="9525">
            <a:noFill/>
          </a:ln>
        </p:spPr>
        <p:txBody>
          <a:bodyPr wrap="square">
            <a:spAutoFit/>
          </a:bodyPr>
          <a:p>
            <a:pPr indent="0"/>
            <a:r>
              <a:rPr lang="en-US" sz="2000" b="0">
                <a:latin typeface="Calibri" panose="020F0502020204030204" charset="0"/>
                <a:ea typeface="SimSun" panose="02010600030101010101" pitchFamily="2" charset="-122"/>
                <a:cs typeface="Times New Roman" panose="02020603050405020304" charset="0"/>
              </a:rPr>
              <a:t>When considering severity, property damage is considered the most common form of the result of collision.</a:t>
            </a:r>
            <a:endParaRPr lang="en-US" sz="2000" b="0">
              <a:latin typeface="Calibri" panose="020F0502020204030204" charset="0"/>
              <a:ea typeface="SimSun" panose="02010600030101010101" pitchFamily="2" charset="-122"/>
              <a:cs typeface="Times New Roman" panose="02020603050405020304" charset="0"/>
            </a:endParaRPr>
          </a:p>
        </p:txBody>
      </p:sp>
      <p:pic>
        <p:nvPicPr>
          <p:cNvPr id="5" name="Picture 4" descr="s"/>
          <p:cNvPicPr>
            <a:picLocks noChangeAspect="1"/>
          </p:cNvPicPr>
          <p:nvPr/>
        </p:nvPicPr>
        <p:blipFill>
          <a:blip r:embed="rId1"/>
          <a:stretch>
            <a:fillRect/>
          </a:stretch>
        </p:blipFill>
        <p:spPr>
          <a:xfrm>
            <a:off x="5831205" y="1486535"/>
            <a:ext cx="5969635" cy="4311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Development &amp; Evaluation</a:t>
            </a:r>
            <a:endParaRPr lang="en-US"/>
          </a:p>
        </p:txBody>
      </p:sp>
      <p:sp>
        <p:nvSpPr>
          <p:cNvPr id="3" name="Content Placeholder 2"/>
          <p:cNvSpPr>
            <a:spLocks noGrp="1"/>
          </p:cNvSpPr>
          <p:nvPr>
            <p:ph sz="half" idx="1"/>
          </p:nvPr>
        </p:nvSpPr>
        <p:spPr/>
        <p:txBody>
          <a:bodyPr>
            <a:normAutofit/>
          </a:bodyPr>
          <a:p>
            <a:pPr marL="0" indent="0">
              <a:buNone/>
            </a:pPr>
            <a:r>
              <a:rPr lang="en-US" sz="1800"/>
              <a:t>For approaching the model development phase, the Support Vector Mechanism of Machine Learning model has been used, alongside with K-Nearest Neighbour</a:t>
            </a:r>
            <a:endParaRPr lang="en-US" sz="1800"/>
          </a:p>
          <a:p>
            <a:pPr marL="0" indent="0">
              <a:buNone/>
            </a:pPr>
            <a:endParaRPr lang="en-US" sz="1800"/>
          </a:p>
          <a:p>
            <a:pPr marL="0" indent="0">
              <a:buNone/>
            </a:pPr>
            <a:r>
              <a:rPr lang="en-US" sz="1800"/>
              <a:t>The reasons for choosing them are as follows-</a:t>
            </a:r>
            <a:endParaRPr lang="en-US" sz="1800"/>
          </a:p>
          <a:p>
            <a:pPr marL="0" indent="0">
              <a:buNone/>
            </a:pPr>
            <a:r>
              <a:rPr lang="en-US" sz="1800"/>
              <a:t>1.Clustering of parameters help us in providing a better scope of understanding and prediction</a:t>
            </a:r>
            <a:endParaRPr lang="en-US" sz="1800"/>
          </a:p>
          <a:p>
            <a:pPr marL="0" indent="0">
              <a:buNone/>
            </a:pPr>
            <a:r>
              <a:rPr lang="en-US" sz="1800"/>
              <a:t>2.We want to negate outliers as much as possible</a:t>
            </a:r>
            <a:endParaRPr lang="en-US" sz="1800"/>
          </a:p>
          <a:p>
            <a:pPr marL="0" indent="0">
              <a:buNone/>
            </a:pPr>
            <a:r>
              <a:rPr lang="en-US" sz="1800"/>
              <a:t>3.Large Datasets are more accurate while using KNN.</a:t>
            </a:r>
            <a:endParaRPr lang="en-US" sz="1800"/>
          </a:p>
          <a:p>
            <a:pPr marL="0" indent="0">
              <a:buNone/>
            </a:pPr>
            <a:r>
              <a:rPr lang="en-US" sz="1800"/>
              <a:t>4.Hence, a clustering based approach is used.</a:t>
            </a:r>
            <a:endParaRPr lang="en-US" sz="1800"/>
          </a:p>
        </p:txBody>
      </p:sp>
      <p:pic>
        <p:nvPicPr>
          <p:cNvPr id="5" name="Picture 5" descr="knn"/>
          <p:cNvPicPr>
            <a:picLocks noChangeAspect="1"/>
          </p:cNvPicPr>
          <p:nvPr>
            <p:ph sz="half" idx="2"/>
          </p:nvPr>
        </p:nvPicPr>
        <p:blipFill>
          <a:blip r:embed="rId1"/>
          <a:stretch>
            <a:fillRect/>
          </a:stretch>
        </p:blipFill>
        <p:spPr>
          <a:xfrm>
            <a:off x="6729730" y="2667635"/>
            <a:ext cx="4436745" cy="314515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5519</Words>
  <Application>WPS Presentation</Application>
  <PresentationFormat>Widescreen</PresentationFormat>
  <Paragraphs>325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 Light</vt:lpstr>
      <vt:lpstr>Calibri</vt:lpstr>
      <vt:lpstr>Microsoft YaHei</vt:lpstr>
      <vt:lpstr>Arial Unicode MS</vt:lpstr>
      <vt:lpstr>Times New Roman</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DUE TO EXTERNAL FACTORS</dc:title>
  <dc:creator/>
  <cp:lastModifiedBy>gaurav gupta</cp:lastModifiedBy>
  <cp:revision>1</cp:revision>
  <dcterms:created xsi:type="dcterms:W3CDTF">2020-09-21T17:57:42Z</dcterms:created>
  <dcterms:modified xsi:type="dcterms:W3CDTF">2020-09-21T17:57:42Z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1033-11.2.0.9259</vt:lpwstr>
  </property>
</Properties>
</file>