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  <p:sldMasterId id="2147483721" r:id="rId3"/>
    <p:sldMasterId id="2147483739" r:id="rId4"/>
    <p:sldMasterId id="2147483754" r:id="rId5"/>
    <p:sldMasterId id="2147483766" r:id="rId6"/>
    <p:sldMasterId id="2147483778" r:id="rId7"/>
    <p:sldMasterId id="2147483790" r:id="rId8"/>
  </p:sldMasterIdLst>
  <p:sldIdLst>
    <p:sldId id="256" r:id="rId9"/>
    <p:sldId id="257" r:id="rId10"/>
    <p:sldId id="258" r:id="rId11"/>
    <p:sldId id="260" r:id="rId12"/>
    <p:sldId id="261" r:id="rId13"/>
    <p:sldId id="259" r:id="rId14"/>
    <p:sldId id="264" r:id="rId15"/>
    <p:sldId id="265" r:id="rId16"/>
    <p:sldId id="266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3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053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74440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664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6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39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6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65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7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3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7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70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4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370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02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143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04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1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34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6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25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6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18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07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42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829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2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4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215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7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6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489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50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583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584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976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19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662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785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94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0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88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68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43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75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28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03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764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46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436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5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908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89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951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543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64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794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3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44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62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61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829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250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50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4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16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030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3552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91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623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78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78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388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4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386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9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453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89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287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982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002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924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135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59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02262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933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5553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8909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84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16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57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3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6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5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6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1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AC24A9-CCB6-4F8D-B8DB-C2F3692CFA5A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306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7F135-5CC7-4BB5-9022-03C2307E0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2" y="3820"/>
            <a:ext cx="753161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8B783-3B3C-4B2A-B52C-46F26294E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720" y="1122363"/>
            <a:ext cx="5349240" cy="3204134"/>
          </a:xfrm>
        </p:spPr>
        <p:txBody>
          <a:bodyPr anchor="b">
            <a:normAutofit/>
          </a:bodyPr>
          <a:lstStyle/>
          <a:p>
            <a:r>
              <a:rPr lang="en-IN" sz="6000" dirty="0"/>
              <a:t>LOAN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B018B-8074-4AD4-B421-5266087D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5736" y="4161722"/>
            <a:ext cx="4023360" cy="1208141"/>
          </a:xfrm>
        </p:spPr>
        <p:txBody>
          <a:bodyPr>
            <a:normAutofit/>
          </a:bodyPr>
          <a:lstStyle/>
          <a:p>
            <a:r>
              <a:rPr lang="en-IN" sz="2000" dirty="0"/>
              <a:t>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11C35-2B81-45B2-8248-8593F79EF265}"/>
              </a:ext>
            </a:extLst>
          </p:cNvPr>
          <p:cNvSpPr/>
          <p:nvPr/>
        </p:nvSpPr>
        <p:spPr>
          <a:xfrm>
            <a:off x="7851648" y="371475"/>
            <a:ext cx="107327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9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1FD4-F2B8-40DC-9536-BF7F9E7C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RANDOMLY SHUFFLING DATA TO AVOID Biasness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386289-8E08-4D9B-8FC6-AF19B0FA00B9}"/>
              </a:ext>
            </a:extLst>
          </p:cNvPr>
          <p:cNvSpPr/>
          <p:nvPr/>
        </p:nvSpPr>
        <p:spPr>
          <a:xfrm>
            <a:off x="2266950" y="2133600"/>
            <a:ext cx="7315200" cy="96202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E0E4E-DA94-4ECD-8B8D-146E90AC8C90}"/>
              </a:ext>
            </a:extLst>
          </p:cNvPr>
          <p:cNvSpPr txBox="1"/>
          <p:nvPr/>
        </p:nvSpPr>
        <p:spPr>
          <a:xfrm>
            <a:off x="2266950" y="2381250"/>
            <a:ext cx="731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Sub setting into training and test data set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2C72C-A441-4CF1-96CF-DAF14892BA62}"/>
              </a:ext>
            </a:extLst>
          </p:cNvPr>
          <p:cNvSpPr/>
          <p:nvPr/>
        </p:nvSpPr>
        <p:spPr>
          <a:xfrm>
            <a:off x="3971925" y="3600450"/>
            <a:ext cx="4038600" cy="2781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198FF-4B5C-49E2-AD5D-C5BA02046F9D}"/>
              </a:ext>
            </a:extLst>
          </p:cNvPr>
          <p:cNvSpPr txBox="1"/>
          <p:nvPr/>
        </p:nvSpPr>
        <p:spPr>
          <a:xfrm>
            <a:off x="4171950" y="3867150"/>
            <a:ext cx="3638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/>
                </a:solidFill>
              </a:rPr>
              <a:t>Training data contains 70% of actual dataset.</a:t>
            </a:r>
          </a:p>
          <a:p>
            <a:endParaRPr lang="en-IN" sz="2400" dirty="0">
              <a:solidFill>
                <a:schemeClr val="bg2"/>
              </a:solidFill>
            </a:endParaRPr>
          </a:p>
          <a:p>
            <a:endParaRPr lang="en-IN" sz="2400" dirty="0">
              <a:solidFill>
                <a:schemeClr val="bg2"/>
              </a:solidFill>
            </a:endParaRPr>
          </a:p>
          <a:p>
            <a:r>
              <a:rPr lang="en-IN" sz="2400" dirty="0">
                <a:solidFill>
                  <a:schemeClr val="bg2"/>
                </a:solidFill>
              </a:rPr>
              <a:t>Test data contains the 30% of actual dataset.</a:t>
            </a:r>
          </a:p>
        </p:txBody>
      </p:sp>
    </p:spTree>
    <p:extLst>
      <p:ext uri="{BB962C8B-B14F-4D97-AF65-F5344CB8AC3E}">
        <p14:creationId xmlns:p14="http://schemas.microsoft.com/office/powerpoint/2010/main" val="58865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E7FD-F0EB-4A33-A5BA-025BACA5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36551"/>
            <a:ext cx="9784080" cy="1508760"/>
          </a:xfrm>
        </p:spPr>
        <p:txBody>
          <a:bodyPr/>
          <a:lstStyle/>
          <a:p>
            <a:pPr algn="ctr"/>
            <a:r>
              <a:rPr lang="en-IN" dirty="0"/>
              <a:t>APPLYING ALGORITHMS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9B808F-F4F5-4FD4-A3DE-0448A50EC2B4}"/>
              </a:ext>
            </a:extLst>
          </p:cNvPr>
          <p:cNvSpPr/>
          <p:nvPr/>
        </p:nvSpPr>
        <p:spPr>
          <a:xfrm>
            <a:off x="809625" y="2343150"/>
            <a:ext cx="4962525" cy="398145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C5F5F7-67A9-482A-BD8F-FB86B3A5ABE5}"/>
              </a:ext>
            </a:extLst>
          </p:cNvPr>
          <p:cNvSpPr/>
          <p:nvPr/>
        </p:nvSpPr>
        <p:spPr>
          <a:xfrm>
            <a:off x="6333084" y="2343150"/>
            <a:ext cx="4962525" cy="398145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DA38E-686A-4CF9-8C5A-299B23BD94AC}"/>
              </a:ext>
            </a:extLst>
          </p:cNvPr>
          <p:cNvSpPr txBox="1"/>
          <p:nvPr/>
        </p:nvSpPr>
        <p:spPr>
          <a:xfrm>
            <a:off x="1202919" y="2743200"/>
            <a:ext cx="4159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USING LOGISTIC REGRESSION:</a:t>
            </a:r>
          </a:p>
          <a:p>
            <a:r>
              <a:rPr lang="en-IN" sz="2800" dirty="0">
                <a:solidFill>
                  <a:srgbClr val="FF0000"/>
                </a:solidFill>
              </a:rPr>
              <a:t>ACCURACY  OF THE MODEL: </a:t>
            </a:r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0.8255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055D0-A6E6-4065-8B81-7ABA29210EF7}"/>
              </a:ext>
            </a:extLst>
          </p:cNvPr>
          <p:cNvSpPr txBox="1"/>
          <p:nvPr/>
        </p:nvSpPr>
        <p:spPr>
          <a:xfrm>
            <a:off x="6677025" y="2828925"/>
            <a:ext cx="4309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USING SVM:</a:t>
            </a:r>
          </a:p>
          <a:p>
            <a:r>
              <a:rPr lang="en-IN" sz="2800" dirty="0">
                <a:solidFill>
                  <a:srgbClr val="00B0F0"/>
                </a:solidFill>
              </a:rPr>
              <a:t>ACCURACY OF THE MODEL:</a:t>
            </a:r>
            <a:r>
              <a:rPr lang="en-IN" sz="28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0.8375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6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2007-C70E-44E4-9CC8-B3091B3B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Brief 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4CE7-FDEC-44CF-BC76-F46C98F0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contains 25 columns and 30,000 rows.</a:t>
            </a:r>
          </a:p>
          <a:p>
            <a:r>
              <a:rPr lang="en-IN" dirty="0"/>
              <a:t>There are no NA values in the dataset.</a:t>
            </a:r>
          </a:p>
          <a:p>
            <a:r>
              <a:rPr lang="en-IN" dirty="0"/>
              <a:t>Default Payment is our dependent variable, which consist of 2 variables 1 and 0, which describes s/he will pay the loan and s/he will not pay the loan.</a:t>
            </a:r>
          </a:p>
          <a:p>
            <a:r>
              <a:rPr lang="en-IN" dirty="0"/>
              <a:t>The rest columns contain their data like previous payments, gender, qualification, and their credit amount. </a:t>
            </a:r>
          </a:p>
        </p:txBody>
      </p:sp>
    </p:spTree>
    <p:extLst>
      <p:ext uri="{BB962C8B-B14F-4D97-AF65-F5344CB8AC3E}">
        <p14:creationId xmlns:p14="http://schemas.microsoft.com/office/powerpoint/2010/main" val="183334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0F87-DA27-4351-BE04-6175D341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158D-26CE-4047-9E03-AF71D342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1125"/>
            <a:ext cx="9714441" cy="5267325"/>
          </a:xfrm>
        </p:spPr>
        <p:txBody>
          <a:bodyPr>
            <a:normAutofit/>
          </a:bodyPr>
          <a:lstStyle/>
          <a:p>
            <a:r>
              <a:rPr lang="en-IN" sz="2000" dirty="0"/>
              <a:t>CHANGING THE COLUMNS TO FACTOR, WHICH CONTAINS FACTOR ELEMENTS.</a:t>
            </a:r>
          </a:p>
          <a:p>
            <a:r>
              <a:rPr lang="en-IN" sz="2000" dirty="0"/>
              <a:t>CHEKING THE BIASNESS IN THE DEPENDENT VARIABLE.</a:t>
            </a:r>
          </a:p>
          <a:p>
            <a:r>
              <a:rPr lang="en-IN" sz="2000" dirty="0"/>
              <a:t>CHANGING GENDER COLUMN ELEMENTS TO THE RELEVANT VALUE </a:t>
            </a:r>
          </a:p>
          <a:p>
            <a:pPr marL="0" indent="0">
              <a:buNone/>
            </a:pPr>
            <a:r>
              <a:rPr lang="en-IN" sz="2000" dirty="0"/>
              <a:t>     1 STANDS FOR MALE AND 2 STANDS FOR FEMALE.</a:t>
            </a:r>
          </a:p>
          <a:p>
            <a:r>
              <a:rPr lang="en-IN" sz="2000" dirty="0"/>
              <a:t>CHANGING QUALIFICATION COLUMN ELEMENT TO RELEVANT VALUES AS GIVEN</a:t>
            </a:r>
          </a:p>
          <a:p>
            <a:pPr marL="0" indent="0">
              <a:buNone/>
            </a:pPr>
            <a:r>
              <a:rPr lang="en-IN" sz="2000" dirty="0"/>
              <a:t>     IN THE DESCRIPTION FILE.</a:t>
            </a:r>
          </a:p>
          <a:p>
            <a:r>
              <a:rPr lang="en-IN" sz="2000" dirty="0"/>
              <a:t>VISUALIZING THE DATA.</a:t>
            </a:r>
          </a:p>
          <a:p>
            <a:r>
              <a:rPr lang="en-IN" sz="2000" dirty="0"/>
              <a:t>RANDOMLY SHUFFLING DATA.</a:t>
            </a:r>
          </a:p>
          <a:p>
            <a:r>
              <a:rPr lang="en-IN" sz="2000" dirty="0"/>
              <a:t>REMOVING INSIGNIFICANT COLUMNS</a:t>
            </a:r>
          </a:p>
          <a:p>
            <a:r>
              <a:rPr lang="en-IN" sz="2000" dirty="0"/>
              <a:t>SUBESTTING THE DATASET INTO TEST AND TRAIN DATASET.</a:t>
            </a:r>
          </a:p>
          <a:p>
            <a:r>
              <a:rPr lang="en-IN" sz="2000" dirty="0"/>
              <a:t>APPLYING THE MACHINE LEARNING ALGORITHM TO FIND THE BEST MODEL.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07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BB7F-AFDA-4ADB-96F8-FC4333D6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columns to factor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2F89-32EF-45D2-BF7F-5362716B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"Gender",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Academic_Qualification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"Marital",  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Repayment_Status_Jan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Repayment_Status_Feb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Repayment_Status_March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Repayment_Status_April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Repayment_Status_May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"Repayment_Status_June",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Default_Payment</a:t>
            </a:r>
            <a:r>
              <a:rPr lang="en-US" dirty="0"/>
              <a:t>"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77A56D-7F82-4A75-A01A-4D580F168395}"/>
              </a:ext>
            </a:extLst>
          </p:cNvPr>
          <p:cNvSpPr/>
          <p:nvPr/>
        </p:nvSpPr>
        <p:spPr>
          <a:xfrm>
            <a:off x="6343650" y="2533650"/>
            <a:ext cx="4467225" cy="3695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D5B91-F709-4922-8537-0CEF2C780669}"/>
              </a:ext>
            </a:extLst>
          </p:cNvPr>
          <p:cNvSpPr txBox="1"/>
          <p:nvPr/>
        </p:nvSpPr>
        <p:spPr>
          <a:xfrm>
            <a:off x="6715125" y="3619500"/>
            <a:ext cx="3781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These are columns that are needed to be changed</a:t>
            </a:r>
          </a:p>
        </p:txBody>
      </p:sp>
    </p:spTree>
    <p:extLst>
      <p:ext uri="{BB962C8B-B14F-4D97-AF65-F5344CB8AC3E}">
        <p14:creationId xmlns:p14="http://schemas.microsoft.com/office/powerpoint/2010/main" val="22024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4F88-7214-4338-8FA0-7FF3958A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1353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Changing elements of columns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FBAEAF-FD7C-4CF3-B850-F4466814C1B9}"/>
              </a:ext>
            </a:extLst>
          </p:cNvPr>
          <p:cNvSpPr/>
          <p:nvPr/>
        </p:nvSpPr>
        <p:spPr>
          <a:xfrm>
            <a:off x="1097280" y="2076450"/>
            <a:ext cx="4198620" cy="39243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DB3C56-BD5B-44D5-88ED-652C8729C58A}"/>
              </a:ext>
            </a:extLst>
          </p:cNvPr>
          <p:cNvSpPr/>
          <p:nvPr/>
        </p:nvSpPr>
        <p:spPr>
          <a:xfrm>
            <a:off x="6896100" y="2028825"/>
            <a:ext cx="4198620" cy="39243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9159F-0A5C-4F45-8AAD-D293B39F3046}"/>
              </a:ext>
            </a:extLst>
          </p:cNvPr>
          <p:cNvSpPr txBox="1"/>
          <p:nvPr/>
        </p:nvSpPr>
        <p:spPr>
          <a:xfrm>
            <a:off x="1514475" y="2771775"/>
            <a:ext cx="341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GENDER COLUMN:</a:t>
            </a:r>
          </a:p>
          <a:p>
            <a:r>
              <a:rPr lang="en-IN" sz="2400" dirty="0"/>
              <a:t>1=MALE</a:t>
            </a:r>
          </a:p>
          <a:p>
            <a:r>
              <a:rPr lang="en-IN" sz="2400" dirty="0"/>
              <a:t>2=FEMALE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378DA-02C2-4E31-80DE-822A0BC83D09}"/>
              </a:ext>
            </a:extLst>
          </p:cNvPr>
          <p:cNvSpPr txBox="1"/>
          <p:nvPr/>
        </p:nvSpPr>
        <p:spPr>
          <a:xfrm>
            <a:off x="7219950" y="2581275"/>
            <a:ext cx="358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QUALIFICATION COLUMN:</a:t>
            </a:r>
          </a:p>
          <a:p>
            <a:r>
              <a:rPr lang="en-IN" sz="2400" dirty="0"/>
              <a:t>1=UNDERGRADUATE</a:t>
            </a:r>
          </a:p>
          <a:p>
            <a:r>
              <a:rPr lang="en-IN" sz="2400" dirty="0"/>
              <a:t>2=GRADUATE</a:t>
            </a:r>
          </a:p>
          <a:p>
            <a:r>
              <a:rPr lang="en-IN" sz="2400" dirty="0"/>
              <a:t>3=POSTGRADUATE</a:t>
            </a:r>
          </a:p>
          <a:p>
            <a:r>
              <a:rPr lang="en-IN" sz="2400" dirty="0"/>
              <a:t>4=PROFESSIONAL</a:t>
            </a:r>
          </a:p>
          <a:p>
            <a:r>
              <a:rPr lang="en-IN" sz="2400" dirty="0"/>
              <a:t>5=OTHER</a:t>
            </a:r>
          </a:p>
          <a:p>
            <a:r>
              <a:rPr lang="en-IN" sz="2400" dirty="0"/>
              <a:t>6=UKNOWN</a:t>
            </a:r>
          </a:p>
        </p:txBody>
      </p:sp>
    </p:spTree>
    <p:extLst>
      <p:ext uri="{BB962C8B-B14F-4D97-AF65-F5344CB8AC3E}">
        <p14:creationId xmlns:p14="http://schemas.microsoft.com/office/powerpoint/2010/main" val="86588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B9A2-37C8-445E-900C-E655CD0A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THE BIASNESS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F536-13B8-4AFA-93BB-FB67E7F9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424" y="2285999"/>
            <a:ext cx="5362575" cy="4295775"/>
          </a:xfrm>
        </p:spPr>
        <p:txBody>
          <a:bodyPr/>
          <a:lstStyle/>
          <a:p>
            <a:r>
              <a:rPr lang="en-IN" dirty="0"/>
              <a:t>0 (Not Paid) IS OCCURING  </a:t>
            </a:r>
            <a:r>
              <a:rPr lang="en-IN" dirty="0">
                <a:solidFill>
                  <a:srgbClr val="00B0F0"/>
                </a:solidFill>
              </a:rPr>
              <a:t>23364</a:t>
            </a:r>
            <a:r>
              <a:rPr lang="en-IN" dirty="0"/>
              <a:t> TIMES IN THE DATASET WHILE 1(Paid) IS OCCURING ONLY </a:t>
            </a:r>
            <a:r>
              <a:rPr lang="en-IN" dirty="0">
                <a:solidFill>
                  <a:srgbClr val="00B0F0"/>
                </a:solidFill>
              </a:rPr>
              <a:t>6636</a:t>
            </a:r>
            <a:r>
              <a:rPr lang="en-IN" dirty="0"/>
              <a:t> TIMES, CLARLY THERE IS CLASS BIASNESS IN THE MODEL.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B3DCF-6926-4111-A5DA-A7F28E755AC8}"/>
              </a:ext>
            </a:extLst>
          </p:cNvPr>
          <p:cNvSpPr txBox="1"/>
          <p:nvPr/>
        </p:nvSpPr>
        <p:spPr>
          <a:xfrm>
            <a:off x="4705350" y="3809999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23364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43B16-9E35-4E39-BD07-A440A52F7FFA}"/>
              </a:ext>
            </a:extLst>
          </p:cNvPr>
          <p:cNvSpPr txBox="1"/>
          <p:nvPr/>
        </p:nvSpPr>
        <p:spPr>
          <a:xfrm>
            <a:off x="6743699" y="5324475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6636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640CB-0D96-42D1-B360-85042561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026"/>
            <a:ext cx="6876467" cy="48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8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D0F5-9328-43F0-BA63-BEE2CD190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4" y="2285999"/>
            <a:ext cx="3990975" cy="4486275"/>
          </a:xfrm>
        </p:spPr>
        <p:txBody>
          <a:bodyPr>
            <a:normAutofit/>
          </a:bodyPr>
          <a:lstStyle/>
          <a:p>
            <a:r>
              <a:rPr lang="en-IN" sz="2800" dirty="0"/>
              <a:t>MOSTLY GRADUATE, POSTGRADUATE AND UNDERGRADUATE PERSONS FAILED TO PAY UP THE LOAN.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2CB01-85C8-45FD-BB8C-CF3E034B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2"/>
            <a:ext cx="8067675" cy="684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7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7A5D-512A-4A3E-9D34-A4E4C2F9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8774" y="2286000"/>
            <a:ext cx="2847976" cy="4381500"/>
          </a:xfrm>
        </p:spPr>
        <p:txBody>
          <a:bodyPr>
            <a:normAutofit/>
          </a:bodyPr>
          <a:lstStyle/>
          <a:p>
            <a:r>
              <a:rPr lang="en-IN" sz="3600" dirty="0"/>
              <a:t>CLEARLY THERE ARE MORE FEMALES WHO FAILED TO PAY THE LOAN.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42D91-D79D-40E0-BC5D-D4B07459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947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9D93-9080-451D-996E-17C1C0DB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0"/>
            <a:ext cx="11734799" cy="9429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AD3A3-441D-4163-957E-EE8C58FB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489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62441"/>
      </a:dk2>
      <a:lt2>
        <a:srgbClr val="E8E3E2"/>
      </a:lt2>
      <a:accent1>
        <a:srgbClr val="7AA9B7"/>
      </a:accent1>
      <a:accent2>
        <a:srgbClr val="7F94BA"/>
      </a:accent2>
      <a:accent3>
        <a:srgbClr val="9996C6"/>
      </a:accent3>
      <a:accent4>
        <a:srgbClr val="9B7FBA"/>
      </a:accent4>
      <a:accent5>
        <a:srgbClr val="BF93C5"/>
      </a:accent5>
      <a:accent6>
        <a:srgbClr val="BA7FA8"/>
      </a:accent6>
      <a:hlink>
        <a:srgbClr val="AC746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7.xml><?xml version="1.0" encoding="utf-8"?>
<a:theme xmlns:a="http://schemas.openxmlformats.org/drawingml/2006/main" name="1_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8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386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34" baseType="lpstr">
      <vt:lpstr>Arial</vt:lpstr>
      <vt:lpstr>Avenir Next LT Pro</vt:lpstr>
      <vt:lpstr>Bahnschrift</vt:lpstr>
      <vt:lpstr>Bahnschrift SemiBold</vt:lpstr>
      <vt:lpstr>Calibri</vt:lpstr>
      <vt:lpstr>Calibri Light</vt:lpstr>
      <vt:lpstr>Century Gothic</vt:lpstr>
      <vt:lpstr>Corbel</vt:lpstr>
      <vt:lpstr>Garamond</vt:lpstr>
      <vt:lpstr>Trebuchet MS</vt:lpstr>
      <vt:lpstr>Tw Cen MT</vt:lpstr>
      <vt:lpstr>Tw Cen MT Condensed</vt:lpstr>
      <vt:lpstr>Wingdings</vt:lpstr>
      <vt:lpstr>Wingdings 2</vt:lpstr>
      <vt:lpstr>Wingdings 3</vt:lpstr>
      <vt:lpstr>AccentBoxVTI</vt:lpstr>
      <vt:lpstr>Facet</vt:lpstr>
      <vt:lpstr>Organic</vt:lpstr>
      <vt:lpstr>Quotable</vt:lpstr>
      <vt:lpstr>Retrospect</vt:lpstr>
      <vt:lpstr>Banded</vt:lpstr>
      <vt:lpstr>1_Banded</vt:lpstr>
      <vt:lpstr>Integral</vt:lpstr>
      <vt:lpstr>LOAN</vt:lpstr>
      <vt:lpstr>Brief about DATASET</vt:lpstr>
      <vt:lpstr>STEPS</vt:lpstr>
      <vt:lpstr>Changing columns to factor </vt:lpstr>
      <vt:lpstr>Changing elements of columns</vt:lpstr>
      <vt:lpstr>CHECKING THE BIASNESS</vt:lpstr>
      <vt:lpstr>PowerPoint Presentation</vt:lpstr>
      <vt:lpstr>PowerPoint Presentation</vt:lpstr>
      <vt:lpstr>PowerPoint Presentation</vt:lpstr>
      <vt:lpstr>RANDOMLY SHUFFLING DATA TO AVOID Biasness</vt:lpstr>
      <vt:lpstr>APPLYING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</dc:title>
  <dc:creator>gaurav sharma</dc:creator>
  <cp:lastModifiedBy>gaurav sharma</cp:lastModifiedBy>
  <cp:revision>22</cp:revision>
  <dcterms:created xsi:type="dcterms:W3CDTF">2019-12-29T06:34:32Z</dcterms:created>
  <dcterms:modified xsi:type="dcterms:W3CDTF">2020-05-31T08:22:27Z</dcterms:modified>
</cp:coreProperties>
</file>